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373" r:id="rId3"/>
    <p:sldId id="290" r:id="rId4"/>
    <p:sldId id="455" r:id="rId5"/>
    <p:sldId id="265" r:id="rId6"/>
    <p:sldId id="257" r:id="rId7"/>
    <p:sldId id="375" r:id="rId8"/>
    <p:sldId id="426" r:id="rId9"/>
    <p:sldId id="454" r:id="rId10"/>
    <p:sldId id="380" r:id="rId11"/>
    <p:sldId id="377" r:id="rId12"/>
    <p:sldId id="378" r:id="rId13"/>
    <p:sldId id="428" r:id="rId14"/>
    <p:sldId id="408" r:id="rId15"/>
    <p:sldId id="409" r:id="rId16"/>
    <p:sldId id="410" r:id="rId17"/>
    <p:sldId id="411" r:id="rId18"/>
    <p:sldId id="412" r:id="rId19"/>
    <p:sldId id="415" r:id="rId20"/>
    <p:sldId id="456" r:id="rId21"/>
    <p:sldId id="438" r:id="rId22"/>
    <p:sldId id="457" r:id="rId23"/>
    <p:sldId id="463" r:id="rId24"/>
    <p:sldId id="439" r:id="rId25"/>
    <p:sldId id="440" r:id="rId26"/>
    <p:sldId id="418" r:id="rId27"/>
    <p:sldId id="420" r:id="rId28"/>
    <p:sldId id="459" r:id="rId29"/>
    <p:sldId id="462" r:id="rId30"/>
    <p:sldId id="381" r:id="rId31"/>
    <p:sldId id="261" r:id="rId32"/>
    <p:sldId id="262" r:id="rId33"/>
    <p:sldId id="363" r:id="rId34"/>
    <p:sldId id="267" r:id="rId35"/>
    <p:sldId id="429" r:id="rId36"/>
    <p:sldId id="430" r:id="rId38"/>
    <p:sldId id="431" r:id="rId39"/>
    <p:sldId id="435" r:id="rId40"/>
    <p:sldId id="436" r:id="rId4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CC0000"/>
    <a:srgbClr val="8000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62" y="66"/>
      </p:cViewPr>
      <p:guideLst>
        <p:guide orient="horz" pos="2160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86019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6020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GIF"/><Relationship Id="rId1" Type="http://schemas.openxmlformats.org/officeDocument/2006/relationships/slide" Target="slide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GI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/>
          <p:nvPr/>
        </p:nvSpPr>
        <p:spPr>
          <a:xfrm>
            <a:off x="539750" y="1844675"/>
            <a:ext cx="7818438" cy="3046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800" b="1" dirty="0">
                <a:solidFill>
                  <a:srgbClr val="751805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 天才是百分之一的灵感加上百分之九十九的血汗。</a:t>
            </a:r>
            <a:br>
              <a:rPr lang="zh-CN" altLang="en-US" sz="4800" b="1" dirty="0">
                <a:latin typeface="Times New Roman" panose="02020603050405020304" pitchFamily="18" charset="0"/>
                <a:ea typeface="华文行楷" panose="02010800040101010101" pitchFamily="2" charset="-122"/>
              </a:rPr>
            </a:br>
            <a:r>
              <a:rPr lang="zh-CN" altLang="en-US" sz="48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                            </a:t>
            </a:r>
            <a:r>
              <a:rPr lang="zh-CN" altLang="en-US" sz="4800" b="1" dirty="0">
                <a:solidFill>
                  <a:srgbClr val="731607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爱迪生</a:t>
            </a:r>
            <a:br>
              <a:rPr lang="zh-CN" altLang="en-US" sz="4800" b="1" dirty="0">
                <a:latin typeface="Times New Roman" panose="02020603050405020304" pitchFamily="18" charset="0"/>
                <a:ea typeface="华文行楷" panose="02010800040101010101" pitchFamily="2" charset="-122"/>
              </a:rPr>
            </a:br>
            <a:endParaRPr lang="zh-CN" altLang="en-US" sz="4800" b="1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64515" name="Line 3"/>
          <p:cNvSpPr/>
          <p:nvPr/>
        </p:nvSpPr>
        <p:spPr>
          <a:xfrm>
            <a:off x="3857625" y="3786188"/>
            <a:ext cx="9366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AutoShape 2"/>
          <p:cNvSpPr/>
          <p:nvPr/>
        </p:nvSpPr>
        <p:spPr>
          <a:xfrm>
            <a:off x="7780655" y="2007870"/>
            <a:ext cx="1064895" cy="678180"/>
          </a:xfrm>
          <a:prstGeom prst="wedgeRoundRectCallout">
            <a:avLst>
              <a:gd name="adj1" fmla="val -115354"/>
              <a:gd name="adj2" fmla="val 97191"/>
              <a:gd name="adj3" fmla="val 16667"/>
            </a:avLst>
          </a:prstGeom>
          <a:solidFill>
            <a:srgbClr val="FFFFCC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é</a:t>
            </a:r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endParaRPr lang="en-US" altLang="zh-CN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8611" name="AutoShape 3"/>
          <p:cNvSpPr/>
          <p:nvPr/>
        </p:nvSpPr>
        <p:spPr>
          <a:xfrm>
            <a:off x="3636645" y="5786438"/>
            <a:ext cx="1065213" cy="661987"/>
          </a:xfrm>
          <a:prstGeom prst="wedgeRoundRectCallout">
            <a:avLst>
              <a:gd name="adj1" fmla="val -118106"/>
              <a:gd name="adj2" fmla="val -158394"/>
              <a:gd name="adj3" fmla="val 16667"/>
            </a:avLst>
          </a:prstGeom>
          <a:solidFill>
            <a:srgbClr val="FFFFCC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ì</a:t>
            </a:r>
            <a:endParaRPr lang="en-US" altLang="zh-CN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8612" name="AutoShape 4"/>
          <p:cNvSpPr/>
          <p:nvPr/>
        </p:nvSpPr>
        <p:spPr>
          <a:xfrm>
            <a:off x="5000625" y="5786438"/>
            <a:ext cx="1065213" cy="661987"/>
          </a:xfrm>
          <a:prstGeom prst="wedgeRoundRectCallout">
            <a:avLst>
              <a:gd name="adj1" fmla="val 40789"/>
              <a:gd name="adj2" fmla="val -95803"/>
              <a:gd name="adj3" fmla="val 16667"/>
            </a:avLst>
          </a:prstGeom>
          <a:solidFill>
            <a:srgbClr val="FFFFCC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pān</a:t>
            </a:r>
            <a:endParaRPr lang="en-US" altLang="zh-CN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8613" name="AutoShape 5"/>
          <p:cNvSpPr/>
          <p:nvPr/>
        </p:nvSpPr>
        <p:spPr>
          <a:xfrm>
            <a:off x="7115810" y="5786755"/>
            <a:ext cx="1065213" cy="661988"/>
          </a:xfrm>
          <a:prstGeom prst="wedgeRoundRectCallout">
            <a:avLst>
              <a:gd name="adj1" fmla="val 730"/>
              <a:gd name="adj2" fmla="val -119064"/>
              <a:gd name="adj3" fmla="val 16667"/>
            </a:avLst>
          </a:prstGeom>
          <a:solidFill>
            <a:srgbClr val="FFFFCC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è</a:t>
            </a:r>
            <a:endParaRPr lang="en-US" altLang="zh-CN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7" name="Rectangle 6"/>
          <p:cNvSpPr>
            <a:spLocks noGrp="1"/>
          </p:cNvSpPr>
          <p:nvPr>
            <p:ph idx="1"/>
          </p:nvPr>
        </p:nvSpPr>
        <p:spPr>
          <a:xfrm>
            <a:off x="428625" y="1785938"/>
            <a:ext cx="7605713" cy="3600450"/>
          </a:xfrm>
        </p:spPr>
        <p:txBody>
          <a:bodyPr wrap="square" lIns="91440" tIns="45720" rIns="91440" bIns="45720" anchor="t"/>
          <a:lstStyle/>
          <a:p>
            <a:pPr marL="0" indent="0" eaLnBrk="1" hangingPunct="1">
              <a:lnSpc>
                <a:spcPts val="4200"/>
              </a:lnSpc>
              <a:buNone/>
            </a:pPr>
            <a:r>
              <a:rPr lang="zh-CN" altLang="en-US" dirty="0">
                <a:solidFill>
                  <a:schemeClr val="accent2"/>
                </a:solidFill>
                <a:ea typeface="楷体_GB2312" panose="02010609030101010101" pitchFamily="49" charset="-122"/>
              </a:rPr>
              <a:t>　　</a:t>
            </a:r>
            <a:r>
              <a:rPr lang="zh-CN" altLang="en-US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金溪民</a:t>
            </a:r>
            <a:r>
              <a:rPr lang="en-US" altLang="zh-CN" b="1" dirty="0">
                <a:solidFill>
                  <a:srgbClr val="FF0000"/>
                </a:solidFill>
                <a:ea typeface="楷体_GB2312" panose="02010609030101010101" pitchFamily="49" charset="-122"/>
                <a:sym typeface="+mn-ea"/>
              </a:rPr>
              <a:t>/</a:t>
            </a:r>
            <a:r>
              <a:rPr lang="zh-CN" altLang="en-US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方仲永，世隶耕。仲永生五年，未尝</a:t>
            </a:r>
            <a:r>
              <a:rPr lang="en-US" altLang="zh-CN" b="1" dirty="0">
                <a:solidFill>
                  <a:srgbClr val="FF0000"/>
                </a:solidFill>
                <a:ea typeface="楷体_GB2312" panose="02010609030101010101" pitchFamily="49" charset="-122"/>
                <a:sym typeface="+mn-ea"/>
              </a:rPr>
              <a:t>/</a:t>
            </a:r>
            <a:r>
              <a:rPr lang="zh-CN" altLang="en-US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识书具，忽啼</a:t>
            </a:r>
            <a:r>
              <a:rPr lang="en-US" altLang="zh-CN" b="1" dirty="0">
                <a:solidFill>
                  <a:srgbClr val="FF0000"/>
                </a:solidFill>
                <a:ea typeface="楷体_GB2312" panose="02010609030101010101" pitchFamily="49" charset="-122"/>
                <a:sym typeface="+mn-ea"/>
              </a:rPr>
              <a:t>/</a:t>
            </a:r>
            <a:r>
              <a:rPr lang="zh-CN" altLang="en-US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求之。父异焉，借旁近</a:t>
            </a:r>
            <a:r>
              <a:rPr lang="en-US" altLang="zh-CN" sz="3600" b="1" dirty="0">
                <a:solidFill>
                  <a:srgbClr val="FF0000"/>
                </a:solidFill>
                <a:ea typeface="楷体_GB2312" panose="02010609030101010101" pitchFamily="49" charset="-122"/>
              </a:rPr>
              <a:t>/</a:t>
            </a:r>
            <a:r>
              <a:rPr lang="zh-CN" altLang="en-US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与之，即</a:t>
            </a:r>
            <a:r>
              <a:rPr lang="en-US" altLang="zh-CN" sz="3600" b="1" dirty="0">
                <a:solidFill>
                  <a:srgbClr val="FF0000"/>
                </a:solidFill>
                <a:ea typeface="楷体_GB2312" panose="02010609030101010101" pitchFamily="49" charset="-122"/>
              </a:rPr>
              <a:t>/</a:t>
            </a:r>
            <a:r>
              <a:rPr lang="zh-CN" altLang="en-US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书诗四句，并</a:t>
            </a:r>
            <a:r>
              <a:rPr lang="en-US" altLang="zh-CN" sz="3600" b="1" dirty="0">
                <a:solidFill>
                  <a:srgbClr val="FF0000"/>
                </a:solidFill>
                <a:ea typeface="楷体_GB2312" panose="02010609030101010101" pitchFamily="49" charset="-122"/>
              </a:rPr>
              <a:t>/</a:t>
            </a:r>
            <a:r>
              <a:rPr lang="zh-CN" altLang="en-US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自</a:t>
            </a:r>
            <a:r>
              <a:rPr lang="zh-CN" altLang="en-US" b="1" dirty="0">
                <a:solidFill>
                  <a:srgbClr val="FF3300"/>
                </a:solidFill>
                <a:ea typeface="楷体_GB2312" panose="02010609030101010101" pitchFamily="49" charset="-122"/>
              </a:rPr>
              <a:t>为</a:t>
            </a:r>
            <a:r>
              <a:rPr lang="zh-CN" altLang="en-US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其名。其诗</a:t>
            </a:r>
            <a:r>
              <a:rPr lang="en-US" altLang="zh-CN" sz="3600" b="1" dirty="0">
                <a:solidFill>
                  <a:srgbClr val="FF0000"/>
                </a:solidFill>
                <a:ea typeface="楷体_GB2312" panose="02010609030101010101" pitchFamily="49" charset="-122"/>
              </a:rPr>
              <a:t>/</a:t>
            </a:r>
            <a:r>
              <a:rPr lang="zh-CN" altLang="en-US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以养父母、收族为意，传一乡秀才观之。自是</a:t>
            </a:r>
            <a:r>
              <a:rPr lang="en-US" altLang="zh-CN" sz="3600" b="1" dirty="0">
                <a:solidFill>
                  <a:srgbClr val="FF0000"/>
                </a:solidFill>
                <a:ea typeface="楷体_GB2312" panose="02010609030101010101" pitchFamily="49" charset="-122"/>
              </a:rPr>
              <a:t>/</a:t>
            </a:r>
            <a:r>
              <a:rPr lang="zh-CN" altLang="en-US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指物作诗</a:t>
            </a:r>
            <a:r>
              <a:rPr lang="en-US" altLang="zh-CN" sz="3600" b="1" dirty="0">
                <a:solidFill>
                  <a:srgbClr val="FF0000"/>
                </a:solidFill>
                <a:ea typeface="楷体_GB2312" panose="02010609030101010101" pitchFamily="49" charset="-122"/>
              </a:rPr>
              <a:t>/</a:t>
            </a:r>
            <a:r>
              <a:rPr lang="zh-CN" altLang="en-US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立就，其</a:t>
            </a:r>
            <a:r>
              <a:rPr lang="en-US" altLang="zh-CN" sz="3600" b="1" dirty="0">
                <a:solidFill>
                  <a:srgbClr val="FF0000"/>
                </a:solidFill>
                <a:ea typeface="楷体_GB2312" panose="02010609030101010101" pitchFamily="49" charset="-122"/>
              </a:rPr>
              <a:t>/</a:t>
            </a:r>
            <a:r>
              <a:rPr lang="zh-CN" altLang="en-US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文理</a:t>
            </a:r>
            <a:r>
              <a:rPr lang="en-US" altLang="zh-CN" sz="3600" b="1" dirty="0">
                <a:solidFill>
                  <a:srgbClr val="FF0000"/>
                </a:solidFill>
                <a:ea typeface="楷体_GB2312" panose="02010609030101010101" pitchFamily="49" charset="-122"/>
              </a:rPr>
              <a:t>/</a:t>
            </a:r>
            <a:r>
              <a:rPr lang="zh-CN" altLang="en-US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皆有可观者。</a:t>
            </a:r>
            <a:r>
              <a:rPr lang="zh-CN" altLang="en-US" b="1" dirty="0">
                <a:solidFill>
                  <a:srgbClr val="FF3300"/>
                </a:solidFill>
                <a:ea typeface="楷体_GB2312" panose="02010609030101010101" pitchFamily="49" charset="-122"/>
              </a:rPr>
              <a:t>邑</a:t>
            </a:r>
            <a:r>
              <a:rPr lang="zh-CN" altLang="en-US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人奇之，稍稍宾客其父，或以钱币乞之。父利其然也，日</a:t>
            </a:r>
            <a:r>
              <a:rPr lang="zh-CN" altLang="en-US" b="1" dirty="0">
                <a:solidFill>
                  <a:srgbClr val="FF3300"/>
                </a:solidFill>
                <a:ea typeface="楷体_GB2312" panose="02010609030101010101" pitchFamily="49" charset="-122"/>
              </a:rPr>
              <a:t>扳</a:t>
            </a:r>
            <a:r>
              <a:rPr lang="zh-CN" altLang="en-US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仲永环</a:t>
            </a:r>
            <a:r>
              <a:rPr lang="zh-CN" altLang="en-US" b="1" dirty="0">
                <a:solidFill>
                  <a:srgbClr val="FF3300"/>
                </a:solidFill>
                <a:ea typeface="楷体_GB2312" panose="02010609030101010101" pitchFamily="49" charset="-122"/>
              </a:rPr>
              <a:t>谒</a:t>
            </a:r>
            <a:r>
              <a:rPr lang="zh-CN" altLang="en-US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于邑人，不使学。</a:t>
            </a:r>
            <a:endParaRPr lang="zh-CN" altLang="en-US" b="1" dirty="0">
              <a:solidFill>
                <a:schemeClr val="accent2"/>
              </a:solidFill>
              <a:ea typeface="楷体_GB2312" panose="02010609030101010101" pitchFamily="49" charset="-122"/>
            </a:endParaRPr>
          </a:p>
        </p:txBody>
      </p:sp>
      <p:sp>
        <p:nvSpPr>
          <p:cNvPr id="8198" name="Rectangle 7"/>
          <p:cNvSpPr/>
          <p:nvPr/>
        </p:nvSpPr>
        <p:spPr>
          <a:xfrm>
            <a:off x="39370" y="299085"/>
            <a:ext cx="880618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/>
            <a:r>
              <a:rPr lang="en-US" altLang="zh-CN" sz="4400" dirty="0">
                <a:solidFill>
                  <a:srgbClr val="990000"/>
                </a:solidFill>
                <a:latin typeface="方正琥珀简体" pitchFamily="2" charset="-122"/>
                <a:ea typeface="方正琥珀简体" pitchFamily="2" charset="-122"/>
              </a:rPr>
              <a:t>4.</a:t>
            </a:r>
            <a:r>
              <a:rPr lang="zh-CN" altLang="en-US" sz="4400" dirty="0">
                <a:solidFill>
                  <a:srgbClr val="990000"/>
                </a:solidFill>
                <a:latin typeface="方正琥珀简体" pitchFamily="2" charset="-122"/>
                <a:ea typeface="方正琥珀简体" pitchFamily="2" charset="-122"/>
              </a:rPr>
              <a:t>朗读课文、读准字音、正确停顿</a:t>
            </a:r>
            <a:endParaRPr lang="zh-CN" altLang="en-US" sz="4400" dirty="0">
              <a:solidFill>
                <a:srgbClr val="990000"/>
              </a:solidFill>
              <a:latin typeface="方正琥珀简体" pitchFamily="2" charset="-122"/>
              <a:ea typeface="方正琥珀简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bldLvl="0" animBg="1"/>
      <p:bldP spid="68611" grpId="0" bldLvl="0" animBg="1"/>
      <p:bldP spid="68612" grpId="0" bldLvl="0" animBg="1"/>
      <p:bldP spid="686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AutoShape 3"/>
          <p:cNvSpPr/>
          <p:nvPr/>
        </p:nvSpPr>
        <p:spPr>
          <a:xfrm>
            <a:off x="617538" y="807720"/>
            <a:ext cx="1247775" cy="623888"/>
          </a:xfrm>
          <a:prstGeom prst="wedgeRoundRectCallout">
            <a:avLst>
              <a:gd name="adj1" fmla="val 47684"/>
              <a:gd name="adj2" fmla="val 428065"/>
              <a:gd name="adj3" fmla="val 16667"/>
            </a:avLst>
          </a:prstGeom>
          <a:solidFill>
            <a:srgbClr val="FFFFCC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è</a:t>
            </a:r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9636" name="AutoShape 4"/>
          <p:cNvSpPr/>
          <p:nvPr/>
        </p:nvSpPr>
        <p:spPr>
          <a:xfrm>
            <a:off x="4597400" y="5217160"/>
            <a:ext cx="1247775" cy="623888"/>
          </a:xfrm>
          <a:prstGeom prst="wedgeRoundRectCallout">
            <a:avLst>
              <a:gd name="adj1" fmla="val 38806"/>
              <a:gd name="adj2" fmla="val -123282"/>
              <a:gd name="adj3" fmla="val 16667"/>
            </a:avLst>
          </a:prstGeom>
          <a:solidFill>
            <a:srgbClr val="FFFFCC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mǐn</a:t>
            </a:r>
            <a:endParaRPr lang="en-US" altLang="zh-CN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0" name="Rectangle 5"/>
          <p:cNvSpPr>
            <a:spLocks noGrp="1"/>
          </p:cNvSpPr>
          <p:nvPr>
            <p:ph idx="1"/>
          </p:nvPr>
        </p:nvSpPr>
        <p:spPr>
          <a:xfrm>
            <a:off x="685800" y="1958975"/>
            <a:ext cx="7772400" cy="2398713"/>
          </a:xfrm>
        </p:spPr>
        <p:txBody>
          <a:bodyPr wrap="square" lIns="91440" tIns="45720" rIns="91440" bIns="45720" anchor="t"/>
          <a:lstStyle/>
          <a:p>
            <a:pPr marL="0" indent="0" eaLnBrk="1" latinLnBrk="0" hangingPunct="1">
              <a:lnSpc>
                <a:spcPts val="5800"/>
              </a:lnSpc>
              <a:spcBef>
                <a:spcPts val="0"/>
              </a:spcBef>
              <a:buNone/>
            </a:pPr>
            <a:r>
              <a:rPr lang="zh-CN" altLang="en-US" sz="3600" dirty="0">
                <a:solidFill>
                  <a:schemeClr val="accent2"/>
                </a:solidFill>
                <a:ea typeface="楷体_GB2312" panose="02010609030101010101" pitchFamily="49" charset="-122"/>
              </a:rPr>
              <a:t>　　</a:t>
            </a:r>
            <a:r>
              <a:rPr lang="zh-CN" altLang="en-US" sz="36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余闻之也</a:t>
            </a:r>
            <a:r>
              <a:rPr lang="en-US" altLang="zh-CN" sz="3600" b="1" dirty="0">
                <a:solidFill>
                  <a:srgbClr val="FF0000"/>
                </a:solidFill>
                <a:ea typeface="楷体_GB2312" panose="02010609030101010101" pitchFamily="49" charset="-122"/>
              </a:rPr>
              <a:t>/</a:t>
            </a:r>
            <a:r>
              <a:rPr lang="zh-CN" altLang="en-US" sz="36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久。明道中，从先人还家，于舅家见之，十二三矣。令</a:t>
            </a:r>
            <a:r>
              <a:rPr lang="en-US" altLang="zh-CN" sz="3600" b="1" dirty="0">
                <a:solidFill>
                  <a:srgbClr val="FF0000"/>
                </a:solidFill>
                <a:ea typeface="楷体_GB2312" panose="02010609030101010101" pitchFamily="49" charset="-122"/>
              </a:rPr>
              <a:t>/</a:t>
            </a:r>
            <a:r>
              <a:rPr lang="zh-CN" altLang="en-US" sz="36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作诗，不能</a:t>
            </a:r>
            <a:r>
              <a:rPr lang="zh-CN" altLang="en-US" sz="3600" b="1" dirty="0">
                <a:solidFill>
                  <a:srgbClr val="FF3300"/>
                </a:solidFill>
                <a:ea typeface="楷体_GB2312" panose="02010609030101010101" pitchFamily="49" charset="-122"/>
              </a:rPr>
              <a:t>称</a:t>
            </a:r>
            <a:r>
              <a:rPr lang="en-US" altLang="zh-CN" sz="3600" b="1" dirty="0">
                <a:solidFill>
                  <a:srgbClr val="FF0000"/>
                </a:solidFill>
                <a:ea typeface="楷体_GB2312" panose="02010609030101010101" pitchFamily="49" charset="-122"/>
              </a:rPr>
              <a:t>/</a:t>
            </a:r>
            <a:r>
              <a:rPr lang="zh-CN" altLang="en-US" sz="36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前时之闻。又七年，还自扬州，复到舅家</a:t>
            </a:r>
            <a:r>
              <a:rPr lang="en-US" altLang="zh-CN" sz="3600" b="1" dirty="0">
                <a:solidFill>
                  <a:srgbClr val="FF0000"/>
                </a:solidFill>
                <a:ea typeface="楷体_GB2312" panose="02010609030101010101" pitchFamily="49" charset="-122"/>
              </a:rPr>
              <a:t>/</a:t>
            </a:r>
            <a:r>
              <a:rPr lang="zh-CN" altLang="en-US" sz="36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问焉。曰：“</a:t>
            </a:r>
            <a:r>
              <a:rPr lang="zh-CN" altLang="en-US" sz="3600" b="1" dirty="0">
                <a:solidFill>
                  <a:srgbClr val="FF3300"/>
                </a:solidFill>
                <a:ea typeface="楷体_GB2312" panose="02010609030101010101" pitchFamily="49" charset="-122"/>
              </a:rPr>
              <a:t>泯</a:t>
            </a:r>
            <a:r>
              <a:rPr lang="zh-CN" altLang="en-US" sz="36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然众人矣。” </a:t>
            </a:r>
            <a:endParaRPr lang="zh-CN" altLang="en-US" sz="3600" b="1" dirty="0">
              <a:solidFill>
                <a:schemeClr val="accent2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ldLvl="0" animBg="1"/>
      <p:bldP spid="6963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8770" y="1848168"/>
            <a:ext cx="8229600" cy="1143000"/>
          </a:xfrm>
        </p:spPr>
        <p:txBody>
          <a:bodyPr/>
          <a:lstStyle/>
          <a:p>
            <a:r>
              <a:rPr lang="zh-CN" altLang="en-US"/>
              <a:t>三、结合注释，疏通文意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1026"/>
          <p:cNvSpPr txBox="1">
            <a:spLocks noChangeArrowheads="1"/>
          </p:cNvSpPr>
          <p:nvPr/>
        </p:nvSpPr>
        <p:spPr bwMode="auto">
          <a:xfrm>
            <a:off x="304800" y="0"/>
            <a:ext cx="28956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疏通文意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3314" name="Text Box 1027"/>
          <p:cNvSpPr txBox="1"/>
          <p:nvPr/>
        </p:nvSpPr>
        <p:spPr>
          <a:xfrm>
            <a:off x="190500" y="1049655"/>
            <a:ext cx="8763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金溪民方仲永，世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隶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耕。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4756" name="Text Box 1028"/>
          <p:cNvSpPr txBox="1">
            <a:spLocks noChangeArrowheads="1"/>
          </p:cNvSpPr>
          <p:nvPr/>
        </p:nvSpPr>
        <p:spPr bwMode="auto">
          <a:xfrm>
            <a:off x="304800" y="1916113"/>
            <a:ext cx="883920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 w="22225">
                  <a:solidFill>
                    <a:srgbClr val="0000FF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金溪平民方仲永，世代以耕田为业。</a:t>
            </a:r>
            <a:endParaRPr kumimoji="0" lang="zh-CN" altLang="en-US" sz="3200" b="1" i="0" u="none" strike="noStrike" kern="1200" cap="none" spc="0" normalizeH="0" baseline="0" noProof="0">
              <a:ln w="22225">
                <a:solidFill>
                  <a:srgbClr val="0000FF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757" name="Text Box 1029"/>
          <p:cNvSpPr txBox="1">
            <a:spLocks noChangeArrowheads="1"/>
          </p:cNvSpPr>
          <p:nvPr/>
        </p:nvSpPr>
        <p:spPr bwMode="auto">
          <a:xfrm>
            <a:off x="3419475" y="3716338"/>
            <a:ext cx="1066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曾经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458E2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758" name="Text Box 1030"/>
          <p:cNvSpPr txBox="1">
            <a:spLocks noChangeArrowheads="1"/>
          </p:cNvSpPr>
          <p:nvPr/>
        </p:nvSpPr>
        <p:spPr bwMode="auto">
          <a:xfrm>
            <a:off x="4500563" y="3789363"/>
            <a:ext cx="1828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书写工具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458E2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759" name="Text Box 1031"/>
          <p:cNvSpPr txBox="1">
            <a:spLocks noChangeArrowheads="1"/>
          </p:cNvSpPr>
          <p:nvPr/>
        </p:nvSpPr>
        <p:spPr bwMode="auto">
          <a:xfrm>
            <a:off x="0" y="3716338"/>
            <a:ext cx="9144000" cy="92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 w="22225">
                  <a:solidFill>
                    <a:srgbClr val="0000FF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仲永长到五岁，不曾认识笔、墨、纸、砚，（有</a:t>
            </a:r>
            <a:endParaRPr kumimoji="0" lang="zh-CN" altLang="en-US" sz="3200" b="1" i="0" u="none" strike="noStrike" kern="1200" cap="none" spc="0" normalizeH="0" baseline="0" noProof="0">
              <a:ln w="22225">
                <a:solidFill>
                  <a:srgbClr val="0000FF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 w="22225">
                  <a:solidFill>
                    <a:srgbClr val="0000FF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一天）忽然放声哭着要这些东西。</a:t>
            </a:r>
            <a:endParaRPr kumimoji="0" lang="zh-CN" altLang="en-US" sz="3200" b="1" i="0" u="none" strike="noStrike" kern="1200" cap="none" spc="0" normalizeH="0" baseline="0" noProof="0">
              <a:ln w="22225">
                <a:solidFill>
                  <a:srgbClr val="0000FF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760" name="Text Box 1032"/>
          <p:cNvSpPr txBox="1">
            <a:spLocks noChangeArrowheads="1"/>
          </p:cNvSpPr>
          <p:nvPr/>
        </p:nvSpPr>
        <p:spPr bwMode="auto">
          <a:xfrm>
            <a:off x="0" y="5805488"/>
            <a:ext cx="9324975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 w="22225">
                  <a:solidFill>
                    <a:srgbClr val="0000FF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父亲对此感到惊异，从附近（人家）借来给他，（仲永）当即写了四句诗，并且题上自己的名字。</a:t>
            </a:r>
            <a:endParaRPr kumimoji="0" lang="zh-CN" altLang="en-US" sz="3200" b="1" i="0" u="none" strike="noStrike" kern="1200" cap="none" spc="0" normalizeH="0" baseline="0" noProof="0">
              <a:ln w="22225">
                <a:solidFill>
                  <a:srgbClr val="0000FF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761" name="AutoShape 9"/>
          <p:cNvSpPr/>
          <p:nvPr/>
        </p:nvSpPr>
        <p:spPr>
          <a:xfrm>
            <a:off x="4284663" y="476250"/>
            <a:ext cx="2016125" cy="649288"/>
          </a:xfrm>
          <a:prstGeom prst="wedgeEllipseCallout">
            <a:avLst>
              <a:gd name="adj1" fmla="val -46616"/>
              <a:gd name="adj2" fmla="val 7005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属于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4762" name="Rectangle 10"/>
          <p:cNvSpPr/>
          <p:nvPr/>
        </p:nvSpPr>
        <p:spPr>
          <a:xfrm>
            <a:off x="-33337" y="4149725"/>
            <a:ext cx="9140825" cy="2105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父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异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焉，借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旁近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与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之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，即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书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诗四句，并自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其名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64" name="Rectangle 12"/>
          <p:cNvSpPr/>
          <p:nvPr/>
        </p:nvSpPr>
        <p:spPr>
          <a:xfrm>
            <a:off x="0" y="3068638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仲永生五年，未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尝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识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书具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，忽啼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求之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4765" name="AutoShape 13"/>
          <p:cNvSpPr/>
          <p:nvPr/>
        </p:nvSpPr>
        <p:spPr>
          <a:xfrm>
            <a:off x="6659563" y="2349500"/>
            <a:ext cx="2160587" cy="647700"/>
          </a:xfrm>
          <a:prstGeom prst="wedgeEllipseCallout">
            <a:avLst>
              <a:gd name="adj1" fmla="val -36185"/>
              <a:gd name="adj2" fmla="val 10122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要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4766" name="Text Box 14"/>
          <p:cNvSpPr txBox="1"/>
          <p:nvPr/>
        </p:nvSpPr>
        <p:spPr>
          <a:xfrm>
            <a:off x="6103938" y="3716338"/>
            <a:ext cx="30400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代词，指代书具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4767" name="AutoShape 15"/>
          <p:cNvSpPr/>
          <p:nvPr/>
        </p:nvSpPr>
        <p:spPr>
          <a:xfrm>
            <a:off x="900113" y="5084763"/>
            <a:ext cx="6119812" cy="1773237"/>
          </a:xfrm>
          <a:prstGeom prst="wedgeEllipseCallout">
            <a:avLst>
              <a:gd name="adj1" fmla="val -49639"/>
              <a:gd name="adj2" fmla="val -4507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形容词的意动用法，对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感到诧异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4768" name="Text Box 16"/>
          <p:cNvSpPr txBox="1"/>
          <p:nvPr/>
        </p:nvSpPr>
        <p:spPr>
          <a:xfrm>
            <a:off x="2268538" y="5229225"/>
            <a:ext cx="3840162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附近。这里指邻居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4769" name="Text Box 17"/>
          <p:cNvSpPr txBox="1"/>
          <p:nvPr/>
        </p:nvSpPr>
        <p:spPr>
          <a:xfrm>
            <a:off x="2700338" y="5157788"/>
            <a:ext cx="42640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代词，他，指代方仲永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4770" name="Text Box 18"/>
          <p:cNvSpPr txBox="1"/>
          <p:nvPr/>
        </p:nvSpPr>
        <p:spPr>
          <a:xfrm>
            <a:off x="4471988" y="5229225"/>
            <a:ext cx="46720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名词用作动词，写，书写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4771" name="Text Box 19"/>
          <p:cNvSpPr txBox="1"/>
          <p:nvPr/>
        </p:nvSpPr>
        <p:spPr>
          <a:xfrm>
            <a:off x="5289550" y="5229225"/>
            <a:ext cx="38544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动词，写上，题上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747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1" dur="500"/>
                                        <p:tgtEl>
                                          <p:spTgt spid="747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4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4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2" dur="500"/>
                                        <p:tgtEl>
                                          <p:spTgt spid="747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4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4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5" dur="500"/>
                                        <p:tgtEl>
                                          <p:spTgt spid="747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4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4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6" dur="500"/>
                                        <p:tgtEl>
                                          <p:spTgt spid="747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/>
      <p:bldP spid="74757" grpId="0"/>
      <p:bldP spid="74757" grpId="1"/>
      <p:bldP spid="74758" grpId="0"/>
      <p:bldP spid="74758" grpId="1"/>
      <p:bldP spid="74759" grpId="0"/>
      <p:bldP spid="74760" grpId="0"/>
      <p:bldP spid="74761" grpId="0" animBg="1"/>
      <p:bldP spid="74761" grpId="1" animBg="1"/>
      <p:bldP spid="74762" grpId="0"/>
      <p:bldP spid="74764" grpId="0"/>
      <p:bldP spid="74765" grpId="0" animBg="1"/>
      <p:bldP spid="74765" grpId="1" animBg="1"/>
      <p:bldP spid="74766" grpId="0"/>
      <p:bldP spid="74766" grpId="1"/>
      <p:bldP spid="74767" grpId="0" animBg="1"/>
      <p:bldP spid="74767" grpId="1" animBg="1"/>
      <p:bldP spid="74768" grpId="0"/>
      <p:bldP spid="74768" grpId="1"/>
      <p:bldP spid="74769" grpId="0"/>
      <p:bldP spid="74769" grpId="1"/>
      <p:bldP spid="74770" grpId="0"/>
      <p:bldP spid="74770" grpId="1"/>
      <p:bldP spid="74771" grpId="0"/>
      <p:bldP spid="7477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2"/>
          <p:cNvSpPr txBox="1"/>
          <p:nvPr/>
        </p:nvSpPr>
        <p:spPr>
          <a:xfrm>
            <a:off x="0" y="0"/>
            <a:ext cx="9828213" cy="1465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其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诗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以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养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父母、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收族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意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，传一乡秀才观之。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0" y="692150"/>
            <a:ext cx="86106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 w="22225">
                  <a:solidFill>
                    <a:srgbClr val="0000FF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这首诗把赡养父母、团结同宗族的人当作内容，传送给全乡的秀才观赏。</a:t>
            </a:r>
            <a:endParaRPr kumimoji="0" lang="zh-CN" altLang="en-US" sz="2800" b="1" i="0" u="none" strike="noStrike" kern="1200" cap="none" spc="0" normalizeH="0" baseline="0" noProof="0">
              <a:ln w="22225">
                <a:solidFill>
                  <a:srgbClr val="0000FF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395288" y="2420938"/>
            <a:ext cx="80772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 w="22225">
                  <a:solidFill>
                    <a:srgbClr val="0000FF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从此，指定物品让他作诗，（他能）立即完成，诗的文采和道理都有值得看的地方。</a:t>
            </a:r>
            <a:endParaRPr kumimoji="0" lang="zh-CN" altLang="en-US" sz="3200" b="1" i="0" u="none" strike="noStrike" kern="1200" cap="none" spc="0" normalizeH="0" baseline="0" noProof="0">
              <a:ln w="22225">
                <a:solidFill>
                  <a:srgbClr val="0000FF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0" y="5229225"/>
            <a:ext cx="91440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 w="22225">
                  <a:solidFill>
                    <a:srgbClr val="0000FF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同县的人对他感到惊奇，渐渐地请他的父亲去做客，有的还花钱求取仲永题诗。</a:t>
            </a:r>
            <a:endParaRPr kumimoji="0" lang="zh-CN" altLang="en-US" sz="3200" b="1" i="0" u="none" strike="noStrike" kern="1200" cap="none" spc="0" normalizeH="0" baseline="0" noProof="0">
              <a:ln w="22225">
                <a:solidFill>
                  <a:srgbClr val="0000FF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1" name="Rectangle 6"/>
          <p:cNvSpPr/>
          <p:nvPr/>
        </p:nvSpPr>
        <p:spPr>
          <a:xfrm>
            <a:off x="0" y="1628775"/>
            <a:ext cx="9901238" cy="2165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自是</a:t>
            </a:r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指物作诗</a:t>
            </a:r>
            <a:r>
              <a:rPr lang="zh-CN" altLang="en-US" sz="40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立就</a:t>
            </a:r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，其</a:t>
            </a:r>
            <a:r>
              <a:rPr lang="zh-CN" altLang="en-US" sz="40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文理</a:t>
            </a:r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皆有可观者。</a:t>
            </a:r>
            <a:endParaRPr lang="zh-CN" altLang="en-US" sz="4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/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2" name="Rectangle 7"/>
          <p:cNvSpPr/>
          <p:nvPr/>
        </p:nvSpPr>
        <p:spPr>
          <a:xfrm>
            <a:off x="0" y="3716338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 b="1" dirty="0">
                <a:solidFill>
                  <a:srgbClr val="F53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邑人奇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之，</a:t>
            </a:r>
            <a:r>
              <a:rPr lang="zh-CN" altLang="en-US" sz="4000" b="1" dirty="0">
                <a:solidFill>
                  <a:srgbClr val="F53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稍稍</a:t>
            </a:r>
            <a:r>
              <a:rPr lang="en-US" altLang="zh-CN" sz="4000" b="1" dirty="0">
                <a:solidFill>
                  <a:srgbClr val="F53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4000" b="1" dirty="0">
                <a:solidFill>
                  <a:srgbClr val="F53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宾客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其父，</a:t>
            </a:r>
            <a:r>
              <a:rPr lang="zh-CN" altLang="en-US" sz="4000" b="1" dirty="0">
                <a:solidFill>
                  <a:srgbClr val="F53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以钱币</a:t>
            </a:r>
            <a:r>
              <a:rPr lang="zh-CN" altLang="en-US" sz="4000" b="1" dirty="0">
                <a:solidFill>
                  <a:srgbClr val="F531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乞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之。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784" name="AutoShape 8"/>
          <p:cNvSpPr/>
          <p:nvPr/>
        </p:nvSpPr>
        <p:spPr>
          <a:xfrm>
            <a:off x="395288" y="549275"/>
            <a:ext cx="1223962" cy="935038"/>
          </a:xfrm>
          <a:prstGeom prst="wedgeEllipseCallout">
            <a:avLst>
              <a:gd name="adj1" fmla="val -58301"/>
              <a:gd name="adj2" fmla="val -6171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这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5785" name="Rectangle 9"/>
          <p:cNvSpPr/>
          <p:nvPr/>
        </p:nvSpPr>
        <p:spPr>
          <a:xfrm>
            <a:off x="971550" y="620713"/>
            <a:ext cx="222091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把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当作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5786" name="Rectangle 10"/>
          <p:cNvSpPr/>
          <p:nvPr/>
        </p:nvSpPr>
        <p:spPr>
          <a:xfrm>
            <a:off x="1258888" y="620713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赡养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5787" name="Rectangle 11"/>
          <p:cNvSpPr>
            <a:spLocks noChangeArrowheads="1"/>
          </p:cNvSpPr>
          <p:nvPr/>
        </p:nvSpPr>
        <p:spPr bwMode="auto">
          <a:xfrm>
            <a:off x="2843213" y="620713"/>
            <a:ext cx="304006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团结同宗族的人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458E2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5788" name="Rectangle 12"/>
          <p:cNvSpPr>
            <a:spLocks noChangeArrowheads="1"/>
          </p:cNvSpPr>
          <p:nvPr/>
        </p:nvSpPr>
        <p:spPr bwMode="auto">
          <a:xfrm>
            <a:off x="4500563" y="620713"/>
            <a:ext cx="10001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内容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5789" name="Rectangle 13"/>
          <p:cNvSpPr>
            <a:spLocks noChangeArrowheads="1"/>
          </p:cNvSpPr>
          <p:nvPr/>
        </p:nvSpPr>
        <p:spPr bwMode="auto">
          <a:xfrm>
            <a:off x="0" y="2349500"/>
            <a:ext cx="11017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从此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458E2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5790" name="Rectangle 14"/>
          <p:cNvSpPr>
            <a:spLocks noChangeArrowheads="1"/>
          </p:cNvSpPr>
          <p:nvPr/>
        </p:nvSpPr>
        <p:spPr bwMode="auto">
          <a:xfrm>
            <a:off x="2771775" y="2349500"/>
            <a:ext cx="18161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立即完成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458E2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5791" name="Rectangle 15"/>
          <p:cNvSpPr>
            <a:spLocks noChangeArrowheads="1"/>
          </p:cNvSpPr>
          <p:nvPr/>
        </p:nvSpPr>
        <p:spPr bwMode="auto">
          <a:xfrm>
            <a:off x="4932363" y="2276475"/>
            <a:ext cx="222408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文采和道理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458E2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5792" name="Rectangle 16"/>
          <p:cNvSpPr/>
          <p:nvPr/>
        </p:nvSpPr>
        <p:spPr>
          <a:xfrm>
            <a:off x="684213" y="45085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458E2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同县的人</a:t>
            </a:r>
            <a:endParaRPr lang="zh-CN" altLang="en-US" sz="3200" b="1" dirty="0">
              <a:solidFill>
                <a:srgbClr val="458E2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5793" name="Rectangle 17"/>
          <p:cNvSpPr>
            <a:spLocks noChangeArrowheads="1"/>
          </p:cNvSpPr>
          <p:nvPr/>
        </p:nvSpPr>
        <p:spPr bwMode="auto">
          <a:xfrm>
            <a:off x="755650" y="4437063"/>
            <a:ext cx="670877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形容词的意动用法，对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感到惊奇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794" name="Rectangle 18"/>
          <p:cNvSpPr>
            <a:spLocks noChangeArrowheads="1"/>
          </p:cNvSpPr>
          <p:nvPr/>
        </p:nvSpPr>
        <p:spPr bwMode="auto">
          <a:xfrm>
            <a:off x="2555875" y="4437063"/>
            <a:ext cx="11017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渐渐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458E2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795" name="Rectangle 19"/>
          <p:cNvSpPr>
            <a:spLocks noChangeArrowheads="1"/>
          </p:cNvSpPr>
          <p:nvPr/>
        </p:nvSpPr>
        <p:spPr bwMode="auto">
          <a:xfrm>
            <a:off x="8143875" y="4437063"/>
            <a:ext cx="10001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求取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458E2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796" name="Text Box 20"/>
          <p:cNvSpPr txBox="1"/>
          <p:nvPr/>
        </p:nvSpPr>
        <p:spPr>
          <a:xfrm>
            <a:off x="2771775" y="4365625"/>
            <a:ext cx="54879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名词作动词，以宾客之礼相待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5797" name="Rectangle 21"/>
          <p:cNvSpPr>
            <a:spLocks noChangeArrowheads="1"/>
          </p:cNvSpPr>
          <p:nvPr/>
        </p:nvSpPr>
        <p:spPr bwMode="auto">
          <a:xfrm>
            <a:off x="6084888" y="4365625"/>
            <a:ext cx="1554163" cy="639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有的人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5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5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7" dur="20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5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5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75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75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757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5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5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75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75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757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75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5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0" dur="500"/>
                                        <p:tgtEl>
                                          <p:spTgt spid="757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5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75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75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75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1000"/>
                                        <p:tgtEl>
                                          <p:spTgt spid="757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75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75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75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75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1000"/>
                                        <p:tgtEl>
                                          <p:spTgt spid="757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75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75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75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75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1000"/>
                                        <p:tgtEl>
                                          <p:spTgt spid="75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75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75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75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75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2" dur="1000"/>
                                        <p:tgtEl>
                                          <p:spTgt spid="757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  <p:bldP spid="75780" grpId="0"/>
      <p:bldP spid="75781" grpId="0"/>
      <p:bldP spid="75784" grpId="0" animBg="1"/>
      <p:bldP spid="75784" grpId="1" animBg="1"/>
      <p:bldP spid="75785" grpId="0"/>
      <p:bldP spid="75785" grpId="1"/>
      <p:bldP spid="75786" grpId="0"/>
      <p:bldP spid="75786" grpId="1"/>
      <p:bldP spid="75787" grpId="0"/>
      <p:bldP spid="75787" grpId="1"/>
      <p:bldP spid="75788" grpId="0"/>
      <p:bldP spid="75788" grpId="1"/>
      <p:bldP spid="75789" grpId="0"/>
      <p:bldP spid="75789" grpId="1"/>
      <p:bldP spid="75790" grpId="0"/>
      <p:bldP spid="75790" grpId="1"/>
      <p:bldP spid="75791" grpId="0"/>
      <p:bldP spid="75791" grpId="1"/>
      <p:bldP spid="75792" grpId="0"/>
      <p:bldP spid="75792" grpId="1"/>
      <p:bldP spid="75793" grpId="0"/>
      <p:bldP spid="75793" grpId="1"/>
      <p:bldP spid="75794" grpId="0"/>
      <p:bldP spid="75794" grpId="1"/>
      <p:bldP spid="75795" grpId="0"/>
      <p:bldP spid="75795" grpId="1"/>
      <p:bldP spid="75796" grpId="0"/>
      <p:bldP spid="75796" grpId="1"/>
      <p:bldP spid="75797" grpId="0"/>
      <p:bldP spid="7579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2"/>
          <p:cNvSpPr txBox="1"/>
          <p:nvPr/>
        </p:nvSpPr>
        <p:spPr>
          <a:xfrm>
            <a:off x="76200" y="835660"/>
            <a:ext cx="8991600" cy="45243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父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利其然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也，日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扳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仲永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环</a:t>
            </a:r>
            <a:r>
              <a:rPr lang="zh-CN" altLang="en-US" sz="36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谒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于邑人，不使学。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余闻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之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也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|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久。明道中，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从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先人还家，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于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舅家见之，十二三矣。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令作诗，不能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称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前时之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闻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6262" name="Text Box 7"/>
          <p:cNvSpPr txBox="1"/>
          <p:nvPr/>
        </p:nvSpPr>
        <p:spPr>
          <a:xfrm>
            <a:off x="2843808" y="1290251"/>
            <a:ext cx="1944216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ts val="0"/>
              </a:spcBef>
            </a:pPr>
            <a:r>
              <a:rPr lang="zh-CN" altLang="en-US" sz="3200" b="1" dirty="0">
                <a:solidFill>
                  <a:srgbClr val="458E2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通“攀”</a:t>
            </a:r>
            <a:r>
              <a:rPr lang="zh-CN" altLang="en-US" sz="3200" b="1" dirty="0" smtClean="0">
                <a:solidFill>
                  <a:srgbClr val="458E2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3200" b="1" dirty="0" smtClean="0">
              <a:solidFill>
                <a:srgbClr val="458E2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>
              <a:spcBef>
                <a:spcPts val="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牵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，引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6263" name="Rectangle 7"/>
          <p:cNvSpPr>
            <a:spLocks noChangeArrowheads="1"/>
          </p:cNvSpPr>
          <p:nvPr/>
        </p:nvSpPr>
        <p:spPr bwMode="auto">
          <a:xfrm>
            <a:off x="1292181" y="1440180"/>
            <a:ext cx="1101725" cy="6413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这样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458E2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6264" name="Rectangle 8"/>
          <p:cNvSpPr>
            <a:spLocks noChangeArrowheads="1"/>
          </p:cNvSpPr>
          <p:nvPr/>
        </p:nvSpPr>
        <p:spPr bwMode="auto">
          <a:xfrm>
            <a:off x="4611661" y="1440180"/>
            <a:ext cx="20193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四处拜访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458E2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6266" name="Rectangle 10"/>
          <p:cNvSpPr>
            <a:spLocks noChangeArrowheads="1"/>
          </p:cNvSpPr>
          <p:nvPr/>
        </p:nvSpPr>
        <p:spPr bwMode="auto">
          <a:xfrm>
            <a:off x="266383" y="3730625"/>
            <a:ext cx="2936875" cy="6413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5314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代词，这件事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53144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6267" name="Rectangle 11"/>
          <p:cNvSpPr>
            <a:spLocks noChangeArrowheads="1"/>
          </p:cNvSpPr>
          <p:nvPr/>
        </p:nvSpPr>
        <p:spPr bwMode="auto">
          <a:xfrm>
            <a:off x="4646930" y="3108325"/>
            <a:ext cx="1101725" cy="6413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5314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跟随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53144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6268" name="Rectangle 12"/>
          <p:cNvSpPr>
            <a:spLocks noChangeArrowheads="1"/>
          </p:cNvSpPr>
          <p:nvPr/>
        </p:nvSpPr>
        <p:spPr bwMode="auto">
          <a:xfrm>
            <a:off x="7529830" y="3032443"/>
            <a:ext cx="642938" cy="6413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5314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53144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6269" name="Rectangle 13"/>
          <p:cNvSpPr>
            <a:spLocks noChangeArrowheads="1"/>
          </p:cNvSpPr>
          <p:nvPr/>
        </p:nvSpPr>
        <p:spPr bwMode="auto">
          <a:xfrm>
            <a:off x="2168525" y="5327333"/>
            <a:ext cx="247808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相称，相当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458E2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394335" y="-15875"/>
            <a:ext cx="3881755" cy="925195"/>
          </a:xfrm>
          <a:prstGeom prst="wedgeRectCallout">
            <a:avLst>
              <a:gd name="adj1" fmla="val -35080"/>
              <a:gd name="adj2" fmla="val 58716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名词作动词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认为……有利可图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299835" y="5589270"/>
            <a:ext cx="2541270" cy="1045210"/>
          </a:xfrm>
          <a:prstGeom prst="wedgeRectCallout">
            <a:avLst>
              <a:gd name="adj1" fmla="val -101024"/>
              <a:gd name="adj2" fmla="val -8687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传闻，听说过的情况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6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6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6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6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2" grpId="0"/>
      <p:bldP spid="96263" grpId="0" bldLvl="0" animBg="1"/>
      <p:bldP spid="96264" grpId="0" bldLvl="0" animBg="1"/>
      <p:bldP spid="96266" grpId="0" bldLvl="0" animBg="1"/>
      <p:bldP spid="96267" grpId="0" bldLvl="0" animBg="1"/>
      <p:bldP spid="96268" grpId="0" bldLvl="0" animBg="1"/>
      <p:bldP spid="96269" grpId="0" bldLvl="0" animBg="1"/>
      <p:bldP spid="2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 Box 2"/>
          <p:cNvSpPr txBox="1">
            <a:spLocks noChangeArrowheads="1"/>
          </p:cNvSpPr>
          <p:nvPr/>
        </p:nvSpPr>
        <p:spPr bwMode="auto">
          <a:xfrm>
            <a:off x="152400" y="333375"/>
            <a:ext cx="8991600" cy="5173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、父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53144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利其然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也，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、日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53144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扳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仲永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53144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环谒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于邑人，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、不使学。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、令作诗，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0115" name="Text Box 3"/>
          <p:cNvSpPr txBox="1">
            <a:spLocks noChangeArrowheads="1"/>
          </p:cNvSpPr>
          <p:nvPr/>
        </p:nvSpPr>
        <p:spPr bwMode="auto">
          <a:xfrm>
            <a:off x="250825" y="1052513"/>
            <a:ext cx="88931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他父亲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认为这样有利可图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250825" y="5516563"/>
            <a:ext cx="88931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让（他）作诗，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127" name="Rectangle 15"/>
          <p:cNvSpPr>
            <a:spLocks noChangeArrowheads="1"/>
          </p:cNvSpPr>
          <p:nvPr/>
        </p:nvSpPr>
        <p:spPr bwMode="auto">
          <a:xfrm>
            <a:off x="323850" y="2741613"/>
            <a:ext cx="630396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每天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拉</a:t>
            </a:r>
            <a:r>
              <a:rPr lang="zh-CN" altLang="en-US" sz="3200" b="1" dirty="0"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着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仲永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四处拜访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同县的人，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128" name="Rectangle 16"/>
          <p:cNvSpPr>
            <a:spLocks noChangeArrowheads="1"/>
          </p:cNvSpPr>
          <p:nvPr/>
        </p:nvSpPr>
        <p:spPr bwMode="auto">
          <a:xfrm>
            <a:off x="395288" y="4183063"/>
            <a:ext cx="34480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不让（他）学习。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0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/>
      <p:bldP spid="90117" grpId="0"/>
      <p:bldP spid="90127" grpId="0" bldLvl="0" animBg="1"/>
      <p:bldP spid="9012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2"/>
          <p:cNvSpPr txBox="1"/>
          <p:nvPr/>
        </p:nvSpPr>
        <p:spPr>
          <a:xfrm>
            <a:off x="152400" y="333375"/>
            <a:ext cx="8991600" cy="5035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父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利其然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也，日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扳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仲永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环谒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于邑人，不使学。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余闻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之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也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|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久。明道中，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从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先人还家，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于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舅家见之，十二三矣。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令作诗，不能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称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前时之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闻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218303" y="908720"/>
            <a:ext cx="8893175" cy="10668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22225">
                  <a:solidFill>
                    <a:srgbClr val="0000FF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他父亲认为这样有利可图，每天牵着仲永四处拜访同县的人，不让（他）学习。</a:t>
            </a:r>
            <a:endParaRPr kumimoji="0" lang="zh-CN" altLang="en-US" sz="3200" b="1" i="0" u="none" strike="noStrike" kern="1200" cap="none" spc="0" normalizeH="0" baseline="0" noProof="0" dirty="0">
              <a:ln w="22225">
                <a:solidFill>
                  <a:srgbClr val="0000FF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0" y="3213100"/>
            <a:ext cx="9315450" cy="10668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22225">
                  <a:solidFill>
                    <a:srgbClr val="0000FF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我听了这件事很久了。明道年间，我随先父回到家乡，在舅舅家里见到他，（他已经）十二三岁了。</a:t>
            </a:r>
            <a:endParaRPr kumimoji="0" lang="zh-CN" altLang="en-US" sz="3200" b="1" i="0" u="none" strike="noStrike" kern="1200" cap="none" spc="0" normalizeH="0" baseline="0" noProof="0" dirty="0">
              <a:ln w="22225">
                <a:solidFill>
                  <a:srgbClr val="0000FF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201295" y="4860608"/>
            <a:ext cx="8893175" cy="10668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22225">
                  <a:solidFill>
                    <a:srgbClr val="0000FF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让（他）作诗，（写出来的诗已经）不能与从前的名声相称。</a:t>
            </a:r>
            <a:endParaRPr kumimoji="0" lang="zh-CN" altLang="en-US" sz="3200" b="1" i="0" u="none" strike="noStrike" kern="1200" cap="none" spc="0" normalizeH="0" baseline="0" noProof="0" dirty="0">
              <a:ln w="22225">
                <a:solidFill>
                  <a:srgbClr val="0000FF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animBg="1"/>
      <p:bldP spid="77828" grpId="0" animBg="1"/>
      <p:bldP spid="778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2"/>
          <p:cNvSpPr txBox="1"/>
          <p:nvPr/>
        </p:nvSpPr>
        <p:spPr>
          <a:xfrm>
            <a:off x="899592" y="471487"/>
            <a:ext cx="8534400" cy="397031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en-US" altLang="zh-CN" sz="36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又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七年，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还</a:t>
            </a:r>
            <a:r>
              <a:rPr lang="zh-CN" altLang="en-US" sz="36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自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扬州，复到舅家问焉</a:t>
            </a:r>
            <a:r>
              <a:rPr lang="zh-CN" altLang="en-US" sz="36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36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曰：“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泯然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众人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矣。”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323850" y="1983507"/>
            <a:ext cx="8534400" cy="94615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 又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过了七年，（我）从扬州回来，再次到舅舅家，问起方仲永的情况。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323850" y="4509120"/>
            <a:ext cx="8820150" cy="10668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（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舅舅）回答说：“（他的）才能完全消失，成为普通人了。”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821335" y="3306513"/>
            <a:ext cx="1179200" cy="52322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消失，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3010848" y="3278404"/>
            <a:ext cx="1601529" cy="579438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普通人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628697" y="675616"/>
            <a:ext cx="655271" cy="51816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从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2476172" y="648059"/>
            <a:ext cx="1152525" cy="579438"/>
          </a:xfrm>
          <a:prstGeom prst="rect">
            <a:avLst/>
          </a:prstGeom>
          <a:noFill/>
          <a:ln w="9525">
            <a:solidFill>
              <a:srgbClr val="0000FF"/>
            </a:solidFill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回来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animBg="1"/>
      <p:bldP spid="91140" grpId="0" animBg="1"/>
      <p:bldP spid="5" grpId="0" bldLvl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46680" y="2087245"/>
            <a:ext cx="466344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/>
              <a:t>研读共品</a:t>
            </a:r>
            <a:endParaRPr lang="zh-CN" altLang="en-US" sz="7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5795963" y="4941888"/>
            <a:ext cx="2743200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王安石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098" name="WordArt 3"/>
          <p:cNvSpPr/>
          <p:nvPr/>
        </p:nvSpPr>
        <p:spPr>
          <a:xfrm>
            <a:off x="1476375" y="2708275"/>
            <a:ext cx="6248400" cy="2152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6000" b="1">
                <a:ln w="3810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0047FF">
                        <a:alpha val="100000"/>
                      </a:srgbClr>
                    </a:gs>
                    <a:gs pos="13000">
                      <a:srgbClr val="000082">
                        <a:alpha val="100000"/>
                      </a:srgbClr>
                    </a:gs>
                    <a:gs pos="28000">
                      <a:srgbClr val="0047FF">
                        <a:alpha val="100000"/>
                      </a:srgbClr>
                    </a:gs>
                    <a:gs pos="42000">
                      <a:srgbClr val="000082">
                        <a:alpha val="100000"/>
                      </a:srgbClr>
                    </a:gs>
                    <a:gs pos="57001">
                      <a:srgbClr val="0047FF">
                        <a:alpha val="100000"/>
                      </a:srgbClr>
                    </a:gs>
                    <a:gs pos="72000">
                      <a:srgbClr val="000082">
                        <a:alpha val="100000"/>
                      </a:srgbClr>
                    </a:gs>
                    <a:gs pos="87000">
                      <a:srgbClr val="0047FF">
                        <a:alpha val="100000"/>
                      </a:srgbClr>
                    </a:gs>
                    <a:gs pos="100000">
                      <a:srgbClr val="000082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prstShdw prst="shdw13" dist="53882" dir="13499999">
                    <a:srgbClr val="990000"/>
                  </a:prst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伤仲永</a:t>
            </a:r>
            <a:endParaRPr lang="zh-CN" altLang="en-US" sz="6000" b="1">
              <a:ln w="3810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0047FF">
                      <a:alpha val="100000"/>
                    </a:srgbClr>
                  </a:gs>
                  <a:gs pos="13000">
                    <a:srgbClr val="000082">
                      <a:alpha val="100000"/>
                    </a:srgbClr>
                  </a:gs>
                  <a:gs pos="28000">
                    <a:srgbClr val="0047FF">
                      <a:alpha val="100000"/>
                    </a:srgbClr>
                  </a:gs>
                  <a:gs pos="42000">
                    <a:srgbClr val="000082">
                      <a:alpha val="100000"/>
                    </a:srgbClr>
                  </a:gs>
                  <a:gs pos="57001">
                    <a:srgbClr val="0047FF">
                      <a:alpha val="100000"/>
                    </a:srgbClr>
                  </a:gs>
                  <a:gs pos="72000">
                    <a:srgbClr val="000082">
                      <a:alpha val="100000"/>
                    </a:srgbClr>
                  </a:gs>
                  <a:gs pos="87000">
                    <a:srgbClr val="0047FF">
                      <a:alpha val="100000"/>
                    </a:srgbClr>
                  </a:gs>
                  <a:gs pos="100000">
                    <a:srgbClr val="000082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prstShdw prst="shdw13" dist="53882" dir="13499999">
                  <a:srgbClr val="990000"/>
                </a:prst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/>
          <p:nvPr/>
        </p:nvSpPr>
        <p:spPr>
          <a:xfrm>
            <a:off x="539750" y="1052513"/>
            <a:ext cx="8135938" cy="1407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1.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方仲永的天资过人，表现在哪里？在课文中找出原句。 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3795" name="Rectangle 3"/>
          <p:cNvSpPr/>
          <p:nvPr/>
        </p:nvSpPr>
        <p:spPr>
          <a:xfrm>
            <a:off x="341630" y="2588895"/>
            <a:ext cx="8563610" cy="24765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45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未尝识书具，忽啼求之；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lnSpc>
                <a:spcPct val="145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即书诗四句，并自为其名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lnSpc>
                <a:spcPct val="145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指物作诗立就，其文理皆有可观者。 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0484" name="Picture 5" descr="05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0" y="6523038"/>
            <a:ext cx="1619250" cy="334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65200" y="190500"/>
            <a:ext cx="48920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分析文章，把握中心</a:t>
            </a:r>
            <a:endParaRPr lang="zh-CN" altLang="en-US" sz="3600" b="1"/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553"/>
          <p:cNvSpPr txBox="1"/>
          <p:nvPr/>
        </p:nvSpPr>
        <p:spPr>
          <a:xfrm>
            <a:off x="685800" y="1981200"/>
            <a:ext cx="228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endParaRPr sz="4800" u="none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260985" y="393700"/>
            <a:ext cx="84582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 u="none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课文</a:t>
            </a:r>
            <a:r>
              <a:rPr lang="zh-CN" altLang="en-US" sz="3600" b="1" u="none" dirty="0">
                <a:latin typeface="隶书" panose="02010509060101010101" pitchFamily="49" charset="-122"/>
                <a:ea typeface="隶书" panose="02010509060101010101" pitchFamily="49" charset="-122"/>
              </a:rPr>
              <a:t>写了方仲永的（才能）发展（即变化）经历有哪几个阶段？ </a:t>
            </a:r>
            <a:endParaRPr lang="zh-CN" altLang="en-US" sz="3600" b="1" u="none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556" name="动作按钮: 自定义 23555">
            <a:hlinkClick r:id="" action="ppaction://hlinkshowjump?jump=nextslide"/>
          </p:cNvPr>
          <p:cNvSpPr/>
          <p:nvPr/>
        </p:nvSpPr>
        <p:spPr>
          <a:xfrm>
            <a:off x="3581400" y="2895600"/>
            <a:ext cx="76200" cy="152400"/>
          </a:xfrm>
          <a:prstGeom prst="actionButtonBlank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7" name="文本框 23556"/>
          <p:cNvSpPr txBox="1"/>
          <p:nvPr/>
        </p:nvSpPr>
        <p:spPr>
          <a:xfrm>
            <a:off x="260668" y="1680528"/>
            <a:ext cx="8964612" cy="496751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10000"/>
              </a:lnSpc>
              <a:buChar char="•"/>
            </a:pPr>
            <a:r>
              <a:rPr lang="en-US" altLang="zh-CN" sz="3600" b="1" u="none" dirty="0">
                <a:latin typeface="隶书" panose="02010509060101010101" pitchFamily="49" charset="-122"/>
                <a:ea typeface="隶书" panose="02010509060101010101" pitchFamily="49" charset="-122"/>
              </a:rPr>
              <a:t>①</a:t>
            </a:r>
            <a:r>
              <a:rPr lang="zh-CN" altLang="en-US" sz="3600" b="1" u="none" dirty="0">
                <a:solidFill>
                  <a:srgbClr val="F53144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童年时期</a:t>
            </a:r>
            <a:r>
              <a:rPr lang="zh-CN" altLang="en-US" sz="3600" b="1" u="none" dirty="0">
                <a:latin typeface="隶书" panose="02010509060101010101" pitchFamily="49" charset="-122"/>
                <a:ea typeface="隶书" panose="02010509060101010101" pitchFamily="49" charset="-122"/>
              </a:rPr>
              <a:t>，</a:t>
            </a:r>
            <a:r>
              <a:rPr lang="zh-CN" altLang="en-US" sz="3600" b="1" u="none" dirty="0">
                <a:solidFill>
                  <a:srgbClr val="458E2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才思敏捷</a:t>
            </a:r>
            <a:r>
              <a:rPr lang="zh-CN" altLang="en-US" sz="3600" b="1" u="none" dirty="0">
                <a:latin typeface="隶书" panose="02010509060101010101" pitchFamily="49" charset="-122"/>
                <a:ea typeface="隶书" panose="02010509060101010101" pitchFamily="49" charset="-122"/>
              </a:rPr>
              <a:t>，天赋极高，有作诗才能，如五岁时就“啼哭求之”，“书诗为名”，“指物作诗立就”，“文理可观”等。</a:t>
            </a:r>
            <a:endParaRPr lang="zh-CN" altLang="en-US" sz="3600" b="1" u="none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>
              <a:lnSpc>
                <a:spcPct val="110000"/>
              </a:lnSpc>
              <a:buChar char="•"/>
            </a:pPr>
            <a:r>
              <a:rPr lang="en-US" altLang="zh-CN" sz="3600" b="1" u="none" dirty="0">
                <a:latin typeface="隶书" panose="02010509060101010101" pitchFamily="49" charset="-122"/>
                <a:ea typeface="隶书" panose="02010509060101010101" pitchFamily="49" charset="-122"/>
              </a:rPr>
              <a:t>②</a:t>
            </a:r>
            <a:r>
              <a:rPr lang="zh-CN" altLang="en-US" sz="3600" b="1" u="none" dirty="0">
                <a:solidFill>
                  <a:srgbClr val="F53144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少年时期</a:t>
            </a:r>
            <a:r>
              <a:rPr lang="zh-CN" altLang="en-US" sz="3600" b="1" u="none" dirty="0">
                <a:latin typeface="隶书" panose="02010509060101010101" pitchFamily="49" charset="-122"/>
                <a:ea typeface="隶书" panose="02010509060101010101" pitchFamily="49" charset="-122"/>
              </a:rPr>
              <a:t>，</a:t>
            </a:r>
            <a:r>
              <a:rPr lang="zh-CN" altLang="en-US" sz="3600" b="1" u="none" dirty="0">
                <a:solidFill>
                  <a:srgbClr val="458E2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才思衰退</a:t>
            </a:r>
            <a:r>
              <a:rPr lang="zh-CN" altLang="en-US" sz="3600" b="1" u="none" dirty="0">
                <a:latin typeface="隶书" panose="02010509060101010101" pitchFamily="49" charset="-122"/>
                <a:ea typeface="隶书" panose="02010509060101010101" pitchFamily="49" charset="-122"/>
              </a:rPr>
              <a:t>，大不如前，“十二三矣</a:t>
            </a:r>
            <a:r>
              <a:rPr lang="zh-CN" altLang="en-US" sz="3600" b="1" u="none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，</a:t>
            </a:r>
            <a:r>
              <a:rPr lang="zh-CN" altLang="en-US" sz="3600" b="1" dirty="0">
                <a:latin typeface="隶书" panose="02010509060101010101" pitchFamily="49" charset="-122"/>
                <a:ea typeface="隶书" panose="02010509060101010101" pitchFamily="49" charset="-122"/>
              </a:rPr>
              <a:t>令</a:t>
            </a:r>
            <a:r>
              <a:rPr lang="zh-CN" altLang="en-US" sz="3600" b="1" u="none" dirty="0" smtClean="0">
                <a:latin typeface="隶书" panose="02010509060101010101" pitchFamily="49" charset="-122"/>
                <a:ea typeface="隶书" panose="02010509060101010101" pitchFamily="49" charset="-122"/>
              </a:rPr>
              <a:t>作诗</a:t>
            </a:r>
            <a:r>
              <a:rPr lang="zh-CN" altLang="en-US" sz="3600" b="1" u="none" dirty="0">
                <a:latin typeface="隶书" panose="02010509060101010101" pitchFamily="49" charset="-122"/>
                <a:ea typeface="隶书" panose="02010509060101010101" pitchFamily="49" charset="-122"/>
              </a:rPr>
              <a:t>，不能称前时之闻”。</a:t>
            </a:r>
            <a:endParaRPr lang="zh-CN" altLang="en-US" sz="3600" b="1" u="none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>
              <a:lnSpc>
                <a:spcPct val="110000"/>
              </a:lnSpc>
              <a:buChar char="•"/>
            </a:pPr>
            <a:r>
              <a:rPr lang="en-US" altLang="zh-CN" sz="3600" b="1" u="none" dirty="0">
                <a:latin typeface="隶书" panose="02010509060101010101" pitchFamily="49" charset="-122"/>
                <a:ea typeface="隶书" panose="02010509060101010101" pitchFamily="49" charset="-122"/>
              </a:rPr>
              <a:t>③</a:t>
            </a:r>
            <a:r>
              <a:rPr lang="zh-CN" altLang="en-US" sz="3600" b="1" u="none" dirty="0">
                <a:solidFill>
                  <a:srgbClr val="F53144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青年时期</a:t>
            </a:r>
            <a:r>
              <a:rPr lang="zh-CN" altLang="en-US" sz="3600" b="1" u="none" dirty="0">
                <a:latin typeface="隶书" panose="02010509060101010101" pitchFamily="49" charset="-122"/>
                <a:ea typeface="隶书" panose="02010509060101010101" pitchFamily="49" charset="-122"/>
              </a:rPr>
              <a:t>，</a:t>
            </a:r>
            <a:r>
              <a:rPr lang="zh-CN" altLang="en-US" sz="3600" b="1" u="none" dirty="0">
                <a:solidFill>
                  <a:srgbClr val="458E2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才思平庸</a:t>
            </a:r>
            <a:r>
              <a:rPr lang="zh-CN" altLang="en-US" sz="3600" b="1" u="none" dirty="0">
                <a:latin typeface="隶书" panose="02010509060101010101" pitchFamily="49" charset="-122"/>
                <a:ea typeface="隶书" panose="02010509060101010101" pitchFamily="49" charset="-122"/>
              </a:rPr>
              <a:t>，与众无异，“又七年</a:t>
            </a:r>
            <a:r>
              <a:rPr lang="en-US" altLang="zh-CN" sz="3600" b="1" u="none" dirty="0">
                <a:latin typeface="隶书" panose="02010509060101010101" pitchFamily="49" charset="-122"/>
                <a:ea typeface="隶书" panose="02010509060101010101" pitchFamily="49" charset="-122"/>
              </a:rPr>
              <a:t>……</a:t>
            </a:r>
            <a:r>
              <a:rPr lang="zh-CN" altLang="en-US" sz="3600" b="1" u="none" dirty="0">
                <a:latin typeface="隶书" panose="02010509060101010101" pitchFamily="49" charset="-122"/>
                <a:ea typeface="隶书" panose="02010509060101010101" pitchFamily="49" charset="-122"/>
              </a:rPr>
              <a:t>泯然众人矣”。 </a:t>
            </a:r>
            <a:endParaRPr lang="zh-CN" altLang="en-US" sz="3600" b="1" u="none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260648"/>
            <a:ext cx="8229600" cy="1354137"/>
          </a:xfrm>
        </p:spPr>
        <p:txBody>
          <a:bodyPr/>
          <a:lstStyle/>
          <a:p>
            <a:r>
              <a:rPr lang="zh-CN" altLang="en-US" sz="4000" dirty="0"/>
              <a:t>“余闻之也久”这句话在本文叙事中有什么作用?</a:t>
            </a:r>
            <a:endParaRPr lang="zh-CN" altLang="en-US" sz="4000" dirty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414588"/>
            <a:ext cx="8062913" cy="3535362"/>
          </a:xfrm>
        </p:spPr>
        <p:txBody>
          <a:bodyPr/>
          <a:lstStyle/>
          <a:p>
            <a:r>
              <a:rPr lang="zh-CN" altLang="en-US" sz="4000" dirty="0">
                <a:solidFill>
                  <a:schemeClr val="accent2"/>
                </a:solidFill>
                <a:ea typeface="楷体_GB2312" panose="02010609030101010101" pitchFamily="49" charset="-122"/>
              </a:rPr>
              <a:t>本文叙事采用了见闻录的方式，第一段是“闻”，第二段是先“见”后“闻”。</a:t>
            </a:r>
            <a:endParaRPr lang="zh-CN" altLang="en-US" sz="4000" dirty="0">
              <a:solidFill>
                <a:schemeClr val="accent2"/>
              </a:solidFill>
              <a:ea typeface="楷体_GB2312" panose="02010609030101010101" pitchFamily="49" charset="-122"/>
            </a:endParaRPr>
          </a:p>
          <a:p>
            <a:r>
              <a:rPr lang="zh-CN" altLang="en-US" sz="4000" dirty="0">
                <a:solidFill>
                  <a:schemeClr val="accent2"/>
                </a:solidFill>
                <a:ea typeface="楷体_GB2312" panose="02010609030101010101" pitchFamily="49" charset="-122"/>
              </a:rPr>
              <a:t>这种见闻录的方式给人以真切真实之感。</a:t>
            </a:r>
            <a:endParaRPr lang="zh-CN" altLang="en-US" sz="4000" dirty="0">
              <a:solidFill>
                <a:schemeClr val="accent2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autoUpdateAnimBg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idx="1"/>
          </p:nvPr>
        </p:nvSpPr>
        <p:spPr>
          <a:xfrm>
            <a:off x="0" y="333375"/>
            <a:ext cx="8863330" cy="67500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en-US" altLang="zh-CN" sz="3600" dirty="0">
                <a:ea typeface="Times New Roman" panose="02020603050405020304" pitchFamily="18" charset="0"/>
              </a:rPr>
              <a:t>   </a:t>
            </a:r>
            <a:r>
              <a:rPr lang="en-US" altLang="zh-CN" sz="3600" b="1" dirty="0">
                <a:latin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宋体" panose="02010600030101010101" pitchFamily="2" charset="-122"/>
              </a:rPr>
              <a:t>仲永</a:t>
            </a:r>
            <a:r>
              <a:rPr lang="zh-CN" altLang="en-US" sz="3600" b="1" dirty="0">
                <a:latin typeface="宋体" panose="02010600030101010101" pitchFamily="2" charset="-122"/>
                <a:hlinkClick r:id="" action="ppaction://noaction">
                  <a:snd r:embed="rId1" name="chimes.wav"/>
                </a:hlinkClick>
              </a:rPr>
              <a:t>为什么</a:t>
            </a:r>
            <a:r>
              <a:rPr lang="zh-CN" altLang="en-US" sz="3600" b="1" dirty="0">
                <a:latin typeface="宋体" panose="02010600030101010101" pitchFamily="2" charset="-122"/>
              </a:rPr>
              <a:t>会</a:t>
            </a:r>
            <a:r>
              <a:rPr lang="zh-CN" altLang="en-US" sz="3600" b="1" dirty="0"/>
              <a:t>“</a:t>
            </a:r>
            <a:r>
              <a:rPr lang="zh-CN" altLang="en-US" sz="3600" b="1" dirty="0">
                <a:latin typeface="宋体" panose="02010600030101010101" pitchFamily="2" charset="-122"/>
              </a:rPr>
              <a:t>泯然众人矣</a:t>
            </a:r>
            <a:r>
              <a:rPr lang="zh-CN" altLang="en-US" sz="3600" b="1" dirty="0"/>
              <a:t>”</a:t>
            </a:r>
            <a:r>
              <a:rPr lang="zh-CN" altLang="en-US" sz="3600" b="1" dirty="0">
                <a:latin typeface="宋体" panose="02010600030101010101" pitchFamily="2" charset="-122"/>
              </a:rPr>
              <a:t>？ </a:t>
            </a:r>
            <a:endParaRPr lang="zh-CN" altLang="en-US" sz="3600" b="1" dirty="0">
              <a:ea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buNone/>
            </a:pPr>
            <a:r>
              <a:rPr lang="zh-CN" altLang="en-US" sz="2400" dirty="0">
                <a:ea typeface="Times New Roman" panose="02020603050405020304" pitchFamily="18" charset="0"/>
              </a:rPr>
              <a:t>           </a:t>
            </a:r>
            <a:endParaRPr lang="zh-CN" altLang="en-US" sz="3600" dirty="0"/>
          </a:p>
        </p:txBody>
      </p:sp>
      <p:sp>
        <p:nvSpPr>
          <p:cNvPr id="37891" name="Rectangle 3"/>
          <p:cNvSpPr>
            <a:spLocks noRot="1"/>
          </p:cNvSpPr>
          <p:nvPr/>
        </p:nvSpPr>
        <p:spPr>
          <a:xfrm>
            <a:off x="599440" y="4608195"/>
            <a:ext cx="7214870" cy="590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algn="just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3600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环境对人的成长具有重要的影响；</a:t>
            </a:r>
            <a:r>
              <a:rPr lang="en-US" altLang="zh-CN" sz="36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altLang="zh-CN" sz="36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893" name="Rectangle 5"/>
          <p:cNvSpPr>
            <a:spLocks noRot="1"/>
          </p:cNvSpPr>
          <p:nvPr/>
        </p:nvSpPr>
        <p:spPr>
          <a:xfrm>
            <a:off x="375285" y="3173730"/>
            <a:ext cx="8286115" cy="1066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algn="just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 </a:t>
            </a:r>
            <a:r>
              <a:rPr lang="zh-CN" altLang="en-US" sz="32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“世隶耕”，点明了其家庭背景，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just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也暗示造成他悲剧的深层原因。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endParaRPr lang="en-US" altLang="zh-CN" sz="3200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894" name="Rectangle 6"/>
          <p:cNvSpPr>
            <a:spLocks noRot="1"/>
          </p:cNvSpPr>
          <p:nvPr/>
        </p:nvSpPr>
        <p:spPr>
          <a:xfrm>
            <a:off x="-28533" y="2291398"/>
            <a:ext cx="8964930" cy="6985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algn="just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600" b="1" i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 i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父利其然</a:t>
            </a:r>
            <a:r>
              <a:rPr lang="en-US" altLang="zh-CN" sz="3600" b="1" i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 i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日扳仲永环谒于邑人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不使学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895" name="Rectangle 7"/>
          <p:cNvSpPr>
            <a:spLocks noRot="1"/>
          </p:cNvSpPr>
          <p:nvPr/>
        </p:nvSpPr>
        <p:spPr>
          <a:xfrm>
            <a:off x="0" y="1188085"/>
            <a:ext cx="8936397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600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(1)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父亲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贪图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小利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  <a:hlinkClick r:id="" action="ppaction://noaction">
                  <a:snd r:embed="rId1" name="chimes.wav"/>
                </a:hlinkClick>
              </a:rPr>
              <a:t>目光短浅</a:t>
            </a:r>
            <a:r>
              <a:rPr lang="en-US" altLang="zh-CN" sz="3200" b="1" u="sng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愚昧无知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，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没有使仲永接受后天的教育。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49705" y="5409565"/>
            <a:ext cx="5669280" cy="5930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lvl="0" indent="-342900" algn="just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父亲不重视对仲永的教育。</a:t>
            </a:r>
            <a:endParaRPr lang="zh-CN" altLang="en-US" sz="3600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/>
      <p:bldP spid="37893" grpId="0"/>
      <p:bldP spid="37894" grpId="0"/>
      <p:bldP spid="37895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4"/>
          <p:cNvSpPr>
            <a:spLocks noRot="1"/>
          </p:cNvSpPr>
          <p:nvPr/>
        </p:nvSpPr>
        <p:spPr>
          <a:xfrm>
            <a:off x="252730" y="333375"/>
            <a:ext cx="8813165" cy="762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作者对仲永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泯然众人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是什么态度？</a:t>
            </a:r>
            <a:endParaRPr lang="zh-CN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endParaRPr lang="en-US" altLang="zh-CN" sz="4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8" name="Rectangle 6"/>
          <p:cNvSpPr>
            <a:spLocks noRot="1"/>
          </p:cNvSpPr>
          <p:nvPr/>
        </p:nvSpPr>
        <p:spPr>
          <a:xfrm>
            <a:off x="1331913" y="981075"/>
            <a:ext cx="4149725" cy="762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5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哀伤、惋惜</a:t>
            </a:r>
            <a:endParaRPr lang="zh-CN" altLang="en-US" sz="5400" b="1" i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923" name="Rectangle 11"/>
          <p:cNvSpPr/>
          <p:nvPr/>
        </p:nvSpPr>
        <p:spPr>
          <a:xfrm>
            <a:off x="473710" y="3522345"/>
            <a:ext cx="8194675" cy="136652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algn="just" eaLnBrk="1" hangingPunct="1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王子曰：仲永</a:t>
            </a:r>
            <a:r>
              <a:rPr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通悟,</a:t>
            </a:r>
            <a:r>
              <a:rPr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受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之天也。其</a:t>
            </a:r>
            <a:r>
              <a:rPr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/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受之天也，</a:t>
            </a:r>
            <a:r>
              <a:rPr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贤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</a:t>
            </a:r>
            <a:r>
              <a:rPr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/</a:t>
            </a:r>
            <a:r>
              <a:rPr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材人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远矣。</a:t>
            </a:r>
            <a:r>
              <a:rPr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卒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/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众人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，则</a:t>
            </a:r>
            <a:r>
              <a:rPr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/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其受于人者</a:t>
            </a:r>
            <a:r>
              <a:rPr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/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</a:t>
            </a:r>
            <a:r>
              <a:rPr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至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也。彼其</a:t>
            </a:r>
            <a:r>
              <a:rPr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/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受之天也，如此其贤也，不受</a:t>
            </a:r>
            <a:r>
              <a:rPr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/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之人，且为</a:t>
            </a:r>
            <a:r>
              <a:rPr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/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众人；今</a:t>
            </a:r>
            <a:r>
              <a:rPr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/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夫不受</a:t>
            </a:r>
            <a:r>
              <a:rPr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/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之天，</a:t>
            </a:r>
            <a:r>
              <a:rPr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固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众人，又</a:t>
            </a:r>
            <a:r>
              <a:rPr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/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不受之人，得为</a:t>
            </a:r>
            <a:r>
              <a:rPr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/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众人</a:t>
            </a:r>
            <a:r>
              <a:rPr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/</a:t>
            </a:r>
            <a:r>
              <a:rPr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而已耶</a:t>
            </a:r>
            <a:r>
              <a:rPr 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8" grpId="0"/>
      <p:bldP spid="389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"/>
          <p:cNvSpPr txBox="1"/>
          <p:nvPr/>
        </p:nvSpPr>
        <p:spPr>
          <a:xfrm>
            <a:off x="304800" y="533400"/>
            <a:ext cx="8382000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王子曰：仲永之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通悟，受之天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也。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其受之天也，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贤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于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材人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远矣。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卒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之为众人，则其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受于人者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/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不至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也。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4211" name="Text Box 3"/>
          <p:cNvSpPr txBox="1">
            <a:spLocks noChangeArrowheads="1"/>
          </p:cNvSpPr>
          <p:nvPr/>
        </p:nvSpPr>
        <p:spPr bwMode="auto">
          <a:xfrm>
            <a:off x="395288" y="1341438"/>
            <a:ext cx="8280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王先生说：仲永的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通晓聪慧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是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先天得到的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323850" y="2924175"/>
            <a:ext cx="83518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他先天得到的聪慧，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超过有才能的人很多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395288" y="4581525"/>
            <a:ext cx="73152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他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最终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成为一个平凡的人，是因为他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后天的教育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没有达到（要求）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/>
      <p:bldP spid="94212" grpId="0"/>
      <p:bldP spid="942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2"/>
          <p:cNvSpPr txBox="1"/>
          <p:nvPr/>
        </p:nvSpPr>
        <p:spPr>
          <a:xfrm>
            <a:off x="250825" y="476250"/>
            <a:ext cx="8155305" cy="3383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彼其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受之天也，如此其贤也，不受之人，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且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为众人；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今夫不受之天，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固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众人，又不受之人，</a:t>
            </a:r>
            <a:r>
              <a:rPr lang="zh-CN" altLang="en-US" sz="3600" b="1" dirty="0">
                <a:solidFill>
                  <a:srgbClr val="F5314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得为众人而已耶。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5235" name="Text Box 3"/>
          <p:cNvSpPr txBox="1">
            <a:spLocks noChangeArrowheads="1"/>
          </p:cNvSpPr>
          <p:nvPr/>
        </p:nvSpPr>
        <p:spPr bwMode="auto">
          <a:xfrm>
            <a:off x="468313" y="1708468"/>
            <a:ext cx="8002588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像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58E2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他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那样天生聪明，如此有才智，没有受到后天的教育，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尚且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要成为平凡的人；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468630" y="4005580"/>
            <a:ext cx="8335645" cy="228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现在那些不是天生聪明，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本来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就是平凡的人，又不接受后天的教育。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458E2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恐怕连普通人还不如吧。 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458E2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458E2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  <p:bldP spid="952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71438"/>
            <a:ext cx="8218488" cy="1425575"/>
          </a:xfrm>
        </p:spPr>
        <p:txBody>
          <a:bodyPr/>
          <a:lstStyle/>
          <a:p>
            <a:r>
              <a:rPr lang="zh-CN" altLang="en-US" sz="4000" dirty="0"/>
              <a:t>本文为什么详写方仲永才能初露时的情形?</a:t>
            </a:r>
            <a:endParaRPr lang="zh-CN" altLang="en-US" sz="4000" dirty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916832"/>
            <a:ext cx="8928991" cy="3667125"/>
          </a:xfrm>
        </p:spPr>
        <p:txBody>
          <a:bodyPr/>
          <a:lstStyle/>
          <a:p>
            <a:r>
              <a:rPr lang="zh-CN" altLang="en-US" sz="3600" dirty="0">
                <a:solidFill>
                  <a:schemeClr val="accent2"/>
                </a:solidFill>
                <a:ea typeface="楷体_GB2312" panose="02010609030101010101" pitchFamily="49" charset="-122"/>
              </a:rPr>
              <a:t>一是说明“仲永之通悟”是“受之天”，与后文“泯然众人矣”形成强烈对比。</a:t>
            </a:r>
            <a:endParaRPr lang="zh-CN" altLang="en-US" sz="3600" dirty="0">
              <a:solidFill>
                <a:schemeClr val="accent2"/>
              </a:solidFill>
              <a:ea typeface="楷体_GB2312" panose="02010609030101010101" pitchFamily="49" charset="-122"/>
            </a:endParaRPr>
          </a:p>
          <a:p>
            <a:r>
              <a:rPr lang="zh-CN" altLang="en-US" sz="3600" dirty="0">
                <a:solidFill>
                  <a:schemeClr val="accent2"/>
                </a:solidFill>
                <a:ea typeface="楷体_GB2312" panose="02010609030101010101" pitchFamily="49" charset="-122"/>
              </a:rPr>
              <a:t>二是点明“泯然众人”的原因是未能受到正常的后天教育。</a:t>
            </a:r>
            <a:endParaRPr lang="zh-CN" altLang="en-US" sz="3600" dirty="0">
              <a:solidFill>
                <a:schemeClr val="accent2"/>
              </a:solidFill>
              <a:ea typeface="楷体_GB2312" panose="02010609030101010101" pitchFamily="49" charset="-122"/>
            </a:endParaRPr>
          </a:p>
          <a:p>
            <a:pPr marL="0" indent="0">
              <a:buNone/>
            </a:pPr>
            <a:r>
              <a:rPr lang="zh-CN" altLang="en-US" sz="3600" dirty="0" smtClean="0">
                <a:solidFill>
                  <a:schemeClr val="accent2"/>
                </a:solidFill>
                <a:ea typeface="楷体_GB2312" panose="02010609030101010101" pitchFamily="49" charset="-122"/>
              </a:rPr>
              <a:t>   意</a:t>
            </a:r>
            <a:r>
              <a:rPr lang="zh-CN" altLang="en-US" sz="3600" dirty="0">
                <a:solidFill>
                  <a:schemeClr val="accent2"/>
                </a:solidFill>
                <a:ea typeface="楷体_GB2312" panose="02010609030101010101" pitchFamily="49" charset="-122"/>
              </a:rPr>
              <a:t>在以方仲永为反面的例子，说明“受之人”即后天教育的重要性。</a:t>
            </a:r>
            <a:endParaRPr lang="zh-CN" altLang="en-US" sz="3600" dirty="0">
              <a:solidFill>
                <a:schemeClr val="accent2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autoUpdateAnimBg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2625"/>
            <a:ext cx="8229600" cy="1090613"/>
          </a:xfrm>
        </p:spPr>
        <p:txBody>
          <a:bodyPr/>
          <a:lstStyle/>
          <a:p>
            <a:r>
              <a:rPr lang="zh-CN" altLang="en-US" sz="3600" dirty="0"/>
              <a:t>什么是天才？怎样成为天才？</a:t>
            </a:r>
            <a:br>
              <a:rPr lang="zh-CN" altLang="en-US" sz="3600" dirty="0"/>
            </a:br>
            <a:r>
              <a:rPr lang="zh-CN" altLang="en-US" sz="3600" dirty="0"/>
              <a:t>请搜集关于</a:t>
            </a:r>
            <a:r>
              <a:rPr lang="zh-CN" altLang="en-US" sz="3600" dirty="0">
                <a:solidFill>
                  <a:srgbClr val="FF6600"/>
                </a:solidFill>
              </a:rPr>
              <a:t>天才</a:t>
            </a:r>
            <a:r>
              <a:rPr lang="zh-CN" altLang="en-US" sz="3600" dirty="0"/>
              <a:t>的名言。</a:t>
            </a:r>
            <a:endParaRPr lang="zh-CN" altLang="en-US" sz="3600" dirty="0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060575"/>
            <a:ext cx="8458200" cy="40354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AutoNum type="arabicPeriod"/>
            </a:pPr>
            <a:r>
              <a:rPr lang="zh-CN" altLang="en-US" dirty="0">
                <a:solidFill>
                  <a:schemeClr val="accent2"/>
                </a:solidFill>
                <a:ea typeface="楷体_GB2312" panose="02010609030101010101" pitchFamily="49" charset="-122"/>
              </a:rPr>
              <a:t>那里有天才，我是把别人喝咖啡的工夫都用在工作上了。</a:t>
            </a:r>
            <a:r>
              <a:rPr lang="en-US" altLang="zh-CN" dirty="0">
                <a:solidFill>
                  <a:schemeClr val="accent2"/>
                </a:solidFill>
                <a:ea typeface="楷体_GB2312" panose="02010609030101010101" pitchFamily="49" charset="-122"/>
              </a:rPr>
              <a:t>——</a:t>
            </a:r>
            <a:r>
              <a:rPr lang="zh-CN" altLang="en-US" dirty="0">
                <a:solidFill>
                  <a:schemeClr val="accent2"/>
                </a:solidFill>
                <a:ea typeface="楷体_GB2312" panose="02010609030101010101" pitchFamily="49" charset="-122"/>
              </a:rPr>
              <a:t>鲁迅</a:t>
            </a:r>
            <a:endParaRPr lang="zh-CN" altLang="en-US" dirty="0">
              <a:solidFill>
                <a:schemeClr val="accent2"/>
              </a:solidFill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zh-CN" altLang="en-US" dirty="0" smtClean="0">
                <a:solidFill>
                  <a:schemeClr val="accent2"/>
                </a:solidFill>
                <a:ea typeface="楷体_GB2312" panose="02010609030101010101" pitchFamily="49" charset="-122"/>
              </a:rPr>
              <a:t>勤能补拙</a:t>
            </a:r>
            <a:r>
              <a:rPr lang="zh-CN" altLang="en-US" dirty="0">
                <a:solidFill>
                  <a:schemeClr val="accent2"/>
                </a:solidFill>
                <a:ea typeface="楷体_GB2312" panose="02010609030101010101" pitchFamily="49" charset="-122"/>
              </a:rPr>
              <a:t>是良训，一分辛苦一分才。</a:t>
            </a:r>
            <a:r>
              <a:rPr lang="en-US" altLang="zh-CN" dirty="0">
                <a:solidFill>
                  <a:schemeClr val="accent2"/>
                </a:solidFill>
                <a:ea typeface="楷体_GB2312" panose="02010609030101010101" pitchFamily="49" charset="-122"/>
              </a:rPr>
              <a:t>——</a:t>
            </a:r>
            <a:r>
              <a:rPr lang="zh-CN" altLang="en-US" dirty="0">
                <a:solidFill>
                  <a:schemeClr val="accent2"/>
                </a:solidFill>
                <a:ea typeface="楷体_GB2312" panose="02010609030101010101" pitchFamily="49" charset="-122"/>
              </a:rPr>
              <a:t>华罗庚</a:t>
            </a:r>
            <a:endParaRPr lang="zh-CN" altLang="en-US" dirty="0">
              <a:solidFill>
                <a:schemeClr val="accent2"/>
              </a:solidFill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zh-CN" altLang="en-US" dirty="0">
                <a:solidFill>
                  <a:schemeClr val="accent2"/>
                </a:solidFill>
                <a:ea typeface="楷体_GB2312" panose="02010609030101010101" pitchFamily="49" charset="-122"/>
              </a:rPr>
              <a:t>聪明在于勤奋，天才在于积累。</a:t>
            </a:r>
            <a:r>
              <a:rPr lang="en-US" altLang="zh-CN" dirty="0">
                <a:solidFill>
                  <a:schemeClr val="accent2"/>
                </a:solidFill>
                <a:ea typeface="楷体_GB2312" panose="02010609030101010101" pitchFamily="49" charset="-122"/>
              </a:rPr>
              <a:t>——</a:t>
            </a:r>
            <a:r>
              <a:rPr lang="zh-CN" altLang="en-US" dirty="0">
                <a:solidFill>
                  <a:schemeClr val="accent2"/>
                </a:solidFill>
                <a:ea typeface="楷体_GB2312" panose="02010609030101010101" pitchFamily="49" charset="-122"/>
              </a:rPr>
              <a:t>华罗庚</a:t>
            </a:r>
            <a:endParaRPr lang="zh-CN" altLang="en-US" dirty="0">
              <a:solidFill>
                <a:schemeClr val="accent2"/>
              </a:solidFill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zh-CN" altLang="en-US" dirty="0">
                <a:solidFill>
                  <a:schemeClr val="accent2"/>
                </a:solidFill>
                <a:ea typeface="楷体_GB2312" panose="02010609030101010101" pitchFamily="49" charset="-122"/>
              </a:rPr>
              <a:t>天才就是长期劳动的结果。</a:t>
            </a:r>
            <a:r>
              <a:rPr lang="en-US" altLang="zh-CN" dirty="0">
                <a:solidFill>
                  <a:schemeClr val="accent2"/>
                </a:solidFill>
                <a:ea typeface="楷体_GB2312" panose="02010609030101010101" pitchFamily="49" charset="-122"/>
              </a:rPr>
              <a:t>——</a:t>
            </a:r>
            <a:r>
              <a:rPr lang="zh-CN" altLang="en-US" dirty="0">
                <a:solidFill>
                  <a:schemeClr val="accent2"/>
                </a:solidFill>
                <a:ea typeface="楷体_GB2312" panose="02010609030101010101" pitchFamily="49" charset="-122"/>
              </a:rPr>
              <a:t>牛顿</a:t>
            </a:r>
            <a:endParaRPr lang="zh-CN" altLang="en-US" dirty="0">
              <a:solidFill>
                <a:schemeClr val="accent2"/>
              </a:solidFill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zh-CN" altLang="en-US" dirty="0">
                <a:solidFill>
                  <a:schemeClr val="accent2"/>
                </a:solidFill>
                <a:ea typeface="楷体_GB2312" panose="02010609030101010101" pitchFamily="49" charset="-122"/>
              </a:rPr>
              <a:t>天才是指异乎寻常的忍耐者而言。</a:t>
            </a:r>
            <a:r>
              <a:rPr lang="en-US" altLang="zh-CN" dirty="0">
                <a:solidFill>
                  <a:schemeClr val="accent2"/>
                </a:solidFill>
                <a:ea typeface="楷体_GB2312" panose="02010609030101010101" pitchFamily="49" charset="-122"/>
              </a:rPr>
              <a:t>——</a:t>
            </a:r>
            <a:r>
              <a:rPr lang="zh-CN" altLang="en-US" dirty="0">
                <a:solidFill>
                  <a:schemeClr val="accent2"/>
                </a:solidFill>
                <a:ea typeface="楷体_GB2312" panose="02010609030101010101" pitchFamily="49" charset="-122"/>
              </a:rPr>
              <a:t>列夫</a:t>
            </a:r>
            <a:r>
              <a:rPr lang="en-US" altLang="zh-CN" dirty="0">
                <a:solidFill>
                  <a:schemeClr val="accent2"/>
                </a:solidFill>
                <a:ea typeface="楷体_GB2312" panose="02010609030101010101" pitchFamily="49" charset="-122"/>
              </a:rPr>
              <a:t>·</a:t>
            </a:r>
            <a:r>
              <a:rPr lang="zh-CN" altLang="en-US" dirty="0">
                <a:solidFill>
                  <a:schemeClr val="accent2"/>
                </a:solidFill>
                <a:ea typeface="楷体_GB2312" panose="02010609030101010101" pitchFamily="49" charset="-122"/>
              </a:rPr>
              <a:t>托尔斯泰</a:t>
            </a:r>
            <a:endParaRPr lang="zh-CN" altLang="en-US" dirty="0">
              <a:solidFill>
                <a:schemeClr val="accent2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autoUpdateAnimBg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6"/>
          <p:cNvSpPr txBox="1"/>
          <p:nvPr/>
        </p:nvSpPr>
        <p:spPr>
          <a:xfrm>
            <a:off x="714375" y="2786063"/>
            <a:ext cx="72009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词语自测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8140" y="2402523"/>
            <a:ext cx="8229600" cy="1143000"/>
          </a:xfrm>
        </p:spPr>
        <p:txBody>
          <a:bodyPr/>
          <a:lstStyle/>
          <a:p>
            <a:r>
              <a:rPr lang="zh-CN" altLang="en-US" sz="6000"/>
              <a:t>交流感知</a:t>
            </a:r>
            <a:endParaRPr lang="zh-CN" altLang="en-US" sz="60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0" y="-314325"/>
            <a:ext cx="8539163" cy="1141413"/>
          </a:xfrm>
        </p:spPr>
        <p:txBody>
          <a:bodyPr wrap="square" lIns="91440" tIns="45720" rIns="91440" bIns="45720" anchor="ctr"/>
          <a:lstStyle/>
          <a:p>
            <a:pPr algn="l" eaLnBrk="1" hangingPunct="1"/>
            <a:r>
              <a:rPr lang="zh-CN" altLang="en-US" sz="3600" b="1" dirty="0">
                <a:solidFill>
                  <a:schemeClr val="tx1"/>
                </a:solidFill>
              </a:rPr>
              <a:t>一、注意下列</a:t>
            </a:r>
            <a:r>
              <a:rPr lang="zh-CN" altLang="en-US" sz="3600" b="1" i="1" u="sng" dirty="0">
                <a:solidFill>
                  <a:srgbClr val="0000FF"/>
                </a:solidFill>
              </a:rPr>
              <a:t>实词</a:t>
            </a:r>
            <a:r>
              <a:rPr lang="zh-CN" altLang="en-US" sz="3600" b="1" dirty="0">
                <a:solidFill>
                  <a:schemeClr val="tx1"/>
                </a:solidFill>
              </a:rPr>
              <a:t>的理解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17411" name="Rectangle 3"/>
          <p:cNvSpPr>
            <a:spLocks noGrp="1"/>
          </p:cNvSpPr>
          <p:nvPr>
            <p:ph idx="1"/>
          </p:nvPr>
        </p:nvSpPr>
        <p:spPr>
          <a:xfrm>
            <a:off x="0" y="405130"/>
            <a:ext cx="4145915" cy="6029960"/>
          </a:xfrm>
        </p:spPr>
        <p:txBody>
          <a:bodyPr wrap="square" lIns="91440" tIns="45720" rIns="91440" bIns="45720" anchor="t"/>
          <a:lstStyle/>
          <a:p>
            <a:pPr algn="just" eaLnBrk="1" latinLnBrk="0" hangingPunct="1">
              <a:lnSpc>
                <a:spcPts val="450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伤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仲永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latinLnBrk="0" hangingPunct="1">
              <a:lnSpc>
                <a:spcPts val="450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隶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耕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latinLnBrk="0" hangingPunct="1">
              <a:lnSpc>
                <a:spcPts val="450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养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父母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latinLnBrk="0" hangingPunct="1">
              <a:lnSpc>
                <a:spcPts val="450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自是指物作诗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立就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latinLnBrk="0" hangingPunct="1">
              <a:lnSpc>
                <a:spcPts val="450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一乡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秀才观之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latinLnBrk="0" hangingPunct="1">
              <a:lnSpc>
                <a:spcPts val="450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以钱币乞之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latinLnBrk="0" hangingPunct="1">
              <a:lnSpc>
                <a:spcPts val="450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邑人</a:t>
            </a:r>
            <a:r>
              <a:rPr lang="zh-CN" altLang="en-US" b="1" dirty="0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奇之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latinLnBrk="0" hangingPunct="1">
              <a:lnSpc>
                <a:spcPts val="450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先人还家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latinLnBrk="0" hangingPunct="1">
              <a:lnSpc>
                <a:spcPts val="450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b="1" dirty="0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前时</a:t>
            </a:r>
            <a:r>
              <a:rPr lang="zh-CN" altLang="en-US" b="1" dirty="0">
                <a:solidFill>
                  <a:srgbClr val="29292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闻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latinLnBrk="0" hangingPunct="1">
              <a:lnSpc>
                <a:spcPts val="450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泯然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众人矣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latinLnBrk="0" hangingPunct="1">
              <a:lnSpc>
                <a:spcPts val="3560"/>
              </a:lnSpc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latinLnBrk="0" hangingPunct="1">
              <a:lnSpc>
                <a:spcPts val="3560"/>
              </a:lnSpc>
              <a:spcBef>
                <a:spcPts val="0"/>
              </a:spcBef>
              <a:buNone/>
            </a:pP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2" name="Rectangle 4"/>
          <p:cNvSpPr/>
          <p:nvPr/>
        </p:nvSpPr>
        <p:spPr>
          <a:xfrm>
            <a:off x="2729865" y="473075"/>
            <a:ext cx="296926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indent="0"/>
            <a:r>
              <a:rPr lang="zh-CN" altLang="en-US" sz="3000" b="1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伤： </a:t>
            </a:r>
            <a:r>
              <a:rPr lang="zh-CN" altLang="en-US" sz="30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哀伤、叹惜</a:t>
            </a:r>
            <a:endParaRPr lang="zh-CN" altLang="en-US" sz="3000" b="1" dirty="0"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Rectangle 5"/>
          <p:cNvSpPr/>
          <p:nvPr/>
        </p:nvSpPr>
        <p:spPr>
          <a:xfrm>
            <a:off x="2799715" y="1021398"/>
            <a:ext cx="1820545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隶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 属于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Rectangle 6"/>
          <p:cNvSpPr/>
          <p:nvPr/>
        </p:nvSpPr>
        <p:spPr>
          <a:xfrm>
            <a:off x="2799715" y="1650683"/>
            <a:ext cx="171450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养：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赡养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5" name="Rectangle 7"/>
          <p:cNvSpPr/>
          <p:nvPr/>
        </p:nvSpPr>
        <p:spPr>
          <a:xfrm>
            <a:off x="3834448" y="2199640"/>
            <a:ext cx="326548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lnSpc>
                <a:spcPct val="7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立就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  立刻完成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6" name="Rectangle 8"/>
          <p:cNvSpPr/>
          <p:nvPr/>
        </p:nvSpPr>
        <p:spPr>
          <a:xfrm>
            <a:off x="3530283" y="2656840"/>
            <a:ext cx="23368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一乡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 全乡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7" name="Rectangle 9"/>
          <p:cNvSpPr/>
          <p:nvPr/>
        </p:nvSpPr>
        <p:spPr>
          <a:xfrm>
            <a:off x="3470910" y="3236595"/>
            <a:ext cx="25622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或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   有的人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8" name="Rectangle 10"/>
          <p:cNvSpPr/>
          <p:nvPr/>
        </p:nvSpPr>
        <p:spPr>
          <a:xfrm>
            <a:off x="3458528" y="3816033"/>
            <a:ext cx="2863215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邑人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：同县的人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9" name="Rectangle 11"/>
          <p:cNvSpPr/>
          <p:nvPr/>
        </p:nvSpPr>
        <p:spPr>
          <a:xfrm>
            <a:off x="3458845" y="4364673"/>
            <a:ext cx="192659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  跟从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0" name="Rectangle 12"/>
          <p:cNvSpPr/>
          <p:nvPr/>
        </p:nvSpPr>
        <p:spPr>
          <a:xfrm>
            <a:off x="3320415" y="4982210"/>
            <a:ext cx="2863215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闻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：听到的名声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1" name="Rectangle 13"/>
          <p:cNvSpPr/>
          <p:nvPr/>
        </p:nvSpPr>
        <p:spPr>
          <a:xfrm>
            <a:off x="3320098" y="5581650"/>
            <a:ext cx="2223686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泯然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 </a:t>
            </a:r>
            <a:r>
              <a:rPr lang="zh-CN" altLang="en-US" sz="3000" b="1" dirty="0">
                <a:solidFill>
                  <a:srgbClr val="000000"/>
                </a:solidFill>
              </a:rPr>
              <a:t>消失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/>
      <p:bldP spid="17414" grpId="0"/>
      <p:bldP spid="17415" grpId="0"/>
      <p:bldP spid="17416" grpId="0"/>
      <p:bldP spid="17417" grpId="0"/>
      <p:bldP spid="17418" grpId="0"/>
      <p:bldP spid="17419" grpId="0"/>
      <p:bldP spid="17420" grpId="0"/>
      <p:bldP spid="174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8540750" cy="1143000"/>
          </a:xfrm>
        </p:spPr>
        <p:txBody>
          <a:bodyPr wrap="square" lIns="91440" tIns="45720" rIns="91440" bIns="45720" anchor="ctr"/>
          <a:lstStyle/>
          <a:p>
            <a:pPr algn="l" eaLnBrk="1" hangingPunct="1"/>
            <a:r>
              <a:rPr lang="zh-CN" altLang="en-US" sz="3600" b="1" dirty="0">
                <a:solidFill>
                  <a:srgbClr val="0000FF"/>
                </a:solidFill>
              </a:rPr>
              <a:t>二、词类</a:t>
            </a:r>
            <a:r>
              <a:rPr lang="zh-CN" altLang="en-US" sz="3600" b="1" i="1" dirty="0">
                <a:solidFill>
                  <a:srgbClr val="FF0000"/>
                </a:solidFill>
                <a:ea typeface="黑体" panose="02010609060101010101" pitchFamily="49" charset="-122"/>
              </a:rPr>
              <a:t>活用</a:t>
            </a:r>
            <a:r>
              <a:rPr lang="zh-CN" altLang="en-US" sz="3600" b="1" i="1" dirty="0">
                <a:solidFill>
                  <a:srgbClr val="0000FF"/>
                </a:solidFill>
              </a:rPr>
              <a:t>的字词</a:t>
            </a:r>
            <a:endParaRPr lang="zh-CN" altLang="en-US" sz="3600" b="1" i="1" dirty="0">
              <a:solidFill>
                <a:srgbClr val="0000FF"/>
              </a:solidFill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0" y="1989138"/>
            <a:ext cx="5303838" cy="8470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just">
              <a:lnSpc>
                <a:spcPct val="155000"/>
              </a:lnSpc>
              <a:spcBef>
                <a:spcPct val="4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扳仲永环谒于邑人</a:t>
            </a:r>
            <a:endParaRPr lang="zh-CN" altLang="en-US" sz="32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0" y="3141663"/>
            <a:ext cx="3840163" cy="8470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just">
              <a:lnSpc>
                <a:spcPct val="155000"/>
              </a:lnSpc>
              <a:spcBef>
                <a:spcPct val="4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邑人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奇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7" name="Text Box 5"/>
          <p:cNvSpPr txBox="1"/>
          <p:nvPr/>
        </p:nvSpPr>
        <p:spPr>
          <a:xfrm>
            <a:off x="0" y="4149725"/>
            <a:ext cx="4040188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0" hangingPunct="0"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稍稍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宾客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8" name="Text Box 6"/>
          <p:cNvSpPr txBox="1"/>
          <p:nvPr/>
        </p:nvSpPr>
        <p:spPr>
          <a:xfrm>
            <a:off x="0" y="5516563"/>
            <a:ext cx="3840163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0" hangingPunct="0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父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利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其然也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9" name="Text Box 7"/>
          <p:cNvSpPr txBox="1"/>
          <p:nvPr/>
        </p:nvSpPr>
        <p:spPr>
          <a:xfrm>
            <a:off x="0" y="1125538"/>
            <a:ext cx="3706813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0" hangingPunct="0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即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诗四句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0" name="Text Box 8"/>
          <p:cNvSpPr txBox="1"/>
          <p:nvPr/>
        </p:nvSpPr>
        <p:spPr>
          <a:xfrm>
            <a:off x="3886200" y="1052513"/>
            <a:ext cx="5257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0" hangingPunct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书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名词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活用为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动词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1" name="Text Box 9"/>
          <p:cNvSpPr txBox="1"/>
          <p:nvPr/>
        </p:nvSpPr>
        <p:spPr>
          <a:xfrm>
            <a:off x="4359275" y="2092325"/>
            <a:ext cx="49704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0" hangingPunct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日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名词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状语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每天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2" name="Text Box 10"/>
          <p:cNvSpPr txBox="1"/>
          <p:nvPr/>
        </p:nvSpPr>
        <p:spPr>
          <a:xfrm>
            <a:off x="2484438" y="3357563"/>
            <a:ext cx="716438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0" hangingPunct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奇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形容词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动词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感到惊奇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3" name="Text Box 11"/>
          <p:cNvSpPr txBox="1"/>
          <p:nvPr/>
        </p:nvSpPr>
        <p:spPr>
          <a:xfrm>
            <a:off x="814705" y="4728845"/>
            <a:ext cx="81724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宾客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名词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动词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把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当宾客对待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4" name="Text Box 12"/>
          <p:cNvSpPr txBox="1"/>
          <p:nvPr/>
        </p:nvSpPr>
        <p:spPr>
          <a:xfrm>
            <a:off x="814705" y="6096000"/>
            <a:ext cx="8022590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eaLnBrk="0" hangingPunct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利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名词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动词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认为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有利可图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7" grpId="0"/>
      <p:bldP spid="18438" grpId="0"/>
      <p:bldP spid="18439" grpId="0"/>
      <p:bldP spid="18440" grpId="0"/>
      <p:bldP spid="18441" grpId="0"/>
      <p:bldP spid="18442" grpId="0"/>
      <p:bldP spid="18443" grpId="0"/>
      <p:bldP spid="1844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6"/>
          <p:cNvSpPr txBox="1"/>
          <p:nvPr/>
        </p:nvSpPr>
        <p:spPr>
          <a:xfrm>
            <a:off x="428308" y="373698"/>
            <a:ext cx="6408737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三、比较字词的古义和今义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2" name="Text Box 7"/>
          <p:cNvSpPr txBox="1"/>
          <p:nvPr/>
        </p:nvSpPr>
        <p:spPr>
          <a:xfrm>
            <a:off x="428625" y="1214438"/>
            <a:ext cx="8497888" cy="1463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或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以钱币乞之      古义：</a:t>
            </a:r>
            <a:endParaRPr lang="en-US" altLang="zh-CN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今义：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3" name="Text Box 8"/>
          <p:cNvSpPr txBox="1"/>
          <p:nvPr/>
        </p:nvSpPr>
        <p:spPr>
          <a:xfrm>
            <a:off x="500063" y="3143250"/>
            <a:ext cx="8137525" cy="1463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泯然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众人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矣          古义： 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zh-CN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今义：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3" name="Text Box 13"/>
          <p:cNvSpPr txBox="1"/>
          <p:nvPr/>
        </p:nvSpPr>
        <p:spPr>
          <a:xfrm>
            <a:off x="5795963" y="1268413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有的人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4" name="Text Box 14"/>
          <p:cNvSpPr txBox="1"/>
          <p:nvPr/>
        </p:nvSpPr>
        <p:spPr>
          <a:xfrm>
            <a:off x="5940425" y="2060575"/>
            <a:ext cx="22320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或者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5" name="Text Box 15"/>
          <p:cNvSpPr txBox="1"/>
          <p:nvPr/>
        </p:nvSpPr>
        <p:spPr>
          <a:xfrm>
            <a:off x="5715000" y="3214688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普通人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6" name="Text Box 16"/>
          <p:cNvSpPr txBox="1"/>
          <p:nvPr/>
        </p:nvSpPr>
        <p:spPr>
          <a:xfrm>
            <a:off x="5715000" y="4006850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许多人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0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0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3" grpId="0"/>
      <p:bldP spid="3073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/>
          <p:nvPr/>
        </p:nvSpPr>
        <p:spPr>
          <a:xfrm>
            <a:off x="-18415" y="308293"/>
            <a:ext cx="5329238" cy="4012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9875">
              <a:lnSpc>
                <a:spcPct val="110000"/>
              </a:lnSpc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四、理解下列句式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indent="269875">
              <a:lnSpc>
                <a:spcPct val="110000"/>
              </a:lnSpc>
            </a:pP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indent="269875">
              <a:lnSpc>
                <a:spcPct val="110000"/>
              </a:lnSpc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⒈不使学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indent="269875">
              <a:lnSpc>
                <a:spcPct val="110000"/>
              </a:lnSpc>
            </a:pP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indent="269875">
              <a:lnSpc>
                <a:spcPct val="110000"/>
              </a:lnSpc>
            </a:pP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indent="269875">
              <a:lnSpc>
                <a:spcPct val="110000"/>
              </a:lnSpc>
            </a:pP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indent="269875">
              <a:lnSpc>
                <a:spcPct val="110000"/>
              </a:lnSpc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⒉还自扬州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459" name="Rectangle 3"/>
          <p:cNvSpPr/>
          <p:nvPr/>
        </p:nvSpPr>
        <p:spPr>
          <a:xfrm>
            <a:off x="668338" y="1126173"/>
            <a:ext cx="7993062" cy="26136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15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省略句，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indent="0">
              <a:lnSpc>
                <a:spcPct val="115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省略了宾语，即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不使（之）学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：不让（仲永）学习。</a:t>
            </a:r>
            <a:endParaRPr lang="zh-CN" altLang="en-US" sz="3600" b="1" dirty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indent="0">
              <a:lnSpc>
                <a:spcPct val="115000"/>
              </a:lnSpc>
            </a:pPr>
            <a:endParaRPr lang="zh-CN" altLang="en-US" sz="3600" b="1" dirty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460" name="Rectangle 4"/>
          <p:cNvSpPr/>
          <p:nvPr/>
        </p:nvSpPr>
        <p:spPr>
          <a:xfrm>
            <a:off x="446723" y="3618548"/>
            <a:ext cx="7561262" cy="19831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15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倒装句，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indent="0">
              <a:lnSpc>
                <a:spcPct val="115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正确的语序是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自扬州还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：从扬州回家。</a:t>
            </a:r>
            <a:endParaRPr lang="zh-CN" altLang="en-US" sz="3600" b="1" dirty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9701" name="Picture 6" descr="0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0" y="6523038"/>
            <a:ext cx="1619250" cy="334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/>
          <p:nvPr/>
        </p:nvSpPr>
        <p:spPr>
          <a:xfrm>
            <a:off x="323850" y="2205038"/>
            <a:ext cx="88201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5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“</a:t>
            </a:r>
            <a:r>
              <a:rPr lang="zh-CN" altLang="en-US" sz="5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吾生也有涯，而知也无涯。</a:t>
            </a:r>
            <a:r>
              <a:rPr lang="zh-CN" altLang="en-US" sz="5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”</a:t>
            </a:r>
            <a:r>
              <a:rPr lang="zh-CN" altLang="en-US" sz="5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5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0419" name="Rectangle 3"/>
          <p:cNvSpPr/>
          <p:nvPr/>
        </p:nvSpPr>
        <p:spPr>
          <a:xfrm>
            <a:off x="323850" y="3933825"/>
            <a:ext cx="56165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5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“</a:t>
            </a:r>
            <a:r>
              <a:rPr lang="zh-CN" altLang="en-US" sz="5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活到老，学到老</a:t>
            </a:r>
            <a:r>
              <a:rPr lang="zh-CN" altLang="en-US" sz="5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”</a:t>
            </a:r>
            <a:r>
              <a:rPr lang="zh-CN" altLang="en-US" sz="5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5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47108" name="Picture 5" descr="05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0" y="6523038"/>
            <a:ext cx="1619250" cy="334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9" name="Text Box 6"/>
          <p:cNvSpPr txBox="1"/>
          <p:nvPr/>
        </p:nvSpPr>
        <p:spPr>
          <a:xfrm>
            <a:off x="2209800" y="1066800"/>
            <a:ext cx="3733800" cy="1035050"/>
          </a:xfrm>
          <a:prstGeom prst="rect">
            <a:avLst/>
          </a:prstGeom>
          <a:solidFill>
            <a:srgbClr val="00CCFF">
              <a:alpha val="50195"/>
            </a:srgbClr>
          </a:solidFill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b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6000" b="1" dirty="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6000" b="1" dirty="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赠  言</a:t>
            </a:r>
            <a:endParaRPr lang="zh-CN" altLang="en-US" sz="6000" b="1" dirty="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Text Box 3"/>
          <p:cNvSpPr txBox="1"/>
          <p:nvPr/>
        </p:nvSpPr>
        <p:spPr>
          <a:xfrm>
            <a:off x="55245" y="38100"/>
            <a:ext cx="9192895" cy="6189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魏永康的成长烦恼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ts val="4060"/>
              </a:lnSpc>
              <a:spcBef>
                <a:spcPts val="0"/>
              </a:spcBef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神童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魏永康，两岁的时候识两千多个汉字，四岁就上了小学，三年时间完成了小学六年的课程，在八岁时，他进入中学学习，13岁开始读大学，17岁就考上了中科院的硕、博连读。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ts val="4060"/>
              </a:lnSpc>
              <a:spcBef>
                <a:spcPts val="0"/>
              </a:spcBef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 他母亲一心希望他成为科学家。据其母亲说，孩子幼年时，没有任何小伙伴，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没有玩过，即使带他玩也都是搞学习，一边走一边搞学习，一边走路一边搞学习，如果六一儿童节带他到街上看花灯，看元宵，看热闹，我都是要他用心形容这个场面，要他学成语。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ts val="4060"/>
              </a:lnSpc>
              <a:spcBef>
                <a:spcPts val="0"/>
              </a:spcBef>
            </a:pP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checker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3"/>
          <p:cNvSpPr txBox="1"/>
          <p:nvPr/>
        </p:nvSpPr>
        <p:spPr>
          <a:xfrm>
            <a:off x="68580" y="24765"/>
            <a:ext cx="9119235" cy="732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ts val="3560"/>
              </a:lnSpc>
              <a:spcBef>
                <a:spcPts val="0"/>
              </a:spcBef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他把所有孩子们玩耍的时间都用在了学习上，也的确取得了惊人的效果。三年时间里，永康就完成了小学六年的全部课程。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在一级级的连跳的同时，他也跳过了自己的童年。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生活上所有的事，都是其母亲一手包办。魏永康在学校住宿后，用别人的牙膏，穿别人的鞋子，袜子也乱丢，由于长期生活不能自理， 2003年8月，已经上了三年研究生的魏永康而被中科院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退学回家。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ts val="3560"/>
              </a:lnSpc>
              <a:spcBef>
                <a:spcPts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魏永康回家后，母亲对他进行了更加严格的管束。在相当长的时间里不许他出门，而永康在家里也常常把自己关在房间里不同妈妈讲话。母子间的关系达到了空前恶化的程度。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ts val="3560"/>
              </a:lnSpc>
              <a:spcBef>
                <a:spcPts val="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长期以来的心理自闭使魏永康非常内向，语言表达木讷迟缓，极少与人沟通。2004年，魏永康曾经几度离家出走，最长的一次走了39天。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ts val="3560"/>
              </a:lnSpc>
              <a:spcBef>
                <a:spcPts val="0"/>
              </a:spcBef>
            </a:pP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ts val="3560"/>
              </a:lnSpc>
              <a:spcBef>
                <a:spcPts val="0"/>
              </a:spcBef>
            </a:pP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hecker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200711145226785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26025"/>
            <a:ext cx="2209800" cy="183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Text Box 3"/>
          <p:cNvSpPr txBox="1"/>
          <p:nvPr/>
        </p:nvSpPr>
        <p:spPr>
          <a:xfrm>
            <a:off x="838200" y="1752600"/>
            <a:ext cx="7848600" cy="3662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如果想用我们的看法、想法和感情去代替他们的看法、想法和感情，那简直是最愚蠢的事情。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[法]卢梭．爱弥儿 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论教育[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M]</a:t>
            </a:r>
            <a:r>
              <a:rPr lang="en-US" altLang="x-none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李平沤译．北京：人民教育出版社，1985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checker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/>
          <p:nvPr/>
        </p:nvSpPr>
        <p:spPr>
          <a:xfrm>
            <a:off x="1219200" y="914400"/>
            <a:ext cx="75438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4275" name="Picture 3" descr="200711145226785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214938"/>
            <a:ext cx="1981200" cy="1643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6" name="Text Box 4"/>
          <p:cNvSpPr txBox="1"/>
          <p:nvPr/>
        </p:nvSpPr>
        <p:spPr>
          <a:xfrm>
            <a:off x="683568" y="1128713"/>
            <a:ext cx="7415212" cy="437658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人们开始看到生活成功的首要条件是成为一个强健的动物。有了最好的脑子，如果没有足够的生命力去使用它，还是无用；为了得到一个而牺牲了另一个的来源，现在认为是件傻事，许多神童最后并无成就，已经不断证明这点。因此我们发现，说教育的一个秘诀，就在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‘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知道怎样聪明地花费时间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’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这句话还是很聪明的。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[英]斯宾塞．斯宾塞教育论著选[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M]</a:t>
            </a:r>
            <a:r>
              <a:rPr lang="en-US" altLang="x-none" sz="2400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胡毅，王承绪译．北京：人民教育出版社，2004：50．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277" name="Rectangle 5"/>
          <p:cNvSpPr/>
          <p:nvPr/>
        </p:nvSpPr>
        <p:spPr>
          <a:xfrm>
            <a:off x="1676400" y="609600"/>
            <a:ext cx="625633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latin typeface="Verdana" panose="020B0604030504040204" pitchFamily="34" charset="0"/>
                <a:ea typeface="黑体" panose="02010609060101010101" pitchFamily="49" charset="-122"/>
              </a:rPr>
              <a:t>教育要兼顾儿童的</a:t>
            </a:r>
            <a:r>
              <a:rPr lang="zh-CN" altLang="en-US" sz="2800" b="1" dirty="0">
                <a:solidFill>
                  <a:srgbClr val="CC00FF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身心</a:t>
            </a:r>
            <a:r>
              <a:rPr lang="zh-CN" altLang="en-US" sz="2800" b="1" dirty="0">
                <a:latin typeface="Verdana" panose="020B0604030504040204" pitchFamily="34" charset="0"/>
                <a:ea typeface="黑体" panose="02010609060101010101" pitchFamily="49" charset="-122"/>
              </a:rPr>
              <a:t>，反对只顾其一</a:t>
            </a:r>
            <a:endParaRPr lang="zh-CN" altLang="en-US" sz="2800" b="1" dirty="0"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check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609600" y="1600200"/>
            <a:ext cx="762000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读熟课文，读准字音，读准文言语句中的停顿。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理解课文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内容</a:t>
            </a:r>
            <a:r>
              <a:rPr lang="zh-CN" altLang="en-US" sz="48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，明白后天的教育的重要性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57200" y="609600"/>
            <a:ext cx="4546600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一、学习目标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2004224222542330">
            <a:hlinkClick r:id="" action="ppaction://noaction">
              <a:snd r:embed="rId1" name="arrow.wav"/>
            </a:hlinkClick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25415" y="179705"/>
            <a:ext cx="3714750" cy="4789805"/>
          </a:xfrm>
        </p:spPr>
      </p:pic>
      <p:sp>
        <p:nvSpPr>
          <p:cNvPr id="7171" name="Rectangle 3"/>
          <p:cNvSpPr>
            <a:spLocks noRot="1"/>
          </p:cNvSpPr>
          <p:nvPr/>
        </p:nvSpPr>
        <p:spPr>
          <a:xfrm>
            <a:off x="68580" y="1868170"/>
            <a:ext cx="4994910" cy="488188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王安石，字介甫，号半山，抚州临川人，北宋</a:t>
            </a:r>
            <a:r>
              <a:rPr lang="zh-CN" altLang="en-US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家、</a:t>
            </a:r>
            <a:r>
              <a:rPr lang="zh-CN" altLang="en-US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家、思想家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八大家之一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。著有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王临川集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王文公集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《王安石全集》等。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9620" y="1720850"/>
            <a:ext cx="2761615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  <a:sym typeface="+mn-ea"/>
              </a:rPr>
              <a:t>1.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作者简介</a:t>
            </a:r>
            <a:endParaRPr lang="zh-CN" altLang="en-US" sz="4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7695" y="243840"/>
            <a:ext cx="427926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4000" b="1">
                <a:solidFill>
                  <a:srgbClr val="FF0000"/>
                </a:solidFill>
              </a:rPr>
              <a:t>二、预习检测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b="1" dirty="0"/>
              <a:t>唐宋散文八大家</a:t>
            </a:r>
            <a:endParaRPr lang="zh-CN" altLang="en-US" b="1" dirty="0"/>
          </a:p>
        </p:txBody>
      </p:sp>
      <p:sp>
        <p:nvSpPr>
          <p:cNvPr id="7170" name="Rectangle 3"/>
          <p:cNvSpPr>
            <a:spLocks noGrp="1"/>
          </p:cNvSpPr>
          <p:nvPr>
            <p:ph idx="1"/>
          </p:nvPr>
        </p:nvSpPr>
        <p:spPr>
          <a:xfrm>
            <a:off x="285750" y="2005013"/>
            <a:ext cx="8094663" cy="2700337"/>
          </a:xfrm>
        </p:spPr>
        <p:txBody>
          <a:bodyPr wrap="square" lIns="91440" tIns="45720" rIns="91440" bIns="45720" anchor="t"/>
          <a:lstStyle/>
          <a:p>
            <a:pPr eaLnBrk="1" hangingPunct="1"/>
            <a:r>
              <a:rPr lang="zh-CN" altLang="en-US" sz="4000" b="1" dirty="0"/>
              <a:t>唐：韩愈、柳宗元</a:t>
            </a:r>
            <a:endParaRPr lang="zh-CN" altLang="en-US" sz="4000" b="1" dirty="0"/>
          </a:p>
          <a:p>
            <a:pPr eaLnBrk="1" hangingPunct="1"/>
            <a:r>
              <a:rPr lang="zh-CN" altLang="en-US" sz="4000" b="1" dirty="0"/>
              <a:t>宋：苏洵、苏轼、苏辙、欧阳修、</a:t>
            </a:r>
            <a:endParaRPr lang="zh-CN" altLang="en-US" sz="4000" b="1" dirty="0"/>
          </a:p>
          <a:p>
            <a:pPr eaLnBrk="1" hangingPunct="1">
              <a:buNone/>
            </a:pPr>
            <a:r>
              <a:rPr lang="zh-CN" altLang="en-US" sz="4000" b="1" dirty="0"/>
              <a:t>　　  曾巩、王安石</a:t>
            </a:r>
            <a:endParaRPr lang="zh-CN" altLang="en-US" sz="4000" b="1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66060" y="429260"/>
            <a:ext cx="3791585" cy="887095"/>
          </a:xfrm>
        </p:spPr>
        <p:txBody>
          <a:bodyPr/>
          <a:lstStyle/>
          <a:p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伤仲永</a:t>
            </a:r>
            <a:endParaRPr lang="zh-CN" altLang="en-US" sz="4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85" y="1165860"/>
            <a:ext cx="9053830" cy="4526280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sz="3000"/>
              <a:t>       </a:t>
            </a:r>
            <a:r>
              <a:rPr lang="zh-CN" altLang="en-US" b="1"/>
              <a:t>金溪民方仲永，世隶耕。仲永生五年，未尝识书具，忽啼求之。父异焉，借旁近与之，即书诗四句，并自</a:t>
            </a:r>
            <a:r>
              <a:rPr lang="zh-CN" altLang="en-US" b="1">
                <a:solidFill>
                  <a:srgbClr val="FF0000"/>
                </a:solidFill>
              </a:rPr>
              <a:t>为</a:t>
            </a:r>
            <a:r>
              <a:rPr lang="zh-CN" altLang="en-US" b="1"/>
              <a:t>其名。其诗以养父母、收族为意，传一乡秀才观之。自是指物作诗立就，其文理皆有可观者。</a:t>
            </a:r>
            <a:r>
              <a:rPr lang="zh-CN" altLang="en-US" b="1">
                <a:solidFill>
                  <a:srgbClr val="FF0000"/>
                </a:solidFill>
              </a:rPr>
              <a:t>邑</a:t>
            </a:r>
            <a:r>
              <a:rPr lang="zh-CN" altLang="en-US" b="1"/>
              <a:t>人奇之，稍稍宾客其父，或以钱币乞之。父利其然也，日</a:t>
            </a:r>
            <a:r>
              <a:rPr lang="zh-CN" altLang="en-US" b="1">
                <a:solidFill>
                  <a:srgbClr val="FF0000"/>
                </a:solidFill>
              </a:rPr>
              <a:t>扳</a:t>
            </a:r>
            <a:r>
              <a:rPr lang="zh-CN" altLang="en-US" b="1"/>
              <a:t>仲永环</a:t>
            </a:r>
            <a:r>
              <a:rPr lang="zh-CN" altLang="en-US" b="1">
                <a:solidFill>
                  <a:srgbClr val="FF0000"/>
                </a:solidFill>
              </a:rPr>
              <a:t>谒</a:t>
            </a:r>
            <a:r>
              <a:rPr lang="zh-CN" altLang="en-US" b="1"/>
              <a:t>于邑人，不使学。</a:t>
            </a:r>
            <a:endParaRPr lang="zh-CN" altLang="en-US" b="1"/>
          </a:p>
          <a:p>
            <a:pPr marL="0" indent="0" algn="just">
              <a:buNone/>
            </a:pPr>
            <a:r>
              <a:rPr lang="zh-CN" altLang="en-US" b="1"/>
              <a:t>       余闻之也久。明道中，从先人还家，于舅家见之，十二三矣。令作诗，不能</a:t>
            </a:r>
            <a:r>
              <a:rPr lang="zh-CN" altLang="en-US" b="1">
                <a:solidFill>
                  <a:srgbClr val="FF0000"/>
                </a:solidFill>
              </a:rPr>
              <a:t>称</a:t>
            </a:r>
            <a:r>
              <a:rPr lang="zh-CN" altLang="en-US" b="1"/>
              <a:t>前时之闻。又七年，还自杨州，复到舅家，问焉，曰“</a:t>
            </a:r>
            <a:r>
              <a:rPr lang="zh-CN" altLang="en-US" b="1">
                <a:solidFill>
                  <a:srgbClr val="FF0000"/>
                </a:solidFill>
              </a:rPr>
              <a:t>泯</a:t>
            </a:r>
            <a:r>
              <a:rPr lang="zh-CN" altLang="en-US" b="1"/>
              <a:t>然众人矣。” </a:t>
            </a:r>
            <a:endParaRPr lang="zh-CN" altLang="en-US" b="1"/>
          </a:p>
          <a:p>
            <a:pPr marL="0" indent="0" algn="just">
              <a:buNone/>
            </a:pPr>
            <a:r>
              <a:rPr lang="zh-CN" altLang="en-US" sz="2900"/>
              <a:t>       </a:t>
            </a:r>
            <a:endParaRPr lang="zh-CN" altLang="en-US" sz="2900"/>
          </a:p>
        </p:txBody>
      </p:sp>
      <p:sp>
        <p:nvSpPr>
          <p:cNvPr id="100" name="文本框 99"/>
          <p:cNvSpPr txBox="1"/>
          <p:nvPr/>
        </p:nvSpPr>
        <p:spPr>
          <a:xfrm>
            <a:off x="607695" y="243840"/>
            <a:ext cx="427926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4000" b="1">
                <a:solidFill>
                  <a:srgbClr val="FF0000"/>
                </a:solidFill>
              </a:rPr>
              <a:t>2.</a:t>
            </a:r>
            <a:r>
              <a:rPr lang="zh-CN" altLang="en-US" sz="4000" b="1">
                <a:solidFill>
                  <a:srgbClr val="FF0000"/>
                </a:solidFill>
              </a:rPr>
              <a:t>朗读课文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9217"/>
          <p:cNvSpPr txBox="1"/>
          <p:nvPr/>
        </p:nvSpPr>
        <p:spPr>
          <a:xfrm>
            <a:off x="611188" y="1557338"/>
            <a:ext cx="6840537" cy="393192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600" b="1" u="none">
                <a:latin typeface="楷体_GB2312" panose="02010609030101010101" pitchFamily="49" charset="-122"/>
                <a:ea typeface="楷体_GB2312" panose="02010609030101010101" pitchFamily="49" charset="-122"/>
              </a:rPr>
              <a:t>仲			隶			尝</a:t>
            </a:r>
            <a:endParaRPr lang="zh-CN" altLang="en-US" sz="3600" b="1" u="none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buClr>
                <a:srgbClr val="000000"/>
              </a:buClr>
            </a:pPr>
            <a:endParaRPr lang="zh-CN" altLang="en-US" sz="3600" b="1" u="none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600" b="1" u="none">
                <a:latin typeface="楷体_GB2312" panose="02010609030101010101" pitchFamily="49" charset="-122"/>
                <a:ea typeface="楷体_GB2312" panose="02010609030101010101" pitchFamily="49" charset="-122"/>
              </a:rPr>
              <a:t>啼			焉			邑</a:t>
            </a:r>
            <a:endParaRPr lang="zh-CN" altLang="en-US" sz="3600" b="1" u="none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buClr>
                <a:srgbClr val="000000"/>
              </a:buClr>
            </a:pPr>
            <a:endParaRPr lang="zh-CN" altLang="en-US" sz="3600" b="1" u="none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600" b="1" u="none">
                <a:latin typeface="楷体_GB2312" panose="02010609030101010101" pitchFamily="49" charset="-122"/>
                <a:ea typeface="楷体_GB2312" panose="02010609030101010101" pitchFamily="49" charset="-122"/>
              </a:rPr>
              <a:t>扳			谒			称</a:t>
            </a:r>
            <a:endParaRPr lang="zh-CN" altLang="en-US" sz="3600" b="1" u="none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buClr>
                <a:srgbClr val="000000"/>
              </a:buClr>
            </a:pPr>
            <a:endParaRPr lang="zh-CN" altLang="en-US" sz="3600" b="1" u="none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600" b="1" u="none">
                <a:latin typeface="楷体_GB2312" panose="02010609030101010101" pitchFamily="49" charset="-122"/>
                <a:ea typeface="楷体_GB2312" panose="02010609030101010101" pitchFamily="49" charset="-122"/>
              </a:rPr>
              <a:t>泯			矣			</a:t>
            </a:r>
            <a:endParaRPr lang="zh-CN" altLang="en-US" sz="3600" b="1" u="none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1187450" y="1557338"/>
            <a:ext cx="1871663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sz="3600" b="1" i="1" u="none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zhòng</a:t>
            </a:r>
            <a:endParaRPr lang="en-US" altLang="zh-CN" sz="3600" b="1" i="1" u="none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1331913" y="2708275"/>
            <a:ext cx="930275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sz="3600" b="1" i="1" u="none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tí</a:t>
            </a:r>
            <a:endParaRPr lang="en-US" altLang="zh-CN" sz="3600" b="1" i="1" u="none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1330325" y="3716338"/>
            <a:ext cx="1512888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sz="3600" b="1" i="1" u="none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pān</a:t>
            </a:r>
            <a:endParaRPr lang="en-US" altLang="zh-CN" sz="3600" b="1" i="1" u="none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1403350" y="4868863"/>
            <a:ext cx="1512888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sz="3600" b="1" i="1" u="none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mǐn</a:t>
            </a:r>
            <a:endParaRPr lang="en-US" altLang="zh-CN" sz="3600" b="1" i="1" u="none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4138613" y="1628775"/>
            <a:ext cx="649287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sz="3600" b="1" i="1" u="none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lì</a:t>
            </a:r>
            <a:endParaRPr lang="en-US" altLang="zh-CN" sz="3600" b="1" i="1" u="none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4067175" y="2571750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sz="3600" b="1" i="1" u="none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yān</a:t>
            </a:r>
            <a:endParaRPr lang="en-US" altLang="zh-CN" sz="3600" b="1" i="1" u="none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4140200" y="3716338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sz="3600" b="1" i="1" u="none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yè</a:t>
            </a:r>
            <a:endParaRPr lang="en-US" altLang="zh-CN" sz="3600" b="1" i="1" u="none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26" name="文本框 9225"/>
          <p:cNvSpPr txBox="1"/>
          <p:nvPr/>
        </p:nvSpPr>
        <p:spPr>
          <a:xfrm>
            <a:off x="4211638" y="4868863"/>
            <a:ext cx="1014412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sz="3600" b="1" i="1" u="none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yǐ</a:t>
            </a:r>
            <a:endParaRPr lang="en-US" altLang="zh-CN" sz="3600" b="1" i="1" u="none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27" name="文本框 9226"/>
          <p:cNvSpPr txBox="1"/>
          <p:nvPr/>
        </p:nvSpPr>
        <p:spPr>
          <a:xfrm>
            <a:off x="6732588" y="1557338"/>
            <a:ext cx="2232025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sz="3600" b="1" i="1" u="none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cháng</a:t>
            </a:r>
            <a:endParaRPr lang="en-US" altLang="zh-CN" sz="3600" b="1" i="1" u="none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28" name="文本框 9227"/>
          <p:cNvSpPr txBox="1"/>
          <p:nvPr/>
        </p:nvSpPr>
        <p:spPr>
          <a:xfrm>
            <a:off x="6942138" y="2571750"/>
            <a:ext cx="1014412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sz="3600" b="1" i="1" u="none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yì</a:t>
            </a:r>
            <a:endParaRPr lang="en-US" altLang="zh-CN" sz="3600" b="1" i="1" u="none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29" name="文本框 9228"/>
          <p:cNvSpPr txBox="1"/>
          <p:nvPr/>
        </p:nvSpPr>
        <p:spPr>
          <a:xfrm>
            <a:off x="6804025" y="3724275"/>
            <a:ext cx="1655763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sz="3600" b="1" i="1" u="none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chèn</a:t>
            </a:r>
            <a:endParaRPr lang="en-US" altLang="zh-CN" sz="3600" b="1" i="1" u="none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  <p:bldP spid="9222" grpId="0"/>
      <p:bldP spid="9223" grpId="0"/>
      <p:bldP spid="9224" grpId="0"/>
      <p:bldP spid="9225" grpId="0"/>
      <p:bldP spid="9226" grpId="0"/>
      <p:bldP spid="9227" grpId="0"/>
      <p:bldP spid="9228" grpId="0"/>
      <p:bldP spid="92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/>
          </p:cNvSpPr>
          <p:nvPr>
            <p:ph type="title"/>
          </p:nvPr>
        </p:nvSpPr>
        <p:spPr>
          <a:xfrm>
            <a:off x="694055" y="187325"/>
            <a:ext cx="3413125" cy="914400"/>
          </a:xfrm>
          <a:ln>
            <a:solidFill>
              <a:srgbClr val="FF0000"/>
            </a:solidFill>
            <a:miter/>
          </a:ln>
        </p:spPr>
        <p:txBody>
          <a:bodyPr wrap="square" lIns="91440" tIns="45720" rIns="91440" bIns="45720" anchor="ctr"/>
          <a:lstStyle/>
          <a:p>
            <a:pPr eaLnBrk="1" hangingPunct="1"/>
            <a:r>
              <a:rPr lang="en-US" altLang="zh-CN" sz="6600" b="1" dirty="0">
                <a:solidFill>
                  <a:srgbClr val="FF0000"/>
                </a:solidFill>
                <a:ea typeface="隶书" panose="02010509060101010101" pitchFamily="49" charset="-122"/>
              </a:rPr>
              <a:t>3.</a:t>
            </a:r>
            <a:r>
              <a:rPr lang="zh-CN" altLang="en-US" sz="6600" b="1" dirty="0">
                <a:solidFill>
                  <a:srgbClr val="FF0000"/>
                </a:solidFill>
                <a:ea typeface="隶书" panose="02010509060101010101" pitchFamily="49" charset="-122"/>
              </a:rPr>
              <a:t>题解</a:t>
            </a:r>
            <a:endParaRPr lang="zh-CN" altLang="en-US" sz="6600" b="1" dirty="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  <p:sp>
        <p:nvSpPr>
          <p:cNvPr id="71683" name="Rectangle 3"/>
          <p:cNvSpPr>
            <a:spLocks noGrp="1"/>
          </p:cNvSpPr>
          <p:nvPr>
            <p:ph idx="1"/>
          </p:nvPr>
        </p:nvSpPr>
        <p:spPr>
          <a:xfrm>
            <a:off x="357188" y="2786063"/>
            <a:ext cx="8550275" cy="2786062"/>
          </a:xfrm>
        </p:spPr>
        <p:txBody>
          <a:bodyPr wrap="square" lIns="91440" tIns="45720" rIns="91440" bIns="45720" anchor="t"/>
          <a:lstStyle/>
          <a:p>
            <a:pPr eaLnBrk="1" hangingPunct="1"/>
            <a:r>
              <a:rPr lang="zh-CN" altLang="en-US" sz="4000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4000" dirty="0">
                <a:solidFill>
                  <a:srgbClr val="006600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4000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伤</a:t>
            </a:r>
            <a:r>
              <a:rPr lang="zh-CN" altLang="en-US" sz="4000" dirty="0">
                <a:solidFill>
                  <a:srgbClr val="006600"/>
                </a:solidFill>
                <a:ea typeface="隶书" panose="02010509060101010101" pitchFamily="49" charset="-122"/>
              </a:rPr>
              <a:t>”</a:t>
            </a:r>
            <a:r>
              <a:rPr lang="zh-CN" altLang="en-US" sz="4000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是</a:t>
            </a:r>
            <a:r>
              <a:rPr lang="zh-CN" altLang="en-US" sz="5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哀伤，痛惜</a:t>
            </a:r>
            <a:r>
              <a:rPr lang="zh-CN" altLang="en-US" sz="4000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的意思。</a:t>
            </a:r>
            <a:endParaRPr lang="zh-CN" altLang="en-US" sz="4000" dirty="0">
              <a:solidFill>
                <a:srgbClr val="00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r>
              <a:rPr lang="zh-CN" altLang="en-US" sz="4000" dirty="0">
                <a:solidFill>
                  <a:srgbClr val="006600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4000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伤仲永</a:t>
            </a:r>
            <a:r>
              <a:rPr lang="zh-CN" altLang="en-US" sz="4000" dirty="0">
                <a:solidFill>
                  <a:srgbClr val="006600"/>
                </a:solidFill>
                <a:ea typeface="隶书" panose="02010509060101010101" pitchFamily="49" charset="-122"/>
              </a:rPr>
              <a:t>”</a:t>
            </a:r>
            <a:r>
              <a:rPr lang="zh-CN" altLang="en-US" sz="4000" dirty="0">
                <a:solidFill>
                  <a:srgbClr val="00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就是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为仲永感到哀伤、痛惜。</a:t>
            </a:r>
            <a:endParaRPr lang="zh-CN" altLang="en-US" sz="40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291" name="Text Box 4"/>
          <p:cNvSpPr txBox="1"/>
          <p:nvPr/>
        </p:nvSpPr>
        <p:spPr>
          <a:xfrm>
            <a:off x="574675" y="1341438"/>
            <a:ext cx="8569325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6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“伤仲永”是什么意思？</a:t>
            </a:r>
            <a:endParaRPr lang="zh-CN" altLang="en-US" sz="6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build="p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4237</Words>
  <Paragraphs>437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3" baseType="lpstr">
      <vt:lpstr>Arial</vt:lpstr>
      <vt:lpstr>宋体</vt:lpstr>
      <vt:lpstr>Wingdings</vt:lpstr>
      <vt:lpstr>Times New Roman</vt:lpstr>
      <vt:lpstr>华文行楷</vt:lpstr>
      <vt:lpstr>隶书</vt:lpstr>
      <vt:lpstr>黑体</vt:lpstr>
      <vt:lpstr>楷体_GB2312</vt:lpstr>
      <vt:lpstr>华文细黑</vt:lpstr>
      <vt:lpstr>方正琥珀简体</vt:lpstr>
      <vt:lpstr>楷体</vt:lpstr>
      <vt:lpstr>Verdana</vt:lpstr>
      <vt:lpstr>微软雅黑</vt:lpstr>
      <vt:lpstr>Arial Unicode MS</vt:lpstr>
      <vt:lpstr>默认设计模板</vt:lpstr>
      <vt:lpstr>PowerPoint 演示文稿</vt:lpstr>
      <vt:lpstr>PowerPoint 演示文稿</vt:lpstr>
      <vt:lpstr>交流感知</vt:lpstr>
      <vt:lpstr>PowerPoint 演示文稿</vt:lpstr>
      <vt:lpstr>PowerPoint 演示文稿</vt:lpstr>
      <vt:lpstr>唐宋散文八大家</vt:lpstr>
      <vt:lpstr>伤仲永</vt:lpstr>
      <vt:lpstr>PowerPoint 演示文稿</vt:lpstr>
      <vt:lpstr>3.题解</vt:lpstr>
      <vt:lpstr>PowerPoint 演示文稿</vt:lpstr>
      <vt:lpstr>PowerPoint 演示文稿</vt:lpstr>
      <vt:lpstr>三、结合注释，疏通文意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“余闻之也久”这句话在本文叙事中有什么作用?</vt:lpstr>
      <vt:lpstr>PowerPoint 演示文稿</vt:lpstr>
      <vt:lpstr>PowerPoint 演示文稿</vt:lpstr>
      <vt:lpstr>PowerPoint 演示文稿</vt:lpstr>
      <vt:lpstr>PowerPoint 演示文稿</vt:lpstr>
      <vt:lpstr>本文为什么详写方仲永才能初露时的情形?</vt:lpstr>
      <vt:lpstr>什么是天才？怎样成为天才？ 请搜集关于天才的名言。</vt:lpstr>
      <vt:lpstr>PowerPoint 演示文稿</vt:lpstr>
      <vt:lpstr>一、注意下列实词的理解</vt:lpstr>
      <vt:lpstr>二、词类活用的字词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2011-02-28T12:40:00Z</dcterms:created>
  <dcterms:modified xsi:type="dcterms:W3CDTF">2018-09-23T06:22:17Z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