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  <p:sldId id="263" r:id="rId7"/>
    <p:sldId id="267" r:id="rId8"/>
    <p:sldId id="265" r:id="rId9"/>
    <p:sldId id="266" r:id="rId10"/>
    <p:sldId id="277" r:id="rId11"/>
    <p:sldId id="289" r:id="rId12"/>
    <p:sldId id="278" r:id="rId13"/>
    <p:sldId id="279" r:id="rId14"/>
    <p:sldId id="272" r:id="rId15"/>
    <p:sldId id="273" r:id="rId16"/>
    <p:sldId id="274" r:id="rId17"/>
    <p:sldId id="275" r:id="rId18"/>
    <p:sldId id="276" r:id="rId19"/>
    <p:sldId id="280" r:id="rId20"/>
    <p:sldId id="281" r:id="rId21"/>
    <p:sldId id="283" r:id="rId22"/>
    <p:sldId id="284" r:id="rId23"/>
    <p:sldId id="287" r:id="rId24"/>
    <p:sldId id="288" r:id="rId25"/>
    <p:sldId id="282" r:id="rId26"/>
    <p:sldId id="28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600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739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3643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87E120DD-E901-4CEA-9EE5-40A6BF9A72F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77222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9160933" cy="1600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9A1A8737-E3AB-45CB-A512-F5DD25CE12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374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84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443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635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88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961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73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043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983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53BE3-BF52-42DD-8CEC-85E2CF34262F}" type="datetimeFigureOut">
              <a:rPr lang="zh-CN" altLang="en-US" smtClean="0"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2FE28-7480-46DB-B176-E461678D7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39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dicity.com/mao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Grp="1" noChangeArrowheads="1"/>
          </p:cNvSpPr>
          <p:nvPr>
            <p:ph type="ctrTitle"/>
          </p:nvPr>
        </p:nvSpPr>
        <p:spPr bwMode="auto">
          <a:xfrm>
            <a:off x="743779" y="-21068"/>
            <a:ext cx="10572190" cy="4431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</a:t>
            </a:r>
            <a:r>
              <a:rPr kumimoji="1" lang="zh-CN" altLang="en-US" sz="5400" b="1" cap="all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人民解放军百万大军横渡长江</a:t>
            </a:r>
            <a: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》</a:t>
            </a:r>
            <a:br>
              <a:rPr kumimoji="1" lang="en-US" altLang="zh-CN" sz="54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r>
              <a:rPr kumimoji="1" lang="en-US" altLang="zh-CN" sz="48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/>
            </a:r>
            <a:br>
              <a:rPr kumimoji="1" lang="en-US" altLang="zh-CN" sz="4800" b="1" cap="all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</a:br>
            <a:endParaRPr kumimoji="1" lang="en-US" altLang="zh-CN" sz="4800" b="1" cap="all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44394" y="1172584"/>
            <a:ext cx="3970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/>
              <a:t>17 </a:t>
            </a:r>
            <a:r>
              <a:rPr lang="zh-CN" altLang="en-US" sz="5400" dirty="0" smtClean="0"/>
              <a:t>新闻两则 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418017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87320" y="1152451"/>
            <a:ext cx="8517292" cy="5788025"/>
          </a:xfrm>
        </p:spPr>
        <p:txBody>
          <a:bodyPr/>
          <a:lstStyle/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标题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——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高度概括事件（</a:t>
            </a:r>
            <a:r>
              <a:rPr lang="zh-CN" alt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迅速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了解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新闻的主要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内容）</a:t>
            </a:r>
            <a:endParaRPr lang="zh-CN" altLang="en-US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导语</a:t>
            </a:r>
            <a:r>
              <a:rPr lang="en-US" altLang="zh-CN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——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扼要地揭示新闻的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核心内容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，一般在“电头”后的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第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一段或第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一句（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较详细了解新闻内容，要看导语）</a:t>
            </a:r>
          </a:p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主体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——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更为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具体细致地了解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新闻的内容（用充足的事实表现主题，是对导语内容的进一步扩展）</a:t>
            </a:r>
          </a:p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背景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——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新闻发生的社会环境和</a:t>
            </a:r>
            <a:r>
              <a:rPr lang="zh-CN" altLang="en-US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自然环境，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一般插在主体中，也插在“导语”或“结语”中。</a:t>
            </a:r>
          </a:p>
          <a:p>
            <a:r>
              <a:rPr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结语</a:t>
            </a:r>
            <a:r>
              <a:rPr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——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新闻结尾</a:t>
            </a:r>
          </a:p>
          <a:p>
            <a:pPr>
              <a:buFontTx/>
              <a:buNone/>
            </a:pP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（背景和结语常常暗含在主体中）</a:t>
            </a: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829463" y="248155"/>
            <a:ext cx="4857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3</a:t>
            </a:r>
            <a:r>
              <a:rPr lang="zh-CN" altLang="en-US" sz="3600" b="1" dirty="0"/>
              <a:t>、新闻的结构五部分</a:t>
            </a:r>
          </a:p>
        </p:txBody>
      </p:sp>
    </p:spTree>
    <p:extLst>
      <p:ext uri="{BB962C8B-B14F-4D97-AF65-F5344CB8AC3E}">
        <p14:creationId xmlns:p14="http://schemas.microsoft.com/office/powerpoint/2010/main" val="1435907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772771" y="322394"/>
            <a:ext cx="37243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 dirty="0"/>
              <a:t>4</a:t>
            </a:r>
            <a:r>
              <a:rPr lang="zh-CN" altLang="en-US" sz="3600" b="1" dirty="0"/>
              <a:t>、新闻的特点</a:t>
            </a:r>
            <a:r>
              <a:rPr lang="en-US" altLang="zh-CN" sz="3600" b="1" dirty="0"/>
              <a:t>:</a:t>
            </a: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611406" y="2273395"/>
            <a:ext cx="6220160" cy="176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3200" b="1" dirty="0"/>
              <a:t>1</a:t>
            </a:r>
            <a:r>
              <a:rPr lang="zh-CN" altLang="en-US" sz="3200" b="1" dirty="0" smtClean="0"/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真实性</a:t>
            </a:r>
            <a:r>
              <a:rPr lang="zh-CN" altLang="en-US" sz="3200" b="1" dirty="0"/>
              <a:t>（</a:t>
            </a:r>
            <a:r>
              <a:rPr lang="zh-CN" altLang="en-US" sz="3200" b="1" dirty="0" smtClean="0"/>
              <a:t>让事实说话）；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3200" b="1" dirty="0"/>
              <a:t>2</a:t>
            </a:r>
            <a:r>
              <a:rPr lang="zh-CN" altLang="en-US" sz="3200" b="1" dirty="0" smtClean="0"/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及时性</a:t>
            </a:r>
            <a:r>
              <a:rPr lang="zh-CN" altLang="en-US" sz="3200" b="1" dirty="0"/>
              <a:t>（</a:t>
            </a:r>
            <a:r>
              <a:rPr lang="zh-CN" altLang="en-US" sz="3200" b="1" dirty="0" smtClean="0"/>
              <a:t>报道</a:t>
            </a:r>
            <a:r>
              <a:rPr lang="zh-CN" altLang="en-US" sz="3200" b="1" dirty="0"/>
              <a:t>迅速</a:t>
            </a:r>
            <a:r>
              <a:rPr lang="zh-CN" altLang="en-US" sz="3200" b="1" dirty="0" smtClean="0"/>
              <a:t>及时）；</a:t>
            </a:r>
            <a:endParaRPr lang="en-US" altLang="zh-CN" sz="3200" b="1" dirty="0" smtClean="0"/>
          </a:p>
          <a:p>
            <a:pPr eaLnBrk="1" hangingPunct="1">
              <a:spcBef>
                <a:spcPct val="20000"/>
              </a:spcBef>
              <a:buClr>
                <a:schemeClr val="folHlink"/>
              </a:buClr>
              <a:buSzPct val="60000"/>
            </a:pPr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准确性</a:t>
            </a:r>
            <a:r>
              <a:rPr lang="zh-CN" altLang="en-US" sz="3200" b="1" dirty="0"/>
              <a:t>（</a:t>
            </a:r>
            <a:r>
              <a:rPr lang="zh-CN" altLang="en-US" sz="3200" b="1" dirty="0" smtClean="0"/>
              <a:t>简明扼要）。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82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2779459" y="36620"/>
            <a:ext cx="12557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6600"/>
                </a:solidFill>
                <a:latin typeface="Times New Roman" pitchFamily="18" charset="0"/>
              </a:rPr>
              <a:t>标题：</a:t>
            </a:r>
          </a:p>
        </p:txBody>
      </p:sp>
      <p:sp>
        <p:nvSpPr>
          <p:cNvPr id="52228" name="AutoShape 4"/>
          <p:cNvSpPr>
            <a:spLocks/>
          </p:cNvSpPr>
          <p:nvPr/>
        </p:nvSpPr>
        <p:spPr bwMode="auto">
          <a:xfrm>
            <a:off x="2182305" y="47624"/>
            <a:ext cx="576263" cy="6454775"/>
          </a:xfrm>
          <a:prstGeom prst="leftBrace">
            <a:avLst>
              <a:gd name="adj1" fmla="val 59343"/>
              <a:gd name="adj2" fmla="val 50000"/>
            </a:avLst>
          </a:prstGeom>
          <a:noFill/>
          <a:ln w="38100">
            <a:solidFill>
              <a:srgbClr val="FF33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3531394" y="1689103"/>
            <a:ext cx="26828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（第</a:t>
            </a:r>
            <a:r>
              <a:rPr kumimoji="1" lang="en-US" altLang="zh-CN" sz="2800" b="1">
                <a:solidFill>
                  <a:srgbClr val="2F20EC"/>
                </a:solidFill>
                <a:latin typeface="Times New Roman" pitchFamily="18" charset="0"/>
              </a:rPr>
              <a:t>1</a:t>
            </a: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、</a:t>
            </a:r>
            <a:r>
              <a:rPr kumimoji="1" lang="en-US" altLang="zh-CN" sz="2800" b="1">
                <a:solidFill>
                  <a:srgbClr val="2F20EC"/>
                </a:solidFill>
                <a:latin typeface="Times New Roman" pitchFamily="18" charset="0"/>
              </a:rPr>
              <a:t>2</a:t>
            </a:r>
            <a:r>
              <a:rPr kumimoji="1" lang="zh-CN" altLang="en-US" sz="2800" b="1">
                <a:solidFill>
                  <a:srgbClr val="2F20EC"/>
                </a:solidFill>
                <a:latin typeface="Times New Roman" pitchFamily="18" charset="0"/>
              </a:rPr>
              <a:t>两句）</a:t>
            </a: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3481389" y="4606926"/>
            <a:ext cx="23272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2F20EC"/>
                </a:solidFill>
                <a:latin typeface="Times New Roman" pitchFamily="18" charset="0"/>
              </a:rPr>
              <a:t>（剩余部分）</a:t>
            </a:r>
          </a:p>
        </p:txBody>
      </p: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5707063" y="3886201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中路军：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5726115" y="4646612"/>
            <a:ext cx="1612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>
                <a:solidFill>
                  <a:srgbClr val="FF6600"/>
                </a:solidFill>
                <a:latin typeface="Times New Roman" pitchFamily="18" charset="0"/>
              </a:rPr>
              <a:t>西路军：</a:t>
            </a:r>
          </a:p>
        </p:txBody>
      </p:sp>
      <p:sp>
        <p:nvSpPr>
          <p:cNvPr id="52233" name="Rectangle 9"/>
          <p:cNvSpPr>
            <a:spLocks noChangeArrowheads="1"/>
          </p:cNvSpPr>
          <p:nvPr/>
        </p:nvSpPr>
        <p:spPr bwMode="auto">
          <a:xfrm>
            <a:off x="5721351" y="5392736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6600"/>
                </a:solidFill>
                <a:latin typeface="Times New Roman" pitchFamily="18" charset="0"/>
              </a:rPr>
              <a:t>东路军：</a:t>
            </a:r>
          </a:p>
        </p:txBody>
      </p:sp>
      <p:sp>
        <p:nvSpPr>
          <p:cNvPr id="52234" name="Rectangle 10"/>
          <p:cNvSpPr>
            <a:spLocks noChangeArrowheads="1"/>
          </p:cNvSpPr>
          <p:nvPr/>
        </p:nvSpPr>
        <p:spPr bwMode="auto">
          <a:xfrm>
            <a:off x="2800350" y="4606926"/>
            <a:ext cx="16192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42818"/>
                </a:solidFill>
                <a:latin typeface="Times New Roman" pitchFamily="18" charset="0"/>
              </a:rPr>
              <a:t>主体：</a:t>
            </a: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2746375" y="1637508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42818"/>
                </a:solidFill>
                <a:latin typeface="Times New Roman" pitchFamily="18" charset="0"/>
              </a:rPr>
              <a:t>导语：</a:t>
            </a:r>
          </a:p>
        </p:txBody>
      </p:sp>
      <p:sp>
        <p:nvSpPr>
          <p:cNvPr id="52236" name="AutoShape 12"/>
          <p:cNvSpPr>
            <a:spLocks/>
          </p:cNvSpPr>
          <p:nvPr/>
        </p:nvSpPr>
        <p:spPr bwMode="auto">
          <a:xfrm>
            <a:off x="5592764" y="4175126"/>
            <a:ext cx="71437" cy="1584325"/>
          </a:xfrm>
          <a:prstGeom prst="leftBrace">
            <a:avLst>
              <a:gd name="adj1" fmla="val 184816"/>
              <a:gd name="adj2" fmla="val 50000"/>
            </a:avLst>
          </a:prstGeom>
          <a:noFill/>
          <a:ln w="38100">
            <a:solidFill>
              <a:srgbClr val="E12BB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6053137" y="1224632"/>
            <a:ext cx="2244725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渡江概况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F20EC"/>
                </a:solidFill>
                <a:latin typeface="Times New Roman" pitchFamily="18" charset="0"/>
              </a:rPr>
              <a:t>（从四个方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2F20EC"/>
                </a:solidFill>
                <a:latin typeface="Times New Roman" pitchFamily="18" charset="0"/>
              </a:rPr>
              <a:t>   面概括）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8112125" y="2184401"/>
            <a:ext cx="1944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攻势猛</a:t>
            </a: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8112126" y="2870201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战况好</a:t>
            </a: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7142164" y="3875146"/>
            <a:ext cx="2808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首战告捷</a:t>
            </a:r>
          </a:p>
        </p:txBody>
      </p:sp>
      <p:sp>
        <p:nvSpPr>
          <p:cNvPr id="52241" name="Text Box 17"/>
          <p:cNvSpPr txBox="1">
            <a:spLocks noChangeArrowheads="1"/>
          </p:cNvSpPr>
          <p:nvPr/>
        </p:nvSpPr>
        <p:spPr bwMode="auto">
          <a:xfrm>
            <a:off x="7175500" y="4622802"/>
            <a:ext cx="288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所向无敌</a:t>
            </a:r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8947150" y="5383213"/>
            <a:ext cx="1612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2F20EC"/>
                </a:solidFill>
                <a:latin typeface="Times New Roman" pitchFamily="18" charset="0"/>
              </a:rPr>
              <a:t>（重点）</a:t>
            </a:r>
          </a:p>
        </p:txBody>
      </p:sp>
      <p:sp>
        <p:nvSpPr>
          <p:cNvPr id="52243" name="Text Box 19"/>
          <p:cNvSpPr txBox="1">
            <a:spLocks noChangeArrowheads="1"/>
          </p:cNvSpPr>
          <p:nvPr/>
        </p:nvSpPr>
        <p:spPr bwMode="auto">
          <a:xfrm>
            <a:off x="7175500" y="5392736"/>
            <a:ext cx="3025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战绩辉煌</a:t>
            </a:r>
          </a:p>
        </p:txBody>
      </p:sp>
      <p:sp>
        <p:nvSpPr>
          <p:cNvPr id="52244" name="Text Box 20"/>
          <p:cNvSpPr txBox="1">
            <a:spLocks noChangeArrowheads="1"/>
          </p:cNvSpPr>
          <p:nvPr/>
        </p:nvSpPr>
        <p:spPr bwMode="auto">
          <a:xfrm>
            <a:off x="4056063" y="25400"/>
            <a:ext cx="5256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人民解放军百万大军横渡长江</a:t>
            </a:r>
          </a:p>
        </p:txBody>
      </p:sp>
      <p:sp>
        <p:nvSpPr>
          <p:cNvPr id="52245" name="AutoShape 21"/>
          <p:cNvSpPr>
            <a:spLocks/>
          </p:cNvSpPr>
          <p:nvPr/>
        </p:nvSpPr>
        <p:spPr bwMode="auto">
          <a:xfrm>
            <a:off x="7793831" y="1235494"/>
            <a:ext cx="304800" cy="1752600"/>
          </a:xfrm>
          <a:prstGeom prst="leftBrace">
            <a:avLst>
              <a:gd name="adj1" fmla="val 47917"/>
              <a:gd name="adj2" fmla="val 50000"/>
            </a:avLst>
          </a:prstGeom>
          <a:noFill/>
          <a:ln w="38100">
            <a:solidFill>
              <a:srgbClr val="E12BBA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6" name="Text Box 22"/>
          <p:cNvSpPr txBox="1">
            <a:spLocks noChangeArrowheads="1"/>
          </p:cNvSpPr>
          <p:nvPr/>
        </p:nvSpPr>
        <p:spPr bwMode="auto">
          <a:xfrm>
            <a:off x="8112125" y="889001"/>
            <a:ext cx="17287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Times New Roman" pitchFamily="18" charset="0"/>
              </a:rPr>
              <a:t>人数多</a:t>
            </a:r>
          </a:p>
        </p:txBody>
      </p:sp>
      <p:sp>
        <p:nvSpPr>
          <p:cNvPr id="52247" name="Text Box 23"/>
          <p:cNvSpPr txBox="1">
            <a:spLocks noChangeArrowheads="1"/>
          </p:cNvSpPr>
          <p:nvPr/>
        </p:nvSpPr>
        <p:spPr bwMode="auto">
          <a:xfrm>
            <a:off x="8112126" y="1574801"/>
            <a:ext cx="20875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战线长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1566864" y="1790701"/>
            <a:ext cx="719137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6600FF"/>
                </a:solidFill>
                <a:latin typeface="Times New Roman" pitchFamily="18" charset="0"/>
              </a:rPr>
              <a:t>课文结构</a:t>
            </a:r>
          </a:p>
        </p:txBody>
      </p:sp>
      <p:sp>
        <p:nvSpPr>
          <p:cNvPr id="2" name="矩形 1"/>
          <p:cNvSpPr/>
          <p:nvPr/>
        </p:nvSpPr>
        <p:spPr>
          <a:xfrm>
            <a:off x="2793491" y="5759778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42818"/>
                </a:solidFill>
                <a:latin typeface="Times New Roman" pitchFamily="18" charset="0"/>
              </a:rPr>
              <a:t>背景：</a:t>
            </a:r>
          </a:p>
        </p:txBody>
      </p:sp>
      <p:sp>
        <p:nvSpPr>
          <p:cNvPr id="3" name="矩形 2"/>
          <p:cNvSpPr/>
          <p:nvPr/>
        </p:nvSpPr>
        <p:spPr>
          <a:xfrm>
            <a:off x="3794721" y="5852901"/>
            <a:ext cx="52341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1" dirty="0">
                <a:latin typeface="Times New Roman" pitchFamily="18" charset="0"/>
              </a:rPr>
              <a:t>国民党政府拒绝签订和平协议。</a:t>
            </a:r>
          </a:p>
        </p:txBody>
      </p:sp>
      <p:sp>
        <p:nvSpPr>
          <p:cNvPr id="4" name="矩形 3"/>
          <p:cNvSpPr/>
          <p:nvPr/>
        </p:nvSpPr>
        <p:spPr>
          <a:xfrm>
            <a:off x="2793260" y="6203181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42818"/>
                </a:solidFill>
                <a:latin typeface="Times New Roman" pitchFamily="18" charset="0"/>
              </a:rPr>
              <a:t>结语：</a:t>
            </a:r>
          </a:p>
        </p:txBody>
      </p:sp>
      <p:sp>
        <p:nvSpPr>
          <p:cNvPr id="5" name="矩形 4"/>
          <p:cNvSpPr/>
          <p:nvPr/>
        </p:nvSpPr>
        <p:spPr>
          <a:xfrm>
            <a:off x="3781034" y="6358878"/>
            <a:ext cx="54649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latin typeface="Times New Roman" pitchFamily="18" charset="0"/>
              </a:rPr>
              <a:t>人民解放军于23日全体渡过长江</a:t>
            </a:r>
            <a:r>
              <a:rPr lang="zh-CN" altLang="zh-CN" b="1" dirty="0" smtClean="0"/>
              <a:t>。</a:t>
            </a:r>
            <a:endParaRPr lang="zh-CN" altLang="zh-CN" b="1" dirty="0"/>
          </a:p>
        </p:txBody>
      </p:sp>
    </p:spTree>
    <p:extLst>
      <p:ext uri="{BB962C8B-B14F-4D97-AF65-F5344CB8AC3E}">
        <p14:creationId xmlns:p14="http://schemas.microsoft.com/office/powerpoint/2010/main" val="361066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2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utoUpdateAnimBg="0"/>
      <p:bldP spid="52228" grpId="0" animBg="1"/>
      <p:bldP spid="52229" grpId="0" autoUpdateAnimBg="0"/>
      <p:bldP spid="52230" grpId="0" autoUpdateAnimBg="0"/>
      <p:bldP spid="52231" grpId="0" autoUpdateAnimBg="0"/>
      <p:bldP spid="52232" grpId="0" autoUpdateAnimBg="0"/>
      <p:bldP spid="52233" grpId="0" autoUpdateAnimBg="0"/>
      <p:bldP spid="52234" grpId="0" autoUpdateAnimBg="0"/>
      <p:bldP spid="52235" grpId="0" autoUpdateAnimBg="0"/>
      <p:bldP spid="52236" grpId="0" animBg="1"/>
      <p:bldP spid="52237" grpId="0" autoUpdateAnimBg="0"/>
      <p:bldP spid="52238" grpId="0" autoUpdateAnimBg="0"/>
      <p:bldP spid="52239" grpId="0" autoUpdateAnimBg="0"/>
      <p:bldP spid="52240" grpId="0" autoUpdateAnimBg="0"/>
      <p:bldP spid="52241" grpId="0" autoUpdateAnimBg="0"/>
      <p:bldP spid="52242" grpId="0" autoUpdateAnimBg="0"/>
      <p:bldP spid="52243" grpId="0" autoUpdateAnimBg="0"/>
      <p:bldP spid="52244" grpId="0" autoUpdateAnimBg="0"/>
      <p:bldP spid="52245" grpId="0" animBg="1"/>
      <p:bldP spid="52246" grpId="0" autoUpdateAnimBg="0"/>
      <p:bldP spid="52247" grpId="0" autoUpdateAnimBg="0"/>
      <p:bldP spid="5224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2243510" y="1339136"/>
            <a:ext cx="8534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400" b="1" dirty="0">
                <a:solidFill>
                  <a:srgbClr val="FF3300"/>
                </a:solidFill>
                <a:latin typeface="华文隶书" pitchFamily="2" charset="-122"/>
                <a:ea typeface="华文隶书" pitchFamily="2" charset="-122"/>
              </a:rPr>
              <a:t>开头的小字部分是什么内容？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2243510" y="2834965"/>
            <a:ext cx="770498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 dirty="0">
                <a:latin typeface="Times New Roman" pitchFamily="18" charset="0"/>
                <a:ea typeface="华文新魏" pitchFamily="2" charset="-122"/>
              </a:rPr>
              <a:t>        </a:t>
            </a:r>
            <a:r>
              <a:rPr kumimoji="1" lang="zh-CN" altLang="en-US" sz="3600" b="1" dirty="0">
                <a:latin typeface="Times New Roman" pitchFamily="18" charset="0"/>
                <a:ea typeface="华文新魏" pitchFamily="2" charset="-122"/>
              </a:rPr>
              <a:t>是“</a:t>
            </a:r>
            <a:r>
              <a:rPr kumimoji="1" lang="zh-CN" altLang="en-US" sz="3600" b="1" dirty="0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电头</a:t>
            </a:r>
            <a:r>
              <a:rPr kumimoji="1" lang="zh-CN" altLang="en-US" sz="3600" b="1" dirty="0">
                <a:latin typeface="Times New Roman" pitchFamily="18" charset="0"/>
                <a:ea typeface="华文新魏" pitchFamily="2" charset="-122"/>
              </a:rPr>
              <a:t>”部分，交待了通讯社的名称、发电时间和地点。</a:t>
            </a:r>
          </a:p>
        </p:txBody>
      </p:sp>
    </p:spTree>
    <p:extLst>
      <p:ext uri="{BB962C8B-B14F-4D97-AF65-F5344CB8AC3E}">
        <p14:creationId xmlns:p14="http://schemas.microsoft.com/office/powerpoint/2010/main" val="3046875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utoUpdateAnimBg="0"/>
      <p:bldP spid="44038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2100263" y="549276"/>
            <a:ext cx="8001000" cy="1216025"/>
          </a:xfrm>
        </p:spPr>
        <p:txBody>
          <a:bodyPr>
            <a:normAutofit fontScale="90000"/>
          </a:bodyPr>
          <a:lstStyle/>
          <a:p>
            <a:r>
              <a:rPr lang="zh-CN" altLang="en-US" sz="3800" b="1" dirty="0" smtClean="0">
                <a:solidFill>
                  <a:srgbClr val="003300"/>
                </a:solidFill>
              </a:rPr>
              <a:t>思考</a:t>
            </a:r>
            <a:r>
              <a:rPr lang="en-US" altLang="zh-CN" sz="3800" b="1" dirty="0" smtClean="0">
                <a:solidFill>
                  <a:srgbClr val="003300"/>
                </a:solidFill>
              </a:rPr>
              <a:t>1</a:t>
            </a:r>
            <a:r>
              <a:rPr lang="zh-CN" altLang="en-US" sz="3800" b="1" dirty="0" smtClean="0">
                <a:solidFill>
                  <a:srgbClr val="003300"/>
                </a:solidFill>
              </a:rPr>
              <a:t>：主体</a:t>
            </a:r>
            <a:r>
              <a:rPr lang="zh-CN" altLang="en-US" sz="3800" b="1" dirty="0">
                <a:solidFill>
                  <a:srgbClr val="003300"/>
                </a:solidFill>
              </a:rPr>
              <a:t>是用一大段话或几段话较具体地把报道的内容告诉人们</a:t>
            </a:r>
            <a:r>
              <a:rPr lang="en-US" altLang="zh-CN" sz="3800" b="1" dirty="0">
                <a:solidFill>
                  <a:srgbClr val="003300"/>
                </a:solidFill>
              </a:rPr>
              <a:t>.</a:t>
            </a:r>
            <a:r>
              <a:rPr lang="zh-CN" altLang="en-US" sz="3800" b="1" dirty="0">
                <a:solidFill>
                  <a:srgbClr val="003300"/>
                </a:solidFill>
              </a:rPr>
              <a:t>说说主体部分是哪些</a:t>
            </a:r>
            <a:r>
              <a:rPr lang="en-US" altLang="zh-CN" sz="3800" b="1" dirty="0">
                <a:solidFill>
                  <a:srgbClr val="003300"/>
                </a:solidFill>
              </a:rPr>
              <a:t>?</a:t>
            </a:r>
            <a:r>
              <a:rPr lang="zh-CN" altLang="en-US" sz="3800" b="1" dirty="0">
                <a:solidFill>
                  <a:srgbClr val="003300"/>
                </a:solidFill>
              </a:rPr>
              <a:t>写了什么？分几个层次？ </a:t>
            </a:r>
            <a:br>
              <a:rPr lang="zh-CN" altLang="en-US" sz="3800" b="1" dirty="0">
                <a:solidFill>
                  <a:srgbClr val="003300"/>
                </a:solidFill>
              </a:rPr>
            </a:br>
            <a:endParaRPr lang="zh-CN" altLang="en-US" sz="3800" b="1" dirty="0">
              <a:solidFill>
                <a:srgbClr val="003300"/>
              </a:solidFill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09801" y="1828800"/>
            <a:ext cx="3775075" cy="36576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600" b="1"/>
              <a:t>  </a:t>
            </a:r>
          </a:p>
        </p:txBody>
      </p:sp>
      <p:graphicFrame>
        <p:nvGraphicFramePr>
          <p:cNvPr id="69677" name="Group 45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1882776" y="2636912"/>
          <a:ext cx="8029575" cy="3689352"/>
        </p:xfrm>
        <a:graphic>
          <a:graphicData uri="http://schemas.openxmlformats.org/drawingml/2006/table">
            <a:tbl>
              <a:tblPr/>
              <a:tblGrid>
                <a:gridCol w="2449513"/>
                <a:gridCol w="1854200"/>
                <a:gridCol w="1901825"/>
                <a:gridCol w="1824037"/>
              </a:tblGrid>
              <a:tr h="836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时间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队伍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地点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Comic Sans MS" pitchFamily="66" charset="0"/>
                          <a:ea typeface="宋体" pitchFamily="2" charset="-122"/>
                        </a:rPr>
                        <a:t>兵力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63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黑体" pitchFamily="2" charset="-122"/>
                        <a:ea typeface="黑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4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1984375" y="1484784"/>
            <a:ext cx="8153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prstClr val="black"/>
                </a:solidFill>
                <a:latin typeface="Verdana" pitchFamily="34" charset="0"/>
              </a:rPr>
              <a:t>      </a:t>
            </a:r>
            <a:r>
              <a:rPr kumimoji="1" lang="zh-CN" altLang="en-US" sz="3200" b="1" dirty="0" smtClean="0">
                <a:solidFill>
                  <a:srgbClr val="A5644E"/>
                </a:solidFill>
                <a:latin typeface="Verdana" pitchFamily="34" charset="0"/>
              </a:rPr>
              <a:t>＊</a:t>
            </a:r>
            <a:r>
              <a:rPr kumimoji="1" lang="zh-CN" altLang="en-US" sz="3200" b="1" dirty="0">
                <a:solidFill>
                  <a:srgbClr val="000066"/>
                </a:solidFill>
                <a:latin typeface="Verdana" pitchFamily="34" charset="0"/>
              </a:rPr>
              <a:t>具体叙述人民解放军三路大军渡江战斗的情形，并分析了我军克敌制胜的原因。</a:t>
            </a:r>
          </a:p>
        </p:txBody>
      </p:sp>
      <p:sp>
        <p:nvSpPr>
          <p:cNvPr id="69637" name="Rectangle 5"/>
          <p:cNvSpPr>
            <a:spLocks noChangeArrowheads="1"/>
          </p:cNvSpPr>
          <p:nvPr/>
        </p:nvSpPr>
        <p:spPr bwMode="auto">
          <a:xfrm>
            <a:off x="3124200" y="4529138"/>
            <a:ext cx="7162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 b="1">
              <a:solidFill>
                <a:srgbClr val="000066"/>
              </a:solidFill>
              <a:latin typeface="Verdana" pitchFamily="34" charset="0"/>
            </a:endParaRPr>
          </a:p>
        </p:txBody>
      </p:sp>
      <p:sp>
        <p:nvSpPr>
          <p:cNvPr id="69665" name="Text Box 33"/>
          <p:cNvSpPr txBox="1">
            <a:spLocks noChangeArrowheads="1"/>
          </p:cNvSpPr>
          <p:nvPr/>
        </p:nvSpPr>
        <p:spPr bwMode="auto">
          <a:xfrm>
            <a:off x="1881199" y="3645024"/>
            <a:ext cx="27368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日夜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21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日夜</a:t>
            </a:r>
          </a:p>
        </p:txBody>
      </p:sp>
      <p:sp>
        <p:nvSpPr>
          <p:cNvPr id="69666" name="Text Box 34"/>
          <p:cNvSpPr txBox="1">
            <a:spLocks noChangeArrowheads="1"/>
          </p:cNvSpPr>
          <p:nvPr/>
        </p:nvSpPr>
        <p:spPr bwMode="auto">
          <a:xfrm>
            <a:off x="1904348" y="4530726"/>
            <a:ext cx="25558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21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日下午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时起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——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22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22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时</a:t>
            </a:r>
          </a:p>
        </p:txBody>
      </p:sp>
      <p:sp>
        <p:nvSpPr>
          <p:cNvPr id="69667" name="Text Box 35"/>
          <p:cNvSpPr txBox="1">
            <a:spLocks noChangeArrowheads="1"/>
          </p:cNvSpPr>
          <p:nvPr/>
        </p:nvSpPr>
        <p:spPr bwMode="auto">
          <a:xfrm>
            <a:off x="4632050" y="3713957"/>
            <a:ext cx="13335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中路军</a:t>
            </a:r>
          </a:p>
        </p:txBody>
      </p:sp>
      <p:sp>
        <p:nvSpPr>
          <p:cNvPr id="69668" name="Text Box 36"/>
          <p:cNvSpPr txBox="1">
            <a:spLocks noChangeArrowheads="1"/>
          </p:cNvSpPr>
          <p:nvPr/>
        </p:nvSpPr>
        <p:spPr bwMode="auto">
          <a:xfrm>
            <a:off x="4678299" y="4651376"/>
            <a:ext cx="14398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西路军</a:t>
            </a:r>
          </a:p>
        </p:txBody>
      </p:sp>
      <p:sp>
        <p:nvSpPr>
          <p:cNvPr id="69669" name="Text Box 37"/>
          <p:cNvSpPr txBox="1">
            <a:spLocks noChangeArrowheads="1"/>
          </p:cNvSpPr>
          <p:nvPr/>
        </p:nvSpPr>
        <p:spPr bwMode="auto">
          <a:xfrm>
            <a:off x="4682657" y="5545932"/>
            <a:ext cx="15113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东路军</a:t>
            </a:r>
          </a:p>
        </p:txBody>
      </p:sp>
      <p:sp>
        <p:nvSpPr>
          <p:cNvPr id="69670" name="Text Box 38"/>
          <p:cNvSpPr txBox="1">
            <a:spLocks noChangeArrowheads="1"/>
          </p:cNvSpPr>
          <p:nvPr/>
        </p:nvSpPr>
        <p:spPr bwMode="auto">
          <a:xfrm>
            <a:off x="6132513" y="3744913"/>
            <a:ext cx="2019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安庆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——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芜湖</a:t>
            </a:r>
          </a:p>
        </p:txBody>
      </p:sp>
      <p:sp>
        <p:nvSpPr>
          <p:cNvPr id="69671" name="Text Box 39"/>
          <p:cNvSpPr txBox="1">
            <a:spLocks noChangeArrowheads="1"/>
          </p:cNvSpPr>
          <p:nvPr/>
        </p:nvSpPr>
        <p:spPr bwMode="auto">
          <a:xfrm>
            <a:off x="6167438" y="4706532"/>
            <a:ext cx="2019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九江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——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安庆</a:t>
            </a:r>
          </a:p>
        </p:txBody>
      </p:sp>
      <p:sp>
        <p:nvSpPr>
          <p:cNvPr id="69672" name="Text Box 40"/>
          <p:cNvSpPr txBox="1">
            <a:spLocks noChangeArrowheads="1"/>
          </p:cNvSpPr>
          <p:nvPr/>
        </p:nvSpPr>
        <p:spPr bwMode="auto">
          <a:xfrm>
            <a:off x="6118162" y="5622926"/>
            <a:ext cx="2037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芜湖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——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江阴</a:t>
            </a:r>
          </a:p>
        </p:txBody>
      </p:sp>
      <p:sp>
        <p:nvSpPr>
          <p:cNvPr id="69673" name="Text Box 41"/>
          <p:cNvSpPr txBox="1">
            <a:spLocks noChangeArrowheads="1"/>
          </p:cNvSpPr>
          <p:nvPr/>
        </p:nvSpPr>
        <p:spPr bwMode="auto">
          <a:xfrm>
            <a:off x="8416979" y="3717634"/>
            <a:ext cx="14763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30</a:t>
            </a:r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万</a:t>
            </a:r>
          </a:p>
        </p:txBody>
      </p:sp>
      <p:sp>
        <p:nvSpPr>
          <p:cNvPr id="69674" name="Text Box 42"/>
          <p:cNvSpPr txBox="1">
            <a:spLocks noChangeArrowheads="1"/>
          </p:cNvSpPr>
          <p:nvPr/>
        </p:nvSpPr>
        <p:spPr bwMode="auto">
          <a:xfrm>
            <a:off x="8345540" y="4644620"/>
            <a:ext cx="1619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35</a:t>
            </a:r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万</a:t>
            </a:r>
            <a:endParaRPr kumimoji="1" lang="en-US" altLang="zh-CN" sz="2800" b="1" dirty="0">
              <a:solidFill>
                <a:prstClr val="black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69675" name="Text Box 43"/>
          <p:cNvSpPr txBox="1">
            <a:spLocks noChangeArrowheads="1"/>
          </p:cNvSpPr>
          <p:nvPr/>
        </p:nvSpPr>
        <p:spPr bwMode="auto">
          <a:xfrm>
            <a:off x="8416978" y="5622926"/>
            <a:ext cx="16192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35</a:t>
            </a:r>
            <a:r>
              <a:rPr kumimoji="1" lang="zh-CN" altLang="en-US" sz="28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万</a:t>
            </a:r>
          </a:p>
        </p:txBody>
      </p:sp>
      <p:sp>
        <p:nvSpPr>
          <p:cNvPr id="69676" name="Text Box 44"/>
          <p:cNvSpPr txBox="1">
            <a:spLocks noChangeArrowheads="1"/>
          </p:cNvSpPr>
          <p:nvPr/>
        </p:nvSpPr>
        <p:spPr bwMode="auto">
          <a:xfrm>
            <a:off x="1847850" y="5440364"/>
            <a:ext cx="24130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21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日下午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时起</a:t>
            </a:r>
            <a:r>
              <a:rPr kumimoji="1" lang="en-US" altLang="zh-CN" sz="2400" b="1" dirty="0">
                <a:solidFill>
                  <a:prstClr val="black"/>
                </a:solidFill>
                <a:latin typeface="Times New Roman"/>
                <a:ea typeface="黑体" pitchFamily="2" charset="-122"/>
              </a:rPr>
              <a:t>——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22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日</a:t>
            </a:r>
            <a:r>
              <a:rPr kumimoji="1" lang="en-US" altLang="zh-CN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22</a:t>
            </a:r>
            <a:r>
              <a:rPr kumimoji="1" lang="zh-CN" altLang="en-US" sz="2400" b="1" dirty="0">
                <a:solidFill>
                  <a:prstClr val="black"/>
                </a:solidFill>
                <a:latin typeface="黑体" pitchFamily="2" charset="-122"/>
                <a:ea typeface="黑体" pitchFamily="2" charset="-122"/>
              </a:rPr>
              <a:t>时</a:t>
            </a:r>
          </a:p>
        </p:txBody>
      </p:sp>
    </p:spTree>
    <p:extLst>
      <p:ext uri="{BB962C8B-B14F-4D97-AF65-F5344CB8AC3E}">
        <p14:creationId xmlns:p14="http://schemas.microsoft.com/office/powerpoint/2010/main" val="259369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9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9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9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9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9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9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9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69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9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69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69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 autoUpdateAnimBg="0"/>
      <p:bldP spid="69637" grpId="0" autoUpdateAnimBg="0"/>
      <p:bldP spid="69665" grpId="0" autoUpdateAnimBg="0"/>
      <p:bldP spid="69666" grpId="0" autoUpdateAnimBg="0"/>
      <p:bldP spid="69667" grpId="0" autoUpdateAnimBg="0"/>
      <p:bldP spid="69668" grpId="0" autoUpdateAnimBg="0"/>
      <p:bldP spid="69669" grpId="0" autoUpdateAnimBg="0"/>
      <p:bldP spid="69670" grpId="0" autoUpdateAnimBg="0"/>
      <p:bldP spid="69671" grpId="0" autoUpdateAnimBg="0"/>
      <p:bldP spid="69672" grpId="0" autoUpdateAnimBg="0"/>
      <p:bldP spid="69673" grpId="0" autoUpdateAnimBg="0"/>
      <p:bldP spid="69674" grpId="0" autoUpdateAnimBg="0"/>
      <p:bldP spid="69675" grpId="0" autoUpdateAnimBg="0"/>
      <p:bldP spid="6967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1524000" y="126974"/>
            <a:ext cx="9144000" cy="6781800"/>
            <a:chOff x="0" y="0"/>
            <a:chExt cx="5760" cy="4272"/>
          </a:xfrm>
        </p:grpSpPr>
        <p:pic>
          <p:nvPicPr>
            <p:cNvPr id="31747" name="Picture 3" descr="长江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0" cy="4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748" name="Text Box 4"/>
            <p:cNvSpPr txBox="1">
              <a:spLocks noChangeArrowheads="1"/>
            </p:cNvSpPr>
            <p:nvPr/>
          </p:nvSpPr>
          <p:spPr bwMode="auto">
            <a:xfrm>
              <a:off x="0" y="3571"/>
              <a:ext cx="576" cy="3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九江</a:t>
              </a:r>
            </a:p>
          </p:txBody>
        </p:sp>
        <p:sp>
          <p:nvSpPr>
            <p:cNvPr id="31749" name="Text Box 5"/>
            <p:cNvSpPr txBox="1">
              <a:spLocks noChangeArrowheads="1"/>
            </p:cNvSpPr>
            <p:nvPr/>
          </p:nvSpPr>
          <p:spPr bwMode="auto">
            <a:xfrm>
              <a:off x="5184" y="816"/>
              <a:ext cx="567" cy="2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江阴</a:t>
              </a:r>
            </a:p>
          </p:txBody>
        </p:sp>
        <p:sp>
          <p:nvSpPr>
            <p:cNvPr id="31750" name="Text Box 6"/>
            <p:cNvSpPr txBox="1">
              <a:spLocks noChangeArrowheads="1"/>
            </p:cNvSpPr>
            <p:nvPr/>
          </p:nvSpPr>
          <p:spPr bwMode="auto">
            <a:xfrm>
              <a:off x="1440" y="2304"/>
              <a:ext cx="624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安庆</a:t>
              </a:r>
            </a:p>
          </p:txBody>
        </p:sp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3408" y="1305"/>
              <a:ext cx="720" cy="3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800">
                  <a:latin typeface="Times New Roman" pitchFamily="18" charset="0"/>
                  <a:ea typeface="黑体" pitchFamily="2" charset="-122"/>
                </a:rPr>
                <a:t>芜湖</a:t>
              </a:r>
            </a:p>
          </p:txBody>
        </p:sp>
      </p:grp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24000" y="5867400"/>
            <a:ext cx="914400" cy="5032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九江</a:t>
            </a:r>
          </a:p>
        </p:txBody>
      </p:sp>
      <p:sp>
        <p:nvSpPr>
          <p:cNvPr id="31753" name="Text Box 9"/>
          <p:cNvSpPr txBox="1">
            <a:spLocks noChangeArrowheads="1"/>
          </p:cNvSpPr>
          <p:nvPr/>
        </p:nvSpPr>
        <p:spPr bwMode="auto">
          <a:xfrm>
            <a:off x="9677400" y="1371601"/>
            <a:ext cx="91440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江阴</a:t>
            </a:r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3810000" y="3671888"/>
            <a:ext cx="990600" cy="5191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安庆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6934200" y="2133601"/>
            <a:ext cx="1066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芜湖</a:t>
            </a:r>
          </a:p>
        </p:txBody>
      </p:sp>
      <p:grpSp>
        <p:nvGrpSpPr>
          <p:cNvPr id="31756" name="Group 12"/>
          <p:cNvGrpSpPr>
            <a:grpSpLocks/>
          </p:cNvGrpSpPr>
          <p:nvPr/>
        </p:nvGrpSpPr>
        <p:grpSpPr bwMode="auto">
          <a:xfrm>
            <a:off x="2667000" y="381000"/>
            <a:ext cx="7391400" cy="5562600"/>
            <a:chOff x="720" y="192"/>
            <a:chExt cx="4656" cy="3504"/>
          </a:xfrm>
        </p:grpSpPr>
        <p:sp>
          <p:nvSpPr>
            <p:cNvPr id="31757" name="Freeform 13"/>
            <p:cNvSpPr>
              <a:spLocks/>
            </p:cNvSpPr>
            <p:nvPr/>
          </p:nvSpPr>
          <p:spPr bwMode="auto">
            <a:xfrm>
              <a:off x="720" y="2665"/>
              <a:ext cx="1284" cy="1031"/>
            </a:xfrm>
            <a:custGeom>
              <a:avLst/>
              <a:gdLst>
                <a:gd name="T0" fmla="*/ 0 w 1284"/>
                <a:gd name="T1" fmla="*/ 1008 h 1008"/>
                <a:gd name="T2" fmla="*/ 24 w 1284"/>
                <a:gd name="T3" fmla="*/ 936 h 1008"/>
                <a:gd name="T4" fmla="*/ 132 w 1284"/>
                <a:gd name="T5" fmla="*/ 876 h 1008"/>
                <a:gd name="T6" fmla="*/ 264 w 1284"/>
                <a:gd name="T7" fmla="*/ 912 h 1008"/>
                <a:gd name="T8" fmla="*/ 336 w 1284"/>
                <a:gd name="T9" fmla="*/ 948 h 1008"/>
                <a:gd name="T10" fmla="*/ 408 w 1284"/>
                <a:gd name="T11" fmla="*/ 912 h 1008"/>
                <a:gd name="T12" fmla="*/ 456 w 1284"/>
                <a:gd name="T13" fmla="*/ 864 h 1008"/>
                <a:gd name="T14" fmla="*/ 804 w 1284"/>
                <a:gd name="T15" fmla="*/ 624 h 1008"/>
                <a:gd name="T16" fmla="*/ 924 w 1284"/>
                <a:gd name="T17" fmla="*/ 480 h 1008"/>
                <a:gd name="T18" fmla="*/ 936 w 1284"/>
                <a:gd name="T19" fmla="*/ 444 h 1008"/>
                <a:gd name="T20" fmla="*/ 1008 w 1284"/>
                <a:gd name="T21" fmla="*/ 396 h 1008"/>
                <a:gd name="T22" fmla="*/ 1020 w 1284"/>
                <a:gd name="T23" fmla="*/ 228 h 1008"/>
                <a:gd name="T24" fmla="*/ 1080 w 1284"/>
                <a:gd name="T25" fmla="*/ 108 h 1008"/>
                <a:gd name="T26" fmla="*/ 1200 w 1284"/>
                <a:gd name="T27" fmla="*/ 60 h 1008"/>
                <a:gd name="T28" fmla="*/ 1284 w 1284"/>
                <a:gd name="T2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8" name="Freeform 14"/>
            <p:cNvSpPr>
              <a:spLocks/>
            </p:cNvSpPr>
            <p:nvPr/>
          </p:nvSpPr>
          <p:spPr bwMode="auto">
            <a:xfrm>
              <a:off x="1968" y="1465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9" name="Freeform 15"/>
            <p:cNvSpPr>
              <a:spLocks/>
            </p:cNvSpPr>
            <p:nvPr/>
          </p:nvSpPr>
          <p:spPr bwMode="auto">
            <a:xfrm>
              <a:off x="3324" y="192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0" name="Group 16"/>
          <p:cNvGrpSpPr>
            <a:grpSpLocks/>
          </p:cNvGrpSpPr>
          <p:nvPr/>
        </p:nvGrpSpPr>
        <p:grpSpPr bwMode="auto">
          <a:xfrm>
            <a:off x="2667000" y="381000"/>
            <a:ext cx="7391400" cy="5562600"/>
            <a:chOff x="816" y="1104"/>
            <a:chExt cx="4656" cy="3504"/>
          </a:xfrm>
        </p:grpSpPr>
        <p:sp>
          <p:nvSpPr>
            <p:cNvPr id="31761" name="Freeform 17"/>
            <p:cNvSpPr>
              <a:spLocks/>
            </p:cNvSpPr>
            <p:nvPr/>
          </p:nvSpPr>
          <p:spPr bwMode="auto">
            <a:xfrm>
              <a:off x="816" y="3577"/>
              <a:ext cx="1284" cy="1031"/>
            </a:xfrm>
            <a:custGeom>
              <a:avLst/>
              <a:gdLst>
                <a:gd name="T0" fmla="*/ 0 w 1284"/>
                <a:gd name="T1" fmla="*/ 1008 h 1008"/>
                <a:gd name="T2" fmla="*/ 24 w 1284"/>
                <a:gd name="T3" fmla="*/ 936 h 1008"/>
                <a:gd name="T4" fmla="*/ 132 w 1284"/>
                <a:gd name="T5" fmla="*/ 876 h 1008"/>
                <a:gd name="T6" fmla="*/ 264 w 1284"/>
                <a:gd name="T7" fmla="*/ 912 h 1008"/>
                <a:gd name="T8" fmla="*/ 336 w 1284"/>
                <a:gd name="T9" fmla="*/ 948 h 1008"/>
                <a:gd name="T10" fmla="*/ 408 w 1284"/>
                <a:gd name="T11" fmla="*/ 912 h 1008"/>
                <a:gd name="T12" fmla="*/ 456 w 1284"/>
                <a:gd name="T13" fmla="*/ 864 h 1008"/>
                <a:gd name="T14" fmla="*/ 804 w 1284"/>
                <a:gd name="T15" fmla="*/ 624 h 1008"/>
                <a:gd name="T16" fmla="*/ 924 w 1284"/>
                <a:gd name="T17" fmla="*/ 480 h 1008"/>
                <a:gd name="T18" fmla="*/ 936 w 1284"/>
                <a:gd name="T19" fmla="*/ 444 h 1008"/>
                <a:gd name="T20" fmla="*/ 1008 w 1284"/>
                <a:gd name="T21" fmla="*/ 396 h 1008"/>
                <a:gd name="T22" fmla="*/ 1020 w 1284"/>
                <a:gd name="T23" fmla="*/ 228 h 1008"/>
                <a:gd name="T24" fmla="*/ 1080 w 1284"/>
                <a:gd name="T25" fmla="*/ 108 h 1008"/>
                <a:gd name="T26" fmla="*/ 1200 w 1284"/>
                <a:gd name="T27" fmla="*/ 60 h 1008"/>
                <a:gd name="T28" fmla="*/ 1284 w 1284"/>
                <a:gd name="T2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Freeform 18"/>
            <p:cNvSpPr>
              <a:spLocks/>
            </p:cNvSpPr>
            <p:nvPr/>
          </p:nvSpPr>
          <p:spPr bwMode="auto">
            <a:xfrm>
              <a:off x="2064" y="2377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19"/>
            <p:cNvSpPr>
              <a:spLocks/>
            </p:cNvSpPr>
            <p:nvPr/>
          </p:nvSpPr>
          <p:spPr bwMode="auto">
            <a:xfrm>
              <a:off x="3420" y="1104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4" name="Group 20"/>
          <p:cNvGrpSpPr>
            <a:grpSpLocks/>
          </p:cNvGrpSpPr>
          <p:nvPr/>
        </p:nvGrpSpPr>
        <p:grpSpPr bwMode="auto">
          <a:xfrm>
            <a:off x="2667000" y="381000"/>
            <a:ext cx="7391400" cy="5562600"/>
            <a:chOff x="816" y="1104"/>
            <a:chExt cx="4656" cy="3504"/>
          </a:xfrm>
        </p:grpSpPr>
        <p:sp>
          <p:nvSpPr>
            <p:cNvPr id="31765" name="Freeform 21"/>
            <p:cNvSpPr>
              <a:spLocks/>
            </p:cNvSpPr>
            <p:nvPr/>
          </p:nvSpPr>
          <p:spPr bwMode="auto">
            <a:xfrm>
              <a:off x="816" y="3577"/>
              <a:ext cx="1284" cy="1031"/>
            </a:xfrm>
            <a:custGeom>
              <a:avLst/>
              <a:gdLst>
                <a:gd name="T0" fmla="*/ 0 w 1284"/>
                <a:gd name="T1" fmla="*/ 1008 h 1008"/>
                <a:gd name="T2" fmla="*/ 24 w 1284"/>
                <a:gd name="T3" fmla="*/ 936 h 1008"/>
                <a:gd name="T4" fmla="*/ 132 w 1284"/>
                <a:gd name="T5" fmla="*/ 876 h 1008"/>
                <a:gd name="T6" fmla="*/ 264 w 1284"/>
                <a:gd name="T7" fmla="*/ 912 h 1008"/>
                <a:gd name="T8" fmla="*/ 336 w 1284"/>
                <a:gd name="T9" fmla="*/ 948 h 1008"/>
                <a:gd name="T10" fmla="*/ 408 w 1284"/>
                <a:gd name="T11" fmla="*/ 912 h 1008"/>
                <a:gd name="T12" fmla="*/ 456 w 1284"/>
                <a:gd name="T13" fmla="*/ 864 h 1008"/>
                <a:gd name="T14" fmla="*/ 804 w 1284"/>
                <a:gd name="T15" fmla="*/ 624 h 1008"/>
                <a:gd name="T16" fmla="*/ 924 w 1284"/>
                <a:gd name="T17" fmla="*/ 480 h 1008"/>
                <a:gd name="T18" fmla="*/ 936 w 1284"/>
                <a:gd name="T19" fmla="*/ 444 h 1008"/>
                <a:gd name="T20" fmla="*/ 1008 w 1284"/>
                <a:gd name="T21" fmla="*/ 396 h 1008"/>
                <a:gd name="T22" fmla="*/ 1020 w 1284"/>
                <a:gd name="T23" fmla="*/ 228 h 1008"/>
                <a:gd name="T24" fmla="*/ 1080 w 1284"/>
                <a:gd name="T25" fmla="*/ 108 h 1008"/>
                <a:gd name="T26" fmla="*/ 1200 w 1284"/>
                <a:gd name="T27" fmla="*/ 60 h 1008"/>
                <a:gd name="T28" fmla="*/ 1284 w 1284"/>
                <a:gd name="T2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Freeform 22"/>
            <p:cNvSpPr>
              <a:spLocks/>
            </p:cNvSpPr>
            <p:nvPr/>
          </p:nvSpPr>
          <p:spPr bwMode="auto">
            <a:xfrm>
              <a:off x="2064" y="2377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Freeform 23"/>
            <p:cNvSpPr>
              <a:spLocks/>
            </p:cNvSpPr>
            <p:nvPr/>
          </p:nvSpPr>
          <p:spPr bwMode="auto">
            <a:xfrm>
              <a:off x="3420" y="1104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68" name="Group 24"/>
          <p:cNvGrpSpPr>
            <a:grpSpLocks/>
          </p:cNvGrpSpPr>
          <p:nvPr/>
        </p:nvGrpSpPr>
        <p:grpSpPr bwMode="auto">
          <a:xfrm>
            <a:off x="2667000" y="381000"/>
            <a:ext cx="7391400" cy="5562600"/>
            <a:chOff x="816" y="1104"/>
            <a:chExt cx="4656" cy="3504"/>
          </a:xfrm>
        </p:grpSpPr>
        <p:sp>
          <p:nvSpPr>
            <p:cNvPr id="31769" name="Freeform 25"/>
            <p:cNvSpPr>
              <a:spLocks/>
            </p:cNvSpPr>
            <p:nvPr/>
          </p:nvSpPr>
          <p:spPr bwMode="auto">
            <a:xfrm>
              <a:off x="816" y="3577"/>
              <a:ext cx="1284" cy="1031"/>
            </a:xfrm>
            <a:custGeom>
              <a:avLst/>
              <a:gdLst>
                <a:gd name="T0" fmla="*/ 0 w 1284"/>
                <a:gd name="T1" fmla="*/ 1008 h 1008"/>
                <a:gd name="T2" fmla="*/ 24 w 1284"/>
                <a:gd name="T3" fmla="*/ 936 h 1008"/>
                <a:gd name="T4" fmla="*/ 132 w 1284"/>
                <a:gd name="T5" fmla="*/ 876 h 1008"/>
                <a:gd name="T6" fmla="*/ 264 w 1284"/>
                <a:gd name="T7" fmla="*/ 912 h 1008"/>
                <a:gd name="T8" fmla="*/ 336 w 1284"/>
                <a:gd name="T9" fmla="*/ 948 h 1008"/>
                <a:gd name="T10" fmla="*/ 408 w 1284"/>
                <a:gd name="T11" fmla="*/ 912 h 1008"/>
                <a:gd name="T12" fmla="*/ 456 w 1284"/>
                <a:gd name="T13" fmla="*/ 864 h 1008"/>
                <a:gd name="T14" fmla="*/ 804 w 1284"/>
                <a:gd name="T15" fmla="*/ 624 h 1008"/>
                <a:gd name="T16" fmla="*/ 924 w 1284"/>
                <a:gd name="T17" fmla="*/ 480 h 1008"/>
                <a:gd name="T18" fmla="*/ 936 w 1284"/>
                <a:gd name="T19" fmla="*/ 444 h 1008"/>
                <a:gd name="T20" fmla="*/ 1008 w 1284"/>
                <a:gd name="T21" fmla="*/ 396 h 1008"/>
                <a:gd name="T22" fmla="*/ 1020 w 1284"/>
                <a:gd name="T23" fmla="*/ 228 h 1008"/>
                <a:gd name="T24" fmla="*/ 1080 w 1284"/>
                <a:gd name="T25" fmla="*/ 108 h 1008"/>
                <a:gd name="T26" fmla="*/ 1200 w 1284"/>
                <a:gd name="T27" fmla="*/ 60 h 1008"/>
                <a:gd name="T28" fmla="*/ 1284 w 1284"/>
                <a:gd name="T2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26"/>
            <p:cNvSpPr>
              <a:spLocks/>
            </p:cNvSpPr>
            <p:nvPr/>
          </p:nvSpPr>
          <p:spPr bwMode="auto">
            <a:xfrm>
              <a:off x="2064" y="2377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Freeform 27"/>
            <p:cNvSpPr>
              <a:spLocks/>
            </p:cNvSpPr>
            <p:nvPr/>
          </p:nvSpPr>
          <p:spPr bwMode="auto">
            <a:xfrm>
              <a:off x="3420" y="1104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72" name="Group 28"/>
          <p:cNvGrpSpPr>
            <a:grpSpLocks/>
          </p:cNvGrpSpPr>
          <p:nvPr/>
        </p:nvGrpSpPr>
        <p:grpSpPr bwMode="auto">
          <a:xfrm>
            <a:off x="2667000" y="381000"/>
            <a:ext cx="7391400" cy="5562600"/>
            <a:chOff x="816" y="1104"/>
            <a:chExt cx="4656" cy="3504"/>
          </a:xfrm>
        </p:grpSpPr>
        <p:sp>
          <p:nvSpPr>
            <p:cNvPr id="31773" name="Freeform 29"/>
            <p:cNvSpPr>
              <a:spLocks/>
            </p:cNvSpPr>
            <p:nvPr/>
          </p:nvSpPr>
          <p:spPr bwMode="auto">
            <a:xfrm>
              <a:off x="816" y="3577"/>
              <a:ext cx="1284" cy="1031"/>
            </a:xfrm>
            <a:custGeom>
              <a:avLst/>
              <a:gdLst>
                <a:gd name="T0" fmla="*/ 0 w 1284"/>
                <a:gd name="T1" fmla="*/ 1008 h 1008"/>
                <a:gd name="T2" fmla="*/ 24 w 1284"/>
                <a:gd name="T3" fmla="*/ 936 h 1008"/>
                <a:gd name="T4" fmla="*/ 132 w 1284"/>
                <a:gd name="T5" fmla="*/ 876 h 1008"/>
                <a:gd name="T6" fmla="*/ 264 w 1284"/>
                <a:gd name="T7" fmla="*/ 912 h 1008"/>
                <a:gd name="T8" fmla="*/ 336 w 1284"/>
                <a:gd name="T9" fmla="*/ 948 h 1008"/>
                <a:gd name="T10" fmla="*/ 408 w 1284"/>
                <a:gd name="T11" fmla="*/ 912 h 1008"/>
                <a:gd name="T12" fmla="*/ 456 w 1284"/>
                <a:gd name="T13" fmla="*/ 864 h 1008"/>
                <a:gd name="T14" fmla="*/ 804 w 1284"/>
                <a:gd name="T15" fmla="*/ 624 h 1008"/>
                <a:gd name="T16" fmla="*/ 924 w 1284"/>
                <a:gd name="T17" fmla="*/ 480 h 1008"/>
                <a:gd name="T18" fmla="*/ 936 w 1284"/>
                <a:gd name="T19" fmla="*/ 444 h 1008"/>
                <a:gd name="T20" fmla="*/ 1008 w 1284"/>
                <a:gd name="T21" fmla="*/ 396 h 1008"/>
                <a:gd name="T22" fmla="*/ 1020 w 1284"/>
                <a:gd name="T23" fmla="*/ 228 h 1008"/>
                <a:gd name="T24" fmla="*/ 1080 w 1284"/>
                <a:gd name="T25" fmla="*/ 108 h 1008"/>
                <a:gd name="T26" fmla="*/ 1200 w 1284"/>
                <a:gd name="T27" fmla="*/ 60 h 1008"/>
                <a:gd name="T28" fmla="*/ 1284 w 1284"/>
                <a:gd name="T29" fmla="*/ 0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4" h="1008">
                  <a:moveTo>
                    <a:pt x="0" y="1008"/>
                  </a:moveTo>
                  <a:cubicBezTo>
                    <a:pt x="8" y="984"/>
                    <a:pt x="3" y="950"/>
                    <a:pt x="24" y="936"/>
                  </a:cubicBezTo>
                  <a:cubicBezTo>
                    <a:pt x="60" y="912"/>
                    <a:pt x="96" y="900"/>
                    <a:pt x="132" y="876"/>
                  </a:cubicBezTo>
                  <a:cubicBezTo>
                    <a:pt x="175" y="890"/>
                    <a:pt x="223" y="892"/>
                    <a:pt x="264" y="912"/>
                  </a:cubicBezTo>
                  <a:cubicBezTo>
                    <a:pt x="357" y="959"/>
                    <a:pt x="246" y="918"/>
                    <a:pt x="336" y="948"/>
                  </a:cubicBezTo>
                  <a:cubicBezTo>
                    <a:pt x="360" y="940"/>
                    <a:pt x="391" y="933"/>
                    <a:pt x="408" y="912"/>
                  </a:cubicBezTo>
                  <a:cubicBezTo>
                    <a:pt x="455" y="854"/>
                    <a:pt x="377" y="890"/>
                    <a:pt x="456" y="864"/>
                  </a:cubicBezTo>
                  <a:cubicBezTo>
                    <a:pt x="520" y="767"/>
                    <a:pt x="704" y="691"/>
                    <a:pt x="804" y="624"/>
                  </a:cubicBezTo>
                  <a:cubicBezTo>
                    <a:pt x="833" y="605"/>
                    <a:pt x="911" y="518"/>
                    <a:pt x="924" y="480"/>
                  </a:cubicBezTo>
                  <a:cubicBezTo>
                    <a:pt x="928" y="468"/>
                    <a:pt x="927" y="453"/>
                    <a:pt x="936" y="444"/>
                  </a:cubicBezTo>
                  <a:cubicBezTo>
                    <a:pt x="956" y="424"/>
                    <a:pt x="1008" y="396"/>
                    <a:pt x="1008" y="396"/>
                  </a:cubicBezTo>
                  <a:cubicBezTo>
                    <a:pt x="1054" y="327"/>
                    <a:pt x="1046" y="307"/>
                    <a:pt x="1020" y="228"/>
                  </a:cubicBezTo>
                  <a:cubicBezTo>
                    <a:pt x="1033" y="161"/>
                    <a:pt x="1024" y="145"/>
                    <a:pt x="1080" y="108"/>
                  </a:cubicBezTo>
                  <a:cubicBezTo>
                    <a:pt x="1107" y="27"/>
                    <a:pt x="1069" y="104"/>
                    <a:pt x="1200" y="60"/>
                  </a:cubicBezTo>
                  <a:cubicBezTo>
                    <a:pt x="1238" y="47"/>
                    <a:pt x="1259" y="25"/>
                    <a:pt x="1284" y="0"/>
                  </a:cubicBezTo>
                </a:path>
              </a:pathLst>
            </a:custGeom>
            <a:noFill/>
            <a:ln w="1428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4" name="Freeform 30"/>
            <p:cNvSpPr>
              <a:spLocks/>
            </p:cNvSpPr>
            <p:nvPr/>
          </p:nvSpPr>
          <p:spPr bwMode="auto">
            <a:xfrm>
              <a:off x="2064" y="2377"/>
              <a:ext cx="1381" cy="1248"/>
            </a:xfrm>
            <a:custGeom>
              <a:avLst/>
              <a:gdLst>
                <a:gd name="T0" fmla="*/ 1344 w 1381"/>
                <a:gd name="T1" fmla="*/ 0 h 1248"/>
                <a:gd name="T2" fmla="*/ 1308 w 1381"/>
                <a:gd name="T3" fmla="*/ 132 h 1248"/>
                <a:gd name="T4" fmla="*/ 1152 w 1381"/>
                <a:gd name="T5" fmla="*/ 156 h 1248"/>
                <a:gd name="T6" fmla="*/ 1080 w 1381"/>
                <a:gd name="T7" fmla="*/ 204 h 1248"/>
                <a:gd name="T8" fmla="*/ 1068 w 1381"/>
                <a:gd name="T9" fmla="*/ 240 h 1248"/>
                <a:gd name="T10" fmla="*/ 1032 w 1381"/>
                <a:gd name="T11" fmla="*/ 252 h 1248"/>
                <a:gd name="T12" fmla="*/ 924 w 1381"/>
                <a:gd name="T13" fmla="*/ 336 h 1248"/>
                <a:gd name="T14" fmla="*/ 912 w 1381"/>
                <a:gd name="T15" fmla="*/ 372 h 1248"/>
                <a:gd name="T16" fmla="*/ 852 w 1381"/>
                <a:gd name="T17" fmla="*/ 348 h 1248"/>
                <a:gd name="T18" fmla="*/ 816 w 1381"/>
                <a:gd name="T19" fmla="*/ 336 h 1248"/>
                <a:gd name="T20" fmla="*/ 720 w 1381"/>
                <a:gd name="T21" fmla="*/ 408 h 1248"/>
                <a:gd name="T22" fmla="*/ 684 w 1381"/>
                <a:gd name="T23" fmla="*/ 600 h 1248"/>
                <a:gd name="T24" fmla="*/ 648 w 1381"/>
                <a:gd name="T25" fmla="*/ 756 h 1248"/>
                <a:gd name="T26" fmla="*/ 576 w 1381"/>
                <a:gd name="T27" fmla="*/ 780 h 1248"/>
                <a:gd name="T28" fmla="*/ 396 w 1381"/>
                <a:gd name="T29" fmla="*/ 852 h 1248"/>
                <a:gd name="T30" fmla="*/ 300 w 1381"/>
                <a:gd name="T31" fmla="*/ 936 h 1248"/>
                <a:gd name="T32" fmla="*/ 204 w 1381"/>
                <a:gd name="T33" fmla="*/ 960 h 1248"/>
                <a:gd name="T34" fmla="*/ 168 w 1381"/>
                <a:gd name="T35" fmla="*/ 996 h 1248"/>
                <a:gd name="T36" fmla="*/ 132 w 1381"/>
                <a:gd name="T37" fmla="*/ 1104 h 1248"/>
                <a:gd name="T38" fmla="*/ 84 w 1381"/>
                <a:gd name="T39" fmla="*/ 1176 h 1248"/>
                <a:gd name="T40" fmla="*/ 48 w 1381"/>
                <a:gd name="T41" fmla="*/ 1188 h 1248"/>
                <a:gd name="T42" fmla="*/ 12 w 1381"/>
                <a:gd name="T43" fmla="*/ 1212 h 1248"/>
                <a:gd name="T44" fmla="*/ 0 w 1381"/>
                <a:gd name="T45" fmla="*/ 124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81" h="1248">
                  <a:moveTo>
                    <a:pt x="1344" y="0"/>
                  </a:moveTo>
                  <a:cubicBezTo>
                    <a:pt x="1356" y="62"/>
                    <a:pt x="1381" y="108"/>
                    <a:pt x="1308" y="132"/>
                  </a:cubicBezTo>
                  <a:cubicBezTo>
                    <a:pt x="1261" y="116"/>
                    <a:pt x="1195" y="127"/>
                    <a:pt x="1152" y="156"/>
                  </a:cubicBezTo>
                  <a:cubicBezTo>
                    <a:pt x="1128" y="172"/>
                    <a:pt x="1080" y="204"/>
                    <a:pt x="1080" y="204"/>
                  </a:cubicBezTo>
                  <a:cubicBezTo>
                    <a:pt x="1076" y="216"/>
                    <a:pt x="1077" y="231"/>
                    <a:pt x="1068" y="240"/>
                  </a:cubicBezTo>
                  <a:cubicBezTo>
                    <a:pt x="1059" y="249"/>
                    <a:pt x="1043" y="246"/>
                    <a:pt x="1032" y="252"/>
                  </a:cubicBezTo>
                  <a:cubicBezTo>
                    <a:pt x="967" y="288"/>
                    <a:pt x="968" y="292"/>
                    <a:pt x="924" y="336"/>
                  </a:cubicBezTo>
                  <a:cubicBezTo>
                    <a:pt x="920" y="348"/>
                    <a:pt x="921" y="363"/>
                    <a:pt x="912" y="372"/>
                  </a:cubicBezTo>
                  <a:cubicBezTo>
                    <a:pt x="870" y="414"/>
                    <a:pt x="874" y="366"/>
                    <a:pt x="852" y="348"/>
                  </a:cubicBezTo>
                  <a:cubicBezTo>
                    <a:pt x="842" y="340"/>
                    <a:pt x="828" y="340"/>
                    <a:pt x="816" y="336"/>
                  </a:cubicBezTo>
                  <a:cubicBezTo>
                    <a:pt x="766" y="353"/>
                    <a:pt x="765" y="378"/>
                    <a:pt x="720" y="408"/>
                  </a:cubicBezTo>
                  <a:cubicBezTo>
                    <a:pt x="650" y="513"/>
                    <a:pt x="669" y="451"/>
                    <a:pt x="684" y="600"/>
                  </a:cubicBezTo>
                  <a:cubicBezTo>
                    <a:pt x="668" y="709"/>
                    <a:pt x="681" y="657"/>
                    <a:pt x="648" y="756"/>
                  </a:cubicBezTo>
                  <a:cubicBezTo>
                    <a:pt x="640" y="780"/>
                    <a:pt x="600" y="772"/>
                    <a:pt x="576" y="780"/>
                  </a:cubicBezTo>
                  <a:cubicBezTo>
                    <a:pt x="514" y="801"/>
                    <a:pt x="451" y="815"/>
                    <a:pt x="396" y="852"/>
                  </a:cubicBezTo>
                  <a:cubicBezTo>
                    <a:pt x="356" y="912"/>
                    <a:pt x="384" y="880"/>
                    <a:pt x="300" y="936"/>
                  </a:cubicBezTo>
                  <a:cubicBezTo>
                    <a:pt x="273" y="954"/>
                    <a:pt x="204" y="960"/>
                    <a:pt x="204" y="960"/>
                  </a:cubicBezTo>
                  <a:cubicBezTo>
                    <a:pt x="192" y="972"/>
                    <a:pt x="176" y="981"/>
                    <a:pt x="168" y="996"/>
                  </a:cubicBezTo>
                  <a:cubicBezTo>
                    <a:pt x="150" y="1029"/>
                    <a:pt x="153" y="1072"/>
                    <a:pt x="132" y="1104"/>
                  </a:cubicBezTo>
                  <a:cubicBezTo>
                    <a:pt x="116" y="1128"/>
                    <a:pt x="100" y="1152"/>
                    <a:pt x="84" y="1176"/>
                  </a:cubicBezTo>
                  <a:cubicBezTo>
                    <a:pt x="77" y="1187"/>
                    <a:pt x="59" y="1182"/>
                    <a:pt x="48" y="1188"/>
                  </a:cubicBezTo>
                  <a:cubicBezTo>
                    <a:pt x="35" y="1194"/>
                    <a:pt x="24" y="1204"/>
                    <a:pt x="12" y="1212"/>
                  </a:cubicBezTo>
                  <a:cubicBezTo>
                    <a:pt x="8" y="1224"/>
                    <a:pt x="0" y="1248"/>
                    <a:pt x="0" y="1248"/>
                  </a:cubicBezTo>
                </a:path>
              </a:pathLst>
            </a:custGeom>
            <a:noFill/>
            <a:ln w="1492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5" name="Freeform 31"/>
            <p:cNvSpPr>
              <a:spLocks/>
            </p:cNvSpPr>
            <p:nvPr/>
          </p:nvSpPr>
          <p:spPr bwMode="auto">
            <a:xfrm>
              <a:off x="3420" y="1104"/>
              <a:ext cx="2052" cy="1296"/>
            </a:xfrm>
            <a:custGeom>
              <a:avLst/>
              <a:gdLst>
                <a:gd name="T0" fmla="*/ 2052 w 2052"/>
                <a:gd name="T1" fmla="*/ 552 h 1296"/>
                <a:gd name="T2" fmla="*/ 1848 w 2052"/>
                <a:gd name="T3" fmla="*/ 516 h 1296"/>
                <a:gd name="T4" fmla="*/ 1740 w 2052"/>
                <a:gd name="T5" fmla="*/ 456 h 1296"/>
                <a:gd name="T6" fmla="*/ 1668 w 2052"/>
                <a:gd name="T7" fmla="*/ 312 h 1296"/>
                <a:gd name="T8" fmla="*/ 1620 w 2052"/>
                <a:gd name="T9" fmla="*/ 132 h 1296"/>
                <a:gd name="T10" fmla="*/ 1572 w 2052"/>
                <a:gd name="T11" fmla="*/ 12 h 1296"/>
                <a:gd name="T12" fmla="*/ 1536 w 2052"/>
                <a:gd name="T13" fmla="*/ 0 h 1296"/>
                <a:gd name="T14" fmla="*/ 1476 w 2052"/>
                <a:gd name="T15" fmla="*/ 12 h 1296"/>
                <a:gd name="T16" fmla="*/ 1464 w 2052"/>
                <a:gd name="T17" fmla="*/ 48 h 1296"/>
                <a:gd name="T18" fmla="*/ 1440 w 2052"/>
                <a:gd name="T19" fmla="*/ 84 h 1296"/>
                <a:gd name="T20" fmla="*/ 1332 w 2052"/>
                <a:gd name="T21" fmla="*/ 156 h 1296"/>
                <a:gd name="T22" fmla="*/ 1140 w 2052"/>
                <a:gd name="T23" fmla="*/ 132 h 1296"/>
                <a:gd name="T24" fmla="*/ 756 w 2052"/>
                <a:gd name="T25" fmla="*/ 132 h 1296"/>
                <a:gd name="T26" fmla="*/ 564 w 2052"/>
                <a:gd name="T27" fmla="*/ 204 h 1296"/>
                <a:gd name="T28" fmla="*/ 468 w 2052"/>
                <a:gd name="T29" fmla="*/ 276 h 1296"/>
                <a:gd name="T30" fmla="*/ 396 w 2052"/>
                <a:gd name="T31" fmla="*/ 360 h 1296"/>
                <a:gd name="T32" fmla="*/ 348 w 2052"/>
                <a:gd name="T33" fmla="*/ 432 h 1296"/>
                <a:gd name="T34" fmla="*/ 324 w 2052"/>
                <a:gd name="T35" fmla="*/ 504 h 1296"/>
                <a:gd name="T36" fmla="*/ 204 w 2052"/>
                <a:gd name="T37" fmla="*/ 648 h 1296"/>
                <a:gd name="T38" fmla="*/ 120 w 2052"/>
                <a:gd name="T39" fmla="*/ 864 h 1296"/>
                <a:gd name="T40" fmla="*/ 0 w 2052"/>
                <a:gd name="T41" fmla="*/ 1296 h 1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52" h="1296">
                  <a:moveTo>
                    <a:pt x="2052" y="552"/>
                  </a:moveTo>
                  <a:cubicBezTo>
                    <a:pt x="1994" y="545"/>
                    <a:pt x="1903" y="546"/>
                    <a:pt x="1848" y="516"/>
                  </a:cubicBezTo>
                  <a:cubicBezTo>
                    <a:pt x="1724" y="447"/>
                    <a:pt x="1821" y="483"/>
                    <a:pt x="1740" y="456"/>
                  </a:cubicBezTo>
                  <a:cubicBezTo>
                    <a:pt x="1723" y="404"/>
                    <a:pt x="1690" y="361"/>
                    <a:pt x="1668" y="312"/>
                  </a:cubicBezTo>
                  <a:cubicBezTo>
                    <a:pt x="1643" y="255"/>
                    <a:pt x="1633" y="192"/>
                    <a:pt x="1620" y="132"/>
                  </a:cubicBezTo>
                  <a:cubicBezTo>
                    <a:pt x="1612" y="97"/>
                    <a:pt x="1603" y="37"/>
                    <a:pt x="1572" y="12"/>
                  </a:cubicBezTo>
                  <a:cubicBezTo>
                    <a:pt x="1562" y="4"/>
                    <a:pt x="1548" y="4"/>
                    <a:pt x="1536" y="0"/>
                  </a:cubicBezTo>
                  <a:cubicBezTo>
                    <a:pt x="1516" y="4"/>
                    <a:pt x="1493" y="1"/>
                    <a:pt x="1476" y="12"/>
                  </a:cubicBezTo>
                  <a:cubicBezTo>
                    <a:pt x="1465" y="19"/>
                    <a:pt x="1470" y="37"/>
                    <a:pt x="1464" y="48"/>
                  </a:cubicBezTo>
                  <a:cubicBezTo>
                    <a:pt x="1458" y="61"/>
                    <a:pt x="1449" y="73"/>
                    <a:pt x="1440" y="84"/>
                  </a:cubicBezTo>
                  <a:cubicBezTo>
                    <a:pt x="1409" y="121"/>
                    <a:pt x="1377" y="141"/>
                    <a:pt x="1332" y="156"/>
                  </a:cubicBezTo>
                  <a:cubicBezTo>
                    <a:pt x="1258" y="107"/>
                    <a:pt x="1245" y="122"/>
                    <a:pt x="1140" y="132"/>
                  </a:cubicBezTo>
                  <a:cubicBezTo>
                    <a:pt x="986" y="123"/>
                    <a:pt x="904" y="110"/>
                    <a:pt x="756" y="132"/>
                  </a:cubicBezTo>
                  <a:cubicBezTo>
                    <a:pt x="688" y="142"/>
                    <a:pt x="631" y="187"/>
                    <a:pt x="564" y="204"/>
                  </a:cubicBezTo>
                  <a:cubicBezTo>
                    <a:pt x="519" y="234"/>
                    <a:pt x="518" y="259"/>
                    <a:pt x="468" y="276"/>
                  </a:cubicBezTo>
                  <a:cubicBezTo>
                    <a:pt x="451" y="328"/>
                    <a:pt x="450" y="342"/>
                    <a:pt x="396" y="360"/>
                  </a:cubicBezTo>
                  <a:cubicBezTo>
                    <a:pt x="380" y="384"/>
                    <a:pt x="357" y="405"/>
                    <a:pt x="348" y="432"/>
                  </a:cubicBezTo>
                  <a:cubicBezTo>
                    <a:pt x="340" y="456"/>
                    <a:pt x="342" y="486"/>
                    <a:pt x="324" y="504"/>
                  </a:cubicBezTo>
                  <a:cubicBezTo>
                    <a:pt x="293" y="535"/>
                    <a:pt x="221" y="611"/>
                    <a:pt x="204" y="648"/>
                  </a:cubicBezTo>
                  <a:cubicBezTo>
                    <a:pt x="172" y="720"/>
                    <a:pt x="164" y="798"/>
                    <a:pt x="120" y="864"/>
                  </a:cubicBezTo>
                  <a:cubicBezTo>
                    <a:pt x="95" y="1011"/>
                    <a:pt x="0" y="1145"/>
                    <a:pt x="0" y="1296"/>
                  </a:cubicBezTo>
                </a:path>
              </a:pathLst>
            </a:custGeom>
            <a:noFill/>
            <a:ln w="2000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76" name="Freeform 32"/>
          <p:cNvSpPr>
            <a:spLocks/>
          </p:cNvSpPr>
          <p:nvPr/>
        </p:nvSpPr>
        <p:spPr bwMode="auto">
          <a:xfrm>
            <a:off x="2686050" y="4306888"/>
            <a:ext cx="2038350" cy="1636712"/>
          </a:xfrm>
          <a:custGeom>
            <a:avLst/>
            <a:gdLst>
              <a:gd name="T0" fmla="*/ 0 w 1284"/>
              <a:gd name="T1" fmla="*/ 1008 h 1008"/>
              <a:gd name="T2" fmla="*/ 24 w 1284"/>
              <a:gd name="T3" fmla="*/ 936 h 1008"/>
              <a:gd name="T4" fmla="*/ 132 w 1284"/>
              <a:gd name="T5" fmla="*/ 876 h 1008"/>
              <a:gd name="T6" fmla="*/ 264 w 1284"/>
              <a:gd name="T7" fmla="*/ 912 h 1008"/>
              <a:gd name="T8" fmla="*/ 336 w 1284"/>
              <a:gd name="T9" fmla="*/ 948 h 1008"/>
              <a:gd name="T10" fmla="*/ 408 w 1284"/>
              <a:gd name="T11" fmla="*/ 912 h 1008"/>
              <a:gd name="T12" fmla="*/ 456 w 1284"/>
              <a:gd name="T13" fmla="*/ 864 h 1008"/>
              <a:gd name="T14" fmla="*/ 804 w 1284"/>
              <a:gd name="T15" fmla="*/ 624 h 1008"/>
              <a:gd name="T16" fmla="*/ 924 w 1284"/>
              <a:gd name="T17" fmla="*/ 480 h 1008"/>
              <a:gd name="T18" fmla="*/ 936 w 1284"/>
              <a:gd name="T19" fmla="*/ 444 h 1008"/>
              <a:gd name="T20" fmla="*/ 1008 w 1284"/>
              <a:gd name="T21" fmla="*/ 396 h 1008"/>
              <a:gd name="T22" fmla="*/ 1020 w 1284"/>
              <a:gd name="T23" fmla="*/ 228 h 1008"/>
              <a:gd name="T24" fmla="*/ 1080 w 1284"/>
              <a:gd name="T25" fmla="*/ 108 h 1008"/>
              <a:gd name="T26" fmla="*/ 1200 w 1284"/>
              <a:gd name="T27" fmla="*/ 60 h 1008"/>
              <a:gd name="T28" fmla="*/ 1284 w 1284"/>
              <a:gd name="T2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7" name="Freeform 33"/>
          <p:cNvSpPr>
            <a:spLocks/>
          </p:cNvSpPr>
          <p:nvPr/>
        </p:nvSpPr>
        <p:spPr bwMode="auto">
          <a:xfrm>
            <a:off x="2686050" y="4306888"/>
            <a:ext cx="2038350" cy="1636712"/>
          </a:xfrm>
          <a:custGeom>
            <a:avLst/>
            <a:gdLst>
              <a:gd name="T0" fmla="*/ 0 w 1284"/>
              <a:gd name="T1" fmla="*/ 1008 h 1008"/>
              <a:gd name="T2" fmla="*/ 24 w 1284"/>
              <a:gd name="T3" fmla="*/ 936 h 1008"/>
              <a:gd name="T4" fmla="*/ 132 w 1284"/>
              <a:gd name="T5" fmla="*/ 876 h 1008"/>
              <a:gd name="T6" fmla="*/ 264 w 1284"/>
              <a:gd name="T7" fmla="*/ 912 h 1008"/>
              <a:gd name="T8" fmla="*/ 336 w 1284"/>
              <a:gd name="T9" fmla="*/ 948 h 1008"/>
              <a:gd name="T10" fmla="*/ 408 w 1284"/>
              <a:gd name="T11" fmla="*/ 912 h 1008"/>
              <a:gd name="T12" fmla="*/ 456 w 1284"/>
              <a:gd name="T13" fmla="*/ 864 h 1008"/>
              <a:gd name="T14" fmla="*/ 804 w 1284"/>
              <a:gd name="T15" fmla="*/ 624 h 1008"/>
              <a:gd name="T16" fmla="*/ 924 w 1284"/>
              <a:gd name="T17" fmla="*/ 480 h 1008"/>
              <a:gd name="T18" fmla="*/ 936 w 1284"/>
              <a:gd name="T19" fmla="*/ 444 h 1008"/>
              <a:gd name="T20" fmla="*/ 1008 w 1284"/>
              <a:gd name="T21" fmla="*/ 396 h 1008"/>
              <a:gd name="T22" fmla="*/ 1020 w 1284"/>
              <a:gd name="T23" fmla="*/ 228 h 1008"/>
              <a:gd name="T24" fmla="*/ 1080 w 1284"/>
              <a:gd name="T25" fmla="*/ 108 h 1008"/>
              <a:gd name="T26" fmla="*/ 1200 w 1284"/>
              <a:gd name="T27" fmla="*/ 60 h 1008"/>
              <a:gd name="T28" fmla="*/ 1284 w 1284"/>
              <a:gd name="T2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8" name="Freeform 34"/>
          <p:cNvSpPr>
            <a:spLocks/>
          </p:cNvSpPr>
          <p:nvPr/>
        </p:nvSpPr>
        <p:spPr bwMode="auto">
          <a:xfrm>
            <a:off x="2686050" y="4306888"/>
            <a:ext cx="2038350" cy="1636712"/>
          </a:xfrm>
          <a:custGeom>
            <a:avLst/>
            <a:gdLst>
              <a:gd name="T0" fmla="*/ 0 w 1284"/>
              <a:gd name="T1" fmla="*/ 1008 h 1008"/>
              <a:gd name="T2" fmla="*/ 24 w 1284"/>
              <a:gd name="T3" fmla="*/ 936 h 1008"/>
              <a:gd name="T4" fmla="*/ 132 w 1284"/>
              <a:gd name="T5" fmla="*/ 876 h 1008"/>
              <a:gd name="T6" fmla="*/ 264 w 1284"/>
              <a:gd name="T7" fmla="*/ 912 h 1008"/>
              <a:gd name="T8" fmla="*/ 336 w 1284"/>
              <a:gd name="T9" fmla="*/ 948 h 1008"/>
              <a:gd name="T10" fmla="*/ 408 w 1284"/>
              <a:gd name="T11" fmla="*/ 912 h 1008"/>
              <a:gd name="T12" fmla="*/ 456 w 1284"/>
              <a:gd name="T13" fmla="*/ 864 h 1008"/>
              <a:gd name="T14" fmla="*/ 804 w 1284"/>
              <a:gd name="T15" fmla="*/ 624 h 1008"/>
              <a:gd name="T16" fmla="*/ 924 w 1284"/>
              <a:gd name="T17" fmla="*/ 480 h 1008"/>
              <a:gd name="T18" fmla="*/ 936 w 1284"/>
              <a:gd name="T19" fmla="*/ 444 h 1008"/>
              <a:gd name="T20" fmla="*/ 1008 w 1284"/>
              <a:gd name="T21" fmla="*/ 396 h 1008"/>
              <a:gd name="T22" fmla="*/ 1020 w 1284"/>
              <a:gd name="T23" fmla="*/ 228 h 1008"/>
              <a:gd name="T24" fmla="*/ 1080 w 1284"/>
              <a:gd name="T25" fmla="*/ 108 h 1008"/>
              <a:gd name="T26" fmla="*/ 1200 w 1284"/>
              <a:gd name="T27" fmla="*/ 60 h 1008"/>
              <a:gd name="T28" fmla="*/ 1284 w 1284"/>
              <a:gd name="T2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79" name="Freeform 35"/>
          <p:cNvSpPr>
            <a:spLocks/>
          </p:cNvSpPr>
          <p:nvPr/>
        </p:nvSpPr>
        <p:spPr bwMode="auto">
          <a:xfrm>
            <a:off x="2686050" y="4306888"/>
            <a:ext cx="2038350" cy="1636712"/>
          </a:xfrm>
          <a:custGeom>
            <a:avLst/>
            <a:gdLst>
              <a:gd name="T0" fmla="*/ 0 w 1284"/>
              <a:gd name="T1" fmla="*/ 1008 h 1008"/>
              <a:gd name="T2" fmla="*/ 24 w 1284"/>
              <a:gd name="T3" fmla="*/ 936 h 1008"/>
              <a:gd name="T4" fmla="*/ 132 w 1284"/>
              <a:gd name="T5" fmla="*/ 876 h 1008"/>
              <a:gd name="T6" fmla="*/ 264 w 1284"/>
              <a:gd name="T7" fmla="*/ 912 h 1008"/>
              <a:gd name="T8" fmla="*/ 336 w 1284"/>
              <a:gd name="T9" fmla="*/ 948 h 1008"/>
              <a:gd name="T10" fmla="*/ 408 w 1284"/>
              <a:gd name="T11" fmla="*/ 912 h 1008"/>
              <a:gd name="T12" fmla="*/ 456 w 1284"/>
              <a:gd name="T13" fmla="*/ 864 h 1008"/>
              <a:gd name="T14" fmla="*/ 804 w 1284"/>
              <a:gd name="T15" fmla="*/ 624 h 1008"/>
              <a:gd name="T16" fmla="*/ 924 w 1284"/>
              <a:gd name="T17" fmla="*/ 480 h 1008"/>
              <a:gd name="T18" fmla="*/ 936 w 1284"/>
              <a:gd name="T19" fmla="*/ 444 h 1008"/>
              <a:gd name="T20" fmla="*/ 1008 w 1284"/>
              <a:gd name="T21" fmla="*/ 396 h 1008"/>
              <a:gd name="T22" fmla="*/ 1020 w 1284"/>
              <a:gd name="T23" fmla="*/ 228 h 1008"/>
              <a:gd name="T24" fmla="*/ 1080 w 1284"/>
              <a:gd name="T25" fmla="*/ 108 h 1008"/>
              <a:gd name="T26" fmla="*/ 1200 w 1284"/>
              <a:gd name="T27" fmla="*/ 60 h 1008"/>
              <a:gd name="T28" fmla="*/ 1284 w 1284"/>
              <a:gd name="T2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0" name="Freeform 36"/>
          <p:cNvSpPr>
            <a:spLocks/>
          </p:cNvSpPr>
          <p:nvPr/>
        </p:nvSpPr>
        <p:spPr bwMode="auto">
          <a:xfrm>
            <a:off x="4648200" y="2438400"/>
            <a:ext cx="2192338" cy="1981200"/>
          </a:xfrm>
          <a:custGeom>
            <a:avLst/>
            <a:gdLst>
              <a:gd name="T0" fmla="*/ 1344 w 1381"/>
              <a:gd name="T1" fmla="*/ 0 h 1248"/>
              <a:gd name="T2" fmla="*/ 1308 w 1381"/>
              <a:gd name="T3" fmla="*/ 132 h 1248"/>
              <a:gd name="T4" fmla="*/ 1152 w 1381"/>
              <a:gd name="T5" fmla="*/ 156 h 1248"/>
              <a:gd name="T6" fmla="*/ 1080 w 1381"/>
              <a:gd name="T7" fmla="*/ 204 h 1248"/>
              <a:gd name="T8" fmla="*/ 1068 w 1381"/>
              <a:gd name="T9" fmla="*/ 240 h 1248"/>
              <a:gd name="T10" fmla="*/ 1032 w 1381"/>
              <a:gd name="T11" fmla="*/ 252 h 1248"/>
              <a:gd name="T12" fmla="*/ 924 w 1381"/>
              <a:gd name="T13" fmla="*/ 336 h 1248"/>
              <a:gd name="T14" fmla="*/ 912 w 1381"/>
              <a:gd name="T15" fmla="*/ 372 h 1248"/>
              <a:gd name="T16" fmla="*/ 852 w 1381"/>
              <a:gd name="T17" fmla="*/ 348 h 1248"/>
              <a:gd name="T18" fmla="*/ 816 w 1381"/>
              <a:gd name="T19" fmla="*/ 336 h 1248"/>
              <a:gd name="T20" fmla="*/ 720 w 1381"/>
              <a:gd name="T21" fmla="*/ 408 h 1248"/>
              <a:gd name="T22" fmla="*/ 684 w 1381"/>
              <a:gd name="T23" fmla="*/ 600 h 1248"/>
              <a:gd name="T24" fmla="*/ 648 w 1381"/>
              <a:gd name="T25" fmla="*/ 756 h 1248"/>
              <a:gd name="T26" fmla="*/ 576 w 1381"/>
              <a:gd name="T27" fmla="*/ 780 h 1248"/>
              <a:gd name="T28" fmla="*/ 396 w 1381"/>
              <a:gd name="T29" fmla="*/ 852 h 1248"/>
              <a:gd name="T30" fmla="*/ 300 w 1381"/>
              <a:gd name="T31" fmla="*/ 936 h 1248"/>
              <a:gd name="T32" fmla="*/ 204 w 1381"/>
              <a:gd name="T33" fmla="*/ 960 h 1248"/>
              <a:gd name="T34" fmla="*/ 168 w 1381"/>
              <a:gd name="T35" fmla="*/ 996 h 1248"/>
              <a:gd name="T36" fmla="*/ 132 w 1381"/>
              <a:gd name="T37" fmla="*/ 1104 h 1248"/>
              <a:gd name="T38" fmla="*/ 84 w 1381"/>
              <a:gd name="T39" fmla="*/ 1176 h 1248"/>
              <a:gd name="T40" fmla="*/ 48 w 1381"/>
              <a:gd name="T41" fmla="*/ 1188 h 1248"/>
              <a:gd name="T42" fmla="*/ 12 w 1381"/>
              <a:gd name="T43" fmla="*/ 1212 h 1248"/>
              <a:gd name="T44" fmla="*/ 0 w 1381"/>
              <a:gd name="T45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1" name="Freeform 37"/>
          <p:cNvSpPr>
            <a:spLocks/>
          </p:cNvSpPr>
          <p:nvPr/>
        </p:nvSpPr>
        <p:spPr bwMode="auto">
          <a:xfrm>
            <a:off x="4648200" y="2438400"/>
            <a:ext cx="2192338" cy="1981200"/>
          </a:xfrm>
          <a:custGeom>
            <a:avLst/>
            <a:gdLst>
              <a:gd name="T0" fmla="*/ 1344 w 1381"/>
              <a:gd name="T1" fmla="*/ 0 h 1248"/>
              <a:gd name="T2" fmla="*/ 1308 w 1381"/>
              <a:gd name="T3" fmla="*/ 132 h 1248"/>
              <a:gd name="T4" fmla="*/ 1152 w 1381"/>
              <a:gd name="T5" fmla="*/ 156 h 1248"/>
              <a:gd name="T6" fmla="*/ 1080 w 1381"/>
              <a:gd name="T7" fmla="*/ 204 h 1248"/>
              <a:gd name="T8" fmla="*/ 1068 w 1381"/>
              <a:gd name="T9" fmla="*/ 240 h 1248"/>
              <a:gd name="T10" fmla="*/ 1032 w 1381"/>
              <a:gd name="T11" fmla="*/ 252 h 1248"/>
              <a:gd name="T12" fmla="*/ 924 w 1381"/>
              <a:gd name="T13" fmla="*/ 336 h 1248"/>
              <a:gd name="T14" fmla="*/ 912 w 1381"/>
              <a:gd name="T15" fmla="*/ 372 h 1248"/>
              <a:gd name="T16" fmla="*/ 852 w 1381"/>
              <a:gd name="T17" fmla="*/ 348 h 1248"/>
              <a:gd name="T18" fmla="*/ 816 w 1381"/>
              <a:gd name="T19" fmla="*/ 336 h 1248"/>
              <a:gd name="T20" fmla="*/ 720 w 1381"/>
              <a:gd name="T21" fmla="*/ 408 h 1248"/>
              <a:gd name="T22" fmla="*/ 684 w 1381"/>
              <a:gd name="T23" fmla="*/ 600 h 1248"/>
              <a:gd name="T24" fmla="*/ 648 w 1381"/>
              <a:gd name="T25" fmla="*/ 756 h 1248"/>
              <a:gd name="T26" fmla="*/ 576 w 1381"/>
              <a:gd name="T27" fmla="*/ 780 h 1248"/>
              <a:gd name="T28" fmla="*/ 396 w 1381"/>
              <a:gd name="T29" fmla="*/ 852 h 1248"/>
              <a:gd name="T30" fmla="*/ 300 w 1381"/>
              <a:gd name="T31" fmla="*/ 936 h 1248"/>
              <a:gd name="T32" fmla="*/ 204 w 1381"/>
              <a:gd name="T33" fmla="*/ 960 h 1248"/>
              <a:gd name="T34" fmla="*/ 168 w 1381"/>
              <a:gd name="T35" fmla="*/ 996 h 1248"/>
              <a:gd name="T36" fmla="*/ 132 w 1381"/>
              <a:gd name="T37" fmla="*/ 1104 h 1248"/>
              <a:gd name="T38" fmla="*/ 84 w 1381"/>
              <a:gd name="T39" fmla="*/ 1176 h 1248"/>
              <a:gd name="T40" fmla="*/ 48 w 1381"/>
              <a:gd name="T41" fmla="*/ 1188 h 1248"/>
              <a:gd name="T42" fmla="*/ 12 w 1381"/>
              <a:gd name="T43" fmla="*/ 1212 h 1248"/>
              <a:gd name="T44" fmla="*/ 0 w 1381"/>
              <a:gd name="T45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2" name="Freeform 38"/>
          <p:cNvSpPr>
            <a:spLocks/>
          </p:cNvSpPr>
          <p:nvPr/>
        </p:nvSpPr>
        <p:spPr bwMode="auto">
          <a:xfrm>
            <a:off x="4648200" y="2438400"/>
            <a:ext cx="2192338" cy="1981200"/>
          </a:xfrm>
          <a:custGeom>
            <a:avLst/>
            <a:gdLst>
              <a:gd name="T0" fmla="*/ 1344 w 1381"/>
              <a:gd name="T1" fmla="*/ 0 h 1248"/>
              <a:gd name="T2" fmla="*/ 1308 w 1381"/>
              <a:gd name="T3" fmla="*/ 132 h 1248"/>
              <a:gd name="T4" fmla="*/ 1152 w 1381"/>
              <a:gd name="T5" fmla="*/ 156 h 1248"/>
              <a:gd name="T6" fmla="*/ 1080 w 1381"/>
              <a:gd name="T7" fmla="*/ 204 h 1248"/>
              <a:gd name="T8" fmla="*/ 1068 w 1381"/>
              <a:gd name="T9" fmla="*/ 240 h 1248"/>
              <a:gd name="T10" fmla="*/ 1032 w 1381"/>
              <a:gd name="T11" fmla="*/ 252 h 1248"/>
              <a:gd name="T12" fmla="*/ 924 w 1381"/>
              <a:gd name="T13" fmla="*/ 336 h 1248"/>
              <a:gd name="T14" fmla="*/ 912 w 1381"/>
              <a:gd name="T15" fmla="*/ 372 h 1248"/>
              <a:gd name="T16" fmla="*/ 852 w 1381"/>
              <a:gd name="T17" fmla="*/ 348 h 1248"/>
              <a:gd name="T18" fmla="*/ 816 w 1381"/>
              <a:gd name="T19" fmla="*/ 336 h 1248"/>
              <a:gd name="T20" fmla="*/ 720 w 1381"/>
              <a:gd name="T21" fmla="*/ 408 h 1248"/>
              <a:gd name="T22" fmla="*/ 684 w 1381"/>
              <a:gd name="T23" fmla="*/ 600 h 1248"/>
              <a:gd name="T24" fmla="*/ 648 w 1381"/>
              <a:gd name="T25" fmla="*/ 756 h 1248"/>
              <a:gd name="T26" fmla="*/ 576 w 1381"/>
              <a:gd name="T27" fmla="*/ 780 h 1248"/>
              <a:gd name="T28" fmla="*/ 396 w 1381"/>
              <a:gd name="T29" fmla="*/ 852 h 1248"/>
              <a:gd name="T30" fmla="*/ 300 w 1381"/>
              <a:gd name="T31" fmla="*/ 936 h 1248"/>
              <a:gd name="T32" fmla="*/ 204 w 1381"/>
              <a:gd name="T33" fmla="*/ 960 h 1248"/>
              <a:gd name="T34" fmla="*/ 168 w 1381"/>
              <a:gd name="T35" fmla="*/ 996 h 1248"/>
              <a:gd name="T36" fmla="*/ 132 w 1381"/>
              <a:gd name="T37" fmla="*/ 1104 h 1248"/>
              <a:gd name="T38" fmla="*/ 84 w 1381"/>
              <a:gd name="T39" fmla="*/ 1176 h 1248"/>
              <a:gd name="T40" fmla="*/ 48 w 1381"/>
              <a:gd name="T41" fmla="*/ 1188 h 1248"/>
              <a:gd name="T42" fmla="*/ 12 w 1381"/>
              <a:gd name="T43" fmla="*/ 1212 h 1248"/>
              <a:gd name="T44" fmla="*/ 0 w 1381"/>
              <a:gd name="T45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3" name="Freeform 39"/>
          <p:cNvSpPr>
            <a:spLocks/>
          </p:cNvSpPr>
          <p:nvPr/>
        </p:nvSpPr>
        <p:spPr bwMode="auto">
          <a:xfrm>
            <a:off x="4648200" y="2438400"/>
            <a:ext cx="2192338" cy="1981200"/>
          </a:xfrm>
          <a:custGeom>
            <a:avLst/>
            <a:gdLst>
              <a:gd name="T0" fmla="*/ 1344 w 1381"/>
              <a:gd name="T1" fmla="*/ 0 h 1248"/>
              <a:gd name="T2" fmla="*/ 1308 w 1381"/>
              <a:gd name="T3" fmla="*/ 132 h 1248"/>
              <a:gd name="T4" fmla="*/ 1152 w 1381"/>
              <a:gd name="T5" fmla="*/ 156 h 1248"/>
              <a:gd name="T6" fmla="*/ 1080 w 1381"/>
              <a:gd name="T7" fmla="*/ 204 h 1248"/>
              <a:gd name="T8" fmla="*/ 1068 w 1381"/>
              <a:gd name="T9" fmla="*/ 240 h 1248"/>
              <a:gd name="T10" fmla="*/ 1032 w 1381"/>
              <a:gd name="T11" fmla="*/ 252 h 1248"/>
              <a:gd name="T12" fmla="*/ 924 w 1381"/>
              <a:gd name="T13" fmla="*/ 336 h 1248"/>
              <a:gd name="T14" fmla="*/ 912 w 1381"/>
              <a:gd name="T15" fmla="*/ 372 h 1248"/>
              <a:gd name="T16" fmla="*/ 852 w 1381"/>
              <a:gd name="T17" fmla="*/ 348 h 1248"/>
              <a:gd name="T18" fmla="*/ 816 w 1381"/>
              <a:gd name="T19" fmla="*/ 336 h 1248"/>
              <a:gd name="T20" fmla="*/ 720 w 1381"/>
              <a:gd name="T21" fmla="*/ 408 h 1248"/>
              <a:gd name="T22" fmla="*/ 684 w 1381"/>
              <a:gd name="T23" fmla="*/ 600 h 1248"/>
              <a:gd name="T24" fmla="*/ 648 w 1381"/>
              <a:gd name="T25" fmla="*/ 756 h 1248"/>
              <a:gd name="T26" fmla="*/ 576 w 1381"/>
              <a:gd name="T27" fmla="*/ 780 h 1248"/>
              <a:gd name="T28" fmla="*/ 396 w 1381"/>
              <a:gd name="T29" fmla="*/ 852 h 1248"/>
              <a:gd name="T30" fmla="*/ 300 w 1381"/>
              <a:gd name="T31" fmla="*/ 936 h 1248"/>
              <a:gd name="T32" fmla="*/ 204 w 1381"/>
              <a:gd name="T33" fmla="*/ 960 h 1248"/>
              <a:gd name="T34" fmla="*/ 168 w 1381"/>
              <a:gd name="T35" fmla="*/ 996 h 1248"/>
              <a:gd name="T36" fmla="*/ 132 w 1381"/>
              <a:gd name="T37" fmla="*/ 1104 h 1248"/>
              <a:gd name="T38" fmla="*/ 84 w 1381"/>
              <a:gd name="T39" fmla="*/ 1176 h 1248"/>
              <a:gd name="T40" fmla="*/ 48 w 1381"/>
              <a:gd name="T41" fmla="*/ 1188 h 1248"/>
              <a:gd name="T42" fmla="*/ 12 w 1381"/>
              <a:gd name="T43" fmla="*/ 1212 h 1248"/>
              <a:gd name="T44" fmla="*/ 0 w 1381"/>
              <a:gd name="T45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4" name="Freeform 40"/>
          <p:cNvSpPr>
            <a:spLocks/>
          </p:cNvSpPr>
          <p:nvPr/>
        </p:nvSpPr>
        <p:spPr bwMode="auto">
          <a:xfrm>
            <a:off x="6800850" y="381000"/>
            <a:ext cx="3257550" cy="2057400"/>
          </a:xfrm>
          <a:custGeom>
            <a:avLst/>
            <a:gdLst>
              <a:gd name="T0" fmla="*/ 2052 w 2052"/>
              <a:gd name="T1" fmla="*/ 552 h 1296"/>
              <a:gd name="T2" fmla="*/ 1848 w 2052"/>
              <a:gd name="T3" fmla="*/ 516 h 1296"/>
              <a:gd name="T4" fmla="*/ 1740 w 2052"/>
              <a:gd name="T5" fmla="*/ 456 h 1296"/>
              <a:gd name="T6" fmla="*/ 1668 w 2052"/>
              <a:gd name="T7" fmla="*/ 312 h 1296"/>
              <a:gd name="T8" fmla="*/ 1620 w 2052"/>
              <a:gd name="T9" fmla="*/ 132 h 1296"/>
              <a:gd name="T10" fmla="*/ 1572 w 2052"/>
              <a:gd name="T11" fmla="*/ 12 h 1296"/>
              <a:gd name="T12" fmla="*/ 1536 w 2052"/>
              <a:gd name="T13" fmla="*/ 0 h 1296"/>
              <a:gd name="T14" fmla="*/ 1476 w 2052"/>
              <a:gd name="T15" fmla="*/ 12 h 1296"/>
              <a:gd name="T16" fmla="*/ 1464 w 2052"/>
              <a:gd name="T17" fmla="*/ 48 h 1296"/>
              <a:gd name="T18" fmla="*/ 1440 w 2052"/>
              <a:gd name="T19" fmla="*/ 84 h 1296"/>
              <a:gd name="T20" fmla="*/ 1332 w 2052"/>
              <a:gd name="T21" fmla="*/ 156 h 1296"/>
              <a:gd name="T22" fmla="*/ 1140 w 2052"/>
              <a:gd name="T23" fmla="*/ 132 h 1296"/>
              <a:gd name="T24" fmla="*/ 756 w 2052"/>
              <a:gd name="T25" fmla="*/ 132 h 1296"/>
              <a:gd name="T26" fmla="*/ 564 w 2052"/>
              <a:gd name="T27" fmla="*/ 204 h 1296"/>
              <a:gd name="T28" fmla="*/ 468 w 2052"/>
              <a:gd name="T29" fmla="*/ 276 h 1296"/>
              <a:gd name="T30" fmla="*/ 396 w 2052"/>
              <a:gd name="T31" fmla="*/ 360 h 1296"/>
              <a:gd name="T32" fmla="*/ 348 w 2052"/>
              <a:gd name="T33" fmla="*/ 432 h 1296"/>
              <a:gd name="T34" fmla="*/ 324 w 2052"/>
              <a:gd name="T35" fmla="*/ 504 h 1296"/>
              <a:gd name="T36" fmla="*/ 204 w 2052"/>
              <a:gd name="T37" fmla="*/ 648 h 1296"/>
              <a:gd name="T38" fmla="*/ 120 w 2052"/>
              <a:gd name="T39" fmla="*/ 864 h 1296"/>
              <a:gd name="T40" fmla="*/ 0 w 2052"/>
              <a:gd name="T41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5" name="Freeform 41"/>
          <p:cNvSpPr>
            <a:spLocks/>
          </p:cNvSpPr>
          <p:nvPr/>
        </p:nvSpPr>
        <p:spPr bwMode="auto">
          <a:xfrm>
            <a:off x="6800850" y="381000"/>
            <a:ext cx="3257550" cy="2057400"/>
          </a:xfrm>
          <a:custGeom>
            <a:avLst/>
            <a:gdLst>
              <a:gd name="T0" fmla="*/ 2052 w 2052"/>
              <a:gd name="T1" fmla="*/ 552 h 1296"/>
              <a:gd name="T2" fmla="*/ 1848 w 2052"/>
              <a:gd name="T3" fmla="*/ 516 h 1296"/>
              <a:gd name="T4" fmla="*/ 1740 w 2052"/>
              <a:gd name="T5" fmla="*/ 456 h 1296"/>
              <a:gd name="T6" fmla="*/ 1668 w 2052"/>
              <a:gd name="T7" fmla="*/ 312 h 1296"/>
              <a:gd name="T8" fmla="*/ 1620 w 2052"/>
              <a:gd name="T9" fmla="*/ 132 h 1296"/>
              <a:gd name="T10" fmla="*/ 1572 w 2052"/>
              <a:gd name="T11" fmla="*/ 12 h 1296"/>
              <a:gd name="T12" fmla="*/ 1536 w 2052"/>
              <a:gd name="T13" fmla="*/ 0 h 1296"/>
              <a:gd name="T14" fmla="*/ 1476 w 2052"/>
              <a:gd name="T15" fmla="*/ 12 h 1296"/>
              <a:gd name="T16" fmla="*/ 1464 w 2052"/>
              <a:gd name="T17" fmla="*/ 48 h 1296"/>
              <a:gd name="T18" fmla="*/ 1440 w 2052"/>
              <a:gd name="T19" fmla="*/ 84 h 1296"/>
              <a:gd name="T20" fmla="*/ 1332 w 2052"/>
              <a:gd name="T21" fmla="*/ 156 h 1296"/>
              <a:gd name="T22" fmla="*/ 1140 w 2052"/>
              <a:gd name="T23" fmla="*/ 132 h 1296"/>
              <a:gd name="T24" fmla="*/ 756 w 2052"/>
              <a:gd name="T25" fmla="*/ 132 h 1296"/>
              <a:gd name="T26" fmla="*/ 564 w 2052"/>
              <a:gd name="T27" fmla="*/ 204 h 1296"/>
              <a:gd name="T28" fmla="*/ 468 w 2052"/>
              <a:gd name="T29" fmla="*/ 276 h 1296"/>
              <a:gd name="T30" fmla="*/ 396 w 2052"/>
              <a:gd name="T31" fmla="*/ 360 h 1296"/>
              <a:gd name="T32" fmla="*/ 348 w 2052"/>
              <a:gd name="T33" fmla="*/ 432 h 1296"/>
              <a:gd name="T34" fmla="*/ 324 w 2052"/>
              <a:gd name="T35" fmla="*/ 504 h 1296"/>
              <a:gd name="T36" fmla="*/ 204 w 2052"/>
              <a:gd name="T37" fmla="*/ 648 h 1296"/>
              <a:gd name="T38" fmla="*/ 120 w 2052"/>
              <a:gd name="T39" fmla="*/ 864 h 1296"/>
              <a:gd name="T40" fmla="*/ 0 w 2052"/>
              <a:gd name="T41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6" name="Freeform 42"/>
          <p:cNvSpPr>
            <a:spLocks/>
          </p:cNvSpPr>
          <p:nvPr/>
        </p:nvSpPr>
        <p:spPr bwMode="auto">
          <a:xfrm>
            <a:off x="6800850" y="381000"/>
            <a:ext cx="3257550" cy="2057400"/>
          </a:xfrm>
          <a:custGeom>
            <a:avLst/>
            <a:gdLst>
              <a:gd name="T0" fmla="*/ 2052 w 2052"/>
              <a:gd name="T1" fmla="*/ 552 h 1296"/>
              <a:gd name="T2" fmla="*/ 1848 w 2052"/>
              <a:gd name="T3" fmla="*/ 516 h 1296"/>
              <a:gd name="T4" fmla="*/ 1740 w 2052"/>
              <a:gd name="T5" fmla="*/ 456 h 1296"/>
              <a:gd name="T6" fmla="*/ 1668 w 2052"/>
              <a:gd name="T7" fmla="*/ 312 h 1296"/>
              <a:gd name="T8" fmla="*/ 1620 w 2052"/>
              <a:gd name="T9" fmla="*/ 132 h 1296"/>
              <a:gd name="T10" fmla="*/ 1572 w 2052"/>
              <a:gd name="T11" fmla="*/ 12 h 1296"/>
              <a:gd name="T12" fmla="*/ 1536 w 2052"/>
              <a:gd name="T13" fmla="*/ 0 h 1296"/>
              <a:gd name="T14" fmla="*/ 1476 w 2052"/>
              <a:gd name="T15" fmla="*/ 12 h 1296"/>
              <a:gd name="T16" fmla="*/ 1464 w 2052"/>
              <a:gd name="T17" fmla="*/ 48 h 1296"/>
              <a:gd name="T18" fmla="*/ 1440 w 2052"/>
              <a:gd name="T19" fmla="*/ 84 h 1296"/>
              <a:gd name="T20" fmla="*/ 1332 w 2052"/>
              <a:gd name="T21" fmla="*/ 156 h 1296"/>
              <a:gd name="T22" fmla="*/ 1140 w 2052"/>
              <a:gd name="T23" fmla="*/ 132 h 1296"/>
              <a:gd name="T24" fmla="*/ 756 w 2052"/>
              <a:gd name="T25" fmla="*/ 132 h 1296"/>
              <a:gd name="T26" fmla="*/ 564 w 2052"/>
              <a:gd name="T27" fmla="*/ 204 h 1296"/>
              <a:gd name="T28" fmla="*/ 468 w 2052"/>
              <a:gd name="T29" fmla="*/ 276 h 1296"/>
              <a:gd name="T30" fmla="*/ 396 w 2052"/>
              <a:gd name="T31" fmla="*/ 360 h 1296"/>
              <a:gd name="T32" fmla="*/ 348 w 2052"/>
              <a:gd name="T33" fmla="*/ 432 h 1296"/>
              <a:gd name="T34" fmla="*/ 324 w 2052"/>
              <a:gd name="T35" fmla="*/ 504 h 1296"/>
              <a:gd name="T36" fmla="*/ 204 w 2052"/>
              <a:gd name="T37" fmla="*/ 648 h 1296"/>
              <a:gd name="T38" fmla="*/ 120 w 2052"/>
              <a:gd name="T39" fmla="*/ 864 h 1296"/>
              <a:gd name="T40" fmla="*/ 0 w 2052"/>
              <a:gd name="T41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7" name="Freeform 43"/>
          <p:cNvSpPr>
            <a:spLocks/>
          </p:cNvSpPr>
          <p:nvPr/>
        </p:nvSpPr>
        <p:spPr bwMode="auto">
          <a:xfrm>
            <a:off x="6800850" y="381000"/>
            <a:ext cx="3257550" cy="2057400"/>
          </a:xfrm>
          <a:custGeom>
            <a:avLst/>
            <a:gdLst>
              <a:gd name="T0" fmla="*/ 2052 w 2052"/>
              <a:gd name="T1" fmla="*/ 552 h 1296"/>
              <a:gd name="T2" fmla="*/ 1848 w 2052"/>
              <a:gd name="T3" fmla="*/ 516 h 1296"/>
              <a:gd name="T4" fmla="*/ 1740 w 2052"/>
              <a:gd name="T5" fmla="*/ 456 h 1296"/>
              <a:gd name="T6" fmla="*/ 1668 w 2052"/>
              <a:gd name="T7" fmla="*/ 312 h 1296"/>
              <a:gd name="T8" fmla="*/ 1620 w 2052"/>
              <a:gd name="T9" fmla="*/ 132 h 1296"/>
              <a:gd name="T10" fmla="*/ 1572 w 2052"/>
              <a:gd name="T11" fmla="*/ 12 h 1296"/>
              <a:gd name="T12" fmla="*/ 1536 w 2052"/>
              <a:gd name="T13" fmla="*/ 0 h 1296"/>
              <a:gd name="T14" fmla="*/ 1476 w 2052"/>
              <a:gd name="T15" fmla="*/ 12 h 1296"/>
              <a:gd name="T16" fmla="*/ 1464 w 2052"/>
              <a:gd name="T17" fmla="*/ 48 h 1296"/>
              <a:gd name="T18" fmla="*/ 1440 w 2052"/>
              <a:gd name="T19" fmla="*/ 84 h 1296"/>
              <a:gd name="T20" fmla="*/ 1332 w 2052"/>
              <a:gd name="T21" fmla="*/ 156 h 1296"/>
              <a:gd name="T22" fmla="*/ 1140 w 2052"/>
              <a:gd name="T23" fmla="*/ 132 h 1296"/>
              <a:gd name="T24" fmla="*/ 756 w 2052"/>
              <a:gd name="T25" fmla="*/ 132 h 1296"/>
              <a:gd name="T26" fmla="*/ 564 w 2052"/>
              <a:gd name="T27" fmla="*/ 204 h 1296"/>
              <a:gd name="T28" fmla="*/ 468 w 2052"/>
              <a:gd name="T29" fmla="*/ 276 h 1296"/>
              <a:gd name="T30" fmla="*/ 396 w 2052"/>
              <a:gd name="T31" fmla="*/ 360 h 1296"/>
              <a:gd name="T32" fmla="*/ 348 w 2052"/>
              <a:gd name="T33" fmla="*/ 432 h 1296"/>
              <a:gd name="T34" fmla="*/ 324 w 2052"/>
              <a:gd name="T35" fmla="*/ 504 h 1296"/>
              <a:gd name="T36" fmla="*/ 204 w 2052"/>
              <a:gd name="T37" fmla="*/ 648 h 1296"/>
              <a:gd name="T38" fmla="*/ 120 w 2052"/>
              <a:gd name="T39" fmla="*/ 864 h 1296"/>
              <a:gd name="T40" fmla="*/ 0 w 2052"/>
              <a:gd name="T41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8" name="Freeform 44"/>
          <p:cNvSpPr>
            <a:spLocks/>
          </p:cNvSpPr>
          <p:nvPr/>
        </p:nvSpPr>
        <p:spPr bwMode="auto">
          <a:xfrm>
            <a:off x="6800850" y="381000"/>
            <a:ext cx="3257550" cy="2057400"/>
          </a:xfrm>
          <a:custGeom>
            <a:avLst/>
            <a:gdLst>
              <a:gd name="T0" fmla="*/ 2052 w 2052"/>
              <a:gd name="T1" fmla="*/ 552 h 1296"/>
              <a:gd name="T2" fmla="*/ 1848 w 2052"/>
              <a:gd name="T3" fmla="*/ 516 h 1296"/>
              <a:gd name="T4" fmla="*/ 1740 w 2052"/>
              <a:gd name="T5" fmla="*/ 456 h 1296"/>
              <a:gd name="T6" fmla="*/ 1668 w 2052"/>
              <a:gd name="T7" fmla="*/ 312 h 1296"/>
              <a:gd name="T8" fmla="*/ 1620 w 2052"/>
              <a:gd name="T9" fmla="*/ 132 h 1296"/>
              <a:gd name="T10" fmla="*/ 1572 w 2052"/>
              <a:gd name="T11" fmla="*/ 12 h 1296"/>
              <a:gd name="T12" fmla="*/ 1536 w 2052"/>
              <a:gd name="T13" fmla="*/ 0 h 1296"/>
              <a:gd name="T14" fmla="*/ 1476 w 2052"/>
              <a:gd name="T15" fmla="*/ 12 h 1296"/>
              <a:gd name="T16" fmla="*/ 1464 w 2052"/>
              <a:gd name="T17" fmla="*/ 48 h 1296"/>
              <a:gd name="T18" fmla="*/ 1440 w 2052"/>
              <a:gd name="T19" fmla="*/ 84 h 1296"/>
              <a:gd name="T20" fmla="*/ 1332 w 2052"/>
              <a:gd name="T21" fmla="*/ 156 h 1296"/>
              <a:gd name="T22" fmla="*/ 1140 w 2052"/>
              <a:gd name="T23" fmla="*/ 132 h 1296"/>
              <a:gd name="T24" fmla="*/ 756 w 2052"/>
              <a:gd name="T25" fmla="*/ 132 h 1296"/>
              <a:gd name="T26" fmla="*/ 564 w 2052"/>
              <a:gd name="T27" fmla="*/ 204 h 1296"/>
              <a:gd name="T28" fmla="*/ 468 w 2052"/>
              <a:gd name="T29" fmla="*/ 276 h 1296"/>
              <a:gd name="T30" fmla="*/ 396 w 2052"/>
              <a:gd name="T31" fmla="*/ 360 h 1296"/>
              <a:gd name="T32" fmla="*/ 348 w 2052"/>
              <a:gd name="T33" fmla="*/ 432 h 1296"/>
              <a:gd name="T34" fmla="*/ 324 w 2052"/>
              <a:gd name="T35" fmla="*/ 504 h 1296"/>
              <a:gd name="T36" fmla="*/ 204 w 2052"/>
              <a:gd name="T37" fmla="*/ 648 h 1296"/>
              <a:gd name="T38" fmla="*/ 120 w 2052"/>
              <a:gd name="T39" fmla="*/ 864 h 1296"/>
              <a:gd name="T40" fmla="*/ 0 w 2052"/>
              <a:gd name="T41" fmla="*/ 1296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52" h="1296">
                <a:moveTo>
                  <a:pt x="2052" y="552"/>
                </a:moveTo>
                <a:cubicBezTo>
                  <a:pt x="1994" y="545"/>
                  <a:pt x="1903" y="546"/>
                  <a:pt x="1848" y="516"/>
                </a:cubicBezTo>
                <a:cubicBezTo>
                  <a:pt x="1724" y="447"/>
                  <a:pt x="1821" y="483"/>
                  <a:pt x="1740" y="456"/>
                </a:cubicBezTo>
                <a:cubicBezTo>
                  <a:pt x="1723" y="404"/>
                  <a:pt x="1690" y="361"/>
                  <a:pt x="1668" y="312"/>
                </a:cubicBezTo>
                <a:cubicBezTo>
                  <a:pt x="1643" y="255"/>
                  <a:pt x="1633" y="192"/>
                  <a:pt x="1620" y="132"/>
                </a:cubicBezTo>
                <a:cubicBezTo>
                  <a:pt x="1612" y="97"/>
                  <a:pt x="1603" y="37"/>
                  <a:pt x="1572" y="12"/>
                </a:cubicBezTo>
                <a:cubicBezTo>
                  <a:pt x="1562" y="4"/>
                  <a:pt x="1548" y="4"/>
                  <a:pt x="1536" y="0"/>
                </a:cubicBezTo>
                <a:cubicBezTo>
                  <a:pt x="1516" y="4"/>
                  <a:pt x="1493" y="1"/>
                  <a:pt x="1476" y="12"/>
                </a:cubicBezTo>
                <a:cubicBezTo>
                  <a:pt x="1465" y="19"/>
                  <a:pt x="1470" y="37"/>
                  <a:pt x="1464" y="48"/>
                </a:cubicBezTo>
                <a:cubicBezTo>
                  <a:pt x="1458" y="61"/>
                  <a:pt x="1449" y="73"/>
                  <a:pt x="1440" y="84"/>
                </a:cubicBezTo>
                <a:cubicBezTo>
                  <a:pt x="1409" y="121"/>
                  <a:pt x="1377" y="141"/>
                  <a:pt x="1332" y="156"/>
                </a:cubicBezTo>
                <a:cubicBezTo>
                  <a:pt x="1258" y="107"/>
                  <a:pt x="1245" y="122"/>
                  <a:pt x="1140" y="132"/>
                </a:cubicBezTo>
                <a:cubicBezTo>
                  <a:pt x="986" y="123"/>
                  <a:pt x="904" y="110"/>
                  <a:pt x="756" y="132"/>
                </a:cubicBezTo>
                <a:cubicBezTo>
                  <a:pt x="688" y="142"/>
                  <a:pt x="631" y="187"/>
                  <a:pt x="564" y="204"/>
                </a:cubicBezTo>
                <a:cubicBezTo>
                  <a:pt x="519" y="234"/>
                  <a:pt x="518" y="259"/>
                  <a:pt x="468" y="276"/>
                </a:cubicBezTo>
                <a:cubicBezTo>
                  <a:pt x="451" y="328"/>
                  <a:pt x="450" y="342"/>
                  <a:pt x="396" y="360"/>
                </a:cubicBezTo>
                <a:cubicBezTo>
                  <a:pt x="380" y="384"/>
                  <a:pt x="357" y="405"/>
                  <a:pt x="348" y="432"/>
                </a:cubicBezTo>
                <a:cubicBezTo>
                  <a:pt x="340" y="456"/>
                  <a:pt x="342" y="486"/>
                  <a:pt x="324" y="504"/>
                </a:cubicBezTo>
                <a:cubicBezTo>
                  <a:pt x="293" y="535"/>
                  <a:pt x="221" y="611"/>
                  <a:pt x="204" y="648"/>
                </a:cubicBezTo>
                <a:cubicBezTo>
                  <a:pt x="172" y="720"/>
                  <a:pt x="164" y="798"/>
                  <a:pt x="120" y="864"/>
                </a:cubicBezTo>
                <a:cubicBezTo>
                  <a:pt x="95" y="1011"/>
                  <a:pt x="0" y="1145"/>
                  <a:pt x="0" y="1296"/>
                </a:cubicBezTo>
              </a:path>
            </a:pathLst>
          </a:custGeom>
          <a:noFill/>
          <a:ln w="200025">
            <a:solidFill>
              <a:srgbClr val="FF33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89" name="Freeform 45"/>
          <p:cNvSpPr>
            <a:spLocks/>
          </p:cNvSpPr>
          <p:nvPr/>
        </p:nvSpPr>
        <p:spPr bwMode="auto">
          <a:xfrm>
            <a:off x="2686050" y="4267201"/>
            <a:ext cx="2038350" cy="1636713"/>
          </a:xfrm>
          <a:custGeom>
            <a:avLst/>
            <a:gdLst>
              <a:gd name="T0" fmla="*/ 0 w 1284"/>
              <a:gd name="T1" fmla="*/ 1008 h 1008"/>
              <a:gd name="T2" fmla="*/ 24 w 1284"/>
              <a:gd name="T3" fmla="*/ 936 h 1008"/>
              <a:gd name="T4" fmla="*/ 132 w 1284"/>
              <a:gd name="T5" fmla="*/ 876 h 1008"/>
              <a:gd name="T6" fmla="*/ 264 w 1284"/>
              <a:gd name="T7" fmla="*/ 912 h 1008"/>
              <a:gd name="T8" fmla="*/ 336 w 1284"/>
              <a:gd name="T9" fmla="*/ 948 h 1008"/>
              <a:gd name="T10" fmla="*/ 408 w 1284"/>
              <a:gd name="T11" fmla="*/ 912 h 1008"/>
              <a:gd name="T12" fmla="*/ 456 w 1284"/>
              <a:gd name="T13" fmla="*/ 864 h 1008"/>
              <a:gd name="T14" fmla="*/ 804 w 1284"/>
              <a:gd name="T15" fmla="*/ 624 h 1008"/>
              <a:gd name="T16" fmla="*/ 924 w 1284"/>
              <a:gd name="T17" fmla="*/ 480 h 1008"/>
              <a:gd name="T18" fmla="*/ 936 w 1284"/>
              <a:gd name="T19" fmla="*/ 444 h 1008"/>
              <a:gd name="T20" fmla="*/ 1008 w 1284"/>
              <a:gd name="T21" fmla="*/ 396 h 1008"/>
              <a:gd name="T22" fmla="*/ 1020 w 1284"/>
              <a:gd name="T23" fmla="*/ 228 h 1008"/>
              <a:gd name="T24" fmla="*/ 1080 w 1284"/>
              <a:gd name="T25" fmla="*/ 108 h 1008"/>
              <a:gd name="T26" fmla="*/ 1200 w 1284"/>
              <a:gd name="T27" fmla="*/ 60 h 1008"/>
              <a:gd name="T28" fmla="*/ 1284 w 1284"/>
              <a:gd name="T29" fmla="*/ 0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84" h="1008">
                <a:moveTo>
                  <a:pt x="0" y="1008"/>
                </a:moveTo>
                <a:cubicBezTo>
                  <a:pt x="8" y="984"/>
                  <a:pt x="3" y="950"/>
                  <a:pt x="24" y="936"/>
                </a:cubicBezTo>
                <a:cubicBezTo>
                  <a:pt x="60" y="912"/>
                  <a:pt x="96" y="900"/>
                  <a:pt x="132" y="876"/>
                </a:cubicBezTo>
                <a:cubicBezTo>
                  <a:pt x="175" y="890"/>
                  <a:pt x="223" y="892"/>
                  <a:pt x="264" y="912"/>
                </a:cubicBezTo>
                <a:cubicBezTo>
                  <a:pt x="357" y="959"/>
                  <a:pt x="246" y="918"/>
                  <a:pt x="336" y="948"/>
                </a:cubicBezTo>
                <a:cubicBezTo>
                  <a:pt x="360" y="940"/>
                  <a:pt x="391" y="933"/>
                  <a:pt x="408" y="912"/>
                </a:cubicBezTo>
                <a:cubicBezTo>
                  <a:pt x="455" y="854"/>
                  <a:pt x="377" y="890"/>
                  <a:pt x="456" y="864"/>
                </a:cubicBezTo>
                <a:cubicBezTo>
                  <a:pt x="520" y="767"/>
                  <a:pt x="704" y="691"/>
                  <a:pt x="804" y="624"/>
                </a:cubicBezTo>
                <a:cubicBezTo>
                  <a:pt x="833" y="605"/>
                  <a:pt x="911" y="518"/>
                  <a:pt x="924" y="480"/>
                </a:cubicBezTo>
                <a:cubicBezTo>
                  <a:pt x="928" y="468"/>
                  <a:pt x="927" y="453"/>
                  <a:pt x="936" y="444"/>
                </a:cubicBezTo>
                <a:cubicBezTo>
                  <a:pt x="956" y="424"/>
                  <a:pt x="1008" y="396"/>
                  <a:pt x="1008" y="396"/>
                </a:cubicBezTo>
                <a:cubicBezTo>
                  <a:pt x="1054" y="327"/>
                  <a:pt x="1046" y="307"/>
                  <a:pt x="1020" y="228"/>
                </a:cubicBezTo>
                <a:cubicBezTo>
                  <a:pt x="1033" y="161"/>
                  <a:pt x="1024" y="145"/>
                  <a:pt x="1080" y="108"/>
                </a:cubicBezTo>
                <a:cubicBezTo>
                  <a:pt x="1107" y="27"/>
                  <a:pt x="1069" y="104"/>
                  <a:pt x="1200" y="60"/>
                </a:cubicBezTo>
                <a:cubicBezTo>
                  <a:pt x="1238" y="47"/>
                  <a:pt x="1259" y="25"/>
                  <a:pt x="1284" y="0"/>
                </a:cubicBezTo>
              </a:path>
            </a:pathLst>
          </a:custGeom>
          <a:noFill/>
          <a:ln w="2032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0" name="Freeform 46"/>
          <p:cNvSpPr>
            <a:spLocks/>
          </p:cNvSpPr>
          <p:nvPr/>
        </p:nvSpPr>
        <p:spPr bwMode="auto">
          <a:xfrm>
            <a:off x="4648200" y="2438400"/>
            <a:ext cx="2192338" cy="1981200"/>
          </a:xfrm>
          <a:custGeom>
            <a:avLst/>
            <a:gdLst>
              <a:gd name="T0" fmla="*/ 1344 w 1381"/>
              <a:gd name="T1" fmla="*/ 0 h 1248"/>
              <a:gd name="T2" fmla="*/ 1308 w 1381"/>
              <a:gd name="T3" fmla="*/ 132 h 1248"/>
              <a:gd name="T4" fmla="*/ 1152 w 1381"/>
              <a:gd name="T5" fmla="*/ 156 h 1248"/>
              <a:gd name="T6" fmla="*/ 1080 w 1381"/>
              <a:gd name="T7" fmla="*/ 204 h 1248"/>
              <a:gd name="T8" fmla="*/ 1068 w 1381"/>
              <a:gd name="T9" fmla="*/ 240 h 1248"/>
              <a:gd name="T10" fmla="*/ 1032 w 1381"/>
              <a:gd name="T11" fmla="*/ 252 h 1248"/>
              <a:gd name="T12" fmla="*/ 924 w 1381"/>
              <a:gd name="T13" fmla="*/ 336 h 1248"/>
              <a:gd name="T14" fmla="*/ 912 w 1381"/>
              <a:gd name="T15" fmla="*/ 372 h 1248"/>
              <a:gd name="T16" fmla="*/ 852 w 1381"/>
              <a:gd name="T17" fmla="*/ 348 h 1248"/>
              <a:gd name="T18" fmla="*/ 816 w 1381"/>
              <a:gd name="T19" fmla="*/ 336 h 1248"/>
              <a:gd name="T20" fmla="*/ 720 w 1381"/>
              <a:gd name="T21" fmla="*/ 408 h 1248"/>
              <a:gd name="T22" fmla="*/ 684 w 1381"/>
              <a:gd name="T23" fmla="*/ 600 h 1248"/>
              <a:gd name="T24" fmla="*/ 648 w 1381"/>
              <a:gd name="T25" fmla="*/ 756 h 1248"/>
              <a:gd name="T26" fmla="*/ 576 w 1381"/>
              <a:gd name="T27" fmla="*/ 780 h 1248"/>
              <a:gd name="T28" fmla="*/ 396 w 1381"/>
              <a:gd name="T29" fmla="*/ 852 h 1248"/>
              <a:gd name="T30" fmla="*/ 300 w 1381"/>
              <a:gd name="T31" fmla="*/ 936 h 1248"/>
              <a:gd name="T32" fmla="*/ 204 w 1381"/>
              <a:gd name="T33" fmla="*/ 960 h 1248"/>
              <a:gd name="T34" fmla="*/ 168 w 1381"/>
              <a:gd name="T35" fmla="*/ 996 h 1248"/>
              <a:gd name="T36" fmla="*/ 132 w 1381"/>
              <a:gd name="T37" fmla="*/ 1104 h 1248"/>
              <a:gd name="T38" fmla="*/ 84 w 1381"/>
              <a:gd name="T39" fmla="*/ 1176 h 1248"/>
              <a:gd name="T40" fmla="*/ 48 w 1381"/>
              <a:gd name="T41" fmla="*/ 1188 h 1248"/>
              <a:gd name="T42" fmla="*/ 12 w 1381"/>
              <a:gd name="T43" fmla="*/ 1212 h 1248"/>
              <a:gd name="T44" fmla="*/ 0 w 1381"/>
              <a:gd name="T45" fmla="*/ 1248 h 1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1" h="1248">
                <a:moveTo>
                  <a:pt x="1344" y="0"/>
                </a:moveTo>
                <a:cubicBezTo>
                  <a:pt x="1356" y="62"/>
                  <a:pt x="1381" y="108"/>
                  <a:pt x="1308" y="132"/>
                </a:cubicBezTo>
                <a:cubicBezTo>
                  <a:pt x="1261" y="116"/>
                  <a:pt x="1195" y="127"/>
                  <a:pt x="1152" y="156"/>
                </a:cubicBezTo>
                <a:cubicBezTo>
                  <a:pt x="1128" y="172"/>
                  <a:pt x="1080" y="204"/>
                  <a:pt x="1080" y="204"/>
                </a:cubicBezTo>
                <a:cubicBezTo>
                  <a:pt x="1076" y="216"/>
                  <a:pt x="1077" y="231"/>
                  <a:pt x="1068" y="240"/>
                </a:cubicBezTo>
                <a:cubicBezTo>
                  <a:pt x="1059" y="249"/>
                  <a:pt x="1043" y="246"/>
                  <a:pt x="1032" y="252"/>
                </a:cubicBezTo>
                <a:cubicBezTo>
                  <a:pt x="967" y="288"/>
                  <a:pt x="968" y="292"/>
                  <a:pt x="924" y="336"/>
                </a:cubicBezTo>
                <a:cubicBezTo>
                  <a:pt x="920" y="348"/>
                  <a:pt x="921" y="363"/>
                  <a:pt x="912" y="372"/>
                </a:cubicBezTo>
                <a:cubicBezTo>
                  <a:pt x="870" y="414"/>
                  <a:pt x="874" y="366"/>
                  <a:pt x="852" y="348"/>
                </a:cubicBezTo>
                <a:cubicBezTo>
                  <a:pt x="842" y="340"/>
                  <a:pt x="828" y="340"/>
                  <a:pt x="816" y="336"/>
                </a:cubicBezTo>
                <a:cubicBezTo>
                  <a:pt x="766" y="353"/>
                  <a:pt x="765" y="378"/>
                  <a:pt x="720" y="408"/>
                </a:cubicBezTo>
                <a:cubicBezTo>
                  <a:pt x="650" y="513"/>
                  <a:pt x="669" y="451"/>
                  <a:pt x="684" y="600"/>
                </a:cubicBezTo>
                <a:cubicBezTo>
                  <a:pt x="668" y="709"/>
                  <a:pt x="681" y="657"/>
                  <a:pt x="648" y="756"/>
                </a:cubicBezTo>
                <a:cubicBezTo>
                  <a:pt x="640" y="780"/>
                  <a:pt x="600" y="772"/>
                  <a:pt x="576" y="780"/>
                </a:cubicBezTo>
                <a:cubicBezTo>
                  <a:pt x="514" y="801"/>
                  <a:pt x="451" y="815"/>
                  <a:pt x="396" y="852"/>
                </a:cubicBezTo>
                <a:cubicBezTo>
                  <a:pt x="356" y="912"/>
                  <a:pt x="384" y="880"/>
                  <a:pt x="300" y="936"/>
                </a:cubicBezTo>
                <a:cubicBezTo>
                  <a:pt x="273" y="954"/>
                  <a:pt x="204" y="960"/>
                  <a:pt x="204" y="960"/>
                </a:cubicBezTo>
                <a:cubicBezTo>
                  <a:pt x="192" y="972"/>
                  <a:pt x="176" y="981"/>
                  <a:pt x="168" y="996"/>
                </a:cubicBezTo>
                <a:cubicBezTo>
                  <a:pt x="150" y="1029"/>
                  <a:pt x="153" y="1072"/>
                  <a:pt x="132" y="1104"/>
                </a:cubicBezTo>
                <a:cubicBezTo>
                  <a:pt x="116" y="1128"/>
                  <a:pt x="100" y="1152"/>
                  <a:pt x="84" y="1176"/>
                </a:cubicBezTo>
                <a:cubicBezTo>
                  <a:pt x="77" y="1187"/>
                  <a:pt x="59" y="1182"/>
                  <a:pt x="48" y="1188"/>
                </a:cubicBezTo>
                <a:cubicBezTo>
                  <a:pt x="35" y="1194"/>
                  <a:pt x="24" y="1204"/>
                  <a:pt x="12" y="1212"/>
                </a:cubicBezTo>
                <a:cubicBezTo>
                  <a:pt x="8" y="1224"/>
                  <a:pt x="0" y="1248"/>
                  <a:pt x="0" y="1248"/>
                </a:cubicBezTo>
              </a:path>
            </a:pathLst>
          </a:custGeom>
          <a:noFill/>
          <a:ln w="203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1" name="Text Box 47"/>
          <p:cNvSpPr txBox="1">
            <a:spLocks noChangeArrowheads="1"/>
          </p:cNvSpPr>
          <p:nvPr/>
        </p:nvSpPr>
        <p:spPr bwMode="auto">
          <a:xfrm rot="-2588475">
            <a:off x="3886200" y="2057400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方正行楷简体" pitchFamily="2" charset="-122"/>
              </a:rPr>
              <a:t>中路军</a:t>
            </a:r>
          </a:p>
        </p:txBody>
      </p:sp>
      <p:sp>
        <p:nvSpPr>
          <p:cNvPr id="31792" name="Text Box 48"/>
          <p:cNvSpPr txBox="1">
            <a:spLocks noChangeArrowheads="1"/>
          </p:cNvSpPr>
          <p:nvPr/>
        </p:nvSpPr>
        <p:spPr bwMode="auto">
          <a:xfrm rot="-2103678">
            <a:off x="2057400" y="4006850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chemeClr val="accent1"/>
                </a:solidFill>
                <a:latin typeface="Times New Roman" pitchFamily="18" charset="0"/>
                <a:ea typeface="方正行楷简体" pitchFamily="2" charset="-122"/>
              </a:rPr>
              <a:t>西路军</a:t>
            </a:r>
          </a:p>
        </p:txBody>
      </p:sp>
      <p:sp>
        <p:nvSpPr>
          <p:cNvPr id="31793" name="Text Box 49"/>
          <p:cNvSpPr txBox="1">
            <a:spLocks noChangeArrowheads="1"/>
          </p:cNvSpPr>
          <p:nvPr/>
        </p:nvSpPr>
        <p:spPr bwMode="auto">
          <a:xfrm rot="-2588475">
            <a:off x="5257800" y="196850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CC"/>
                </a:solidFill>
                <a:latin typeface="Times New Roman" pitchFamily="18" charset="0"/>
                <a:ea typeface="方正行楷简体" pitchFamily="2" charset="-122"/>
              </a:rPr>
              <a:t>东路军</a:t>
            </a:r>
          </a:p>
        </p:txBody>
      </p:sp>
      <p:sp>
        <p:nvSpPr>
          <p:cNvPr id="31794" name="Text Box 50"/>
          <p:cNvSpPr txBox="1">
            <a:spLocks noChangeArrowheads="1"/>
          </p:cNvSpPr>
          <p:nvPr/>
        </p:nvSpPr>
        <p:spPr bwMode="auto">
          <a:xfrm rot="-2274726">
            <a:off x="2220914" y="4525964"/>
            <a:ext cx="15890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chemeClr val="accent1"/>
                </a:solidFill>
                <a:latin typeface="Times New Roman" pitchFamily="18" charset="0"/>
              </a:rPr>
              <a:t>（</a:t>
            </a:r>
            <a:r>
              <a:rPr kumimoji="1" lang="en-US" altLang="zh-CN" sz="3200">
                <a:solidFill>
                  <a:schemeClr val="accent1"/>
                </a:solidFill>
                <a:latin typeface="Times New Roman" pitchFamily="18" charset="0"/>
              </a:rPr>
              <a:t>35</a:t>
            </a:r>
            <a:r>
              <a:rPr kumimoji="1" lang="zh-CN" altLang="en-US" sz="3200">
                <a:solidFill>
                  <a:schemeClr val="accent1"/>
                </a:solidFill>
                <a:latin typeface="Times New Roman" pitchFamily="18" charset="0"/>
              </a:rPr>
              <a:t>万）</a:t>
            </a:r>
          </a:p>
        </p:txBody>
      </p:sp>
      <p:sp>
        <p:nvSpPr>
          <p:cNvPr id="31795" name="Text Box 51"/>
          <p:cNvSpPr txBox="1">
            <a:spLocks noChangeArrowheads="1"/>
          </p:cNvSpPr>
          <p:nvPr/>
        </p:nvSpPr>
        <p:spPr bwMode="auto">
          <a:xfrm rot="-2938647">
            <a:off x="4219575" y="2562225"/>
            <a:ext cx="15890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kumimoji="1" lang="en-US" altLang="zh-CN" sz="3200">
                <a:solidFill>
                  <a:srgbClr val="FF0000"/>
                </a:solidFill>
                <a:latin typeface="Times New Roman" pitchFamily="18" charset="0"/>
              </a:rPr>
              <a:t>30</a:t>
            </a:r>
            <a:r>
              <a:rPr kumimoji="1" lang="zh-CN" altLang="en-US" sz="3200">
                <a:solidFill>
                  <a:srgbClr val="FF0000"/>
                </a:solidFill>
                <a:latin typeface="Times New Roman" pitchFamily="18" charset="0"/>
              </a:rPr>
              <a:t>万）</a:t>
            </a:r>
          </a:p>
        </p:txBody>
      </p:sp>
      <p:sp>
        <p:nvSpPr>
          <p:cNvPr id="31796" name="Text Box 52"/>
          <p:cNvSpPr txBox="1">
            <a:spLocks noChangeArrowheads="1"/>
          </p:cNvSpPr>
          <p:nvPr/>
        </p:nvSpPr>
        <p:spPr bwMode="auto">
          <a:xfrm rot="-2785245">
            <a:off x="5667375" y="685800"/>
            <a:ext cx="15890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>
                <a:solidFill>
                  <a:srgbClr val="FF66CC"/>
                </a:solidFill>
                <a:latin typeface="Times New Roman" pitchFamily="18" charset="0"/>
              </a:rPr>
              <a:t>（</a:t>
            </a:r>
            <a:r>
              <a:rPr kumimoji="1" lang="en-US" altLang="zh-CN" sz="3200">
                <a:solidFill>
                  <a:srgbClr val="FF66CC"/>
                </a:solidFill>
                <a:latin typeface="Times New Roman" pitchFamily="18" charset="0"/>
              </a:rPr>
              <a:t>35</a:t>
            </a:r>
            <a:r>
              <a:rPr kumimoji="1" lang="zh-CN" altLang="en-US" sz="3200">
                <a:solidFill>
                  <a:srgbClr val="FF66CC"/>
                </a:solidFill>
                <a:latin typeface="Times New Roman" pitchFamily="18" charset="0"/>
              </a:rPr>
              <a:t>万）</a:t>
            </a:r>
          </a:p>
        </p:txBody>
      </p:sp>
      <p:sp>
        <p:nvSpPr>
          <p:cNvPr id="31797" name="Line 53"/>
          <p:cNvSpPr>
            <a:spLocks noChangeShapeType="1"/>
          </p:cNvSpPr>
          <p:nvPr/>
        </p:nvSpPr>
        <p:spPr bwMode="auto">
          <a:xfrm flipV="1">
            <a:off x="9886950" y="457200"/>
            <a:ext cx="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8" name="Line 54"/>
          <p:cNvSpPr>
            <a:spLocks noChangeShapeType="1"/>
          </p:cNvSpPr>
          <p:nvPr/>
        </p:nvSpPr>
        <p:spPr bwMode="auto">
          <a:xfrm>
            <a:off x="9486900" y="457200"/>
            <a:ext cx="0" cy="76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99" name="Line 55"/>
          <p:cNvSpPr>
            <a:spLocks noChangeShapeType="1"/>
          </p:cNvSpPr>
          <p:nvPr/>
        </p:nvSpPr>
        <p:spPr bwMode="auto">
          <a:xfrm>
            <a:off x="9559925" y="492125"/>
            <a:ext cx="76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1800" name="Picture 56" descr="ANN6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00" y="6248400"/>
            <a:ext cx="5715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88967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7"/>
                                            </p:cond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5"/>
                                            </p:cond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4"/>
                                            </p:cond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3" dur="500"/>
                                        <p:tgtEl>
                                          <p:spTgt spid="31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5"/>
                                            </p:cond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8"/>
                                            </p:cond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1"/>
                                            </p:cond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9"/>
                                            </p:cond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5"/>
                                            </p:cond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1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animBg="1" autoUpdateAnimBg="0"/>
      <p:bldP spid="31753" grpId="0" animBg="1" autoUpdateAnimBg="0"/>
      <p:bldP spid="31754" grpId="0" animBg="1" autoUpdateAnimBg="0"/>
      <p:bldP spid="31755" grpId="0" autoUpdateAnimBg="0"/>
      <p:bldP spid="31776" grpId="0" animBg="1"/>
      <p:bldP spid="31777" grpId="0" animBg="1"/>
      <p:bldP spid="31778" grpId="0" animBg="1"/>
      <p:bldP spid="31779" grpId="0" animBg="1"/>
      <p:bldP spid="31780" grpId="0" animBg="1"/>
      <p:bldP spid="31781" grpId="0" animBg="1"/>
      <p:bldP spid="31782" grpId="0" animBg="1"/>
      <p:bldP spid="31783" grpId="0" animBg="1"/>
      <p:bldP spid="31784" grpId="0" animBg="1"/>
      <p:bldP spid="31785" grpId="0" animBg="1"/>
      <p:bldP spid="31786" grpId="0" animBg="1"/>
      <p:bldP spid="31787" grpId="0" animBg="1"/>
      <p:bldP spid="31788" grpId="0" animBg="1"/>
      <p:bldP spid="31789" grpId="0" animBg="1"/>
      <p:bldP spid="31790" grpId="0" animBg="1"/>
      <p:bldP spid="31791" grpId="0" autoUpdateAnimBg="0"/>
      <p:bldP spid="31792" grpId="0" autoUpdateAnimBg="0"/>
      <p:bldP spid="31793" grpId="0" autoUpdateAnimBg="0"/>
      <p:bldP spid="31794" grpId="0" autoUpdateAnimBg="0"/>
      <p:bldP spid="31795" grpId="0" autoUpdateAnimBg="0"/>
      <p:bldP spid="31796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1905000" y="685800"/>
            <a:ext cx="8382000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003300"/>
                </a:solidFill>
              </a:rPr>
              <a:t>思考</a:t>
            </a:r>
            <a:r>
              <a:rPr lang="en-US" altLang="zh-CN" sz="3600" b="1" dirty="0" smtClean="0">
                <a:solidFill>
                  <a:srgbClr val="003300"/>
                </a:solidFill>
              </a:rPr>
              <a:t>2</a:t>
            </a:r>
            <a:r>
              <a:rPr lang="zh-CN" altLang="en-US" sz="3600" b="1" dirty="0" smtClean="0">
                <a:solidFill>
                  <a:srgbClr val="003300"/>
                </a:solidFill>
              </a:rPr>
              <a:t>：</a:t>
            </a:r>
            <a:r>
              <a:rPr lang="en-US" altLang="zh-CN" sz="3600" b="1" dirty="0" smtClean="0">
                <a:solidFill>
                  <a:srgbClr val="003300"/>
                </a:solidFill>
              </a:rPr>
              <a:t> </a:t>
            </a:r>
            <a:r>
              <a:rPr lang="zh-CN" altLang="en-US" sz="3600" b="1" dirty="0">
                <a:solidFill>
                  <a:srgbClr val="003300"/>
                </a:solidFill>
              </a:rPr>
              <a:t>为什么按中、西、东的顺序报道</a:t>
            </a:r>
            <a:r>
              <a:rPr lang="en-US" altLang="zh-CN" sz="3600" b="1" dirty="0">
                <a:solidFill>
                  <a:srgbClr val="003300"/>
                </a:solidFill>
              </a:rPr>
              <a:t>?</a:t>
            </a:r>
            <a:r>
              <a:rPr lang="zh-CN" altLang="en-US" sz="3600" b="1" dirty="0">
                <a:solidFill>
                  <a:srgbClr val="003300"/>
                </a:solidFill>
              </a:rPr>
              <a:t>东路与西路是同时发起渡江作战的，为什么先说西路军，再说东路军</a:t>
            </a:r>
            <a:r>
              <a:rPr lang="zh-CN" altLang="en-US" sz="3600" b="1" dirty="0" smtClean="0">
                <a:solidFill>
                  <a:srgbClr val="003300"/>
                </a:solidFill>
              </a:rPr>
              <a:t>？</a:t>
            </a:r>
            <a:endParaRPr lang="en-US" altLang="zh-CN" sz="3600" b="1" dirty="0" smtClean="0">
              <a:solidFill>
                <a:srgbClr val="003300"/>
              </a:solidFill>
            </a:endParaRPr>
          </a:p>
          <a:p>
            <a:pPr>
              <a:spcBef>
                <a:spcPct val="50000"/>
              </a:spcBef>
            </a:pPr>
            <a:endParaRPr lang="zh-CN" altLang="en-US" sz="3600" b="1" dirty="0">
              <a:solidFill>
                <a:srgbClr val="003300"/>
              </a:solidFill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2057400" y="2209800"/>
            <a:ext cx="8001000" cy="3447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</a:rPr>
              <a:t>   </a:t>
            </a:r>
          </a:p>
          <a:p>
            <a:pPr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A5644E"/>
                </a:solidFill>
                <a:latin typeface="Verdana" pitchFamily="34" charset="0"/>
              </a:rPr>
              <a:t>    ＊</a:t>
            </a:r>
            <a:r>
              <a:rPr kumimoji="1" lang="zh-CN" altLang="en-US" sz="3200" b="1" dirty="0" smtClean="0">
                <a:solidFill>
                  <a:srgbClr val="000066"/>
                </a:solidFill>
                <a:latin typeface="Verdana" pitchFamily="34" charset="0"/>
              </a:rPr>
              <a:t>这</a:t>
            </a:r>
            <a:r>
              <a:rPr kumimoji="1" lang="zh-CN" altLang="en-US" sz="3200" b="1" dirty="0">
                <a:solidFill>
                  <a:srgbClr val="000066"/>
                </a:solidFill>
                <a:latin typeface="Verdana" pitchFamily="34" charset="0"/>
              </a:rPr>
              <a:t>几层意思按时间先后顺序以及各路军进展情况安排。中路军和西路军所遇到的敌人的抵抗均甚微弱，东路军所遇到抵抗较为顽强，所以中路、西路放在一起先写，东路军后写。</a:t>
            </a:r>
          </a:p>
        </p:txBody>
      </p:sp>
    </p:spTree>
    <p:extLst>
      <p:ext uri="{BB962C8B-B14F-4D97-AF65-F5344CB8AC3E}">
        <p14:creationId xmlns:p14="http://schemas.microsoft.com/office/powerpoint/2010/main" val="3330692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/>
      <p:bldP spid="5325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1362429" y="927894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3600" b="1" dirty="0" smtClean="0">
                <a:solidFill>
                  <a:srgbClr val="003300"/>
                </a:solidFill>
                <a:latin typeface="+mn-lt"/>
                <a:ea typeface="+mn-ea"/>
                <a:cs typeface="+mn-cs"/>
              </a:rPr>
              <a:t>      思考</a:t>
            </a:r>
            <a:r>
              <a:rPr lang="en-US" altLang="zh-CN" sz="3600" b="1" dirty="0">
                <a:solidFill>
                  <a:srgbClr val="003300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3600" b="1" dirty="0">
                <a:solidFill>
                  <a:srgbClr val="003300"/>
                </a:solidFill>
                <a:latin typeface="+mn-lt"/>
                <a:ea typeface="+mn-ea"/>
                <a:cs typeface="+mn-cs"/>
              </a:rPr>
              <a:t>：谈谈文中议论部分的作用。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2172399" y="2253457"/>
            <a:ext cx="7626424" cy="4267200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4100" b="1" dirty="0"/>
              <a:t> </a:t>
            </a:r>
            <a:r>
              <a:rPr lang="zh-CN" altLang="en-US" sz="4100" b="1" dirty="0" smtClean="0"/>
              <a:t>     </a:t>
            </a:r>
            <a:r>
              <a:rPr kumimoji="1" lang="zh-CN" altLang="en-US" sz="4400" b="1" dirty="0" smtClean="0">
                <a:solidFill>
                  <a:srgbClr val="A5644E"/>
                </a:solidFill>
                <a:latin typeface="Verdana" pitchFamily="34" charset="0"/>
              </a:rPr>
              <a:t>＊</a:t>
            </a:r>
            <a:r>
              <a:rPr kumimoji="1" lang="zh-CN" altLang="en-US" sz="3200" b="1" dirty="0" smtClean="0">
                <a:solidFill>
                  <a:srgbClr val="000066"/>
                </a:solidFill>
                <a:latin typeface="Verdana" pitchFamily="34" charset="0"/>
              </a:rPr>
              <a:t>从</a:t>
            </a:r>
            <a:r>
              <a:rPr kumimoji="1" lang="zh-CN" altLang="en-US" sz="3200" b="1" dirty="0">
                <a:solidFill>
                  <a:srgbClr val="000066"/>
                </a:solidFill>
                <a:latin typeface="Verdana" pitchFamily="34" charset="0"/>
              </a:rPr>
              <a:t>敌我双方阐述了渡江战役迅速取得胜利的原因，指出国民党违背历史潮流，有力证明我军发起渡江战役是正义的战争，使文章具有很强的政治性。 </a:t>
            </a:r>
          </a:p>
        </p:txBody>
      </p:sp>
    </p:spTree>
    <p:extLst>
      <p:ext uri="{BB962C8B-B14F-4D97-AF65-F5344CB8AC3E}">
        <p14:creationId xmlns:p14="http://schemas.microsoft.com/office/powerpoint/2010/main" val="1836398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9220200" y="914400"/>
            <a:ext cx="1447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>
              <a:solidFill>
                <a:srgbClr val="FF3399"/>
              </a:solidFill>
              <a:ea typeface="方正水柱简体" pitchFamily="2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1752600" y="381000"/>
            <a:ext cx="8567738" cy="132080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CC0000"/>
                </a:solidFill>
                <a:latin typeface="方正启体简体" charset="-122"/>
                <a:ea typeface="方正启体简体" charset="-122"/>
              </a:rPr>
              <a:t>    </a:t>
            </a:r>
            <a:r>
              <a:rPr lang="zh-CN" altLang="en-US" sz="4000" b="1" dirty="0">
                <a:solidFill>
                  <a:srgbClr val="CC0000"/>
                </a:solidFill>
                <a:latin typeface="方正启体简体" charset="-122"/>
                <a:ea typeface="方正启体简体" charset="-122"/>
              </a:rPr>
              <a:t>在文中找出表达作者鲜明的感情色彩的词语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600200" y="2667000"/>
            <a:ext cx="4114800" cy="341632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启体简体" charset="-122"/>
                <a:ea typeface="方正硬笔楷书简体" charset="-122"/>
              </a:rPr>
              <a:t>突破、英勇善战，锐不可当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方正启体简体" charset="-122"/>
                <a:ea typeface="方正硬笔楷书简体" charset="-122"/>
              </a:rPr>
              <a:t>歼灭、击溃、占领、控制、封锁、切断</a:t>
            </a:r>
          </a:p>
          <a:p>
            <a:pPr>
              <a:spcBef>
                <a:spcPct val="50000"/>
              </a:spcBef>
            </a:pPr>
            <a:endParaRPr lang="en-US" altLang="zh-CN" sz="3600" b="1">
              <a:solidFill>
                <a:srgbClr val="0000FF"/>
              </a:solidFill>
              <a:latin typeface="方正启体简体" charset="-122"/>
              <a:ea typeface="方正启体简体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1905000" y="1828800"/>
            <a:ext cx="1728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我军</a:t>
            </a:r>
            <a:r>
              <a:rPr lang="zh-CN" altLang="en-US" sz="4000" b="1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6019800" y="1828800"/>
            <a:ext cx="172835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敌军</a:t>
            </a:r>
            <a:r>
              <a:rPr lang="zh-CN" altLang="en-US" sz="4000" b="1">
                <a:solidFill>
                  <a:srgbClr val="FF3399"/>
                </a:solidFill>
              </a:rPr>
              <a:t>：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553200" y="2743201"/>
            <a:ext cx="3352800" cy="283527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纷纷溃退、毫无斗志、微弱、不想再打了、泄气</a:t>
            </a:r>
          </a:p>
          <a:p>
            <a:endParaRPr lang="en-US" altLang="zh-CN" sz="3600" b="1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422488"/>
      </p:ext>
    </p:extLst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 bldLvl="0" animBg="1" autoUpdateAnimBg="0"/>
      <p:bldP spid="73735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215493" y="281964"/>
            <a:ext cx="91338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800" b="1" dirty="0">
                <a:latin typeface="Comic Sans MS" pitchFamily="66" charset="0"/>
              </a:rPr>
              <a:t>朗读</a:t>
            </a:r>
            <a:r>
              <a:rPr lang="zh-CN" altLang="en-US" sz="2800" b="1" dirty="0"/>
              <a:t>新闻</a:t>
            </a:r>
            <a:r>
              <a:rPr lang="en-US" altLang="zh-CN" sz="2800" b="1" dirty="0"/>
              <a:t>,</a:t>
            </a:r>
            <a:r>
              <a:rPr lang="zh-CN" altLang="en-US" sz="2800" b="1" dirty="0">
                <a:latin typeface="Comic Sans MS" pitchFamily="66" charset="0"/>
              </a:rPr>
              <a:t>然后联系上下文</a:t>
            </a:r>
            <a:r>
              <a:rPr lang="zh-CN" altLang="en-US" sz="2800" b="1" dirty="0" smtClean="0">
                <a:latin typeface="Comic Sans MS" pitchFamily="66" charset="0"/>
              </a:rPr>
              <a:t>，比较</a:t>
            </a:r>
            <a:r>
              <a:rPr lang="zh-CN" altLang="en-US" sz="2800" b="1" dirty="0">
                <a:latin typeface="Comic Sans MS" pitchFamily="66" charset="0"/>
              </a:rPr>
              <a:t>下边每组中的两个句子</a:t>
            </a:r>
            <a:r>
              <a:rPr lang="zh-CN" altLang="en-US" sz="2800" b="1" dirty="0" smtClean="0">
                <a:latin typeface="Comic Sans MS" pitchFamily="66" charset="0"/>
              </a:rPr>
              <a:t>，说说</a:t>
            </a:r>
            <a:r>
              <a:rPr lang="zh-CN" altLang="en-US" sz="2800" b="1" dirty="0">
                <a:latin typeface="Comic Sans MS" pitchFamily="66" charset="0"/>
              </a:rPr>
              <a:t>哪一句好，为什么。 </a:t>
            </a: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1919654" y="1236071"/>
            <a:ext cx="7725508" cy="523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317500"/>
            <a:r>
              <a:rPr lang="en-US" altLang="zh-CN" sz="3200" b="1" dirty="0">
                <a:latin typeface="Comic Sans MS" pitchFamily="66" charset="0"/>
              </a:rPr>
              <a:t>① </a:t>
            </a:r>
            <a:r>
              <a:rPr kumimoji="1" lang="zh-CN" altLang="en-US" sz="3200" b="1" dirty="0">
                <a:latin typeface="Comic Sans MS" pitchFamily="66" charset="0"/>
              </a:rPr>
              <a:t>二十日夜起，长江北岸人民解放军中路军首先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越过</a:t>
            </a:r>
            <a:r>
              <a:rPr kumimoji="1" lang="zh-CN" altLang="en-US" sz="3200" b="1" dirty="0">
                <a:latin typeface="Comic Sans MS" pitchFamily="66" charset="0"/>
              </a:rPr>
              <a:t>安庆、芜湖线，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到达</a:t>
            </a:r>
            <a:r>
              <a:rPr kumimoji="1" lang="zh-CN" altLang="en-US" sz="3200" b="1" dirty="0">
                <a:latin typeface="Comic Sans MS" pitchFamily="66" charset="0"/>
              </a:rPr>
              <a:t>繁昌、铜陵、青阳、荻港地区，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共</a:t>
            </a:r>
            <a:r>
              <a:rPr kumimoji="1" lang="zh-CN" altLang="en-US" sz="3200" b="1" dirty="0">
                <a:latin typeface="Comic Sans MS" pitchFamily="66" charset="0"/>
              </a:rPr>
              <a:t>渡过了</a:t>
            </a:r>
            <a:r>
              <a:rPr kumimoji="1" lang="en-US" altLang="zh-CN" sz="3200" b="1" dirty="0">
                <a:latin typeface="Comic Sans MS" pitchFamily="66" charset="0"/>
              </a:rPr>
              <a:t>30</a:t>
            </a:r>
            <a:r>
              <a:rPr kumimoji="1" lang="zh-CN" altLang="en-US" sz="3200" b="1" dirty="0">
                <a:latin typeface="Comic Sans MS" pitchFamily="66" charset="0"/>
              </a:rPr>
              <a:t>万人</a:t>
            </a:r>
            <a:r>
              <a:rPr kumimoji="1" lang="zh-CN" altLang="en-US" sz="3200" b="1" dirty="0" smtClean="0">
                <a:latin typeface="Comic Sans MS" pitchFamily="66" charset="0"/>
              </a:rPr>
              <a:t>。</a:t>
            </a:r>
            <a:endParaRPr kumimoji="1" lang="en-US" altLang="zh-CN" sz="3200" b="1" dirty="0" smtClean="0">
              <a:latin typeface="Comic Sans MS" pitchFamily="66" charset="0"/>
            </a:endParaRPr>
          </a:p>
          <a:p>
            <a:pPr indent="317500"/>
            <a:endParaRPr lang="zh-CN" altLang="en-US" sz="3200" b="1" dirty="0">
              <a:latin typeface="Comic Sans MS" pitchFamily="66" charset="0"/>
            </a:endParaRPr>
          </a:p>
          <a:p>
            <a:pPr indent="317500"/>
            <a:r>
              <a:rPr lang="zh-CN" altLang="en-US" sz="3200" b="1" dirty="0">
                <a:latin typeface="Comic Sans MS" pitchFamily="66" charset="0"/>
              </a:rPr>
              <a:t>② </a:t>
            </a:r>
            <a:r>
              <a:rPr kumimoji="1" lang="zh-CN" altLang="en-US" sz="3200" b="1" dirty="0">
                <a:latin typeface="Comic Sans MS" pitchFamily="66" charset="0"/>
              </a:rPr>
              <a:t>二十日夜起，长江北岸人民解放军中路军首先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突破</a:t>
            </a:r>
            <a:r>
              <a:rPr kumimoji="1" lang="zh-CN" altLang="en-US" sz="3200" b="1" dirty="0">
                <a:latin typeface="Comic Sans MS" pitchFamily="66" charset="0"/>
              </a:rPr>
              <a:t>安庆、芜湖线，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渡至</a:t>
            </a:r>
            <a:r>
              <a:rPr kumimoji="1" lang="zh-CN" altLang="en-US" sz="3200" b="1" dirty="0">
                <a:latin typeface="Comic Sans MS" pitchFamily="66" charset="0"/>
              </a:rPr>
              <a:t>繁昌、铜陵、青阳、荻港、鲁港地区，</a:t>
            </a:r>
            <a:r>
              <a:rPr kumimoji="1"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二十四小时内</a:t>
            </a:r>
            <a:r>
              <a:rPr kumimoji="1" lang="zh-CN" altLang="en-US" sz="3200" b="1" dirty="0">
                <a:solidFill>
                  <a:schemeClr val="tx2"/>
                </a:solidFill>
                <a:latin typeface="Comic Sans MS" pitchFamily="66" charset="0"/>
              </a:rPr>
              <a:t>即已渡过</a:t>
            </a:r>
            <a:r>
              <a:rPr kumimoji="1" lang="zh-CN" altLang="en-US" sz="3200" b="1" dirty="0">
                <a:latin typeface="Comic Sans MS" pitchFamily="66" charset="0"/>
              </a:rPr>
              <a:t>三十万人。</a:t>
            </a:r>
            <a:r>
              <a:rPr lang="zh-CN" altLang="en-US" dirty="0">
                <a:latin typeface="Comic Sans MS" pitchFamily="66" charset="0"/>
              </a:rPr>
              <a:t> </a:t>
            </a:r>
            <a:endParaRPr lang="en-US" altLang="zh-CN" dirty="0" smtClean="0">
              <a:latin typeface="Comic Sans MS" pitchFamily="66" charset="0"/>
            </a:endParaRPr>
          </a:p>
          <a:p>
            <a:pPr indent="317500"/>
            <a:endParaRPr lang="en-US" altLang="zh-CN" dirty="0">
              <a:latin typeface="Comic Sans MS" pitchFamily="66" charset="0"/>
            </a:endParaRPr>
          </a:p>
          <a:p>
            <a:pPr indent="317500"/>
            <a:r>
              <a:rPr lang="zh-CN" altLang="en-US" sz="3000" b="1" dirty="0" smtClean="0">
                <a:solidFill>
                  <a:srgbClr val="0000FF"/>
                </a:solidFill>
                <a:latin typeface="Comic Sans MS" pitchFamily="66" charset="0"/>
              </a:rPr>
              <a:t>（</a:t>
            </a:r>
            <a:r>
              <a:rPr lang="zh-CN" altLang="en-US" sz="3000" b="1" dirty="0">
                <a:solidFill>
                  <a:srgbClr val="0000FF"/>
                </a:solidFill>
                <a:latin typeface="Comic Sans MS" pitchFamily="66" charset="0"/>
              </a:rPr>
              <a:t>提示：注意从词语含义的差异上体会它们不同的表达效果。）</a:t>
            </a:r>
          </a:p>
        </p:txBody>
      </p:sp>
      <p:sp>
        <p:nvSpPr>
          <p:cNvPr id="46085" name="AutoShape 5"/>
          <p:cNvSpPr>
            <a:spLocks/>
          </p:cNvSpPr>
          <p:nvPr/>
        </p:nvSpPr>
        <p:spPr bwMode="auto">
          <a:xfrm>
            <a:off x="1386254" y="1751807"/>
            <a:ext cx="533400" cy="1905000"/>
          </a:xfrm>
          <a:prstGeom prst="leftBrace">
            <a:avLst>
              <a:gd name="adj1" fmla="val 29762"/>
              <a:gd name="adj2" fmla="val 50000"/>
            </a:avLst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400"/>
          </a:p>
        </p:txBody>
      </p:sp>
    </p:spTree>
    <p:extLst>
      <p:ext uri="{BB962C8B-B14F-4D97-AF65-F5344CB8AC3E}">
        <p14:creationId xmlns:p14="http://schemas.microsoft.com/office/powerpoint/2010/main" val="343493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毛泽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4343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145306" y="0"/>
            <a:ext cx="4800600" cy="834074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dist">
              <a:spcBef>
                <a:spcPct val="50000"/>
              </a:spcBef>
              <a:defRPr/>
            </a:pPr>
            <a:r>
              <a:rPr lang="en-US" b="1" dirty="0">
                <a:solidFill>
                  <a:srgbClr val="800000"/>
                </a:solidFill>
              </a:rPr>
              <a:t>          </a:t>
            </a:r>
            <a:r>
              <a:rPr lang="zh-CN" altLang="en-US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  <a:hlinkClick r:id="rId3"/>
              </a:rPr>
              <a:t>人民解放军占领南京</a:t>
            </a:r>
            <a:endParaRPr lang="zh-CN" altLang="en-US" sz="3200" b="1" dirty="0">
              <a:solidFill>
                <a:srgbClr val="CC33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</a:rPr>
              <a:t>                      </a:t>
            </a:r>
            <a:r>
              <a:rPr lang="zh-CN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itchFamily="2" charset="-122"/>
              </a:rPr>
              <a:t>毛  泽  东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000" b="1" dirty="0">
                <a:solidFill>
                  <a:srgbClr val="800000"/>
                </a:solidFill>
              </a:rPr>
              <a:t>          </a:t>
            </a: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钟山风雨起苍黄，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百万雄师过大江。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虎踞龙盘今胜昔，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天翻地覆慨而慷。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宜将剩勇追穷寇，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不可沽名学霸王。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新宋体" pitchFamily="49" charset="-122"/>
              </a:rPr>
              <a:t> </a:t>
            </a: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天若有情天亦老，</a:t>
            </a:r>
          </a:p>
          <a:p>
            <a:pPr algn="dist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新宋体" pitchFamily="49" charset="-122"/>
                <a:ea typeface="新宋体" pitchFamily="49" charset="-122"/>
              </a:rPr>
              <a:t>    人间正道是沧桑。</a:t>
            </a:r>
            <a:endParaRPr lang="zh-CN" altLang="en-US" sz="1600" b="1" dirty="0">
              <a:effectLst>
                <a:outerShdw blurRad="38100" dist="38100" dir="2700000" algn="tl">
                  <a:srgbClr val="C0C0C0"/>
                </a:outerShdw>
              </a:effectLst>
              <a:latin typeface="新宋体" pitchFamily="49" charset="-122"/>
              <a:ea typeface="新宋体" pitchFamily="49" charset="-122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    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毛泽东同志这首词最早发表在人民文学出版社      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一九六三年十二月版</a:t>
            </a:r>
            <a:r>
              <a:rPr 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《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毛主席诗词</a:t>
            </a:r>
            <a:r>
              <a:rPr 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》</a:t>
            </a:r>
            <a:r>
              <a:rPr lang="zh-CN" altLang="en-US" sz="1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。</a:t>
            </a:r>
            <a:r>
              <a:rPr lang="zh-CN" altLang="en-US" sz="1400" b="1" dirty="0"/>
              <a:t> </a:t>
            </a:r>
            <a:br>
              <a:rPr lang="zh-CN" altLang="en-US" sz="1400" b="1" dirty="0"/>
            </a:br>
            <a:r>
              <a:rPr lang="zh-CN" altLang="en-US" sz="1400" b="1" dirty="0"/>
              <a:t/>
            </a:r>
            <a:br>
              <a:rPr lang="zh-CN" altLang="en-US" sz="1400" b="1" dirty="0"/>
            </a:br>
            <a:endParaRPr lang="zh-CN" altLang="en-US" sz="2000" b="1" dirty="0">
              <a:solidFill>
                <a:srgbClr val="800000"/>
              </a:solidFill>
            </a:endParaRPr>
          </a:p>
          <a:p>
            <a:pPr>
              <a:defRPr/>
            </a:pPr>
            <a:endParaRPr lang="zh-CN" altLang="en-US" sz="1400" b="1" dirty="0"/>
          </a:p>
          <a:p>
            <a:pPr>
              <a:spcBef>
                <a:spcPct val="50000"/>
              </a:spcBef>
              <a:defRPr/>
            </a:pPr>
            <a:endParaRPr lang="zh-CN" altLang="en-US" sz="2000" b="1" dirty="0">
              <a:solidFill>
                <a:srgbClr val="800000"/>
              </a:solidFill>
            </a:endParaRPr>
          </a:p>
          <a:p>
            <a:pPr>
              <a:spcBef>
                <a:spcPct val="50000"/>
              </a:spcBef>
              <a:defRPr/>
            </a:pPr>
            <a:endParaRPr lang="en-US" sz="2000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47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81200" y="1341439"/>
            <a:ext cx="7786688" cy="4319587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b="1"/>
              <a:t>   (1)②</a:t>
            </a:r>
            <a:r>
              <a:rPr lang="zh-CN" altLang="en-US" b="1"/>
              <a:t>句好。“</a:t>
            </a:r>
            <a:r>
              <a:rPr lang="zh-CN" altLang="en-US" b="1">
                <a:solidFill>
                  <a:schemeClr val="tx2"/>
                </a:solidFill>
              </a:rPr>
              <a:t>突破</a:t>
            </a:r>
            <a:r>
              <a:rPr lang="zh-CN" altLang="en-US" b="1"/>
              <a:t>”表明有敌军防守，我军</a:t>
            </a:r>
            <a:r>
              <a:rPr lang="zh-CN" altLang="en-US" b="1">
                <a:solidFill>
                  <a:srgbClr val="FF0000"/>
                </a:solidFill>
              </a:rPr>
              <a:t>歼灭或击溃守敌，冲破敌阵</a:t>
            </a:r>
            <a:r>
              <a:rPr lang="zh-CN" altLang="en-US" b="1"/>
              <a:t>。</a:t>
            </a:r>
          </a:p>
          <a:p>
            <a:pPr>
              <a:buFontTx/>
              <a:buNone/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）用“</a:t>
            </a:r>
            <a:r>
              <a:rPr lang="zh-CN" altLang="en-US" b="1">
                <a:solidFill>
                  <a:schemeClr val="tx2"/>
                </a:solidFill>
              </a:rPr>
              <a:t>越过</a:t>
            </a:r>
            <a:r>
              <a:rPr lang="zh-CN" altLang="en-US" b="1"/>
              <a:t>”表现不出经过战斗。“</a:t>
            </a:r>
            <a:r>
              <a:rPr lang="zh-CN" altLang="en-US" b="1">
                <a:solidFill>
                  <a:schemeClr val="tx2"/>
                </a:solidFill>
              </a:rPr>
              <a:t>渡至</a:t>
            </a:r>
            <a:r>
              <a:rPr lang="zh-CN" altLang="en-US" b="1"/>
              <a:t>”比“到达”含义丰富，有</a:t>
            </a:r>
            <a:r>
              <a:rPr lang="zh-CN" altLang="en-US" b="1">
                <a:solidFill>
                  <a:srgbClr val="FF0000"/>
                </a:solidFill>
              </a:rPr>
              <a:t>横渡与到达</a:t>
            </a:r>
            <a:r>
              <a:rPr lang="zh-CN" altLang="en-US" b="1"/>
              <a:t>两层意思，且文字简洁有力。</a:t>
            </a:r>
          </a:p>
          <a:p>
            <a:pPr>
              <a:buFontTx/>
              <a:buNone/>
            </a:pPr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）“</a:t>
            </a:r>
            <a:r>
              <a:rPr lang="zh-CN" altLang="en-US" b="1">
                <a:solidFill>
                  <a:schemeClr val="tx2"/>
                </a:solidFill>
              </a:rPr>
              <a:t>二十四小时内即已</a:t>
            </a:r>
            <a:r>
              <a:rPr lang="zh-CN" altLang="en-US" b="1"/>
              <a:t>”，</a:t>
            </a:r>
            <a:r>
              <a:rPr lang="zh-CN" altLang="en-US" b="1">
                <a:solidFill>
                  <a:srgbClr val="FF0000"/>
                </a:solidFill>
              </a:rPr>
              <a:t>时间明确，且含渡江迅疾，作战顺利之意</a:t>
            </a:r>
            <a:r>
              <a:rPr lang="zh-CN" altLang="en-US" b="1"/>
              <a:t>。用“</a:t>
            </a:r>
            <a:r>
              <a:rPr lang="zh-CN" altLang="en-US" b="1">
                <a:solidFill>
                  <a:schemeClr val="tx2"/>
                </a:solidFill>
              </a:rPr>
              <a:t>共</a:t>
            </a:r>
            <a:r>
              <a:rPr lang="zh-CN" altLang="en-US" b="1"/>
              <a:t>”字不能表达这些意思。 </a:t>
            </a:r>
          </a:p>
        </p:txBody>
      </p:sp>
    </p:spTree>
    <p:extLst>
      <p:ext uri="{BB962C8B-B14F-4D97-AF65-F5344CB8AC3E}">
        <p14:creationId xmlns:p14="http://schemas.microsoft.com/office/powerpoint/2010/main" val="306872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56793" y="1161583"/>
            <a:ext cx="8534400" cy="4829400"/>
            <a:chOff x="0" y="0"/>
            <a:chExt cx="5184" cy="4385"/>
          </a:xfrm>
        </p:grpSpPr>
        <p:sp>
          <p:nvSpPr>
            <p:cNvPr id="56323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5184" cy="4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r>
                <a:rPr kumimoji="1" lang="zh-CN" altLang="en-US" sz="3200" b="1" dirty="0">
                  <a:solidFill>
                    <a:srgbClr val="990033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  <a:ea typeface="隶书" pitchFamily="49" charset="-122"/>
                </a:rPr>
                <a:t>课文阅读分析题</a:t>
              </a:r>
              <a:r>
                <a:rPr kumimoji="1" lang="zh-CN" altLang="en-US" sz="2000" dirty="0">
                  <a:latin typeface="Times New Roman" pitchFamily="18" charset="0"/>
                </a:rPr>
                <a:t>　</a:t>
              </a:r>
              <a:endParaRPr kumimoji="1" lang="zh-CN" altLang="en-US" dirty="0">
                <a:latin typeface="Times New Roman" pitchFamily="18" charset="0"/>
              </a:endParaRPr>
            </a:p>
            <a:p>
              <a:r>
                <a:rPr kumimoji="1" lang="zh-CN" altLang="en-US" sz="2400" b="1" dirty="0">
                  <a:latin typeface="Times New Roman" pitchFamily="18" charset="0"/>
                </a:rPr>
                <a:t>　    </a:t>
              </a:r>
              <a:r>
                <a:rPr kumimoji="1" lang="en-US" altLang="zh-CN" sz="2400" b="1" dirty="0">
                  <a:latin typeface="Times New Roman" pitchFamily="18" charset="0"/>
                </a:rPr>
                <a:t>(</a:t>
              </a:r>
              <a:r>
                <a:rPr kumimoji="1" lang="zh-CN" altLang="en-US" sz="2400" b="1" dirty="0">
                  <a:latin typeface="Times New Roman" pitchFamily="18" charset="0"/>
                </a:rPr>
                <a:t>新华社长江前线</a:t>
              </a:r>
              <a:r>
                <a:rPr kumimoji="1" lang="en-US" altLang="zh-CN" sz="2400" b="1" dirty="0">
                  <a:latin typeface="Times New Roman" pitchFamily="18" charset="0"/>
                </a:rPr>
                <a:t>22</a:t>
              </a:r>
              <a:r>
                <a:rPr kumimoji="1" lang="zh-CN" altLang="en-US" sz="2400" b="1" dirty="0">
                  <a:latin typeface="Times New Roman" pitchFamily="18" charset="0"/>
                </a:rPr>
                <a:t>日</a:t>
              </a:r>
              <a:r>
                <a:rPr kumimoji="1" lang="en-US" altLang="zh-CN" sz="2400" b="1" dirty="0">
                  <a:latin typeface="Times New Roman" pitchFamily="18" charset="0"/>
                </a:rPr>
                <a:t>22</a:t>
              </a:r>
              <a:r>
                <a:rPr kumimoji="1" lang="zh-CN" altLang="en-US" sz="2400" b="1" dirty="0">
                  <a:latin typeface="Times New Roman" pitchFamily="18" charset="0"/>
                </a:rPr>
                <a:t>时电</a:t>
              </a:r>
              <a:r>
                <a:rPr kumimoji="1" lang="en-US" altLang="zh-CN" sz="2400" b="1" dirty="0">
                  <a:latin typeface="Times New Roman" pitchFamily="18" charset="0"/>
                </a:rPr>
                <a:t>)</a:t>
              </a:r>
              <a:r>
                <a:rPr kumimoji="1" lang="zh-CN" altLang="en-US" sz="2400" b="1" dirty="0">
                  <a:latin typeface="Times New Roman" pitchFamily="18" charset="0"/>
                </a:rPr>
                <a:t>　人民解放军百万大军，从</a:t>
              </a:r>
              <a:r>
                <a:rPr kumimoji="1" lang="en-US" altLang="zh-CN" sz="2400" b="1" dirty="0">
                  <a:latin typeface="Times New Roman" pitchFamily="18" charset="0"/>
                </a:rPr>
                <a:t>1000</a:t>
              </a:r>
              <a:r>
                <a:rPr kumimoji="1" lang="zh-CN" altLang="en-US" sz="2400" b="1" dirty="0">
                  <a:latin typeface="Times New Roman" pitchFamily="18" charset="0"/>
                </a:rPr>
                <a:t>余华里的战线上，冲破敌阵，横渡长江。西起九江</a:t>
              </a:r>
              <a:r>
                <a:rPr kumimoji="1" lang="en-US" altLang="zh-CN" sz="2400" b="1" dirty="0">
                  <a:latin typeface="Times New Roman" pitchFamily="18" charset="0"/>
                </a:rPr>
                <a:t>(</a:t>
              </a:r>
              <a:r>
                <a:rPr kumimoji="1" lang="zh-CN" altLang="en-US" sz="2400" b="1" dirty="0">
                  <a:latin typeface="Times New Roman" pitchFamily="18" charset="0"/>
                </a:rPr>
                <a:t>不含</a:t>
              </a:r>
              <a:r>
                <a:rPr kumimoji="1" lang="en-US" altLang="zh-CN" sz="2400" b="1" dirty="0">
                  <a:latin typeface="Times New Roman" pitchFamily="18" charset="0"/>
                </a:rPr>
                <a:t>)</a:t>
              </a:r>
              <a:r>
                <a:rPr kumimoji="1" lang="zh-CN" altLang="en-US" sz="2400" b="1" dirty="0">
                  <a:latin typeface="Times New Roman" pitchFamily="18" charset="0"/>
                </a:rPr>
                <a:t>，东至江阴，均是人民解放军的渡江区域。</a:t>
              </a:r>
              <a:r>
                <a:rPr kumimoji="1" lang="zh-CN" altLang="en-US" sz="2000" b="1" dirty="0">
                  <a:latin typeface="Times New Roman" pitchFamily="18" charset="0"/>
                </a:rPr>
                <a:t>　</a:t>
              </a:r>
              <a:r>
                <a:rPr kumimoji="1" lang="zh-CN" altLang="en-US" sz="2400" b="1" dirty="0">
                  <a:latin typeface="Times New Roman" pitchFamily="18" charset="0"/>
                </a:rPr>
                <a:t/>
              </a:r>
              <a:br>
                <a:rPr kumimoji="1" lang="zh-CN" altLang="en-US" sz="2400" b="1" dirty="0">
                  <a:latin typeface="Times New Roman" pitchFamily="18" charset="0"/>
                </a:rPr>
              </a:br>
              <a:r>
                <a:rPr kumimoji="1" lang="zh-CN" altLang="en-US" sz="2400" b="1" dirty="0">
                  <a:latin typeface="Times New Roman" pitchFamily="18" charset="0"/>
                </a:rPr>
                <a:t>　</a:t>
              </a:r>
            </a:p>
            <a:p>
              <a:r>
                <a:rPr kumimoji="1" lang="en-US" altLang="zh-CN" sz="2400" b="1" dirty="0">
                  <a:latin typeface="Times New Roman" pitchFamily="18" charset="0"/>
                </a:rPr>
                <a:t>1</a:t>
              </a:r>
              <a:r>
                <a:rPr kumimoji="1" lang="zh-CN" altLang="en-US" sz="2400" b="1" dirty="0">
                  <a:latin typeface="Times New Roman" pitchFamily="18" charset="0"/>
                </a:rPr>
                <a:t>．这部分内容从结构上看是</a:t>
              </a:r>
              <a:r>
                <a:rPr kumimoji="1" lang="en-US" altLang="zh-CN" sz="2400" b="1" dirty="0">
                  <a:latin typeface="Times New Roman" pitchFamily="18" charset="0"/>
                </a:rPr>
                <a:t>__________</a:t>
              </a:r>
              <a:r>
                <a:rPr kumimoji="1" lang="zh-CN" altLang="en-US" sz="2400" b="1" dirty="0">
                  <a:latin typeface="Times New Roman" pitchFamily="18" charset="0"/>
                </a:rPr>
                <a:t>，在文中的作用是</a:t>
              </a:r>
              <a:r>
                <a:rPr kumimoji="1" lang="en-US" altLang="zh-CN" sz="2400" b="1" dirty="0">
                  <a:latin typeface="Times New Roman" pitchFamily="18" charset="0"/>
                </a:rPr>
                <a:t>_________________________________________________</a:t>
              </a:r>
              <a:r>
                <a:rPr kumimoji="1" lang="zh-CN" altLang="en-US" sz="2400" b="1" dirty="0">
                  <a:latin typeface="Times New Roman" pitchFamily="18" charset="0"/>
                </a:rPr>
                <a:t>。</a:t>
              </a:r>
              <a:br>
                <a:rPr kumimoji="1" lang="zh-CN" altLang="en-US" sz="2400" b="1" dirty="0">
                  <a:latin typeface="Times New Roman" pitchFamily="18" charset="0"/>
                </a:rPr>
              </a:br>
              <a:r>
                <a:rPr kumimoji="1" lang="zh-CN" altLang="en-US" sz="2400" b="1" dirty="0">
                  <a:latin typeface="Times New Roman" pitchFamily="18" charset="0"/>
                </a:rPr>
                <a:t>　</a:t>
              </a:r>
              <a:r>
                <a:rPr kumimoji="1" lang="en-US" altLang="zh-CN" sz="2400" b="1" dirty="0">
                  <a:latin typeface="Times New Roman" pitchFamily="18" charset="0"/>
                </a:rPr>
                <a:t>2</a:t>
              </a:r>
              <a:r>
                <a:rPr kumimoji="1" lang="zh-CN" altLang="en-US" sz="2400" b="1" dirty="0">
                  <a:latin typeface="Times New Roman" pitchFamily="18" charset="0"/>
                </a:rPr>
                <a:t>．</a:t>
              </a:r>
              <a:r>
                <a:rPr kumimoji="1" lang="en-US" altLang="zh-CN" sz="2400" b="1" dirty="0">
                  <a:latin typeface="Times New Roman" pitchFamily="18" charset="0"/>
                </a:rPr>
                <a:t>"(</a:t>
              </a:r>
              <a:r>
                <a:rPr kumimoji="1" lang="zh-CN" altLang="en-US" sz="2400" b="1" dirty="0">
                  <a:latin typeface="Times New Roman" pitchFamily="18" charset="0"/>
                </a:rPr>
                <a:t>新华社长江前线</a:t>
              </a:r>
              <a:r>
                <a:rPr kumimoji="1" lang="en-US" altLang="zh-CN" sz="2400" b="1" dirty="0">
                  <a:latin typeface="Times New Roman" pitchFamily="18" charset="0"/>
                </a:rPr>
                <a:t>22</a:t>
              </a:r>
              <a:r>
                <a:rPr kumimoji="1" lang="zh-CN" altLang="en-US" sz="2400" b="1" dirty="0">
                  <a:latin typeface="Times New Roman" pitchFamily="18" charset="0"/>
                </a:rPr>
                <a:t>日</a:t>
              </a:r>
              <a:r>
                <a:rPr kumimoji="1" lang="en-US" altLang="zh-CN" sz="2400" b="1" dirty="0">
                  <a:latin typeface="Times New Roman" pitchFamily="18" charset="0"/>
                </a:rPr>
                <a:t>22</a:t>
              </a:r>
              <a:r>
                <a:rPr kumimoji="1" lang="zh-CN" altLang="en-US" sz="2400" b="1" dirty="0">
                  <a:latin typeface="Times New Roman" pitchFamily="18" charset="0"/>
                </a:rPr>
                <a:t>时电</a:t>
              </a:r>
              <a:r>
                <a:rPr kumimoji="1" lang="en-US" altLang="zh-CN" sz="2400" b="1" dirty="0">
                  <a:latin typeface="Times New Roman" pitchFamily="18" charset="0"/>
                </a:rPr>
                <a:t>)"</a:t>
              </a:r>
              <a:r>
                <a:rPr kumimoji="1" lang="zh-CN" altLang="en-US" sz="2400" b="1" dirty="0">
                  <a:latin typeface="Times New Roman" pitchFamily="18" charset="0"/>
                </a:rPr>
                <a:t>是电头，交代了通讯社的名称、地点和时间，能否删去</a:t>
              </a:r>
              <a:r>
                <a:rPr kumimoji="1" lang="en-US" altLang="zh-CN" sz="2400" b="1" dirty="0">
                  <a:latin typeface="Times New Roman" pitchFamily="18" charset="0"/>
                </a:rPr>
                <a:t>?</a:t>
              </a:r>
              <a:r>
                <a:rPr kumimoji="1" lang="zh-CN" altLang="en-US" sz="2400" b="1" dirty="0">
                  <a:latin typeface="Times New Roman" pitchFamily="18" charset="0"/>
                </a:rPr>
                <a:t>为什么</a:t>
              </a:r>
              <a:r>
                <a:rPr kumimoji="1" lang="en-US" altLang="zh-CN" sz="2400" b="1" dirty="0">
                  <a:latin typeface="Times New Roman" pitchFamily="18" charset="0"/>
                </a:rPr>
                <a:t>?</a:t>
              </a:r>
              <a:br>
                <a:rPr kumimoji="1" lang="en-US" altLang="zh-CN" sz="2400" b="1" dirty="0">
                  <a:latin typeface="Times New Roman" pitchFamily="18" charset="0"/>
                </a:rPr>
              </a:br>
              <a:r>
                <a:rPr kumimoji="1" lang="en-US" altLang="zh-CN" sz="2400" b="1" dirty="0">
                  <a:latin typeface="Times New Roman" pitchFamily="18" charset="0"/>
                </a:rPr>
                <a:t>____________________________________________________</a:t>
              </a:r>
              <a:r>
                <a:rPr kumimoji="1" lang="zh-CN" altLang="en-US" sz="2400" b="1" dirty="0">
                  <a:latin typeface="Times New Roman" pitchFamily="18" charset="0"/>
                </a:rPr>
                <a:t>　　</a:t>
              </a:r>
              <a:r>
                <a:rPr kumimoji="1" lang="en-US" altLang="zh-CN" sz="2400" dirty="0">
                  <a:latin typeface="Times New Roman" pitchFamily="18" charset="0"/>
                </a:rPr>
                <a:t/>
              </a:r>
              <a:br>
                <a:rPr kumimoji="1" lang="en-US" altLang="zh-CN" sz="2400" dirty="0">
                  <a:latin typeface="Times New Roman" pitchFamily="18" charset="0"/>
                </a:rPr>
              </a:br>
              <a:endParaRPr kumimoji="1" lang="en-US" altLang="zh-CN" sz="2400" dirty="0">
                <a:latin typeface="Times New Roman" pitchFamily="18" charset="0"/>
              </a:endParaRPr>
            </a:p>
            <a:p>
              <a:pPr algn="ctr" eaLnBrk="0" hangingPunct="0"/>
              <a:endParaRPr kumimoji="1" lang="en-US" altLang="zh-CN" sz="4400" dirty="0">
                <a:latin typeface="Times New Roman" pitchFamily="18" charset="0"/>
              </a:endParaRPr>
            </a:p>
          </p:txBody>
        </p:sp>
        <p:sp>
          <p:nvSpPr>
            <p:cNvPr id="56324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5184" cy="3814"/>
            </a:xfrm>
            <a:prstGeom prst="rect">
              <a:avLst/>
            </a:prstGeom>
            <a:noFill/>
            <a:ln w="7">
              <a:solidFill>
                <a:srgbClr val="A0A0A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6023993" y="3001963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rgbClr val="FF0066"/>
                </a:solidFill>
                <a:latin typeface="Times New Roman" pitchFamily="18" charset="0"/>
              </a:rPr>
              <a:t>导语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165350" y="3429001"/>
            <a:ext cx="693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简述渡江战役胜利成功，引起下文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2165350" y="4509121"/>
            <a:ext cx="7327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不能。这样写表明材料真实准确，报道及时。</a:t>
            </a:r>
          </a:p>
        </p:txBody>
      </p:sp>
      <p:sp>
        <p:nvSpPr>
          <p:cNvPr id="3" name="矩形 2"/>
          <p:cNvSpPr/>
          <p:nvPr/>
        </p:nvSpPr>
        <p:spPr>
          <a:xfrm>
            <a:off x="1034270" y="138911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effectLst/>
              </a:rPr>
              <a:t>练习一</a:t>
            </a:r>
            <a:endParaRPr lang="zh-CN" altLang="en-US" sz="5400" b="0" cap="none" spc="0" dirty="0">
              <a:ln w="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7963545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utoUpdateAnimBg="0"/>
      <p:bldP spid="56326" grpId="0" autoUpdateAnimBg="0"/>
      <p:bldP spid="56327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472" y="1357298"/>
            <a:ext cx="824388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3200" b="1" dirty="0" smtClean="0">
                <a:latin typeface="Times New Roman" pitchFamily="18" charset="0"/>
              </a:rPr>
              <a:t>    </a:t>
            </a:r>
            <a:r>
              <a:rPr kumimoji="1" lang="en-US" altLang="zh-CN" sz="2800" b="1" dirty="0" smtClean="0">
                <a:latin typeface="Times New Roman" pitchFamily="18" charset="0"/>
              </a:rPr>
              <a:t>3</a:t>
            </a:r>
            <a:r>
              <a:rPr kumimoji="1" lang="zh-CN" altLang="en-US" sz="2800" b="1" dirty="0">
                <a:latin typeface="Times New Roman" pitchFamily="18" charset="0"/>
              </a:rPr>
              <a:t>．概括写出人民军队所向无敌、战绩辉煌的两个短语是</a:t>
            </a:r>
            <a:r>
              <a:rPr kumimoji="1" lang="en-US" altLang="zh-CN" sz="2800" b="1" dirty="0" smtClean="0">
                <a:latin typeface="Times New Roman" pitchFamily="18" charset="0"/>
              </a:rPr>
              <a:t>____________</a:t>
            </a:r>
            <a:r>
              <a:rPr kumimoji="1" lang="zh-CN" altLang="en-US" sz="2800" b="1" dirty="0" smtClean="0">
                <a:latin typeface="Times New Roman" pitchFamily="18" charset="0"/>
              </a:rPr>
              <a:t>和</a:t>
            </a:r>
            <a:r>
              <a:rPr kumimoji="1" lang="en-US" altLang="zh-CN" sz="2800" b="1" dirty="0" smtClean="0">
                <a:latin typeface="Times New Roman" pitchFamily="18" charset="0"/>
              </a:rPr>
              <a:t>____________</a:t>
            </a:r>
            <a:r>
              <a:rPr kumimoji="1" lang="zh-CN" altLang="en-US" sz="2800" b="1" dirty="0" smtClean="0">
                <a:latin typeface="Times New Roman" pitchFamily="18" charset="0"/>
              </a:rPr>
              <a:t>。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endParaRPr kumimoji="1" lang="en-US" altLang="zh-CN" sz="2800" b="1" dirty="0" smtClean="0">
              <a:latin typeface="Times New Roman" pitchFamily="18" charset="0"/>
            </a:endParaRPr>
          </a:p>
          <a:p>
            <a:r>
              <a:rPr kumimoji="1" lang="en-US" altLang="zh-CN" sz="2800" b="1" dirty="0">
                <a:latin typeface="Times New Roman" pitchFamily="18" charset="0"/>
              </a:rPr>
              <a:t/>
            </a:r>
            <a:br>
              <a:rPr kumimoji="1" lang="en-US" altLang="zh-CN" sz="2800" b="1" dirty="0">
                <a:latin typeface="Times New Roman" pitchFamily="18" charset="0"/>
              </a:rPr>
            </a:br>
            <a:r>
              <a:rPr kumimoji="1" lang="zh-CN" altLang="en-US" sz="2800" b="1" dirty="0">
                <a:latin typeface="Times New Roman" pitchFamily="18" charset="0"/>
              </a:rPr>
              <a:t>　</a:t>
            </a:r>
            <a:r>
              <a:rPr kumimoji="1" lang="en-US" altLang="zh-CN" sz="2800" b="1" dirty="0" smtClean="0"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latin typeface="Times New Roman" pitchFamily="18" charset="0"/>
              </a:rPr>
              <a:t>．</a:t>
            </a:r>
            <a:r>
              <a:rPr kumimoji="1" lang="en-US" altLang="zh-CN" sz="2800" b="1" dirty="0"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latin typeface="Times New Roman" pitchFamily="18" charset="0"/>
              </a:rPr>
              <a:t>西起九江</a:t>
            </a:r>
            <a:r>
              <a:rPr kumimoji="1" lang="en-US" altLang="zh-CN" sz="2800" b="1" dirty="0">
                <a:latin typeface="Times New Roman" pitchFamily="18" charset="0"/>
              </a:rPr>
              <a:t>(</a:t>
            </a:r>
            <a:r>
              <a:rPr kumimoji="1" lang="zh-CN" altLang="en-US" sz="2800" b="1" dirty="0">
                <a:latin typeface="Times New Roman" pitchFamily="18" charset="0"/>
              </a:rPr>
              <a:t>不含</a:t>
            </a:r>
            <a:r>
              <a:rPr kumimoji="1" lang="en-US" altLang="zh-CN" sz="2800" b="1" dirty="0">
                <a:latin typeface="Times New Roman" pitchFamily="18" charset="0"/>
              </a:rPr>
              <a:t>)</a:t>
            </a:r>
            <a:r>
              <a:rPr kumimoji="1" lang="zh-CN" altLang="en-US" sz="2800" b="1" dirty="0">
                <a:latin typeface="Times New Roman" pitchFamily="18" charset="0"/>
              </a:rPr>
              <a:t>，东至江阴，均是人民解放军的渡江区域</a:t>
            </a:r>
            <a:r>
              <a:rPr kumimoji="1" lang="en-US" altLang="zh-CN" sz="2800" b="1" dirty="0"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latin typeface="Times New Roman" pitchFamily="18" charset="0"/>
              </a:rPr>
              <a:t>一句中的</a:t>
            </a:r>
            <a:r>
              <a:rPr kumimoji="1" lang="en-US" altLang="zh-CN" sz="2800" b="1" dirty="0">
                <a:latin typeface="Times New Roman" pitchFamily="18" charset="0"/>
              </a:rPr>
              <a:t>"(</a:t>
            </a:r>
            <a:r>
              <a:rPr kumimoji="1" lang="zh-CN" altLang="en-US" sz="2800" b="1" dirty="0">
                <a:latin typeface="Times New Roman" pitchFamily="18" charset="0"/>
              </a:rPr>
              <a:t>不含</a:t>
            </a:r>
            <a:r>
              <a:rPr kumimoji="1" lang="en-US" altLang="zh-CN" sz="2800" b="1" dirty="0">
                <a:latin typeface="Times New Roman" pitchFamily="18" charset="0"/>
              </a:rPr>
              <a:t>)"</a:t>
            </a:r>
            <a:r>
              <a:rPr kumimoji="1" lang="zh-CN" altLang="en-US" sz="2800" b="1" dirty="0">
                <a:latin typeface="Times New Roman" pitchFamily="18" charset="0"/>
              </a:rPr>
              <a:t>、</a:t>
            </a:r>
            <a:r>
              <a:rPr kumimoji="1" lang="en-US" altLang="zh-CN" sz="2800" b="1" dirty="0"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latin typeface="Times New Roman" pitchFamily="18" charset="0"/>
              </a:rPr>
              <a:t>均</a:t>
            </a:r>
            <a:r>
              <a:rPr kumimoji="1" lang="en-US" altLang="zh-CN" sz="2800" b="1" dirty="0">
                <a:latin typeface="Times New Roman" pitchFamily="18" charset="0"/>
              </a:rPr>
              <a:t>"</a:t>
            </a:r>
            <a:r>
              <a:rPr kumimoji="1" lang="zh-CN" altLang="en-US" sz="2800" b="1" dirty="0">
                <a:latin typeface="Times New Roman" pitchFamily="18" charset="0"/>
              </a:rPr>
              <a:t>有何表达作用</a:t>
            </a:r>
            <a:r>
              <a:rPr kumimoji="1" lang="en-US" altLang="zh-CN" sz="2800" b="1" dirty="0">
                <a:latin typeface="Times New Roman" pitchFamily="18" charset="0"/>
              </a:rPr>
              <a:t>?</a:t>
            </a:r>
            <a:endParaRPr lang="zh-CN" altLang="en-US" sz="2800" dirty="0"/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3823625" y="1755645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冲破敌阵</a:t>
            </a: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6331214" y="1755645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solidFill>
                  <a:srgbClr val="FF0066"/>
                </a:solidFill>
                <a:latin typeface="Times New Roman" pitchFamily="18" charset="0"/>
              </a:rPr>
              <a:t>横渡长江</a:t>
            </a: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1890072" y="4705135"/>
            <a:ext cx="84492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1" lang="en-US" altLang="zh-CN" sz="2400" b="1" dirty="0">
                <a:solidFill>
                  <a:srgbClr val="FF0066"/>
                </a:solidFill>
                <a:latin typeface="Times New Roman" pitchFamily="18" charset="0"/>
              </a:rPr>
              <a:t>"</a:t>
            </a:r>
            <a:r>
              <a:rPr kumimoji="1" lang="zh-CN" altLang="en-US" sz="2400" b="1" dirty="0">
                <a:solidFill>
                  <a:srgbClr val="FF0066"/>
                </a:solidFill>
                <a:latin typeface="Times New Roman" pitchFamily="18" charset="0"/>
              </a:rPr>
              <a:t>不含</a:t>
            </a:r>
            <a:r>
              <a:rPr kumimoji="1" lang="en-US" altLang="zh-CN" sz="2400" b="1" dirty="0">
                <a:solidFill>
                  <a:srgbClr val="FF0066"/>
                </a:solidFill>
                <a:latin typeface="Times New Roman" pitchFamily="18" charset="0"/>
              </a:rPr>
              <a:t>"</a:t>
            </a:r>
            <a:r>
              <a:rPr kumimoji="1" lang="zh-CN" altLang="en-US" sz="2400" b="1" dirty="0">
                <a:solidFill>
                  <a:srgbClr val="FF0066"/>
                </a:solidFill>
                <a:latin typeface="Times New Roman" pitchFamily="18" charset="0"/>
              </a:rPr>
              <a:t>是不包括，体现本文语言确凿无误的特点；</a:t>
            </a:r>
            <a:r>
              <a:rPr kumimoji="1" lang="en-US" altLang="zh-CN" sz="2400" b="1" dirty="0">
                <a:solidFill>
                  <a:srgbClr val="FF0066"/>
                </a:solidFill>
                <a:latin typeface="Times New Roman" pitchFamily="18" charset="0"/>
              </a:rPr>
              <a:t>"</a:t>
            </a:r>
            <a:r>
              <a:rPr kumimoji="1" lang="zh-CN" altLang="en-US" sz="2400" b="1" dirty="0">
                <a:solidFill>
                  <a:srgbClr val="FF0066"/>
                </a:solidFill>
                <a:latin typeface="Times New Roman" pitchFamily="18" charset="0"/>
              </a:rPr>
              <a:t>均</a:t>
            </a:r>
            <a:r>
              <a:rPr kumimoji="1" lang="en-US" altLang="zh-CN" sz="2400" b="1" dirty="0">
                <a:solidFill>
                  <a:srgbClr val="FF0066"/>
                </a:solidFill>
                <a:latin typeface="Times New Roman" pitchFamily="18" charset="0"/>
              </a:rPr>
              <a:t>"</a:t>
            </a:r>
            <a:r>
              <a:rPr kumimoji="1" lang="zh-CN" altLang="en-US" sz="2400" b="1" dirty="0">
                <a:solidFill>
                  <a:srgbClr val="FF0066"/>
                </a:solidFill>
                <a:latin typeface="Times New Roman" pitchFamily="18" charset="0"/>
              </a:rPr>
              <a:t>是全的意思。突出了战线之长、胜利之大，洋溢着自豪之情。</a:t>
            </a:r>
          </a:p>
        </p:txBody>
      </p:sp>
      <p:sp>
        <p:nvSpPr>
          <p:cNvPr id="9" name="矩形 8"/>
          <p:cNvSpPr/>
          <p:nvPr/>
        </p:nvSpPr>
        <p:spPr>
          <a:xfrm>
            <a:off x="1770185" y="1357298"/>
            <a:ext cx="8569173" cy="497316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9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xfrm>
            <a:off x="2172433" y="746126"/>
            <a:ext cx="7934325" cy="4572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材料：给下面的新闻拟写一个标题（不超过15字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）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/>
            </a:r>
            <a:br>
              <a:rPr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</a:b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</a:b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中国青年报5月15日电   为鼓励广大青少年编创、制作、传播优秀微电影作品，积极弘扬和践行社会主义核心价值观，共青团中央启2014“向上•向善”中国青少年微电影大赛活动。大赛突出“向上•向善”的活动主题。“向上”即心系祖国、追求梦想，勤奋学习、提高本领，开拓进取、创新创业，艰苦奋斗、攻坚克难；“向善”即正直善良、诚实守信，爱岗勤勉、敬业奉献，敬老爱幼、睦亲敦邻，助人为乐、热心公益。参赛作品分为微电影成片和微电影项目书两类，获奖者将得到荣誉证书和奖金，获奖作品将推荐至中央、省市电视台和知名网络媒体进行展播。</a:t>
            </a:r>
            <a:r>
              <a:rPr lang="zh-CN" altLang="en-US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/>
            </a:r>
            <a:br>
              <a:rPr lang="zh-CN" altLang="en-US" sz="39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</a:br>
            <a:endParaRPr lang="zh-CN" altLang="en-US" sz="3900" b="1" dirty="0">
              <a:effectLst>
                <a:outerShdw blurRad="38100" dist="38100" dir="2700000" algn="tl">
                  <a:srgbClr val="C0C0C0"/>
                </a:outerShdw>
              </a:effectLst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555" name="内容占位符 2"/>
          <p:cNvSpPr>
            <a:spLocks noGrp="1"/>
          </p:cNvSpPr>
          <p:nvPr>
            <p:ph idx="4294967295"/>
          </p:nvPr>
        </p:nvSpPr>
        <p:spPr>
          <a:xfrm>
            <a:off x="2281284" y="4754393"/>
            <a:ext cx="7862888" cy="16049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300" b="1" dirty="0">
                <a:solidFill>
                  <a:srgbClr val="FF0000"/>
                </a:solidFill>
              </a:rPr>
              <a:t>答案：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300" b="1" dirty="0">
                <a:solidFill>
                  <a:srgbClr val="FF0000"/>
                </a:solidFill>
              </a:rPr>
              <a:t>1</a:t>
            </a:r>
            <a:r>
              <a:rPr lang="zh-CN" altLang="en-US" sz="2300" b="1" dirty="0">
                <a:solidFill>
                  <a:srgbClr val="FF0000"/>
                </a:solidFill>
              </a:rPr>
              <a:t>、中国青少年微电影大赛启动。 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300" b="1" dirty="0">
                <a:solidFill>
                  <a:srgbClr val="FF0000"/>
                </a:solidFill>
              </a:rPr>
              <a:t>2</a:t>
            </a:r>
            <a:r>
              <a:rPr lang="zh-CN" altLang="en-US" sz="2300" b="1" dirty="0">
                <a:solidFill>
                  <a:srgbClr val="FF0000"/>
                </a:solidFill>
              </a:rPr>
              <a:t>、青少年微电影大赛启动。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300" b="1" dirty="0">
                <a:solidFill>
                  <a:srgbClr val="FF0000"/>
                </a:solidFill>
              </a:rPr>
              <a:t>3</a:t>
            </a:r>
            <a:r>
              <a:rPr lang="zh-CN" altLang="en-US" sz="2300" b="1" dirty="0">
                <a:solidFill>
                  <a:srgbClr val="FF0000"/>
                </a:solidFill>
              </a:rPr>
              <a:t>、</a:t>
            </a:r>
            <a:r>
              <a:rPr lang="en-US" altLang="zh-CN" sz="2300" b="1" dirty="0">
                <a:solidFill>
                  <a:srgbClr val="FF0000"/>
                </a:solidFill>
              </a:rPr>
              <a:t>2014</a:t>
            </a:r>
            <a:r>
              <a:rPr lang="zh-CN" altLang="en-US" sz="2300" b="1" dirty="0">
                <a:solidFill>
                  <a:srgbClr val="FF0000"/>
                </a:solidFill>
              </a:rPr>
              <a:t>青少年微电影大赛启动。</a:t>
            </a:r>
          </a:p>
          <a:p>
            <a:pPr eaLnBrk="1" hangingPunct="1">
              <a:lnSpc>
                <a:spcPct val="80000"/>
              </a:lnSpc>
            </a:pPr>
            <a:endParaRPr lang="zh-CN" altLang="en-US" sz="1500" dirty="0"/>
          </a:p>
        </p:txBody>
      </p:sp>
      <p:sp>
        <p:nvSpPr>
          <p:cNvPr id="4" name="矩形 3"/>
          <p:cNvSpPr/>
          <p:nvPr/>
        </p:nvSpPr>
        <p:spPr>
          <a:xfrm>
            <a:off x="237101" y="15008"/>
            <a:ext cx="2262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0" cap="none" spc="0" dirty="0" smtClean="0">
                <a:ln w="0"/>
                <a:effectLst/>
              </a:rPr>
              <a:t>练习二</a:t>
            </a:r>
            <a:endParaRPr lang="zh-CN" altLang="en-US" sz="5400" b="0" cap="none" spc="0" dirty="0">
              <a:ln w="0"/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4391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20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标题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zh-CN" alt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要点归纳</a:t>
            </a:r>
            <a:r>
              <a:rPr lang="zh-CN" altLang="en-US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25603" name="内容占位符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拟写新闻标题</a:t>
            </a:r>
            <a:r>
              <a:rPr lang="en-US" altLang="zh-CN" dirty="0" smtClean="0"/>
              <a:t> </a:t>
            </a:r>
            <a:endParaRPr lang="zh-CN" altLang="en-US" dirty="0" smtClean="0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、提取关键词句</a:t>
            </a:r>
            <a:r>
              <a:rPr lang="en-US" altLang="zh-CN" dirty="0" smtClean="0"/>
              <a:t>(</a:t>
            </a:r>
            <a:r>
              <a:rPr lang="zh-CN" altLang="en-US" dirty="0" smtClean="0"/>
              <a:t>导语</a:t>
            </a:r>
            <a:r>
              <a:rPr lang="en-US" altLang="zh-CN" dirty="0" smtClean="0"/>
              <a:t>)</a:t>
            </a:r>
            <a:endParaRPr lang="zh-CN" altLang="en-US" dirty="0" smtClean="0"/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、注意限制条件（字数限制）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、规范答题格式</a:t>
            </a:r>
          </a:p>
          <a:p>
            <a:pPr marL="0" indent="0" eaLnBrk="1" hangingPunct="1">
              <a:buNone/>
            </a:pPr>
            <a:r>
              <a:rPr lang="en-US" altLang="zh-CN" dirty="0" smtClean="0"/>
              <a:t>       </a:t>
            </a:r>
            <a:endParaRPr lang="zh-CN" altLang="en-US" dirty="0" smtClean="0"/>
          </a:p>
          <a:p>
            <a:pPr eaLnBrk="1" hangingPunct="1"/>
            <a:r>
              <a:rPr lang="zh-CN" altLang="en-US" dirty="0" smtClean="0"/>
              <a:t>人（或事、物）</a:t>
            </a:r>
            <a:r>
              <a:rPr lang="en-US" altLang="zh-CN" dirty="0" smtClean="0"/>
              <a:t>+</a:t>
            </a:r>
            <a:r>
              <a:rPr lang="zh-CN" altLang="en-US" dirty="0" smtClean="0"/>
              <a:t>干什么（或怎么样）</a:t>
            </a:r>
          </a:p>
          <a:p>
            <a:pPr eaLnBrk="1" hangingPunct="1"/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199337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1623120" y="1144888"/>
            <a:ext cx="8515672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Times New Roman" pitchFamily="18" charset="0"/>
              </a:rPr>
              <a:t>         </a:t>
            </a:r>
            <a:r>
              <a:rPr lang="zh-CN" altLang="en-US" sz="3600" b="1" dirty="0">
                <a:latin typeface="Times New Roman" pitchFamily="18" charset="0"/>
              </a:rPr>
              <a:t>本文是一篇</a:t>
            </a: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</a:rPr>
              <a:t>消息</a:t>
            </a:r>
            <a:r>
              <a:rPr lang="zh-CN" altLang="en-US" sz="3600" b="1" dirty="0">
                <a:latin typeface="Times New Roman" pitchFamily="18" charset="0"/>
              </a:rPr>
              <a:t>（狭义新闻），它真实、及时、简要地报道人民解放军百万大军横渡长江的情况。全面介绍了渡江三路军的进军的时间、地点、战线、战况，使人对震惊中外的渡江战役之概貌有所了解。这则新闻的标题、导语和主体部分的结构安排等都颇有讲究，值得细心体味。文中的语言准确精练，感情色彩鲜明</a:t>
            </a:r>
            <a:r>
              <a:rPr lang="en-US" altLang="zh-CN" sz="3600" b="1" dirty="0">
                <a:latin typeface="Times New Roman" pitchFamily="18" charset="0"/>
              </a:rPr>
              <a:t>,</a:t>
            </a:r>
            <a:r>
              <a:rPr lang="zh-CN" altLang="en-US" sz="3600" b="1" dirty="0">
                <a:latin typeface="Times New Roman" pitchFamily="18" charset="0"/>
              </a:rPr>
              <a:t>铿锵有力。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1261" y="221558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n w="0"/>
              </a:rPr>
              <a:t>小结</a:t>
            </a:r>
            <a:endParaRPr lang="zh-CN" altLang="en-US" sz="5400" dirty="0">
              <a:ln w="0"/>
            </a:endParaRPr>
          </a:p>
        </p:txBody>
      </p:sp>
    </p:spTree>
    <p:extLst>
      <p:ext uri="{BB962C8B-B14F-4D97-AF65-F5344CB8AC3E}">
        <p14:creationId xmlns:p14="http://schemas.microsoft.com/office/powerpoint/2010/main" val="129062817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503493" y="260648"/>
            <a:ext cx="1600200" cy="4724400"/>
          </a:xfrm>
        </p:spPr>
        <p:txBody>
          <a:bodyPr>
            <a:normAutofit/>
          </a:bodyPr>
          <a:lstStyle/>
          <a:p>
            <a:pPr algn="dist"/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作</a:t>
            </a:r>
            <a:b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业</a:t>
            </a:r>
            <a:b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布</a:t>
            </a:r>
            <a:b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</a:br>
            <a:r>
              <a:rPr lang="zh-CN" altLang="en-US" sz="4000" b="1" dirty="0">
                <a:solidFill>
                  <a:srgbClr val="FF0000"/>
                </a:solidFill>
                <a:ea typeface="华文彩云" pitchFamily="2" charset="-122"/>
              </a:rPr>
              <a:t>置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927648" y="304800"/>
            <a:ext cx="4464496" cy="6096000"/>
          </a:xfrm>
          <a:solidFill>
            <a:srgbClr val="C0C0C0">
              <a:alpha val="50000"/>
            </a:srgbClr>
          </a:solidFill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运用所学有关新闻知识，写一则新闻，报道发生在你自己身边的新鲜事，</a:t>
            </a:r>
            <a:r>
              <a:rPr lang="en-US" altLang="zh-CN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300</a:t>
            </a:r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字左右。（注意：要符合新闻的结构和要素）</a:t>
            </a:r>
          </a:p>
          <a:p>
            <a:r>
              <a:rPr lang="zh-CN" altLang="en-US" sz="36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完成语文练习册。</a:t>
            </a:r>
          </a:p>
          <a:p>
            <a:pPr marL="0" indent="0">
              <a:buNone/>
            </a:pPr>
            <a:endParaRPr lang="zh-CN" altLang="en-US" sz="3600" b="1" dirty="0">
              <a:solidFill>
                <a:schemeClr val="accent2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1988" name="Picture 4" descr="树[1]"/>
          <p:cNvPicPr>
            <a:picLocks noGrp="1" noChangeAspect="1" noChangeArrowheads="1" noCrop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08168" y="980728"/>
            <a:ext cx="2895600" cy="4191000"/>
          </a:xfr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335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3" descr="1b0d4f0f84a00b146059f3b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7571" y="1508424"/>
            <a:ext cx="3095625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528969" y="365126"/>
            <a:ext cx="7239897" cy="5811838"/>
          </a:xfrm>
          <a:prstGeom prst="rect">
            <a:avLst/>
          </a:prstGeom>
          <a:gradFill>
            <a:gsLst>
              <a:gs pos="22000">
                <a:srgbClr val="7EABD4"/>
              </a:gs>
              <a:gs pos="37000">
                <a:srgbClr val="7EABD4"/>
              </a:gs>
              <a:gs pos="65000">
                <a:srgbClr val="5690C5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softEdge rad="127000"/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761772" y="854999"/>
            <a:ext cx="6671399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毛泽东，字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润之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生于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清朝湖南省长沙府湘潭县韶山冲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中国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革命家、政治家、战略家、理论家和中国共产党和中华人民共和国领导人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。从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1949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年中华人民共和国成立到他逝世的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1976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年间，毛泽东是中华人民共和国的最高领导人。他对马列主义的发展、军事理论的贡献以及他对共产党的理论贡献被称为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毛泽东思想</a:t>
            </a:r>
            <a:r>
              <a:rPr lang="en-US" altLang="zh-CN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他</a:t>
            </a:r>
            <a:r>
              <a:rPr lang="zh-CN" altLang="en-US" sz="2800" b="1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被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视为是现代世界历史中最重要的人物之一，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时代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杂志将他评为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世纪最具影响</a:t>
            </a:r>
            <a:r>
              <a:rPr lang="en-US" altLang="zh-CN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100</a:t>
            </a:r>
            <a:r>
              <a:rPr lang="zh-CN" altLang="en-US" sz="2800" b="1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人之一。</a:t>
            </a:r>
          </a:p>
        </p:txBody>
      </p:sp>
    </p:spTree>
    <p:extLst>
      <p:ext uri="{BB962C8B-B14F-4D97-AF65-F5344CB8AC3E}">
        <p14:creationId xmlns:p14="http://schemas.microsoft.com/office/powerpoint/2010/main" val="4130292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4034118" y="497541"/>
            <a:ext cx="3200400" cy="762000"/>
          </a:xfrm>
          <a:prstGeom prst="rect">
            <a:avLst/>
          </a:prstGeom>
          <a:scene3d>
            <a:camera prst="legacyObliqueRight"/>
            <a:lightRig rig="legacyHarsh3" dir="t"/>
          </a:scene3d>
          <a:sp3d>
            <a:bevelT/>
          </a:sp3d>
        </p:spPr>
        <p:txBody>
          <a:bodyPr wrap="none" fromWordArt="1">
            <a:prstTxWarp prst="textPlain">
              <a:avLst>
                <a:gd name="adj" fmla="val 50426"/>
              </a:avLst>
            </a:prstTxWarp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solidFill>
                  <a:srgbClr val="FF6600">
                    <a:alpha val="97000"/>
                  </a:srgbClr>
                </a:solidFill>
                <a:latin typeface="宋体"/>
                <a:ea typeface="宋体"/>
              </a:rPr>
              <a:t>时代背景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168549" y="1380162"/>
            <a:ext cx="9653643" cy="42672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800" b="1" dirty="0" smtClean="0"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解放战争到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1948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年底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先后解放了东北、华北、中原广大地区</a:t>
            </a:r>
            <a:r>
              <a:rPr lang="zh-CN" altLang="en-US" sz="2000" b="1" dirty="0"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1949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年，国民党反动政府奄奄一息。这时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蒋介石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于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1949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年元旦发出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“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求和</a:t>
            </a:r>
            <a:r>
              <a:rPr lang="en-US" altLang="zh-CN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”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声明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14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日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我党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提出和谈的八项条件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,</a:t>
            </a:r>
            <a:r>
              <a:rPr lang="zh-CN" altLang="en-US" sz="2000" b="1" dirty="0" smtClean="0">
                <a:solidFill>
                  <a:srgbClr val="0070C0"/>
                </a:solidFill>
                <a:latin typeface="黑体" pitchFamily="2" charset="-122"/>
                <a:ea typeface="黑体" pitchFamily="2" charset="-122"/>
              </a:rPr>
              <a:t>揭穿蒋的阴谋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。蒋介石在对长江防线经过三个半月的苦心经营之后，于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20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日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拒绝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签订国内和平协定。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月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21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日，毛主席和朱德  总司令立即发布了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向全国进军的命令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，人民解放军于该日凌晨发起了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渡江战役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。</a:t>
            </a:r>
            <a:endParaRPr lang="en-US" altLang="zh-CN" sz="2000" b="1" dirty="0" smtClean="0"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    22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日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时，新华社播发了</a:t>
            </a:r>
            <a:r>
              <a:rPr lang="zh-CN" altLang="en-US" sz="2000" b="1" dirty="0" smtClean="0">
                <a:solidFill>
                  <a:srgbClr val="FFC000"/>
                </a:solidFill>
                <a:latin typeface="黑体" pitchFamily="2" charset="-122"/>
                <a:ea typeface="黑体" pitchFamily="2" charset="-122"/>
              </a:rPr>
              <a:t>毛泽东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撰写的消息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《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我三十万大军胜利渡过长江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》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，报道了中路军万船齐发，突破敌阵，占领南岸广大地区的战况。</a:t>
            </a:r>
            <a:endParaRPr lang="en-US" altLang="zh-CN" sz="2000" b="1" dirty="0" smtClean="0">
              <a:latin typeface="黑体" pitchFamily="2" charset="-122"/>
              <a:ea typeface="黑体" pitchFamily="2" charset="-122"/>
            </a:endParaRPr>
          </a:p>
          <a:p>
            <a:pPr marL="0" indent="0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20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000" b="1" dirty="0" smtClean="0">
                <a:latin typeface="黑体" pitchFamily="2" charset="-122"/>
                <a:ea typeface="黑体" pitchFamily="2" charset="-122"/>
              </a:rPr>
              <a:t>   22</a:t>
            </a:r>
            <a:r>
              <a:rPr lang="zh-CN" altLang="en-US" sz="2000" b="1" dirty="0" smtClean="0">
                <a:latin typeface="黑体" pitchFamily="2" charset="-122"/>
                <a:ea typeface="黑体" pitchFamily="2" charset="-122"/>
              </a:rPr>
              <a:t>日夜，毛泽东又撰写了这一则全面报道前线最新战况的新闻稿。</a:t>
            </a:r>
          </a:p>
          <a:p>
            <a:pPr marL="0" indent="0">
              <a:lnSpc>
                <a:spcPct val="17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sz="1800" b="1" dirty="0"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93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2667000" y="928688"/>
            <a:ext cx="750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/>
              <a:t>1</a:t>
            </a:r>
            <a:r>
              <a:rPr lang="zh-CN" altLang="en-US" sz="3200" b="1" dirty="0"/>
              <a:t>、请给下面红色的字标上正确的读音。</a:t>
            </a:r>
          </a:p>
        </p:txBody>
      </p:sp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2452688" y="214314"/>
            <a:ext cx="34528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dirty="0">
                <a:solidFill>
                  <a:srgbClr val="F42818"/>
                </a:solidFill>
                <a:ea typeface="华文隶书" panose="02010800040101010101" pitchFamily="2" charset="-122"/>
              </a:rPr>
              <a:t>自学检测一</a:t>
            </a: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8441532" y="2482897"/>
            <a:ext cx="2520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阻</a:t>
            </a:r>
            <a:r>
              <a:rPr lang="zh-CN" altLang="en-US" sz="2800" b="1" dirty="0">
                <a:solidFill>
                  <a:srgbClr val="F42818"/>
                </a:solidFill>
              </a:rPr>
              <a:t>遏</a:t>
            </a:r>
            <a:r>
              <a:rPr lang="zh-CN" altLang="en-US" sz="2800" b="1" dirty="0"/>
              <a:t>（          ）</a:t>
            </a:r>
          </a:p>
        </p:txBody>
      </p:sp>
      <p:sp>
        <p:nvSpPr>
          <p:cNvPr id="12293" name="Text Box 6"/>
          <p:cNvSpPr txBox="1">
            <a:spLocks noChangeArrowheads="1"/>
          </p:cNvSpPr>
          <p:nvPr/>
        </p:nvSpPr>
        <p:spPr bwMode="auto">
          <a:xfrm>
            <a:off x="4655344" y="2465688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</a:rPr>
              <a:t>芜</a:t>
            </a:r>
            <a:r>
              <a:rPr lang="zh-CN" altLang="en-US" sz="2800" b="1" dirty="0"/>
              <a:t>湖（          ）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1450975" y="2476426"/>
            <a:ext cx="2952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42818"/>
                </a:solidFill>
              </a:rPr>
              <a:t>荻</a:t>
            </a:r>
            <a:r>
              <a:rPr lang="zh-CN" altLang="en-US" sz="2800" b="1" dirty="0"/>
              <a:t>港（         </a:t>
            </a:r>
            <a:r>
              <a:rPr lang="zh-CN" altLang="en-US" sz="2800" b="1" dirty="0" smtClean="0"/>
              <a:t>  </a:t>
            </a:r>
            <a:r>
              <a:rPr lang="zh-CN" altLang="en-US" sz="2800" b="1" dirty="0"/>
              <a:t>）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1467644" y="1705691"/>
            <a:ext cx="3313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42818"/>
                </a:solidFill>
              </a:rPr>
              <a:t>溃</a:t>
            </a:r>
            <a:r>
              <a:rPr lang="zh-CN" altLang="en-US" sz="2800" b="1" dirty="0"/>
              <a:t>退（            ）</a:t>
            </a:r>
          </a:p>
        </p:txBody>
      </p:sp>
      <p:sp>
        <p:nvSpPr>
          <p:cNvPr id="12296" name="Text Box 9"/>
          <p:cNvSpPr txBox="1">
            <a:spLocks noChangeArrowheads="1"/>
          </p:cNvSpPr>
          <p:nvPr/>
        </p:nvSpPr>
        <p:spPr bwMode="auto">
          <a:xfrm>
            <a:off x="1487488" y="3263938"/>
            <a:ext cx="30956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42818"/>
                </a:solidFill>
              </a:rPr>
              <a:t>歼</a:t>
            </a:r>
            <a:r>
              <a:rPr lang="zh-CN" altLang="en-US" sz="2800" b="1" dirty="0"/>
              <a:t>灭（           ）</a:t>
            </a:r>
          </a:p>
        </p:txBody>
      </p:sp>
      <p:sp>
        <p:nvSpPr>
          <p:cNvPr id="12297" name="Text Box 10"/>
          <p:cNvSpPr txBox="1">
            <a:spLocks noChangeArrowheads="1"/>
          </p:cNvSpPr>
          <p:nvPr/>
        </p:nvSpPr>
        <p:spPr bwMode="auto">
          <a:xfrm rot="10756552" flipV="1">
            <a:off x="4644951" y="3263938"/>
            <a:ext cx="4537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42818"/>
                </a:solidFill>
              </a:rPr>
              <a:t>绥靖</a:t>
            </a:r>
            <a:r>
              <a:rPr lang="zh-CN" altLang="en-US" sz="2800" b="1" dirty="0"/>
              <a:t>（         </a:t>
            </a:r>
            <a:r>
              <a:rPr lang="zh-CN" altLang="en-US" sz="2800" b="1" dirty="0" smtClean="0"/>
              <a:t>）（        ）</a:t>
            </a:r>
            <a:endParaRPr lang="zh-CN" altLang="en-US" sz="2800" b="1" dirty="0"/>
          </a:p>
        </p:txBody>
      </p:sp>
      <p:sp>
        <p:nvSpPr>
          <p:cNvPr id="12298" name="Text Box 11"/>
          <p:cNvSpPr txBox="1">
            <a:spLocks noChangeArrowheads="1"/>
          </p:cNvSpPr>
          <p:nvPr/>
        </p:nvSpPr>
        <p:spPr bwMode="auto">
          <a:xfrm>
            <a:off x="1502708" y="3997021"/>
            <a:ext cx="25923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42818"/>
                </a:solidFill>
              </a:rPr>
              <a:t>瑰</a:t>
            </a:r>
            <a:r>
              <a:rPr lang="zh-CN" altLang="en-US" sz="2800" b="1" dirty="0"/>
              <a:t>宝（          ）</a:t>
            </a:r>
          </a:p>
        </p:txBody>
      </p:sp>
      <p:sp>
        <p:nvSpPr>
          <p:cNvPr id="12299" name="Text Box 12"/>
          <p:cNvSpPr txBox="1">
            <a:spLocks noChangeArrowheads="1"/>
          </p:cNvSpPr>
          <p:nvPr/>
        </p:nvSpPr>
        <p:spPr bwMode="auto">
          <a:xfrm>
            <a:off x="4679211" y="4041963"/>
            <a:ext cx="32400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负</a:t>
            </a:r>
            <a:r>
              <a:rPr lang="zh-CN" altLang="en-US" sz="2800" b="1" dirty="0">
                <a:solidFill>
                  <a:srgbClr val="F42818"/>
                </a:solidFill>
              </a:rPr>
              <a:t>隅</a:t>
            </a:r>
            <a:r>
              <a:rPr lang="zh-CN" altLang="en-US" sz="2800" b="1" dirty="0"/>
              <a:t>顽抗（          ）</a:t>
            </a:r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8410369" y="3263098"/>
            <a:ext cx="34559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高屋建</a:t>
            </a:r>
            <a:r>
              <a:rPr lang="zh-CN" altLang="en-US" sz="2800" b="1" dirty="0">
                <a:solidFill>
                  <a:srgbClr val="F42818"/>
                </a:solidFill>
              </a:rPr>
              <a:t>瓴</a:t>
            </a:r>
            <a:r>
              <a:rPr lang="zh-CN" altLang="en-US" sz="2800" b="1" dirty="0"/>
              <a:t>（          ）</a:t>
            </a:r>
          </a:p>
        </p:txBody>
      </p:sp>
      <p:sp>
        <p:nvSpPr>
          <p:cNvPr id="12301" name="Text Box 14"/>
          <p:cNvSpPr txBox="1">
            <a:spLocks noChangeArrowheads="1"/>
          </p:cNvSpPr>
          <p:nvPr/>
        </p:nvSpPr>
        <p:spPr bwMode="auto">
          <a:xfrm>
            <a:off x="1428563" y="5303822"/>
            <a:ext cx="57610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气势</a:t>
            </a:r>
            <a:r>
              <a:rPr lang="zh-CN" altLang="en-US" sz="2800" b="1" dirty="0">
                <a:solidFill>
                  <a:srgbClr val="F42818"/>
                </a:solidFill>
              </a:rPr>
              <a:t>磅礴</a:t>
            </a:r>
            <a:r>
              <a:rPr lang="zh-CN" altLang="en-US" sz="2800" b="1" dirty="0" smtClean="0"/>
              <a:t>（         ）（     </a:t>
            </a:r>
            <a:r>
              <a:rPr lang="zh-CN" altLang="en-US" sz="2800" b="1" dirty="0"/>
              <a:t>）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9840118" y="2476426"/>
            <a:ext cx="7921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è</a:t>
            </a:r>
            <a:endParaRPr lang="en-US" altLang="zh-CN" sz="2800" b="1" dirty="0">
              <a:solidFill>
                <a:srgbClr val="2F20EC"/>
              </a:solidFill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5915819" y="2449438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</a:rPr>
              <a:t>w</a:t>
            </a:r>
            <a:r>
              <a:rPr lang="en-US" altLang="zh-CN" sz="2000" b="1" dirty="0" err="1">
                <a:solidFill>
                  <a:srgbClr val="2F20EC"/>
                </a:solidFill>
                <a:latin typeface="Arial" panose="020B0604020202020204" pitchFamily="34" charset="0"/>
              </a:rPr>
              <a:t>ú</a:t>
            </a:r>
            <a:endParaRPr lang="en-US" altLang="zh-CN" sz="2000" b="1" dirty="0">
              <a:solidFill>
                <a:srgbClr val="2F20EC"/>
              </a:solidFill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2782887" y="2490510"/>
            <a:ext cx="7207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</a:rPr>
              <a:t>d</a:t>
            </a:r>
            <a:r>
              <a:rPr lang="en-US" altLang="zh-CN" sz="2800" b="1" dirty="0" err="1">
                <a:solidFill>
                  <a:srgbClr val="2F20EC"/>
                </a:solidFill>
                <a:latin typeface="Arial" panose="020B0604020202020204" pitchFamily="34" charset="0"/>
              </a:rPr>
              <a:t>í</a:t>
            </a:r>
            <a:endParaRPr lang="en-US" altLang="zh-CN" sz="2800" b="1" dirty="0">
              <a:solidFill>
                <a:srgbClr val="2F20EC"/>
              </a:solidFill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2742236" y="1688428"/>
            <a:ext cx="10795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ku</a:t>
            </a:r>
            <a:r>
              <a:rPr lang="en-US" altLang="zh-CN" sz="2400" b="1" dirty="0" err="1">
                <a:solidFill>
                  <a:srgbClr val="2F20EC"/>
                </a:solidFill>
                <a:latin typeface="Arial" panose="020B0604020202020204" pitchFamily="34" charset="0"/>
              </a:rPr>
              <a:t>ì</a:t>
            </a:r>
            <a:endParaRPr lang="en-US" altLang="zh-CN" sz="2400" b="1" dirty="0">
              <a:solidFill>
                <a:srgbClr val="2F20EC"/>
              </a:solidFill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2728259" y="3207267"/>
            <a:ext cx="1366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ji</a:t>
            </a:r>
            <a:r>
              <a:rPr lang="en-US" altLang="zh-CN" sz="2400" b="1" dirty="0" err="1">
                <a:solidFill>
                  <a:srgbClr val="0033CC"/>
                </a:solidFill>
              </a:rPr>
              <a:t>ā</a:t>
            </a:r>
            <a:r>
              <a:rPr lang="en-US" altLang="zh-CN" sz="2800" b="1" dirty="0" err="1">
                <a:solidFill>
                  <a:srgbClr val="0033CC"/>
                </a:solidFill>
              </a:rPr>
              <a:t>n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5880100" y="3230069"/>
            <a:ext cx="647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</a:rPr>
              <a:t>su</a:t>
            </a:r>
            <a:r>
              <a:rPr lang="en-US" altLang="zh-CN" sz="2800" b="1" dirty="0" err="1">
                <a:solidFill>
                  <a:srgbClr val="2F20EC"/>
                </a:solidFill>
                <a:latin typeface="Arial" panose="020B0604020202020204" pitchFamily="34" charset="0"/>
              </a:rPr>
              <a:t>í</a:t>
            </a:r>
            <a:endParaRPr lang="en-US" altLang="zh-CN" sz="2800" b="1" dirty="0">
              <a:solidFill>
                <a:srgbClr val="2F20EC"/>
              </a:solidFill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7304742" y="3225684"/>
            <a:ext cx="10080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</a:rPr>
              <a:t>j</a:t>
            </a:r>
            <a:r>
              <a:rPr lang="en-US" altLang="zh-CN" sz="2800" b="1" dirty="0" err="1">
                <a:solidFill>
                  <a:srgbClr val="2F20EC"/>
                </a:solidFill>
                <a:latin typeface="Arial" panose="020B0604020202020204" pitchFamily="34" charset="0"/>
              </a:rPr>
              <a:t>ì</a:t>
            </a:r>
            <a:r>
              <a:rPr lang="en-US" altLang="zh-CN" sz="2800" b="1" dirty="0" err="1">
                <a:solidFill>
                  <a:srgbClr val="2F20EC"/>
                </a:solidFill>
              </a:rPr>
              <a:t>ng</a:t>
            </a:r>
            <a:endParaRPr lang="en-US" altLang="zh-CN" sz="2800" b="1" dirty="0">
              <a:solidFill>
                <a:srgbClr val="2F20EC"/>
              </a:solidFill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2728259" y="3970060"/>
            <a:ext cx="86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</a:rPr>
              <a:t>guī</a:t>
            </a:r>
            <a:endParaRPr lang="en-US" altLang="zh-CN" sz="2800" b="1" dirty="0">
              <a:solidFill>
                <a:srgbClr val="2F20EC"/>
              </a:solidFill>
            </a:endParaRP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6566628" y="4004428"/>
            <a:ext cx="7207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2F20EC"/>
                </a:solidFill>
              </a:rPr>
              <a:t>y</a:t>
            </a:r>
            <a:r>
              <a:rPr lang="en-US" altLang="zh-CN" sz="2400" b="1">
                <a:solidFill>
                  <a:srgbClr val="2F20EC"/>
                </a:solidFill>
                <a:latin typeface="Arial" panose="020B0604020202020204" pitchFamily="34" charset="0"/>
              </a:rPr>
              <a:t>ú</a:t>
            </a:r>
            <a:endParaRPr lang="en-US" altLang="zh-CN" sz="2400" b="1">
              <a:solidFill>
                <a:srgbClr val="2F20EC"/>
              </a:solidFill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10265316" y="3226885"/>
            <a:ext cx="86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líng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3278475" y="5262953"/>
            <a:ext cx="1008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páng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4752643" y="5262953"/>
            <a:ext cx="6842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bó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12314" name="Text Box 27"/>
          <p:cNvSpPr txBox="1">
            <a:spLocks noChangeArrowheads="1"/>
          </p:cNvSpPr>
          <p:nvPr/>
        </p:nvSpPr>
        <p:spPr bwMode="auto">
          <a:xfrm>
            <a:off x="8424329" y="4032265"/>
            <a:ext cx="27045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solidFill>
                  <a:srgbClr val="FF0000"/>
                </a:solidFill>
              </a:rPr>
              <a:t>撰</a:t>
            </a:r>
            <a:r>
              <a:rPr lang="zh-CN" altLang="en-US" sz="2800" b="1" dirty="0" smtClean="0"/>
              <a:t>写（</a:t>
            </a:r>
            <a:r>
              <a:rPr lang="en-US" altLang="zh-CN" sz="2800" b="1" dirty="0" smtClean="0"/>
              <a:t>           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12315" name="Text Box 28"/>
          <p:cNvSpPr txBox="1">
            <a:spLocks noChangeArrowheads="1"/>
          </p:cNvSpPr>
          <p:nvPr/>
        </p:nvSpPr>
        <p:spPr bwMode="auto">
          <a:xfrm>
            <a:off x="4705283" y="4618474"/>
            <a:ext cx="22557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</a:rPr>
              <a:t>阌</a:t>
            </a:r>
            <a:r>
              <a:rPr lang="zh-CN" altLang="en-US" sz="2800" b="1" dirty="0" smtClean="0"/>
              <a:t>乡（</a:t>
            </a:r>
            <a:r>
              <a:rPr lang="en-US" altLang="zh-CN" sz="2800" b="1" dirty="0" smtClean="0"/>
              <a:t>       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12316" name="Text Box 29"/>
          <p:cNvSpPr txBox="1">
            <a:spLocks noChangeArrowheads="1"/>
          </p:cNvSpPr>
          <p:nvPr/>
        </p:nvSpPr>
        <p:spPr bwMode="auto">
          <a:xfrm>
            <a:off x="8441532" y="4591697"/>
            <a:ext cx="24048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/>
              <a:t>古</a:t>
            </a:r>
            <a:r>
              <a:rPr lang="zh-CN" altLang="en-US" sz="2800" b="1" dirty="0">
                <a:solidFill>
                  <a:srgbClr val="FF0000"/>
                </a:solidFill>
              </a:rPr>
              <a:t>宛</a:t>
            </a:r>
            <a:r>
              <a:rPr lang="zh-CN" altLang="en-US" sz="2800" b="1" dirty="0" smtClean="0"/>
              <a:t>县</a:t>
            </a:r>
            <a:r>
              <a:rPr lang="en-US" altLang="zh-CN" sz="2800" b="1" dirty="0" smtClean="0"/>
              <a:t>(          )</a:t>
            </a:r>
            <a:endParaRPr lang="zh-CN" altLang="en-US" sz="2800" b="1" dirty="0"/>
          </a:p>
        </p:txBody>
      </p:sp>
      <p:sp>
        <p:nvSpPr>
          <p:cNvPr id="12317" name="Text Box 30"/>
          <p:cNvSpPr txBox="1">
            <a:spLocks noChangeArrowheads="1"/>
          </p:cNvSpPr>
          <p:nvPr/>
        </p:nvSpPr>
        <p:spPr bwMode="auto">
          <a:xfrm>
            <a:off x="1467644" y="4648368"/>
            <a:ext cx="26164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/>
              <a:t>杜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聿</a:t>
            </a:r>
            <a:r>
              <a:rPr lang="zh-CN" altLang="en-US" sz="2800" b="1" dirty="0" smtClean="0"/>
              <a:t>明（</a:t>
            </a:r>
            <a:r>
              <a:rPr lang="en-US" altLang="zh-CN" sz="2800" b="1" dirty="0" smtClean="0"/>
              <a:t>      </a:t>
            </a:r>
            <a:r>
              <a:rPr lang="zh-CN" altLang="en-US" sz="2800" b="1" dirty="0" smtClean="0"/>
              <a:t>）</a:t>
            </a:r>
            <a:endParaRPr lang="zh-CN" altLang="en-US" sz="2800" b="1" dirty="0"/>
          </a:p>
        </p:txBody>
      </p:sp>
      <p:sp>
        <p:nvSpPr>
          <p:cNvPr id="12318" name="Text Box 31"/>
          <p:cNvSpPr txBox="1">
            <a:spLocks noChangeArrowheads="1"/>
          </p:cNvSpPr>
          <p:nvPr/>
        </p:nvSpPr>
        <p:spPr bwMode="auto">
          <a:xfrm>
            <a:off x="4655344" y="1677492"/>
            <a:ext cx="32464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/>
              <a:t>锐不可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当</a:t>
            </a:r>
            <a:r>
              <a:rPr lang="zh-CN" altLang="en-US" sz="2800" b="1" dirty="0" smtClean="0"/>
              <a:t>（          ）</a:t>
            </a:r>
            <a:endParaRPr lang="zh-CN" altLang="en-US" sz="2800" b="1" dirty="0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9534928" y="3941524"/>
            <a:ext cx="11448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0033CC"/>
                </a:solidFill>
              </a:rPr>
              <a:t>zhuàn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25" name="Text Box 33"/>
          <p:cNvSpPr txBox="1">
            <a:spLocks noChangeArrowheads="1"/>
          </p:cNvSpPr>
          <p:nvPr/>
        </p:nvSpPr>
        <p:spPr bwMode="auto">
          <a:xfrm>
            <a:off x="5763203" y="4585010"/>
            <a:ext cx="803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33CC"/>
                </a:solidFill>
              </a:rPr>
              <a:t>wén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9776622" y="4602920"/>
            <a:ext cx="82426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err="1">
                <a:solidFill>
                  <a:srgbClr val="0033CC"/>
                </a:solidFill>
              </a:rPr>
              <a:t>wǎn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2939034" y="4591697"/>
            <a:ext cx="56457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2F20EC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err="1"/>
              <a:t>yù</a:t>
            </a:r>
            <a:endParaRPr lang="en-US" altLang="zh-CN" dirty="0"/>
          </a:p>
        </p:txBody>
      </p:sp>
      <p:sp>
        <p:nvSpPr>
          <p:cNvPr id="8228" name="Text Box 36"/>
          <p:cNvSpPr txBox="1">
            <a:spLocks noChangeArrowheads="1"/>
          </p:cNvSpPr>
          <p:nvPr/>
        </p:nvSpPr>
        <p:spPr bwMode="auto">
          <a:xfrm>
            <a:off x="6299255" y="1599866"/>
            <a:ext cx="11240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0033CC"/>
                </a:solidFill>
              </a:rPr>
              <a:t>  </a:t>
            </a:r>
            <a:r>
              <a:rPr lang="en-US" altLang="zh-CN" sz="2800" b="1" dirty="0" err="1">
                <a:solidFill>
                  <a:srgbClr val="0033CC"/>
                </a:solidFill>
              </a:rPr>
              <a:t>dāng</a:t>
            </a:r>
            <a:endParaRPr lang="en-US" altLang="zh-CN" sz="2800" b="1" dirty="0">
              <a:solidFill>
                <a:srgbClr val="0033CC"/>
              </a:solidFill>
            </a:endParaRPr>
          </a:p>
        </p:txBody>
      </p:sp>
      <p:sp>
        <p:nvSpPr>
          <p:cNvPr id="36" name="Text Box 8"/>
          <p:cNvSpPr txBox="1">
            <a:spLocks noChangeArrowheads="1"/>
          </p:cNvSpPr>
          <p:nvPr/>
        </p:nvSpPr>
        <p:spPr bwMode="auto">
          <a:xfrm>
            <a:off x="8441532" y="1681255"/>
            <a:ext cx="33131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/>
              <a:t>要塞（            </a:t>
            </a:r>
            <a:r>
              <a:rPr lang="zh-CN" altLang="en-US" sz="2800" b="1" dirty="0"/>
              <a:t>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689372" y="1754436"/>
            <a:ext cx="6030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 err="1">
                <a:solidFill>
                  <a:srgbClr val="2F20E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sài</a:t>
            </a:r>
            <a:endParaRPr lang="en-US" altLang="zh-CN" sz="2800" b="1" dirty="0">
              <a:solidFill>
                <a:srgbClr val="2F20E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91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0" dur="500"/>
                                        <p:tgtEl>
                                          <p:spTgt spid="8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8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7" grpId="0" autoUpdateAnimBg="0"/>
      <p:bldP spid="8208" grpId="0" autoUpdateAnimBg="0"/>
      <p:bldP spid="8209" grpId="0" autoUpdateAnimBg="0"/>
      <p:bldP spid="8210" grpId="0" autoUpdateAnimBg="0"/>
      <p:bldP spid="8211" grpId="0" autoUpdateAnimBg="0"/>
      <p:bldP spid="8212" grpId="0" autoUpdateAnimBg="0"/>
      <p:bldP spid="8213" grpId="0" autoUpdateAnimBg="0"/>
      <p:bldP spid="8214" grpId="0" autoUpdateAnimBg="0"/>
      <p:bldP spid="8215" grpId="0" autoUpdateAnimBg="0"/>
      <p:bldP spid="8216" grpId="0" autoUpdateAnimBg="0"/>
      <p:bldP spid="8217" grpId="0" autoUpdateAnimBg="0"/>
      <p:bldP spid="8218" grpId="0" autoUpdateAnimBg="0"/>
      <p:bldP spid="8224" grpId="0" autoUpdateAnimBg="0"/>
      <p:bldP spid="8225" grpId="0" autoUpdateAnimBg="0"/>
      <p:bldP spid="8226" grpId="0" autoUpdateAnimBg="0"/>
      <p:bldP spid="8227" grpId="0" autoUpdateAnimBg="0"/>
      <p:bldP spid="822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2029106" y="242926"/>
            <a:ext cx="64817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 dirty="0"/>
              <a:t>2</a:t>
            </a:r>
            <a:r>
              <a:rPr lang="zh-CN" altLang="en-US" sz="3600" b="1" dirty="0"/>
              <a:t>、请解析下面的词语：</a:t>
            </a:r>
          </a:p>
        </p:txBody>
      </p:sp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2000250" y="1234218"/>
            <a:ext cx="2571750" cy="535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高屋建瓴</a:t>
            </a:r>
          </a:p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负隅顽抗</a:t>
            </a:r>
          </a:p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气势磅礴</a:t>
            </a:r>
          </a:p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阻遏</a:t>
            </a:r>
          </a:p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溃退</a:t>
            </a:r>
          </a:p>
          <a:p>
            <a:pPr eaLnBrk="1" hangingPunct="1">
              <a:spcBef>
                <a:spcPts val="3600"/>
              </a:spcBef>
            </a:pPr>
            <a:r>
              <a:rPr lang="zh-CN" altLang="en-US" sz="3200" b="1" dirty="0"/>
              <a:t>悍然</a:t>
            </a:r>
          </a:p>
        </p:txBody>
      </p: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4224338" y="1182022"/>
            <a:ext cx="65532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形容居高临下，无法阻挡的有利形势。</a:t>
            </a:r>
            <a:r>
              <a:rPr lang="zh-CN" altLang="en-US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2F20EC"/>
                </a:solidFill>
              </a:rPr>
              <a:t>瓴</a:t>
            </a:r>
            <a:r>
              <a:rPr lang="zh-CN" altLang="en-US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2F20EC"/>
                </a:solidFill>
              </a:rPr>
              <a:t>，古代一种盛水的瓶子。</a:t>
            </a: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4224338" y="2213577"/>
            <a:ext cx="56276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垂死挣扎，顽固抵抗。</a:t>
            </a: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4209631" y="3103847"/>
            <a:ext cx="5943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形容气势雄伟壮大。</a:t>
            </a:r>
          </a:p>
        </p:txBody>
      </p:sp>
      <p:sp>
        <p:nvSpPr>
          <p:cNvPr id="14343" name="Text Box 10"/>
          <p:cNvSpPr txBox="1">
            <a:spLocks noChangeArrowheads="1"/>
          </p:cNvSpPr>
          <p:nvPr/>
        </p:nvSpPr>
        <p:spPr bwMode="auto">
          <a:xfrm>
            <a:off x="4224338" y="4079522"/>
            <a:ext cx="30956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阻止</a:t>
            </a:r>
          </a:p>
        </p:txBody>
      </p:sp>
      <p:sp>
        <p:nvSpPr>
          <p:cNvPr id="14344" name="Text Box 12"/>
          <p:cNvSpPr txBox="1">
            <a:spLocks noChangeArrowheads="1"/>
          </p:cNvSpPr>
          <p:nvPr/>
        </p:nvSpPr>
        <p:spPr bwMode="auto">
          <a:xfrm>
            <a:off x="4224338" y="4973477"/>
            <a:ext cx="44434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败退。</a:t>
            </a:r>
            <a:r>
              <a:rPr lang="zh-CN" altLang="en-US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2800" b="1" dirty="0">
                <a:solidFill>
                  <a:srgbClr val="2F20EC"/>
                </a:solidFill>
              </a:rPr>
              <a:t>溃</a:t>
            </a:r>
            <a:r>
              <a:rPr lang="zh-CN" altLang="en-US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2800" b="1" dirty="0">
                <a:solidFill>
                  <a:srgbClr val="2F20EC"/>
                </a:solidFill>
              </a:rPr>
              <a:t>，溃败。</a:t>
            </a:r>
          </a:p>
        </p:txBody>
      </p:sp>
      <p:sp>
        <p:nvSpPr>
          <p:cNvPr id="14345" name="Text Box 13"/>
          <p:cNvSpPr txBox="1">
            <a:spLocks noChangeArrowheads="1"/>
          </p:cNvSpPr>
          <p:nvPr/>
        </p:nvSpPr>
        <p:spPr bwMode="auto">
          <a:xfrm>
            <a:off x="4151313" y="5959494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2F20E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solidFill>
                  <a:srgbClr val="2F20EC"/>
                </a:solidFill>
              </a:rPr>
              <a:t>蛮横的样子。</a:t>
            </a:r>
          </a:p>
        </p:txBody>
      </p:sp>
    </p:spTree>
    <p:extLst>
      <p:ext uri="{BB962C8B-B14F-4D97-AF65-F5344CB8AC3E}">
        <p14:creationId xmlns:p14="http://schemas.microsoft.com/office/powerpoint/2010/main" val="3484649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2"/>
          <p:cNvSpPr>
            <a:spLocks noChangeArrowheads="1"/>
          </p:cNvSpPr>
          <p:nvPr/>
        </p:nvSpPr>
        <p:spPr bwMode="auto">
          <a:xfrm>
            <a:off x="2738439" y="3786189"/>
            <a:ext cx="49418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2</a:t>
            </a:r>
            <a:r>
              <a:rPr lang="zh-CN" altLang="en-US" sz="3200" b="1"/>
              <a:t>、新闻的记叙六要素：</a:t>
            </a:r>
          </a:p>
        </p:txBody>
      </p:sp>
      <p:sp>
        <p:nvSpPr>
          <p:cNvPr id="16387" name="Rectangle 13"/>
          <p:cNvSpPr>
            <a:spLocks noChangeArrowheads="1"/>
          </p:cNvSpPr>
          <p:nvPr/>
        </p:nvSpPr>
        <p:spPr bwMode="auto">
          <a:xfrm>
            <a:off x="2667000" y="4429125"/>
            <a:ext cx="61976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278A0C"/>
                </a:solidFill>
              </a:rPr>
              <a:t>人物    时间    地点 </a:t>
            </a:r>
            <a:endParaRPr lang="en-US" altLang="zh-CN" sz="3200" b="1" dirty="0" smtClean="0">
              <a:solidFill>
                <a:srgbClr val="278A0C"/>
              </a:solidFill>
            </a:endParaRPr>
          </a:p>
          <a:p>
            <a:pPr eaLnBrk="1" hangingPunct="1"/>
            <a:r>
              <a:rPr lang="zh-CN" altLang="en-US" sz="3200" b="1" dirty="0" smtClean="0">
                <a:solidFill>
                  <a:srgbClr val="278A0C"/>
                </a:solidFill>
              </a:rPr>
              <a:t>事件的起因、经过</a:t>
            </a:r>
            <a:r>
              <a:rPr lang="zh-CN" altLang="en-US" sz="3200" b="1" dirty="0">
                <a:solidFill>
                  <a:srgbClr val="278A0C"/>
                </a:solidFill>
              </a:rPr>
              <a:t>和结果</a:t>
            </a:r>
          </a:p>
        </p:txBody>
      </p:sp>
      <p:sp>
        <p:nvSpPr>
          <p:cNvPr id="16388" name="Text Box 23"/>
          <p:cNvSpPr txBox="1">
            <a:spLocks noChangeArrowheads="1"/>
          </p:cNvSpPr>
          <p:nvPr/>
        </p:nvSpPr>
        <p:spPr bwMode="auto">
          <a:xfrm>
            <a:off x="2667001" y="685800"/>
            <a:ext cx="49133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6600FF"/>
                </a:solidFill>
              </a:rPr>
              <a:t>新闻基础知识：</a:t>
            </a:r>
          </a:p>
        </p:txBody>
      </p:sp>
      <p:sp>
        <p:nvSpPr>
          <p:cNvPr id="16389" name="Text Box 24"/>
          <p:cNvSpPr txBox="1">
            <a:spLocks noChangeArrowheads="1"/>
          </p:cNvSpPr>
          <p:nvPr/>
        </p:nvSpPr>
        <p:spPr bwMode="auto">
          <a:xfrm>
            <a:off x="2667000" y="1928814"/>
            <a:ext cx="69659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/>
              <a:t>1</a:t>
            </a:r>
            <a:r>
              <a:rPr lang="zh-CN" altLang="en-US" sz="3200" b="1" dirty="0"/>
              <a:t>、定义：</a:t>
            </a:r>
            <a:r>
              <a:rPr lang="zh-CN" altLang="en-US" sz="3200" dirty="0"/>
              <a:t>对国内外</a:t>
            </a:r>
            <a:r>
              <a:rPr lang="zh-CN" altLang="en-US" sz="3200" dirty="0">
                <a:solidFill>
                  <a:srgbClr val="FF0000"/>
                </a:solidFill>
              </a:rPr>
              <a:t>新近发生</a:t>
            </a:r>
            <a:r>
              <a:rPr lang="zh-CN" altLang="en-US" sz="3200" dirty="0"/>
              <a:t>的具有一定</a:t>
            </a:r>
            <a:r>
              <a:rPr lang="zh-CN" altLang="en-US" sz="3200" dirty="0">
                <a:solidFill>
                  <a:srgbClr val="FF0000"/>
                </a:solidFill>
              </a:rPr>
              <a:t>社会价值</a:t>
            </a:r>
            <a:r>
              <a:rPr lang="zh-CN" altLang="en-US" sz="3200" dirty="0"/>
              <a:t>的人和事实的</a:t>
            </a:r>
            <a:r>
              <a:rPr lang="zh-CN" altLang="en-US" sz="3200" dirty="0">
                <a:solidFill>
                  <a:srgbClr val="FF0000"/>
                </a:solidFill>
              </a:rPr>
              <a:t>简要而迅速</a:t>
            </a:r>
            <a:r>
              <a:rPr lang="zh-CN" altLang="en-US" sz="3200" dirty="0"/>
              <a:t>的报道。</a:t>
            </a:r>
            <a:endParaRPr lang="en-US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121333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 autoUpdateAnimBg="0"/>
      <p:bldP spid="16387" grpId="0" animBg="1" autoUpdateAnimBg="0"/>
      <p:bldP spid="16388" grpId="0" animBg="1" autoUpdateAnimBg="0"/>
      <p:bldP spid="163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93629" y="2807292"/>
            <a:ext cx="7560840" cy="1600200"/>
          </a:xfrm>
        </p:spPr>
        <p:txBody>
          <a:bodyPr>
            <a:noAutofit/>
          </a:bodyPr>
          <a:lstStyle/>
          <a:p>
            <a:pPr algn="l"/>
            <a:r>
              <a:rPr lang="zh-CN" altLang="en-US" sz="6000" b="1" dirty="0">
                <a:solidFill>
                  <a:srgbClr val="FF0000"/>
                </a:solidFill>
              </a:rPr>
              <a:t>   </a:t>
            </a:r>
            <a:r>
              <a:rPr lang="zh-CN" altLang="en-US" sz="4800" b="1" dirty="0"/>
              <a:t>读新闻要抓住记叙的六</a:t>
            </a:r>
            <a:r>
              <a:rPr lang="zh-CN" altLang="en-US" sz="4800" b="1" dirty="0" smtClean="0"/>
              <a:t>要素。 </a:t>
            </a:r>
            <a:r>
              <a:rPr lang="zh-CN" altLang="en-US" sz="6000" b="1" dirty="0">
                <a:solidFill>
                  <a:srgbClr val="FF0000"/>
                </a:solidFill>
              </a:rPr>
              <a:t>阅读全文，说出本文的六要素。</a:t>
            </a:r>
          </a:p>
        </p:txBody>
      </p:sp>
    </p:spTree>
    <p:extLst>
      <p:ext uri="{BB962C8B-B14F-4D97-AF65-F5344CB8AC3E}">
        <p14:creationId xmlns:p14="http://schemas.microsoft.com/office/powerpoint/2010/main" val="267569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332956" y="166687"/>
            <a:ext cx="554196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《</a:t>
            </a:r>
            <a:r>
              <a:rPr kumimoji="1" lang="zh-CN" altLang="en-US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人民解放军百万大军横渡长江</a:t>
            </a:r>
            <a:r>
              <a:rPr kumimoji="1" lang="en-US" altLang="zh-CN" sz="28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》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905000" y="685800"/>
            <a:ext cx="678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时间</a:t>
            </a:r>
            <a:r>
              <a:rPr kumimoji="1" lang="en-US" altLang="zh-CN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彩云" pitchFamily="2" charset="-122"/>
                <a:ea typeface="华文彩云" pitchFamily="2" charset="-122"/>
              </a:rPr>
              <a:t>: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1949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年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月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20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日夜起至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4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月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22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日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22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时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1905001" y="1216025"/>
            <a:ext cx="7915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地点：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西起九江（不含），东至江阴一千余华里长江战线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1905000" y="1749425"/>
            <a:ext cx="3932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人物： 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人民解放军百万大军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1905001" y="2362201"/>
            <a:ext cx="83978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时间发生的原因： 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国民党反动派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拒绝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签订和平协定，人民解放军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为打倒蒋介石，解放全中国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而发起渡江战役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1905659" y="3354389"/>
            <a:ext cx="8534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彩云" pitchFamily="2" charset="-122"/>
              </a:rPr>
              <a:t>经过与结果：</a:t>
            </a:r>
          </a:p>
          <a:p>
            <a:r>
              <a:rPr kumimoji="1" lang="zh-CN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  中路军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首先突破安庆、芜湖线，</a:t>
            </a:r>
            <a:r>
              <a:rPr kumimoji="1"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三十万人全部渡过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，占领长  </a:t>
            </a:r>
          </a:p>
          <a:p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 江南岸</a:t>
            </a: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2057401" y="4541838"/>
            <a:ext cx="71485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西路军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</a:t>
            </a:r>
            <a:r>
              <a:rPr kumimoji="1"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三十万渡过三分之二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，已占领广大南岸阵地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2041526" y="5043489"/>
            <a:ext cx="824547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行楷" pitchFamily="2" charset="-122"/>
              </a:rPr>
              <a:t>东路军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</a:t>
            </a:r>
            <a:r>
              <a:rPr kumimoji="1" lang="zh-CN" altLang="en-US" sz="2400" b="1" u="sng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三十五万已渡过大部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，经过整天激战，歼灭及击溃</a:t>
            </a:r>
          </a:p>
          <a:p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一切抵抗之敌，占领南岸阵地，控制江阴要塞，切                  </a:t>
            </a:r>
          </a:p>
          <a:p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    断镇江无锡段铁路</a:t>
            </a:r>
          </a:p>
        </p:txBody>
      </p:sp>
    </p:spTree>
    <p:extLst>
      <p:ext uri="{BB962C8B-B14F-4D97-AF65-F5344CB8AC3E}">
        <p14:creationId xmlns:p14="http://schemas.microsoft.com/office/powerpoint/2010/main" val="22206631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utoUpdateAnimBg="0"/>
      <p:bldP spid="28675" grpId="0" autoUpdateAnimBg="0"/>
      <p:bldP spid="28676" grpId="0" autoUpdateAnimBg="0"/>
      <p:bldP spid="28677" grpId="0" autoUpdateAnimBg="0"/>
      <p:bldP spid="28678" grpId="0" autoUpdateAnimBg="0"/>
      <p:bldP spid="28679" grpId="0" autoUpdateAnimBg="0"/>
      <p:bldP spid="28680" grpId="0" autoUpdateAnimBg="0"/>
      <p:bldP spid="28681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332</TotalTime>
  <Words>1751</Words>
  <Application>Microsoft Office PowerPoint</Application>
  <PresentationFormat>宽屏</PresentationFormat>
  <Paragraphs>210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方正行楷简体</vt:lpstr>
      <vt:lpstr>方正启体简体</vt:lpstr>
      <vt:lpstr>方正水柱简体</vt:lpstr>
      <vt:lpstr>方正硬笔楷书简体</vt:lpstr>
      <vt:lpstr>黑体</vt:lpstr>
      <vt:lpstr>华文彩云</vt:lpstr>
      <vt:lpstr>华文行楷</vt:lpstr>
      <vt:lpstr>华文隶书</vt:lpstr>
      <vt:lpstr>华文新魏</vt:lpstr>
      <vt:lpstr>隶书</vt:lpstr>
      <vt:lpstr>宋体</vt:lpstr>
      <vt:lpstr>新宋体</vt:lpstr>
      <vt:lpstr>Arial</vt:lpstr>
      <vt:lpstr>Calibri</vt:lpstr>
      <vt:lpstr>Calibri Light</vt:lpstr>
      <vt:lpstr>Comic Sans MS</vt:lpstr>
      <vt:lpstr>Times New Roman</vt:lpstr>
      <vt:lpstr>Verdana</vt:lpstr>
      <vt:lpstr>Wingdings</vt:lpstr>
      <vt:lpstr>Wingdings 2</vt:lpstr>
      <vt:lpstr>Office 主题</vt:lpstr>
      <vt:lpstr>   《人民解放军百万大军横渡长江》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读新闻要抓住记叙的六要素。 阅读全文，说出本文的六要素。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思考1：主体是用一大段话或几段话较具体地把报道的内容告诉人们.说说主体部分是哪些?写了什么？分几个层次？  </vt:lpstr>
      <vt:lpstr>PowerPoint 演示文稿</vt:lpstr>
      <vt:lpstr>PowerPoint 演示文稿</vt:lpstr>
      <vt:lpstr>      思考3：谈谈文中议论部分的作用。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材料：给下面的新闻拟写一个标题（不超过15字）  中国青年报5月15日电   为鼓励广大青少年编创、制作、传播优秀微电影作品，积极弘扬和践行社会主义核心价值观，共青团中央启2014“向上•向善”中国青少年微电影大赛活动。大赛突出“向上•向善”的活动主题。“向上”即心系祖国、追求梦想，勤奋学习、提高本领，开拓进取、创新创业，艰苦奋斗、攻坚克难；“向善”即正直善良、诚实守信，爱岗勤勉、敬业奉献，敬老爱幼、睦亲敦邻，助人为乐、热心公益。参赛作品分为微电影成片和微电影项目书两类，获奖者将得到荣誉证书和奖金，获奖作品将推荐至中央、省市电视台和知名网络媒体进行展播。 </vt:lpstr>
      <vt:lpstr>要点归纳：</vt:lpstr>
      <vt:lpstr>PowerPoint 演示文稿</vt:lpstr>
      <vt:lpstr>作 业 布 置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PC</cp:lastModifiedBy>
  <cp:revision>22</cp:revision>
  <dcterms:created xsi:type="dcterms:W3CDTF">2018-04-12T07:57:32Z</dcterms:created>
  <dcterms:modified xsi:type="dcterms:W3CDTF">2018-04-13T03:49:52Z</dcterms:modified>
</cp:coreProperties>
</file>