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7" r:id="rId3"/>
    <p:sldId id="258" r:id="rId4"/>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03" r:id="rId19"/>
    <p:sldId id="304" r:id="rId20"/>
    <p:sldId id="276" r:id="rId21"/>
    <p:sldId id="305" r:id="rId22"/>
    <p:sldId id="306" r:id="rId23"/>
    <p:sldId id="307" r:id="rId24"/>
    <p:sldId id="308" r:id="rId25"/>
    <p:sldId id="309" r:id="rId26"/>
    <p:sldId id="310" r:id="rId27"/>
    <p:sldId id="311" r:id="rId28"/>
    <p:sldId id="312" r:id="rId29"/>
    <p:sldId id="313" r:id="rId30"/>
    <p:sldId id="314" r:id="rId31"/>
    <p:sldId id="277" r:id="rId32"/>
    <p:sldId id="316" r:id="rId33"/>
    <p:sldId id="317" r:id="rId34"/>
    <p:sldId id="348" r:id="rId35"/>
    <p:sldId id="278" r:id="rId36"/>
    <p:sldId id="315" r:id="rId37"/>
    <p:sldId id="349" r:id="rId38"/>
    <p:sldId id="351" r:id="rId39"/>
    <p:sldId id="350" r:id="rId40"/>
    <p:sldId id="352" r:id="rId41"/>
    <p:sldId id="353" r:id="rId42"/>
    <p:sldId id="354" r:id="rId43"/>
    <p:sldId id="292" r:id="rId44"/>
    <p:sldId id="293" r:id="rId45"/>
    <p:sldId id="298" r:id="rId46"/>
    <p:sldId id="295" r:id="rId47"/>
    <p:sldId id="296" r:id="rId48"/>
    <p:sldId id="297" r:id="rId49"/>
    <p:sldId id="300" r:id="rId50"/>
    <p:sldId id="301" r:id="rId51"/>
    <p:sldId id="302"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7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notesMaster" Target="notesMasters/notesMaster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100000">
            <a:off x="1717675" y="2553970"/>
            <a:ext cx="875728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5"/>
          <p:cNvSpPr>
            <a:spLocks noGrp="1"/>
          </p:cNvSpPr>
          <p:nvPr>
            <p:ph type="title" hasCustomPrompt="1"/>
          </p:nvPr>
        </p:nvSpPr>
        <p:spPr>
          <a:xfrm>
            <a:off x="2894013" y="2762250"/>
            <a:ext cx="6403975" cy="1392238"/>
          </a:xfrm>
        </p:spPr>
        <p:txBody>
          <a:bodyPr lIns="432000" tIns="45720" rIns="432000" bIns="45720" anchor="ctr" anchorCtr="0"/>
          <a:p>
            <a:pPr defTabSz="685800">
              <a:buNone/>
            </a:pPr>
            <a:endParaRPr lang="zh-CN" altLang="en-US" kern="1200">
              <a:latin typeface="+mj-lt"/>
              <a:ea typeface="+mj-ea"/>
              <a:cs typeface="+mj-cs"/>
            </a:endParaRPr>
          </a:p>
        </p:txBody>
      </p:sp>
      <p:pic>
        <p:nvPicPr>
          <p:cNvPr id="14338" name="图片 63489" descr="quzixingyin"/>
          <p:cNvPicPr>
            <a:picLocks noChangeAspect="1"/>
          </p:cNvPicPr>
          <p:nvPr/>
        </p:nvPicPr>
        <p:blipFill>
          <a:blip r:embed="rId1"/>
          <a:stretch>
            <a:fillRect/>
          </a:stretch>
        </p:blipFill>
        <p:spPr>
          <a:xfrm>
            <a:off x="90805" y="80010"/>
            <a:ext cx="12011660" cy="6697980"/>
          </a:xfrm>
          <a:prstGeom prst="rect">
            <a:avLst/>
          </a:prstGeom>
          <a:noFill/>
          <a:ln w="9525">
            <a:noFill/>
          </a:ln>
        </p:spPr>
      </p:pic>
      <p:sp>
        <p:nvSpPr>
          <p:cNvPr id="14339" name="矩形 63490"/>
          <p:cNvSpPr/>
          <p:nvPr/>
        </p:nvSpPr>
        <p:spPr>
          <a:xfrm rot="5400000">
            <a:off x="2130425" y="2857500"/>
            <a:ext cx="2438400" cy="1276350"/>
          </a:xfrm>
          <a:prstGeom prst="rect">
            <a:avLst/>
          </a:prstGeom>
        </p:spPr>
        <p:txBody>
          <a:bodyPr vert="wordArtVert" wrap="none" fromWordArt="1">
            <a:prstTxWarp prst="textPlain">
              <a:avLst>
                <a:gd name="adj" fmla="val 50000"/>
              </a:avLst>
            </a:prstTxWarp>
            <a:normAutofit/>
            <a:scene3d>
              <a:camera prst="legacyPerspectiveFront">
                <a:rot lat="20640000" lon="20700000" rev="0"/>
              </a:camera>
              <a:lightRig rig="legacyNormal3" dir="l"/>
            </a:scene3d>
            <a:sp3d extrusionH="201600" prstMaterial="legacyPlastic">
              <a:extrusionClr>
                <a:srgbClr val="FF9966"/>
              </a:extrusionClr>
            </a:sp3d>
          </a:bodyPr>
          <a:p>
            <a:pPr algn="ctr" fontAlgn="base"/>
            <a:endParaRPr lang="zh-CN" altLang="en-US" sz="9600" b="1" strike="noStrike" noProof="1">
              <a:solidFill>
                <a:srgbClr val="CC0000"/>
              </a:solidFill>
              <a:latin typeface="华文行楷" panose="02010800040101010101" charset="-122"/>
              <a:ea typeface="华文行楷" panose="02010800040101010101" charset="-122"/>
            </a:endParaRPr>
          </a:p>
        </p:txBody>
      </p:sp>
      <p:sp>
        <p:nvSpPr>
          <p:cNvPr id="63492" name="文本框 63491"/>
          <p:cNvSpPr txBox="1"/>
          <p:nvPr/>
        </p:nvSpPr>
        <p:spPr>
          <a:xfrm>
            <a:off x="1983105" y="5799455"/>
            <a:ext cx="8241030" cy="706755"/>
          </a:xfrm>
          <a:prstGeom prst="rect">
            <a:avLst/>
          </a:prstGeom>
          <a:noFill/>
          <a:ln w="9525">
            <a:noFill/>
          </a:ln>
          <a:extLst>
            <a:ext uri="{909E8E84-426E-40DD-AFC4-6F175D3DCCD1}">
              <a14:hiddenFill xmlns:a14="http://schemas.microsoft.com/office/drawing/2010/main">
                <a:solidFill>
                  <a:schemeClr val="bg1">
                    <a:alpha val="50000"/>
                  </a:schemeClr>
                </a:solidFill>
              </a14:hiddenFill>
            </a:ext>
          </a:extLst>
        </p:spPr>
        <p:txBody>
          <a:bodyPr wrap="square" anchor="t" anchorCtr="0">
            <a:spAutoFit/>
          </a:bodyPr>
          <a:p>
            <a:pPr>
              <a:spcBef>
                <a:spcPct val="50000"/>
              </a:spcBef>
            </a:pPr>
            <a:r>
              <a:rPr lang="zh-CN" altLang="en-US" sz="4000" b="1" dirty="0">
                <a:solidFill>
                  <a:srgbClr val="002060"/>
                </a:solidFill>
                <a:highlight>
                  <a:srgbClr val="FFFF00"/>
                </a:highlight>
                <a:latin typeface="华文中宋" panose="02010600040101010101" pitchFamily="2" charset="-122"/>
                <a:ea typeface="华文中宋" panose="02010600040101010101" pitchFamily="2" charset="-122"/>
              </a:rPr>
              <a:t>路漫漫其修远兮，吾将上下而求索！</a:t>
            </a:r>
            <a:endParaRPr lang="zh-CN" altLang="en-US" sz="4000" b="1" dirty="0">
              <a:solidFill>
                <a:srgbClr val="002060"/>
              </a:solidFill>
              <a:highlight>
                <a:srgbClr val="FFFF00"/>
              </a:highlight>
              <a:latin typeface="华文中宋" panose="02010600040101010101" pitchFamily="2" charset="-122"/>
              <a:ea typeface="华文中宋" panose="02010600040101010101" pitchFamily="2" charset="-122"/>
            </a:endParaRPr>
          </a:p>
        </p:txBody>
      </p:sp>
      <p:sp>
        <p:nvSpPr>
          <p:cNvPr id="2" name="文本框 1"/>
          <p:cNvSpPr txBox="1"/>
          <p:nvPr/>
        </p:nvSpPr>
        <p:spPr>
          <a:xfrm>
            <a:off x="2457133" y="503873"/>
            <a:ext cx="7480300" cy="4507865"/>
          </a:xfrm>
          <a:prstGeom prst="rect">
            <a:avLst/>
          </a:prstGeom>
          <a:noFill/>
          <a:ln w="9525">
            <a:noFill/>
          </a:ln>
        </p:spPr>
        <p:txBody>
          <a:bodyPr wrap="none" anchor="t" anchorCtr="0">
            <a:spAutoFit/>
          </a:bodyPr>
          <a:p>
            <a:r>
              <a:rPr lang="zh-CN" altLang="en-US" sz="28700" b="1">
                <a:solidFill>
                  <a:srgbClr val="FF0000"/>
                </a:solidFill>
                <a:latin typeface="华文行楷" panose="02010800040101010101" charset="-122"/>
                <a:ea typeface="华文行楷" panose="02010800040101010101" charset="-122"/>
              </a:rPr>
              <a:t>离骚</a:t>
            </a:r>
            <a:endParaRPr lang="zh-CN" altLang="en-US" sz="28700" b="1">
              <a:solidFill>
                <a:srgbClr val="FF0000"/>
              </a:solidFill>
              <a:latin typeface="华文行楷" panose="02010800040101010101" charset="-122"/>
              <a:ea typeface="华文行楷" panose="02010800040101010101" charset="-122"/>
            </a:endParaRPr>
          </a:p>
        </p:txBody>
      </p:sp>
      <p:sp>
        <p:nvSpPr>
          <p:cNvPr id="3" name="文本框 2"/>
          <p:cNvSpPr txBox="1"/>
          <p:nvPr/>
        </p:nvSpPr>
        <p:spPr>
          <a:xfrm>
            <a:off x="4869180" y="4254500"/>
            <a:ext cx="2468880" cy="1445260"/>
          </a:xfrm>
          <a:prstGeom prst="rect">
            <a:avLst/>
          </a:prstGeom>
          <a:noFill/>
          <a:ln w="9525">
            <a:noFill/>
          </a:ln>
        </p:spPr>
        <p:txBody>
          <a:bodyPr wrap="square" anchor="t" anchorCtr="0">
            <a:spAutoFit/>
          </a:bodyPr>
          <a:p>
            <a:r>
              <a:rPr lang="zh-CN" altLang="en-US" sz="8800" b="1">
                <a:solidFill>
                  <a:srgbClr val="240BBD"/>
                </a:solidFill>
                <a:latin typeface="华文行楷" panose="02010800040101010101" charset="-122"/>
                <a:ea typeface="华文行楷" panose="02010800040101010101" charset="-122"/>
              </a:rPr>
              <a:t>屈原</a:t>
            </a:r>
            <a:endParaRPr lang="zh-CN" altLang="en-US" sz="8800" b="1">
              <a:solidFill>
                <a:srgbClr val="240BBD"/>
              </a:solidFill>
              <a:latin typeface="华文行楷" panose="02010800040101010101" charset="-122"/>
              <a:ea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strVal val="#ppt_w*0.70"/>
                                          </p:val>
                                        </p:tav>
                                        <p:tav tm="100000">
                                          <p:val>
                                            <p:strVal val="#ppt_w"/>
                                          </p:val>
                                        </p:tav>
                                      </p:tavLst>
                                    </p:anim>
                                    <p:anim calcmode="lin" valueType="num">
                                      <p:cBhvr>
                                        <p:cTn id="8" dur="1000" fill="hold"/>
                                        <p:tgtEl>
                                          <p:spTgt spid="14338"/>
                                        </p:tgtEl>
                                        <p:attrNameLst>
                                          <p:attrName>ppt_h</p:attrName>
                                        </p:attrNameLst>
                                      </p:cBhvr>
                                      <p:tavLst>
                                        <p:tav tm="0">
                                          <p:val>
                                            <p:strVal val="#ppt_h"/>
                                          </p:val>
                                        </p:tav>
                                        <p:tav tm="100000">
                                          <p:val>
                                            <p:strVal val="#ppt_h"/>
                                          </p:val>
                                        </p:tav>
                                      </p:tavLst>
                                    </p:anim>
                                    <p:animEffect transition="in" filter="fade">
                                      <p:cBhvr>
                                        <p:cTn id="9" dur="1000"/>
                                        <p:tgtEl>
                                          <p:spTgt spid="14338"/>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childTnLst>
                                </p:cTn>
                              </p:par>
                              <p:par>
                                <p:cTn id="20" presetID="26" presetClass="entr" presetSubtype="0" fill="hold" grpId="0" nodeType="withEffect">
                                  <p:stCondLst>
                                    <p:cond delay="0"/>
                                  </p:stCondLst>
                                  <p:childTnLst>
                                    <p:set>
                                      <p:cBhvr>
                                        <p:cTn id="21" dur="1" fill="hold">
                                          <p:stCondLst>
                                            <p:cond delay="0"/>
                                          </p:stCondLst>
                                        </p:cTn>
                                        <p:tgtEl>
                                          <p:spTgt spid="63492"/>
                                        </p:tgtEl>
                                        <p:attrNameLst>
                                          <p:attrName>style.visibility</p:attrName>
                                        </p:attrNameLst>
                                      </p:cBhvr>
                                      <p:to>
                                        <p:strVal val="visible"/>
                                      </p:to>
                                    </p:set>
                                    <p:animEffect transition="in" filter="wipe(down)">
                                      <p:cBhvr>
                                        <p:cTn id="22" dur="580">
                                          <p:stCondLst>
                                            <p:cond delay="0"/>
                                          </p:stCondLst>
                                        </p:cTn>
                                        <p:tgtEl>
                                          <p:spTgt spid="63492"/>
                                        </p:tgtEl>
                                      </p:cBhvr>
                                    </p:animEffect>
                                    <p:anim calcmode="lin" valueType="num">
                                      <p:cBhvr>
                                        <p:cTn id="23" dur="1822" tmFilter="0,0; 0.14,0.36; 0.43,0.73; 0.71,0.91; 1.0,1.0">
                                          <p:stCondLst>
                                            <p:cond delay="0"/>
                                          </p:stCondLst>
                                        </p:cTn>
                                        <p:tgtEl>
                                          <p:spTgt spid="63492"/>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3492"/>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3492"/>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3492"/>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3492"/>
                                        </p:tgtEl>
                                        <p:attrNameLst>
                                          <p:attrName>ppt_y</p:attrName>
                                        </p:attrNameLst>
                                      </p:cBhvr>
                                      <p:tavLst>
                                        <p:tav tm="0" fmla="#ppt_y-sin(pi*$)/81">
                                          <p:val>
                                            <p:fltVal val="0"/>
                                          </p:val>
                                        </p:tav>
                                        <p:tav tm="100000">
                                          <p:val>
                                            <p:fltVal val="1"/>
                                          </p:val>
                                        </p:tav>
                                      </p:tavLst>
                                    </p:anim>
                                    <p:animScale>
                                      <p:cBhvr>
                                        <p:cTn id="28" dur="26">
                                          <p:stCondLst>
                                            <p:cond delay="650"/>
                                          </p:stCondLst>
                                        </p:cTn>
                                        <p:tgtEl>
                                          <p:spTgt spid="63492"/>
                                        </p:tgtEl>
                                      </p:cBhvr>
                                      <p:to x="100000" y="60000"/>
                                    </p:animScale>
                                    <p:animScale>
                                      <p:cBhvr>
                                        <p:cTn id="29" dur="166" decel="50000">
                                          <p:stCondLst>
                                            <p:cond delay="676"/>
                                          </p:stCondLst>
                                        </p:cTn>
                                        <p:tgtEl>
                                          <p:spTgt spid="63492"/>
                                        </p:tgtEl>
                                      </p:cBhvr>
                                      <p:to x="100000" y="100000"/>
                                    </p:animScale>
                                    <p:animScale>
                                      <p:cBhvr>
                                        <p:cTn id="30" dur="26">
                                          <p:stCondLst>
                                            <p:cond delay="1312"/>
                                          </p:stCondLst>
                                        </p:cTn>
                                        <p:tgtEl>
                                          <p:spTgt spid="63492"/>
                                        </p:tgtEl>
                                      </p:cBhvr>
                                      <p:to x="100000" y="80000"/>
                                    </p:animScale>
                                    <p:animScale>
                                      <p:cBhvr>
                                        <p:cTn id="31" dur="166" decel="50000">
                                          <p:stCondLst>
                                            <p:cond delay="1338"/>
                                          </p:stCondLst>
                                        </p:cTn>
                                        <p:tgtEl>
                                          <p:spTgt spid="63492"/>
                                        </p:tgtEl>
                                      </p:cBhvr>
                                      <p:to x="100000" y="100000"/>
                                    </p:animScale>
                                    <p:animScale>
                                      <p:cBhvr>
                                        <p:cTn id="32" dur="26">
                                          <p:stCondLst>
                                            <p:cond delay="1642"/>
                                          </p:stCondLst>
                                        </p:cTn>
                                        <p:tgtEl>
                                          <p:spTgt spid="63492"/>
                                        </p:tgtEl>
                                      </p:cBhvr>
                                      <p:to x="100000" y="90000"/>
                                    </p:animScale>
                                    <p:animScale>
                                      <p:cBhvr>
                                        <p:cTn id="33" dur="166" decel="50000">
                                          <p:stCondLst>
                                            <p:cond delay="1668"/>
                                          </p:stCondLst>
                                        </p:cTn>
                                        <p:tgtEl>
                                          <p:spTgt spid="63492"/>
                                        </p:tgtEl>
                                      </p:cBhvr>
                                      <p:to x="100000" y="100000"/>
                                    </p:animScale>
                                    <p:animScale>
                                      <p:cBhvr>
                                        <p:cTn id="34" dur="26">
                                          <p:stCondLst>
                                            <p:cond delay="1808"/>
                                          </p:stCondLst>
                                        </p:cTn>
                                        <p:tgtEl>
                                          <p:spTgt spid="63492"/>
                                        </p:tgtEl>
                                      </p:cBhvr>
                                      <p:to x="100000" y="95000"/>
                                    </p:animScale>
                                    <p:animScale>
                                      <p:cBhvr>
                                        <p:cTn id="35" dur="166" decel="50000">
                                          <p:stCondLst>
                                            <p:cond delay="1834"/>
                                          </p:stCondLst>
                                        </p:cTn>
                                        <p:tgtEl>
                                          <p:spTgt spid="6349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349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p:nvPr/>
        </p:nvSpPr>
        <p:spPr>
          <a:xfrm>
            <a:off x="680085" y="1206500"/>
            <a:ext cx="10817225" cy="4797425"/>
          </a:xfrm>
          <a:prstGeom prst="rect">
            <a:avLst/>
          </a:prstGeom>
          <a:noFill/>
          <a:ln w="9525">
            <a:noFill/>
          </a:ln>
        </p:spPr>
        <p:txBody>
          <a:bodyPr wrap="square" anchor="t" anchorCtr="0">
            <a:spAutoFit/>
          </a:bodyPr>
          <a:p>
            <a:pPr>
              <a:lnSpc>
                <a:spcPct val="170000"/>
              </a:lnSpc>
            </a:pPr>
            <a:r>
              <a:rPr lang="zh-CN" altLang="en-US" sz="3600" dirty="0">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离骚</a:t>
            </a:r>
            <a:r>
              <a:rPr lang="en-US" altLang="zh-CN"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代表了“楚辞”的最高成就。它不仅是屈原的代表作，同时也是</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我国古代文学史上最长的一首浪漫主义政治抒情诗。</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600" b="1" dirty="0">
              <a:latin typeface="华文中宋" panose="02010600040101010101" pitchFamily="2" charset="-122"/>
              <a:ea typeface="华文中宋" panose="02010600040101010101" pitchFamily="2" charset="-122"/>
              <a:cs typeface="华文中宋" panose="02010600040101010101" pitchFamily="2" charset="-122"/>
            </a:endParaRPr>
          </a:p>
          <a:p>
            <a:pPr>
              <a:lnSpc>
                <a:spcPct val="170000"/>
              </a:lnSpc>
            </a:pP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FF3300"/>
                </a:solidFill>
                <a:latin typeface="华文中宋" panose="02010600040101010101" pitchFamily="2" charset="-122"/>
                <a:ea typeface="华文中宋" panose="02010600040101010101" pitchFamily="2" charset="-122"/>
                <a:cs typeface="华文中宋" panose="02010600040101010101" pitchFamily="2" charset="-122"/>
              </a:rPr>
              <a:t>“离”，通“罹”</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遭遇</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”之义；</a:t>
            </a:r>
            <a:r>
              <a:rPr lang="zh-CN" altLang="en-US" sz="3600" b="1" dirty="0">
                <a:solidFill>
                  <a:srgbClr val="FF3300"/>
                </a:solidFill>
                <a:latin typeface="华文中宋" panose="02010600040101010101" pitchFamily="2" charset="-122"/>
                <a:ea typeface="华文中宋" panose="02010600040101010101" pitchFamily="2" charset="-122"/>
                <a:cs typeface="华文中宋" panose="02010600040101010101" pitchFamily="2" charset="-122"/>
              </a:rPr>
              <a:t>“骚”，有“忧愁”义</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。“离骚”，即“</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遭遇忧愁</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”的意思。</a:t>
            </a:r>
            <a:endPar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530" name="矩形 2"/>
          <p:cNvSpPr/>
          <p:nvPr/>
        </p:nvSpPr>
        <p:spPr>
          <a:xfrm>
            <a:off x="4912360" y="438150"/>
            <a:ext cx="1998663" cy="768350"/>
          </a:xfrm>
          <a:prstGeom prst="rect">
            <a:avLst/>
          </a:prstGeom>
          <a:noFill/>
          <a:ln w="9525">
            <a:noFill/>
          </a:ln>
        </p:spPr>
        <p:txBody>
          <a:bodyPr wrap="square" anchor="t" anchorCtr="0">
            <a:spAutoFit/>
          </a:bodyPr>
          <a:p>
            <a:pPr algn="ctr"/>
            <a:r>
              <a:rPr lang="zh-CN" altLang="en-US" sz="4400" b="1" dirty="0">
                <a:solidFill>
                  <a:srgbClr val="FF0000"/>
                </a:solidFill>
                <a:latin typeface="微软雅黑" panose="020B0503020204020204" charset="-122"/>
                <a:ea typeface="微软雅黑" panose="020B0503020204020204" charset="-122"/>
              </a:rPr>
              <a:t>解  题</a:t>
            </a:r>
            <a:endParaRPr lang="zh-CN" altLang="en-US" sz="4400" b="1" dirty="0">
              <a:solidFill>
                <a:srgbClr val="FF0000"/>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2530"/>
                                        </p:tgtEl>
                                        <p:attrNameLst>
                                          <p:attrName>style.visibility</p:attrName>
                                        </p:attrNameLst>
                                      </p:cBhvr>
                                      <p:to>
                                        <p:strVal val="visible"/>
                                      </p:to>
                                    </p:set>
                                    <p:anim calcmode="lin" valueType="num">
                                      <p:cBhvr additive="base">
                                        <p:cTn id="7" dur="1000" fill="hold"/>
                                        <p:tgtEl>
                                          <p:spTgt spid="22530"/>
                                        </p:tgtEl>
                                        <p:attrNameLst>
                                          <p:attrName>ppt_x</p:attrName>
                                        </p:attrNameLst>
                                      </p:cBhvr>
                                      <p:tavLst>
                                        <p:tav tm="0">
                                          <p:val>
                                            <p:strVal val="#ppt_x"/>
                                          </p:val>
                                        </p:tav>
                                        <p:tav tm="100000">
                                          <p:val>
                                            <p:strVal val="#ppt_x"/>
                                          </p:val>
                                        </p:tav>
                                      </p:tavLst>
                                    </p:anim>
                                    <p:anim calcmode="lin" valueType="num">
                                      <p:cBhvr additive="base">
                                        <p:cTn id="8" dur="1000" fill="hold"/>
                                        <p:tgtEl>
                                          <p:spTgt spid="2253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 calcmode="lin" valueType="num">
                                      <p:cBhvr>
                                        <p:cTn id="12" dur="1000" fill="hold"/>
                                        <p:tgtEl>
                                          <p:spTgt spid="512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12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12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122">
                                            <p:txEl>
                                              <p:pRg st="1" end="1"/>
                                            </p:txEl>
                                          </p:spTgt>
                                        </p:tgtEl>
                                        <p:attrNameLst>
                                          <p:attrName>style.visibility</p:attrName>
                                        </p:attrNameLst>
                                      </p:cBhvr>
                                      <p:to>
                                        <p:strVal val="visible"/>
                                      </p:to>
                                    </p:set>
                                    <p:anim calcmode="lin" valueType="num">
                                      <p:cBhvr>
                                        <p:cTn id="18" dur="1000" fill="hold"/>
                                        <p:tgtEl>
                                          <p:spTgt spid="512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12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1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3"/>
          <p:cNvSpPr>
            <a:spLocks noGrp="1"/>
          </p:cNvSpPr>
          <p:nvPr>
            <p:ph type="body" idx="4294967295"/>
          </p:nvPr>
        </p:nvSpPr>
        <p:spPr>
          <a:xfrm>
            <a:off x="725805" y="1050925"/>
            <a:ext cx="10812780" cy="5473700"/>
          </a:xfrm>
        </p:spPr>
        <p:txBody>
          <a:bodyPr wrap="square" lIns="91440" tIns="45720" rIns="91440" bIns="45720" anchor="t" anchorCtr="0"/>
          <a:p>
            <a:pPr>
              <a:buNone/>
            </a:pPr>
            <a:r>
              <a:rPr lang="en-US" altLang="zh-CN" sz="2800" b="1" dirty="0">
                <a:solidFill>
                  <a:srgbClr val="000099"/>
                </a:solidFill>
                <a:latin typeface="黑体" panose="02010609060101010101" pitchFamily="2" charset="-122"/>
              </a:rPr>
              <a:t>     </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4480560" y="247650"/>
            <a:ext cx="3230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关于</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离骚</a:t>
            </a:r>
            <a:r>
              <a:rPr lang="en-US" altLang="zh-CN" sz="4000" b="1">
                <a:solidFill>
                  <a:srgbClr val="FF0000"/>
                </a:solidFill>
                <a:latin typeface="微软雅黑" panose="020B0503020204020204" charset="-122"/>
                <a:ea typeface="微软雅黑" panose="020B0503020204020204" charset="-122"/>
                <a:sym typeface="+mn-ea"/>
              </a:rPr>
              <a:t>》</a:t>
            </a:r>
            <a:endParaRPr lang="en-US" altLang="zh-CN" sz="4000" b="1">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725805" y="1050925"/>
            <a:ext cx="10901045" cy="5573395"/>
          </a:xfrm>
          <a:prstGeom prst="rect">
            <a:avLst/>
          </a:prstGeom>
          <a:noFill/>
        </p:spPr>
        <p:txBody>
          <a:bodyPr wrap="square" rtlCol="0">
            <a:spAutoFit/>
          </a:bodyPr>
          <a:p>
            <a:pPr algn="l">
              <a:lnSpc>
                <a:spcPct val="110000"/>
              </a:lnSpc>
              <a:buNone/>
            </a:pPr>
            <a:r>
              <a:rPr lang="en-US" altLang="zh-CN" sz="3600" b="1" dirty="0">
                <a:solidFill>
                  <a:srgbClr val="000000"/>
                </a:solidFill>
                <a:latin typeface="华文中宋" panose="02010600040101010101" pitchFamily="2" charset="-122"/>
                <a:ea typeface="华文中宋" panose="02010600040101010101" pitchFamily="2" charset="-122"/>
                <a:sym typeface="+mn-ea"/>
              </a:rPr>
              <a:t>      《</a:t>
            </a:r>
            <a:r>
              <a:rPr lang="zh-CN" altLang="en-US" sz="3600" b="1" dirty="0">
                <a:solidFill>
                  <a:srgbClr val="000000"/>
                </a:solidFill>
                <a:latin typeface="华文中宋" panose="02010600040101010101" pitchFamily="2" charset="-122"/>
                <a:ea typeface="华文中宋" panose="02010600040101010101" pitchFamily="2" charset="-122"/>
                <a:sym typeface="+mn-ea"/>
              </a:rPr>
              <a:t>离骚</a:t>
            </a:r>
            <a:r>
              <a:rPr lang="en-US" altLang="zh-CN" sz="3600" b="1" dirty="0">
                <a:solidFill>
                  <a:srgbClr val="000000"/>
                </a:solidFill>
                <a:latin typeface="华文中宋" panose="02010600040101010101" pitchFamily="2" charset="-122"/>
                <a:ea typeface="华文中宋" panose="02010600040101010101" pitchFamily="2" charset="-122"/>
                <a:sym typeface="+mn-ea"/>
              </a:rPr>
              <a:t>》</a:t>
            </a:r>
            <a:r>
              <a:rPr lang="zh-CN" altLang="en-US" sz="3600" b="1" dirty="0">
                <a:solidFill>
                  <a:srgbClr val="000000"/>
                </a:solidFill>
                <a:latin typeface="华文中宋" panose="02010600040101010101" pitchFamily="2" charset="-122"/>
                <a:ea typeface="华文中宋" panose="02010600040101010101" pitchFamily="2" charset="-122"/>
                <a:sym typeface="+mn-ea"/>
              </a:rPr>
              <a:t>代表楚辞的</a:t>
            </a:r>
            <a:r>
              <a:rPr lang="zh-CN" altLang="en-US" sz="3600" b="1" dirty="0">
                <a:solidFill>
                  <a:srgbClr val="C00000"/>
                </a:solidFill>
                <a:latin typeface="华文中宋" panose="02010600040101010101" pitchFamily="2" charset="-122"/>
                <a:ea typeface="华文中宋" panose="02010600040101010101" pitchFamily="2" charset="-122"/>
                <a:sym typeface="+mn-ea"/>
              </a:rPr>
              <a:t>最高成就</a:t>
            </a:r>
            <a:r>
              <a:rPr lang="zh-CN" altLang="en-US" sz="3600" b="1" dirty="0">
                <a:solidFill>
                  <a:srgbClr val="000000"/>
                </a:solidFill>
                <a:latin typeface="华文中宋" panose="02010600040101010101" pitchFamily="2" charset="-122"/>
                <a:ea typeface="华文中宋" panose="02010600040101010101" pitchFamily="2" charset="-122"/>
                <a:sym typeface="+mn-ea"/>
              </a:rPr>
              <a:t>，它不仅是屈原的代表作品，同时也是中国古代文学史上</a:t>
            </a:r>
            <a:r>
              <a:rPr lang="zh-CN" altLang="en-US" sz="3600" b="1" dirty="0">
                <a:solidFill>
                  <a:srgbClr val="C00000"/>
                </a:solidFill>
                <a:latin typeface="华文中宋" panose="02010600040101010101" pitchFamily="2" charset="-122"/>
                <a:ea typeface="华文中宋" panose="02010600040101010101" pitchFamily="2" charset="-122"/>
                <a:sym typeface="+mn-ea"/>
              </a:rPr>
              <a:t>最长的一首浪漫主义的政治抒情诗。</a:t>
            </a:r>
            <a:endParaRPr lang="zh-CN" altLang="en-US" sz="3600" b="1" dirty="0">
              <a:solidFill>
                <a:srgbClr val="C00000"/>
              </a:solidFill>
              <a:latin typeface="华文中宋" panose="02010600040101010101" pitchFamily="2" charset="-122"/>
              <a:ea typeface="华文中宋" panose="02010600040101010101" pitchFamily="2" charset="-122"/>
            </a:endParaRPr>
          </a:p>
          <a:p>
            <a:pPr algn="l">
              <a:lnSpc>
                <a:spcPct val="110000"/>
              </a:lnSpc>
              <a:buNone/>
            </a:pPr>
            <a:r>
              <a:rPr lang="zh-CN" altLang="en-US" sz="3600" b="1" dirty="0">
                <a:solidFill>
                  <a:srgbClr val="2C2C2C"/>
                </a:solidFill>
                <a:latin typeface="华文中宋" panose="02010600040101010101" pitchFamily="2" charset="-122"/>
                <a:ea typeface="华文中宋" panose="02010600040101010101" pitchFamily="2" charset="-122"/>
                <a:sym typeface="+mn-ea"/>
              </a:rPr>
              <a:t>      </a:t>
            </a:r>
            <a:r>
              <a:rPr lang="zh-CN" altLang="en-US" sz="3600" b="1" dirty="0">
                <a:solidFill>
                  <a:srgbClr val="C00000"/>
                </a:solidFill>
                <a:latin typeface="华文中宋" panose="02010600040101010101" pitchFamily="2" charset="-122"/>
                <a:ea typeface="华文中宋" panose="02010600040101010101" pitchFamily="2" charset="-122"/>
                <a:sym typeface="+mn-ea"/>
              </a:rPr>
              <a:t>全诗</a:t>
            </a:r>
            <a:r>
              <a:rPr lang="en-US" altLang="zh-CN" sz="3600" b="1" dirty="0">
                <a:solidFill>
                  <a:srgbClr val="C00000"/>
                </a:solidFill>
                <a:latin typeface="华文中宋" panose="02010600040101010101" pitchFamily="2" charset="-122"/>
                <a:ea typeface="华文中宋" panose="02010600040101010101" pitchFamily="2" charset="-122"/>
                <a:sym typeface="+mn-ea"/>
              </a:rPr>
              <a:t>373</a:t>
            </a:r>
            <a:r>
              <a:rPr lang="zh-CN" altLang="en-US" sz="3600" b="1" dirty="0">
                <a:solidFill>
                  <a:srgbClr val="C00000"/>
                </a:solidFill>
                <a:latin typeface="华文中宋" panose="02010600040101010101" pitchFamily="2" charset="-122"/>
                <a:ea typeface="华文中宋" panose="02010600040101010101" pitchFamily="2" charset="-122"/>
                <a:sym typeface="+mn-ea"/>
              </a:rPr>
              <a:t>句</a:t>
            </a:r>
            <a:r>
              <a:rPr lang="en-US" altLang="zh-CN" sz="3600" b="1" dirty="0">
                <a:solidFill>
                  <a:srgbClr val="C00000"/>
                </a:solidFill>
                <a:latin typeface="华文中宋" panose="02010600040101010101" pitchFamily="2" charset="-122"/>
                <a:ea typeface="华文中宋" panose="02010600040101010101" pitchFamily="2" charset="-122"/>
                <a:sym typeface="+mn-ea"/>
              </a:rPr>
              <a:t>, 2490</a:t>
            </a:r>
            <a:r>
              <a:rPr lang="zh-CN" altLang="en-US" sz="3600" b="1" dirty="0">
                <a:solidFill>
                  <a:srgbClr val="C00000"/>
                </a:solidFill>
                <a:latin typeface="华文中宋" panose="02010600040101010101" pitchFamily="2" charset="-122"/>
                <a:ea typeface="华文中宋" panose="02010600040101010101" pitchFamily="2" charset="-122"/>
                <a:sym typeface="+mn-ea"/>
              </a:rPr>
              <a:t>字</a:t>
            </a:r>
            <a:r>
              <a:rPr lang="en-US" altLang="zh-CN" sz="3600" b="1" dirty="0">
                <a:solidFill>
                  <a:srgbClr val="000000"/>
                </a:solidFill>
                <a:latin typeface="华文中宋" panose="02010600040101010101" pitchFamily="2" charset="-122"/>
                <a:ea typeface="华文中宋" panose="02010600040101010101" pitchFamily="2" charset="-122"/>
                <a:sym typeface="+mn-ea"/>
              </a:rPr>
              <a:t>,</a:t>
            </a:r>
            <a:r>
              <a:rPr lang="zh-CN" altLang="en-US" sz="3600" b="1" dirty="0">
                <a:solidFill>
                  <a:srgbClr val="000000"/>
                </a:solidFill>
                <a:latin typeface="华文中宋" panose="02010600040101010101" pitchFamily="2" charset="-122"/>
                <a:ea typeface="华文中宋" panose="02010600040101010101" pitchFamily="2" charset="-122"/>
                <a:sym typeface="+mn-ea"/>
              </a:rPr>
              <a:t>是屈原的思想结晶，是他政治失败后用血和泪写成的一篇扣人心弦的抒发忧国之思的作品。</a:t>
            </a:r>
            <a:endParaRPr lang="zh-CN" altLang="en-US" sz="3600" b="1" dirty="0">
              <a:solidFill>
                <a:srgbClr val="000000"/>
              </a:solidFill>
              <a:latin typeface="华文中宋" panose="02010600040101010101" pitchFamily="2" charset="-122"/>
              <a:ea typeface="华文中宋" panose="02010600040101010101" pitchFamily="2" charset="-122"/>
            </a:endParaRPr>
          </a:p>
          <a:p>
            <a:pPr algn="l">
              <a:lnSpc>
                <a:spcPct val="110000"/>
              </a:lnSpc>
              <a:buNone/>
            </a:pPr>
            <a:r>
              <a:rPr lang="zh-CN" altLang="en-US" sz="3600" b="1" dirty="0">
                <a:solidFill>
                  <a:srgbClr val="000000"/>
                </a:solidFill>
                <a:latin typeface="华文中宋" panose="02010600040101010101" pitchFamily="2" charset="-122"/>
                <a:ea typeface="华文中宋" panose="02010600040101010101" pitchFamily="2" charset="-122"/>
                <a:sym typeface="+mn-ea"/>
              </a:rPr>
              <a:t>      诗人大量运用“香草美人”的</a:t>
            </a:r>
            <a:r>
              <a:rPr lang="zh-CN" altLang="en-US" sz="3600" b="1" dirty="0">
                <a:solidFill>
                  <a:srgbClr val="C00000"/>
                </a:solidFill>
                <a:latin typeface="华文中宋" panose="02010600040101010101" pitchFamily="2" charset="-122"/>
                <a:ea typeface="华文中宋" panose="02010600040101010101" pitchFamily="2" charset="-122"/>
                <a:sym typeface="+mn-ea"/>
              </a:rPr>
              <a:t>比喻、象征手法</a:t>
            </a:r>
            <a:r>
              <a:rPr lang="zh-CN" altLang="en-US" sz="3600" b="1" dirty="0">
                <a:solidFill>
                  <a:srgbClr val="000000"/>
                </a:solidFill>
                <a:latin typeface="华文中宋" panose="02010600040101010101" pitchFamily="2" charset="-122"/>
                <a:ea typeface="华文中宋" panose="02010600040101010101" pitchFamily="2" charset="-122"/>
                <a:sym typeface="+mn-ea"/>
              </a:rPr>
              <a:t>，来表达自己的“举贤任能”、“修明法度”的“美政”思想。</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18786" name="Text Box 2"/>
          <p:cNvSpPr txBox="1"/>
          <p:nvPr/>
        </p:nvSpPr>
        <p:spPr>
          <a:xfrm>
            <a:off x="739775" y="627380"/>
            <a:ext cx="10581640" cy="5372100"/>
          </a:xfrm>
          <a:prstGeom prst="rect">
            <a:avLst/>
          </a:prstGeom>
          <a:noFill/>
          <a:ln w="9525">
            <a:noFill/>
          </a:ln>
        </p:spPr>
        <p:txBody>
          <a:bodyPr wrap="square" anchor="t" anchorCtr="0">
            <a:spAutoFit/>
          </a:bodyPr>
          <a:p>
            <a:pPr>
              <a:lnSpc>
                <a:spcPct val="195000"/>
              </a:lnSpc>
              <a:spcBef>
                <a:spcPct val="40000"/>
              </a:spcBef>
            </a:pPr>
            <a:r>
              <a:rPr lang="en-US" altLang="zh-CN" sz="4400" b="1">
                <a:solidFill>
                  <a:srgbClr val="2C2C2C"/>
                </a:solidFill>
                <a:latin typeface="华文中宋" panose="02010600040101010101" pitchFamily="2" charset="-122"/>
                <a:ea typeface="华文中宋" panose="02010600040101010101" pitchFamily="2" charset="-122"/>
              </a:rPr>
              <a:t>       </a:t>
            </a:r>
            <a:r>
              <a:rPr lang="en-US" altLang="zh-CN" sz="4400" b="1" dirty="0">
                <a:solidFill>
                  <a:srgbClr val="2C2C2C"/>
                </a:solidFill>
                <a:latin typeface="华文中宋" panose="02010600040101010101" pitchFamily="2" charset="-122"/>
                <a:ea typeface="华文中宋" panose="02010600040101010101" pitchFamily="2" charset="-122"/>
              </a:rPr>
              <a:t>“</a:t>
            </a:r>
            <a:r>
              <a:rPr lang="zh-CN" altLang="en-US" sz="4400" b="1" dirty="0">
                <a:solidFill>
                  <a:srgbClr val="C00000"/>
                </a:solidFill>
                <a:latin typeface="华文中宋" panose="02010600040101010101" pitchFamily="2" charset="-122"/>
                <a:ea typeface="华文中宋" panose="02010600040101010101" pitchFamily="2" charset="-122"/>
              </a:rPr>
              <a:t>风、骚</a:t>
            </a:r>
            <a:r>
              <a:rPr lang="zh-CN" altLang="en-US" sz="4400" b="1" dirty="0">
                <a:solidFill>
                  <a:srgbClr val="000000"/>
                </a:solidFill>
                <a:latin typeface="华文中宋" panose="02010600040101010101" pitchFamily="2" charset="-122"/>
                <a:ea typeface="华文中宋" panose="02010600040101010101" pitchFamily="2" charset="-122"/>
              </a:rPr>
              <a:t>”泛指</a:t>
            </a:r>
            <a:r>
              <a:rPr lang="zh-CN" altLang="en-US" sz="4400" b="1" dirty="0">
                <a:solidFill>
                  <a:srgbClr val="C00000"/>
                </a:solidFill>
                <a:latin typeface="华文中宋" panose="02010600040101010101" pitchFamily="2" charset="-122"/>
                <a:ea typeface="华文中宋" panose="02010600040101010101" pitchFamily="2" charset="-122"/>
              </a:rPr>
              <a:t>文学</a:t>
            </a:r>
            <a:r>
              <a:rPr lang="zh-CN" altLang="en-US" sz="4400" b="1" dirty="0">
                <a:solidFill>
                  <a:srgbClr val="000000"/>
                </a:solidFill>
                <a:latin typeface="华文中宋" panose="02010600040101010101" pitchFamily="2" charset="-122"/>
                <a:ea typeface="华文中宋" panose="02010600040101010101" pitchFamily="2" charset="-122"/>
              </a:rPr>
              <a:t>，原指</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诗经</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中的【国</a:t>
            </a:r>
            <a:r>
              <a:rPr lang="zh-CN" altLang="en-US" sz="4400" b="1" dirty="0">
                <a:solidFill>
                  <a:srgbClr val="C00000"/>
                </a:solidFill>
                <a:latin typeface="华文中宋" panose="02010600040101010101" pitchFamily="2" charset="-122"/>
                <a:ea typeface="华文中宋" panose="02010600040101010101" pitchFamily="2" charset="-122"/>
              </a:rPr>
              <a:t>风</a:t>
            </a:r>
            <a:r>
              <a:rPr lang="zh-CN" altLang="en-US" sz="4400" b="1" dirty="0">
                <a:solidFill>
                  <a:srgbClr val="000000"/>
                </a:solidFill>
                <a:latin typeface="华文中宋" panose="02010600040101010101" pitchFamily="2" charset="-122"/>
                <a:ea typeface="华文中宋" panose="02010600040101010101" pitchFamily="2" charset="-122"/>
              </a:rPr>
              <a:t>】和</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楚辞</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中的</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离</a:t>
            </a:r>
            <a:r>
              <a:rPr lang="zh-CN" altLang="en-US" sz="4400" b="1" dirty="0">
                <a:solidFill>
                  <a:srgbClr val="C00000"/>
                </a:solidFill>
                <a:latin typeface="华文中宋" panose="02010600040101010101" pitchFamily="2" charset="-122"/>
                <a:ea typeface="华文中宋" panose="02010600040101010101" pitchFamily="2" charset="-122"/>
              </a:rPr>
              <a:t>骚</a:t>
            </a:r>
            <a:r>
              <a:rPr lang="en-US" altLang="zh-CN" sz="4400" b="1" dirty="0">
                <a:solidFill>
                  <a:srgbClr val="000000"/>
                </a:solidFill>
                <a:latin typeface="华文中宋" panose="02010600040101010101" pitchFamily="2" charset="-122"/>
                <a:ea typeface="华文中宋" panose="02010600040101010101" pitchFamily="2" charset="-122"/>
              </a:rPr>
              <a:t>》</a:t>
            </a:r>
            <a:r>
              <a:rPr lang="zh-CN" altLang="en-US" sz="4400" b="1" dirty="0">
                <a:solidFill>
                  <a:srgbClr val="000000"/>
                </a:solidFill>
                <a:latin typeface="华文中宋" panose="02010600040101010101" pitchFamily="2" charset="-122"/>
                <a:ea typeface="华文中宋" panose="02010600040101010101" pitchFamily="2" charset="-122"/>
              </a:rPr>
              <a:t>。它们分别是中国诗歌史上</a:t>
            </a:r>
            <a:r>
              <a:rPr lang="zh-CN" altLang="en-US" sz="4400" b="1" dirty="0">
                <a:solidFill>
                  <a:srgbClr val="C00000"/>
                </a:solidFill>
                <a:latin typeface="华文中宋" panose="02010600040101010101" pitchFamily="2" charset="-122"/>
                <a:ea typeface="华文中宋" panose="02010600040101010101" pitchFamily="2" charset="-122"/>
              </a:rPr>
              <a:t>现实主义</a:t>
            </a:r>
            <a:r>
              <a:rPr lang="zh-CN" altLang="en-US" sz="4400" b="1" dirty="0">
                <a:solidFill>
                  <a:srgbClr val="2C2C2C"/>
                </a:solidFill>
                <a:latin typeface="华文中宋" panose="02010600040101010101" pitchFamily="2" charset="-122"/>
                <a:ea typeface="华文中宋" panose="02010600040101010101" pitchFamily="2" charset="-122"/>
              </a:rPr>
              <a:t>和</a:t>
            </a:r>
            <a:r>
              <a:rPr lang="zh-CN" altLang="en-US" sz="4400" b="1" dirty="0">
                <a:solidFill>
                  <a:srgbClr val="C00000"/>
                </a:solidFill>
                <a:latin typeface="华文中宋" panose="02010600040101010101" pitchFamily="2" charset="-122"/>
                <a:ea typeface="华文中宋" panose="02010600040101010101" pitchFamily="2" charset="-122"/>
              </a:rPr>
              <a:t>浪漫主义</a:t>
            </a:r>
            <a:r>
              <a:rPr lang="zh-CN" altLang="en-US" sz="4400" b="1" dirty="0">
                <a:solidFill>
                  <a:srgbClr val="000000"/>
                </a:solidFill>
                <a:latin typeface="华文中宋" panose="02010600040101010101" pitchFamily="2" charset="-122"/>
                <a:ea typeface="华文中宋" panose="02010600040101010101" pitchFamily="2" charset="-122"/>
              </a:rPr>
              <a:t>两大文学传统的源头。</a:t>
            </a:r>
            <a:r>
              <a:rPr lang="zh-CN" altLang="en-US" sz="4400" b="1" dirty="0">
                <a:solidFill>
                  <a:srgbClr val="2C2C2C"/>
                </a:solidFill>
                <a:latin typeface="华文中宋" panose="02010600040101010101" pitchFamily="2" charset="-122"/>
                <a:ea typeface="华文中宋" panose="02010600040101010101" pitchFamily="2" charset="-122"/>
              </a:rPr>
              <a:t> </a:t>
            </a:r>
            <a:endParaRPr lang="zh-CN" altLang="en-US" sz="4400" b="1" dirty="0">
              <a:solidFill>
                <a:srgbClr val="2C2C2C"/>
              </a:solidFill>
              <a:latin typeface="华文中宋" panose="02010600040101010101" pitchFamily="2" charset="-122"/>
              <a:ea typeface="华文中宋" panose="02010600040101010101" pitchFamily="2" charset="-122"/>
            </a:endParaRPr>
          </a:p>
        </p:txBody>
      </p:sp>
    </p:spTree>
    <p:custDataLst>
      <p:tags r:id="rId1"/>
    </p:custData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8786"/>
                                        </p:tgtEl>
                                        <p:attrNameLst>
                                          <p:attrName>style.visibility</p:attrName>
                                        </p:attrNameLst>
                                      </p:cBhvr>
                                      <p:to>
                                        <p:strVal val="visible"/>
                                      </p:to>
                                    </p:set>
                                    <p:anim calcmode="lin" valueType="num">
                                      <p:cBhvr>
                                        <p:cTn id="7" dur="1000" fill="hold"/>
                                        <p:tgtEl>
                                          <p:spTgt spid="118786"/>
                                        </p:tgtEl>
                                        <p:attrNameLst>
                                          <p:attrName>ppt_w</p:attrName>
                                        </p:attrNameLst>
                                      </p:cBhvr>
                                      <p:tavLst>
                                        <p:tav tm="0">
                                          <p:val>
                                            <p:strVal val="#ppt_w*0.70"/>
                                          </p:val>
                                        </p:tav>
                                        <p:tav tm="100000">
                                          <p:val>
                                            <p:strVal val="#ppt_w"/>
                                          </p:val>
                                        </p:tav>
                                      </p:tavLst>
                                    </p:anim>
                                    <p:anim calcmode="lin" valueType="num">
                                      <p:cBhvr>
                                        <p:cTn id="8" dur="1000" fill="hold"/>
                                        <p:tgtEl>
                                          <p:spTgt spid="118786"/>
                                        </p:tgtEl>
                                        <p:attrNameLst>
                                          <p:attrName>ppt_h</p:attrName>
                                        </p:attrNameLst>
                                      </p:cBhvr>
                                      <p:tavLst>
                                        <p:tav tm="0">
                                          <p:val>
                                            <p:strVal val="#ppt_h"/>
                                          </p:val>
                                        </p:tav>
                                        <p:tav tm="100000">
                                          <p:val>
                                            <p:strVal val="#ppt_h"/>
                                          </p:val>
                                        </p:tav>
                                      </p:tavLst>
                                    </p:anim>
                                    <p:animEffect transition="in" filter="fade">
                                      <p:cBhvr>
                                        <p:cTn id="9" dur="1000"/>
                                        <p:tgtEl>
                                          <p:spTgt spid="118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Text Box 2"/>
          <p:cNvSpPr txBox="1"/>
          <p:nvPr/>
        </p:nvSpPr>
        <p:spPr>
          <a:xfrm>
            <a:off x="694055" y="1057910"/>
            <a:ext cx="11042015" cy="5454015"/>
          </a:xfrm>
          <a:prstGeom prst="rect">
            <a:avLst/>
          </a:prstGeom>
          <a:noFill/>
          <a:ln w="12700">
            <a:noFill/>
          </a:ln>
        </p:spPr>
        <p:txBody>
          <a:bodyPr wrap="square" anchor="t" anchorCtr="0">
            <a:spAutoFit/>
          </a:bodyPr>
          <a:p>
            <a:pPr algn="l">
              <a:lnSpc>
                <a:spcPct val="11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1</a:t>
            </a:r>
            <a:r>
              <a:rPr lang="zh-CN" altLang="en-US" sz="3200" b="1" dirty="0">
                <a:solidFill>
                  <a:schemeClr val="tx1"/>
                </a:solidFill>
                <a:latin typeface="华文中宋" panose="02010600040101010101" pitchFamily="2" charset="-122"/>
                <a:ea typeface="华文中宋" panose="02010600040101010101" pitchFamily="2" charset="-122"/>
              </a:rPr>
              <a:t>、展示了诗人的“美政”理想，希望楚王效法历代圣君，不要重蹈那些昏君、暴君的覆辙；希望楚王“举贤授能”，修明法度，以便治国。</a:t>
            </a:r>
            <a:endParaRPr lang="zh-CN" altLang="en-US" sz="3200" b="1" dirty="0">
              <a:solidFill>
                <a:schemeClr val="tx1"/>
              </a:solidFill>
              <a:latin typeface="华文中宋" panose="02010600040101010101" pitchFamily="2" charset="-122"/>
              <a:ea typeface="华文中宋" panose="02010600040101010101" pitchFamily="2" charset="-122"/>
            </a:endParaRPr>
          </a:p>
          <a:p>
            <a:pPr algn="l">
              <a:lnSpc>
                <a:spcPct val="11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2</a:t>
            </a:r>
            <a:r>
              <a:rPr lang="zh-CN" altLang="en-US" sz="3200" b="1" dirty="0">
                <a:solidFill>
                  <a:schemeClr val="tx1"/>
                </a:solidFill>
                <a:latin typeface="华文中宋" panose="02010600040101010101" pitchFamily="2" charset="-122"/>
                <a:ea typeface="华文中宋" panose="02010600040101010101" pitchFamily="2" charset="-122"/>
              </a:rPr>
              <a:t>、深刻揭露了楚国混浊的社会现实。诗人批评了楚王的反复无常、听信谗言，更以激愤的心情揭露了楚国朝廷中的一批小人的丑恶嘴脸。</a:t>
            </a:r>
            <a:endParaRPr lang="zh-CN" altLang="en-US" sz="3200" b="1" dirty="0">
              <a:solidFill>
                <a:schemeClr val="tx1"/>
              </a:solidFill>
              <a:latin typeface="华文中宋" panose="02010600040101010101" pitchFamily="2" charset="-122"/>
              <a:ea typeface="华文中宋" panose="02010600040101010101" pitchFamily="2" charset="-122"/>
            </a:endParaRPr>
          </a:p>
          <a:p>
            <a:pPr algn="l">
              <a:lnSpc>
                <a:spcPct val="11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3</a:t>
            </a:r>
            <a:r>
              <a:rPr lang="zh-CN" altLang="en-US" sz="3200" b="1" dirty="0">
                <a:solidFill>
                  <a:schemeClr val="tx1"/>
                </a:solidFill>
                <a:latin typeface="华文中宋" panose="02010600040101010101" pitchFamily="2" charset="-122"/>
                <a:ea typeface="华文中宋" panose="02010600040101010101" pitchFamily="2" charset="-122"/>
              </a:rPr>
              <a:t>、表现了诗人的高尚品格。炽热的爱国激情、对美好情操的执着追求、不与小人同流合污的坚强意志、为理想至死不渝的斗争精神等等。</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3552825" y="189865"/>
            <a:ext cx="4754880" cy="706755"/>
          </a:xfrm>
          <a:prstGeom prst="rect">
            <a:avLst/>
          </a:prstGeom>
          <a:noFill/>
        </p:spPr>
        <p:txBody>
          <a:bodyPr wrap="none" rtlCol="0">
            <a:spAutoFit/>
          </a:bodyPr>
          <a:p>
            <a:pPr algn="l"/>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离骚</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的思想内容</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5601">
                                            <p:txEl>
                                              <p:pRg st="0" end="0"/>
                                            </p:txEl>
                                          </p:spTgt>
                                        </p:tgtEl>
                                        <p:attrNameLst>
                                          <p:attrName>style.visibility</p:attrName>
                                        </p:attrNameLst>
                                      </p:cBhvr>
                                      <p:to>
                                        <p:strVal val="visible"/>
                                      </p:to>
                                    </p:set>
                                    <p:anim calcmode="lin" valueType="num">
                                      <p:cBhvr>
                                        <p:cTn id="12" dur="1000" fill="hold"/>
                                        <p:tgtEl>
                                          <p:spTgt spid="25601">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5601">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5601">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5601">
                                            <p:txEl>
                                              <p:pRg st="1" end="1"/>
                                            </p:txEl>
                                          </p:spTgt>
                                        </p:tgtEl>
                                        <p:attrNameLst>
                                          <p:attrName>style.visibility</p:attrName>
                                        </p:attrNameLst>
                                      </p:cBhvr>
                                      <p:to>
                                        <p:strVal val="visible"/>
                                      </p:to>
                                    </p:set>
                                    <p:anim calcmode="lin" valueType="num">
                                      <p:cBhvr>
                                        <p:cTn id="18" dur="1000" fill="hold"/>
                                        <p:tgtEl>
                                          <p:spTgt spid="25601">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5601">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5601">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5601">
                                            <p:txEl>
                                              <p:pRg st="2" end="2"/>
                                            </p:txEl>
                                          </p:spTgt>
                                        </p:tgtEl>
                                        <p:attrNameLst>
                                          <p:attrName>style.visibility</p:attrName>
                                        </p:attrNameLst>
                                      </p:cBhvr>
                                      <p:to>
                                        <p:strVal val="visible"/>
                                      </p:to>
                                    </p:set>
                                    <p:anim calcmode="lin" valueType="num">
                                      <p:cBhvr>
                                        <p:cTn id="24" dur="1000" fill="hold"/>
                                        <p:tgtEl>
                                          <p:spTgt spid="25601">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5601">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56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Text Box 2"/>
          <p:cNvSpPr txBox="1"/>
          <p:nvPr/>
        </p:nvSpPr>
        <p:spPr>
          <a:xfrm>
            <a:off x="502920" y="974725"/>
            <a:ext cx="11186795" cy="5604510"/>
          </a:xfrm>
          <a:prstGeom prst="rect">
            <a:avLst/>
          </a:prstGeom>
          <a:noFill/>
          <a:ln w="12700">
            <a:noFill/>
          </a:ln>
        </p:spPr>
        <p:txBody>
          <a:bodyPr wrap="square" anchor="t" anchorCtr="0">
            <a:spAutoFit/>
          </a:bodyPr>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1</a:t>
            </a:r>
            <a:r>
              <a:rPr lang="zh-CN" altLang="en-US" sz="3200" b="1" dirty="0">
                <a:solidFill>
                  <a:schemeClr val="tx1"/>
                </a:solidFill>
                <a:latin typeface="华文中宋" panose="02010600040101010101" pitchFamily="2" charset="-122"/>
                <a:ea typeface="华文中宋" panose="02010600040101010101" pitchFamily="2" charset="-122"/>
              </a:rPr>
              <a:t>、塑造了鲜明的抒情主人公的光辉形象。</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2</a:t>
            </a:r>
            <a:r>
              <a:rPr lang="zh-CN" altLang="en-US" sz="3200" b="1" dirty="0">
                <a:solidFill>
                  <a:schemeClr val="tx1"/>
                </a:solidFill>
                <a:latin typeface="华文中宋" panose="02010600040101010101" pitchFamily="2" charset="-122"/>
                <a:ea typeface="华文中宋" panose="02010600040101010101" pitchFamily="2" charset="-122"/>
              </a:rPr>
              <a:t>、现实主义与浪漫主义的完美结合，特别是其浓郁的浪漫</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主义特色非常引人注目。</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3</a:t>
            </a:r>
            <a:r>
              <a:rPr lang="zh-CN" altLang="en-US" sz="3200" b="1" dirty="0">
                <a:solidFill>
                  <a:schemeClr val="tx1"/>
                </a:solidFill>
                <a:latin typeface="华文中宋" panose="02010600040101010101" pitchFamily="2" charset="-122"/>
                <a:ea typeface="华文中宋" panose="02010600040101010101" pitchFamily="2" charset="-122"/>
              </a:rPr>
              <a:t>、全诗结构宏伟而壮阔。</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4</a:t>
            </a:r>
            <a:r>
              <a:rPr lang="zh-CN" altLang="en-US" sz="3200" b="1" dirty="0">
                <a:solidFill>
                  <a:schemeClr val="tx1"/>
                </a:solidFill>
                <a:latin typeface="华文中宋" panose="02010600040101010101" pitchFamily="2" charset="-122"/>
                <a:ea typeface="华文中宋" panose="02010600040101010101" pitchFamily="2" charset="-122"/>
              </a:rPr>
              <a:t>、比兴艺术手法的继承与创新。</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5</a:t>
            </a:r>
            <a:r>
              <a:rPr lang="zh-CN" altLang="en-US" sz="3200" b="1" dirty="0">
                <a:solidFill>
                  <a:schemeClr val="tx1"/>
                </a:solidFill>
                <a:latin typeface="华文中宋" panose="02010600040101010101" pitchFamily="2" charset="-122"/>
                <a:ea typeface="华文中宋" panose="02010600040101010101" pitchFamily="2" charset="-122"/>
              </a:rPr>
              <a:t>、浓郁的楚地风物人情、风俗习惯、神话传说及大量的楚</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地方言。</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rPr>
              <a:t>6</a:t>
            </a:r>
            <a:r>
              <a:rPr lang="zh-CN" altLang="en-US" sz="3200" b="1" dirty="0">
                <a:solidFill>
                  <a:schemeClr val="tx1"/>
                </a:solidFill>
                <a:latin typeface="华文中宋" panose="02010600040101010101" pitchFamily="2" charset="-122"/>
                <a:ea typeface="华文中宋" panose="02010600040101010101" pitchFamily="2" charset="-122"/>
              </a:rPr>
              <a:t>、瑰丽多彩的语言。词汇丰富，色彩绚丽，用词生动，韵</a:t>
            </a:r>
            <a:endParaRPr lang="zh-CN" altLang="en-US" sz="3200" b="1" dirty="0">
              <a:solidFill>
                <a:schemeClr val="tx1"/>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律和谐，音调优美。</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3718243" y="96520"/>
            <a:ext cx="4754880" cy="768350"/>
          </a:xfrm>
          <a:prstGeom prst="rect">
            <a:avLst/>
          </a:prstGeom>
          <a:noFill/>
        </p:spPr>
        <p:txBody>
          <a:bodyPr wrap="none" rtlCol="0">
            <a:spAutoFit/>
          </a:bodyPr>
          <a:p>
            <a:pPr algn="ctr">
              <a:lnSpc>
                <a:spcPct val="110000"/>
              </a:lnSpc>
              <a:spcBef>
                <a:spcPct val="50000"/>
              </a:spcBef>
            </a:pP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离骚</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的艺术成就</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6625">
                                            <p:txEl>
                                              <p:pRg st="0" end="0"/>
                                            </p:txEl>
                                          </p:spTgt>
                                        </p:tgtEl>
                                        <p:attrNameLst>
                                          <p:attrName>style.visibility</p:attrName>
                                        </p:attrNameLst>
                                      </p:cBhvr>
                                      <p:to>
                                        <p:strVal val="visible"/>
                                      </p:to>
                                    </p:set>
                                    <p:anim calcmode="lin" valueType="num">
                                      <p:cBhvr>
                                        <p:cTn id="12" dur="1000" fill="hold"/>
                                        <p:tgtEl>
                                          <p:spTgt spid="2662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662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662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6625">
                                            <p:txEl>
                                              <p:pRg st="1" end="1"/>
                                            </p:txEl>
                                          </p:spTgt>
                                        </p:tgtEl>
                                        <p:attrNameLst>
                                          <p:attrName>style.visibility</p:attrName>
                                        </p:attrNameLst>
                                      </p:cBhvr>
                                      <p:to>
                                        <p:strVal val="visible"/>
                                      </p:to>
                                    </p:set>
                                    <p:anim calcmode="lin" valueType="num">
                                      <p:cBhvr>
                                        <p:cTn id="18" dur="1000" fill="hold"/>
                                        <p:tgtEl>
                                          <p:spTgt spid="2662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662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6625">
                                            <p:txEl>
                                              <p:pRg st="1" end="1"/>
                                            </p:txEl>
                                          </p:spTgt>
                                        </p:tgtEl>
                                      </p:cBhvr>
                                    </p:animEffect>
                                  </p:childTnLst>
                                </p:cTn>
                              </p:par>
                              <p:par>
                                <p:cTn id="21" presetID="55" presetClass="entr" presetSubtype="0" fill="hold" nodeType="withEffect">
                                  <p:stCondLst>
                                    <p:cond delay="0"/>
                                  </p:stCondLst>
                                  <p:childTnLst>
                                    <p:set>
                                      <p:cBhvr>
                                        <p:cTn id="22" dur="1" fill="hold">
                                          <p:stCondLst>
                                            <p:cond delay="0"/>
                                          </p:stCondLst>
                                        </p:cTn>
                                        <p:tgtEl>
                                          <p:spTgt spid="26625">
                                            <p:txEl>
                                              <p:pRg st="2" end="2"/>
                                            </p:txEl>
                                          </p:spTgt>
                                        </p:tgtEl>
                                        <p:attrNameLst>
                                          <p:attrName>style.visibility</p:attrName>
                                        </p:attrNameLst>
                                      </p:cBhvr>
                                      <p:to>
                                        <p:strVal val="visible"/>
                                      </p:to>
                                    </p:set>
                                    <p:anim calcmode="lin" valueType="num">
                                      <p:cBhvr>
                                        <p:cTn id="23" dur="1000" fill="hold"/>
                                        <p:tgtEl>
                                          <p:spTgt spid="26625">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26625">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26625">
                                            <p:txEl>
                                              <p:pRg st="2" end="2"/>
                                            </p:txEl>
                                          </p:spTgt>
                                        </p:tgtEl>
                                      </p:cBhvr>
                                    </p:animEffect>
                                  </p:childTnLst>
                                </p:cTn>
                              </p:par>
                            </p:childTnLst>
                          </p:cTn>
                        </p:par>
                        <p:par>
                          <p:cTn id="26" fill="hold">
                            <p:stCondLst>
                              <p:cond delay="3000"/>
                            </p:stCondLst>
                            <p:childTnLst>
                              <p:par>
                                <p:cTn id="27" presetID="55" presetClass="entr" presetSubtype="0" fill="hold" nodeType="afterEffect">
                                  <p:stCondLst>
                                    <p:cond delay="0"/>
                                  </p:stCondLst>
                                  <p:childTnLst>
                                    <p:set>
                                      <p:cBhvr>
                                        <p:cTn id="28" dur="1" fill="hold">
                                          <p:stCondLst>
                                            <p:cond delay="0"/>
                                          </p:stCondLst>
                                        </p:cTn>
                                        <p:tgtEl>
                                          <p:spTgt spid="26625">
                                            <p:txEl>
                                              <p:pRg st="3" end="3"/>
                                            </p:txEl>
                                          </p:spTgt>
                                        </p:tgtEl>
                                        <p:attrNameLst>
                                          <p:attrName>style.visibility</p:attrName>
                                        </p:attrNameLst>
                                      </p:cBhvr>
                                      <p:to>
                                        <p:strVal val="visible"/>
                                      </p:to>
                                    </p:set>
                                    <p:anim calcmode="lin" valueType="num">
                                      <p:cBhvr>
                                        <p:cTn id="29" dur="1000" fill="hold"/>
                                        <p:tgtEl>
                                          <p:spTgt spid="26625">
                                            <p:txEl>
                                              <p:pRg st="3" end="3"/>
                                            </p:txEl>
                                          </p:spTgt>
                                        </p:tgtEl>
                                        <p:attrNameLst>
                                          <p:attrName>ppt_w</p:attrName>
                                        </p:attrNameLst>
                                      </p:cBhvr>
                                      <p:tavLst>
                                        <p:tav tm="0">
                                          <p:val>
                                            <p:strVal val="#ppt_w*0.70"/>
                                          </p:val>
                                        </p:tav>
                                        <p:tav tm="100000">
                                          <p:val>
                                            <p:strVal val="#ppt_w"/>
                                          </p:val>
                                        </p:tav>
                                      </p:tavLst>
                                    </p:anim>
                                    <p:anim calcmode="lin" valueType="num">
                                      <p:cBhvr>
                                        <p:cTn id="30" dur="1000" fill="hold"/>
                                        <p:tgtEl>
                                          <p:spTgt spid="26625">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26625">
                                            <p:txEl>
                                              <p:pRg st="3" end="3"/>
                                            </p:txEl>
                                          </p:spTgt>
                                        </p:tgtEl>
                                      </p:cBhvr>
                                    </p:animEffect>
                                  </p:childTnLst>
                                </p:cTn>
                              </p:par>
                            </p:childTnLst>
                          </p:cTn>
                        </p:par>
                        <p:par>
                          <p:cTn id="32" fill="hold">
                            <p:stCondLst>
                              <p:cond delay="4000"/>
                            </p:stCondLst>
                            <p:childTnLst>
                              <p:par>
                                <p:cTn id="33" presetID="55" presetClass="entr" presetSubtype="0" fill="hold" nodeType="afterEffect">
                                  <p:stCondLst>
                                    <p:cond delay="0"/>
                                  </p:stCondLst>
                                  <p:childTnLst>
                                    <p:set>
                                      <p:cBhvr>
                                        <p:cTn id="34" dur="1" fill="hold">
                                          <p:stCondLst>
                                            <p:cond delay="0"/>
                                          </p:stCondLst>
                                        </p:cTn>
                                        <p:tgtEl>
                                          <p:spTgt spid="26625">
                                            <p:txEl>
                                              <p:pRg st="4" end="4"/>
                                            </p:txEl>
                                          </p:spTgt>
                                        </p:tgtEl>
                                        <p:attrNameLst>
                                          <p:attrName>style.visibility</p:attrName>
                                        </p:attrNameLst>
                                      </p:cBhvr>
                                      <p:to>
                                        <p:strVal val="visible"/>
                                      </p:to>
                                    </p:set>
                                    <p:anim calcmode="lin" valueType="num">
                                      <p:cBhvr>
                                        <p:cTn id="35" dur="1000" fill="hold"/>
                                        <p:tgtEl>
                                          <p:spTgt spid="26625">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26625">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625">
                                            <p:txEl>
                                              <p:pRg st="4" end="4"/>
                                            </p:txEl>
                                          </p:spTgt>
                                        </p:tgtEl>
                                      </p:cBhvr>
                                    </p:animEffect>
                                  </p:childTnLst>
                                </p:cTn>
                              </p:par>
                            </p:childTnLst>
                          </p:cTn>
                        </p:par>
                        <p:par>
                          <p:cTn id="38" fill="hold">
                            <p:stCondLst>
                              <p:cond delay="5000"/>
                            </p:stCondLst>
                            <p:childTnLst>
                              <p:par>
                                <p:cTn id="39" presetID="55" presetClass="entr" presetSubtype="0" fill="hold" nodeType="afterEffect">
                                  <p:stCondLst>
                                    <p:cond delay="0"/>
                                  </p:stCondLst>
                                  <p:childTnLst>
                                    <p:set>
                                      <p:cBhvr>
                                        <p:cTn id="40" dur="1" fill="hold">
                                          <p:stCondLst>
                                            <p:cond delay="0"/>
                                          </p:stCondLst>
                                        </p:cTn>
                                        <p:tgtEl>
                                          <p:spTgt spid="26625">
                                            <p:txEl>
                                              <p:pRg st="5" end="5"/>
                                            </p:txEl>
                                          </p:spTgt>
                                        </p:tgtEl>
                                        <p:attrNameLst>
                                          <p:attrName>style.visibility</p:attrName>
                                        </p:attrNameLst>
                                      </p:cBhvr>
                                      <p:to>
                                        <p:strVal val="visible"/>
                                      </p:to>
                                    </p:set>
                                    <p:anim calcmode="lin" valueType="num">
                                      <p:cBhvr>
                                        <p:cTn id="41" dur="1000" fill="hold"/>
                                        <p:tgtEl>
                                          <p:spTgt spid="26625">
                                            <p:txEl>
                                              <p:pRg st="5" end="5"/>
                                            </p:txEl>
                                          </p:spTgt>
                                        </p:tgtEl>
                                        <p:attrNameLst>
                                          <p:attrName>ppt_w</p:attrName>
                                        </p:attrNameLst>
                                      </p:cBhvr>
                                      <p:tavLst>
                                        <p:tav tm="0">
                                          <p:val>
                                            <p:strVal val="#ppt_w*0.70"/>
                                          </p:val>
                                        </p:tav>
                                        <p:tav tm="100000">
                                          <p:val>
                                            <p:strVal val="#ppt_w"/>
                                          </p:val>
                                        </p:tav>
                                      </p:tavLst>
                                    </p:anim>
                                    <p:anim calcmode="lin" valueType="num">
                                      <p:cBhvr>
                                        <p:cTn id="42" dur="1000" fill="hold"/>
                                        <p:tgtEl>
                                          <p:spTgt spid="26625">
                                            <p:txEl>
                                              <p:pRg st="5" end="5"/>
                                            </p:txEl>
                                          </p:spTgt>
                                        </p:tgtEl>
                                        <p:attrNameLst>
                                          <p:attrName>ppt_h</p:attrName>
                                        </p:attrNameLst>
                                      </p:cBhvr>
                                      <p:tavLst>
                                        <p:tav tm="0">
                                          <p:val>
                                            <p:strVal val="#ppt_h"/>
                                          </p:val>
                                        </p:tav>
                                        <p:tav tm="100000">
                                          <p:val>
                                            <p:strVal val="#ppt_h"/>
                                          </p:val>
                                        </p:tav>
                                      </p:tavLst>
                                    </p:anim>
                                    <p:animEffect transition="in" filter="fade">
                                      <p:cBhvr>
                                        <p:cTn id="43" dur="1000"/>
                                        <p:tgtEl>
                                          <p:spTgt spid="26625">
                                            <p:txEl>
                                              <p:pRg st="5" end="5"/>
                                            </p:txEl>
                                          </p:spTgt>
                                        </p:tgtEl>
                                      </p:cBhvr>
                                    </p:animEffect>
                                  </p:childTnLst>
                                </p:cTn>
                              </p:par>
                              <p:par>
                                <p:cTn id="44" presetID="55" presetClass="entr" presetSubtype="0" fill="hold" nodeType="withEffect">
                                  <p:stCondLst>
                                    <p:cond delay="0"/>
                                  </p:stCondLst>
                                  <p:childTnLst>
                                    <p:set>
                                      <p:cBhvr>
                                        <p:cTn id="45" dur="1" fill="hold">
                                          <p:stCondLst>
                                            <p:cond delay="0"/>
                                          </p:stCondLst>
                                        </p:cTn>
                                        <p:tgtEl>
                                          <p:spTgt spid="26625">
                                            <p:txEl>
                                              <p:pRg st="6" end="6"/>
                                            </p:txEl>
                                          </p:spTgt>
                                        </p:tgtEl>
                                        <p:attrNameLst>
                                          <p:attrName>style.visibility</p:attrName>
                                        </p:attrNameLst>
                                      </p:cBhvr>
                                      <p:to>
                                        <p:strVal val="visible"/>
                                      </p:to>
                                    </p:set>
                                    <p:anim calcmode="lin" valueType="num">
                                      <p:cBhvr>
                                        <p:cTn id="46" dur="1000" fill="hold"/>
                                        <p:tgtEl>
                                          <p:spTgt spid="26625">
                                            <p:txEl>
                                              <p:pRg st="6" end="6"/>
                                            </p:txEl>
                                          </p:spTgt>
                                        </p:tgtEl>
                                        <p:attrNameLst>
                                          <p:attrName>ppt_w</p:attrName>
                                        </p:attrNameLst>
                                      </p:cBhvr>
                                      <p:tavLst>
                                        <p:tav tm="0">
                                          <p:val>
                                            <p:strVal val="#ppt_w*0.70"/>
                                          </p:val>
                                        </p:tav>
                                        <p:tav tm="100000">
                                          <p:val>
                                            <p:strVal val="#ppt_w"/>
                                          </p:val>
                                        </p:tav>
                                      </p:tavLst>
                                    </p:anim>
                                    <p:anim calcmode="lin" valueType="num">
                                      <p:cBhvr>
                                        <p:cTn id="47" dur="1000" fill="hold"/>
                                        <p:tgtEl>
                                          <p:spTgt spid="26625">
                                            <p:txEl>
                                              <p:pRg st="6" end="6"/>
                                            </p:txEl>
                                          </p:spTgt>
                                        </p:tgtEl>
                                        <p:attrNameLst>
                                          <p:attrName>ppt_h</p:attrName>
                                        </p:attrNameLst>
                                      </p:cBhvr>
                                      <p:tavLst>
                                        <p:tav tm="0">
                                          <p:val>
                                            <p:strVal val="#ppt_h"/>
                                          </p:val>
                                        </p:tav>
                                        <p:tav tm="100000">
                                          <p:val>
                                            <p:strVal val="#ppt_h"/>
                                          </p:val>
                                        </p:tav>
                                      </p:tavLst>
                                    </p:anim>
                                    <p:animEffect transition="in" filter="fade">
                                      <p:cBhvr>
                                        <p:cTn id="48" dur="1000"/>
                                        <p:tgtEl>
                                          <p:spTgt spid="26625">
                                            <p:txEl>
                                              <p:pRg st="6" end="6"/>
                                            </p:txEl>
                                          </p:spTgt>
                                        </p:tgtEl>
                                      </p:cBhvr>
                                    </p:animEffect>
                                  </p:childTnLst>
                                </p:cTn>
                              </p:par>
                            </p:childTnLst>
                          </p:cTn>
                        </p:par>
                        <p:par>
                          <p:cTn id="49" fill="hold">
                            <p:stCondLst>
                              <p:cond delay="6000"/>
                            </p:stCondLst>
                            <p:childTnLst>
                              <p:par>
                                <p:cTn id="50" presetID="55" presetClass="entr" presetSubtype="0" fill="hold" nodeType="afterEffect">
                                  <p:stCondLst>
                                    <p:cond delay="0"/>
                                  </p:stCondLst>
                                  <p:childTnLst>
                                    <p:set>
                                      <p:cBhvr>
                                        <p:cTn id="51" dur="1" fill="hold">
                                          <p:stCondLst>
                                            <p:cond delay="0"/>
                                          </p:stCondLst>
                                        </p:cTn>
                                        <p:tgtEl>
                                          <p:spTgt spid="26625">
                                            <p:txEl>
                                              <p:pRg st="7" end="7"/>
                                            </p:txEl>
                                          </p:spTgt>
                                        </p:tgtEl>
                                        <p:attrNameLst>
                                          <p:attrName>style.visibility</p:attrName>
                                        </p:attrNameLst>
                                      </p:cBhvr>
                                      <p:to>
                                        <p:strVal val="visible"/>
                                      </p:to>
                                    </p:set>
                                    <p:anim calcmode="lin" valueType="num">
                                      <p:cBhvr>
                                        <p:cTn id="52" dur="1000" fill="hold"/>
                                        <p:tgtEl>
                                          <p:spTgt spid="26625">
                                            <p:txEl>
                                              <p:pRg st="7" end="7"/>
                                            </p:txEl>
                                          </p:spTgt>
                                        </p:tgtEl>
                                        <p:attrNameLst>
                                          <p:attrName>ppt_w</p:attrName>
                                        </p:attrNameLst>
                                      </p:cBhvr>
                                      <p:tavLst>
                                        <p:tav tm="0">
                                          <p:val>
                                            <p:strVal val="#ppt_w*0.70"/>
                                          </p:val>
                                        </p:tav>
                                        <p:tav tm="100000">
                                          <p:val>
                                            <p:strVal val="#ppt_w"/>
                                          </p:val>
                                        </p:tav>
                                      </p:tavLst>
                                    </p:anim>
                                    <p:anim calcmode="lin" valueType="num">
                                      <p:cBhvr>
                                        <p:cTn id="53" dur="1000" fill="hold"/>
                                        <p:tgtEl>
                                          <p:spTgt spid="26625">
                                            <p:txEl>
                                              <p:pRg st="7" end="7"/>
                                            </p:txEl>
                                          </p:spTgt>
                                        </p:tgtEl>
                                        <p:attrNameLst>
                                          <p:attrName>ppt_h</p:attrName>
                                        </p:attrNameLst>
                                      </p:cBhvr>
                                      <p:tavLst>
                                        <p:tav tm="0">
                                          <p:val>
                                            <p:strVal val="#ppt_h"/>
                                          </p:val>
                                        </p:tav>
                                        <p:tav tm="100000">
                                          <p:val>
                                            <p:strVal val="#ppt_h"/>
                                          </p:val>
                                        </p:tav>
                                      </p:tavLst>
                                    </p:anim>
                                    <p:animEffect transition="in" filter="fade">
                                      <p:cBhvr>
                                        <p:cTn id="54" dur="1000"/>
                                        <p:tgtEl>
                                          <p:spTgt spid="26625">
                                            <p:txEl>
                                              <p:pRg st="7" end="7"/>
                                            </p:txEl>
                                          </p:spTgt>
                                        </p:tgtEl>
                                      </p:cBhvr>
                                    </p:animEffect>
                                  </p:childTnLst>
                                </p:cTn>
                              </p:par>
                              <p:par>
                                <p:cTn id="55" presetID="55" presetClass="entr" presetSubtype="0" fill="hold" nodeType="withEffect">
                                  <p:stCondLst>
                                    <p:cond delay="0"/>
                                  </p:stCondLst>
                                  <p:childTnLst>
                                    <p:set>
                                      <p:cBhvr>
                                        <p:cTn id="56" dur="1" fill="hold">
                                          <p:stCondLst>
                                            <p:cond delay="0"/>
                                          </p:stCondLst>
                                        </p:cTn>
                                        <p:tgtEl>
                                          <p:spTgt spid="26625">
                                            <p:txEl>
                                              <p:pRg st="8" end="8"/>
                                            </p:txEl>
                                          </p:spTgt>
                                        </p:tgtEl>
                                        <p:attrNameLst>
                                          <p:attrName>style.visibility</p:attrName>
                                        </p:attrNameLst>
                                      </p:cBhvr>
                                      <p:to>
                                        <p:strVal val="visible"/>
                                      </p:to>
                                    </p:set>
                                    <p:anim calcmode="lin" valueType="num">
                                      <p:cBhvr>
                                        <p:cTn id="57" dur="1000" fill="hold"/>
                                        <p:tgtEl>
                                          <p:spTgt spid="26625">
                                            <p:txEl>
                                              <p:pRg st="8" end="8"/>
                                            </p:txEl>
                                          </p:spTgt>
                                        </p:tgtEl>
                                        <p:attrNameLst>
                                          <p:attrName>ppt_w</p:attrName>
                                        </p:attrNameLst>
                                      </p:cBhvr>
                                      <p:tavLst>
                                        <p:tav tm="0">
                                          <p:val>
                                            <p:strVal val="#ppt_w*0.70"/>
                                          </p:val>
                                        </p:tav>
                                        <p:tav tm="100000">
                                          <p:val>
                                            <p:strVal val="#ppt_w"/>
                                          </p:val>
                                        </p:tav>
                                      </p:tavLst>
                                    </p:anim>
                                    <p:anim calcmode="lin" valueType="num">
                                      <p:cBhvr>
                                        <p:cTn id="58" dur="1000" fill="hold"/>
                                        <p:tgtEl>
                                          <p:spTgt spid="26625">
                                            <p:txEl>
                                              <p:pRg st="8" end="8"/>
                                            </p:txEl>
                                          </p:spTgt>
                                        </p:tgtEl>
                                        <p:attrNameLst>
                                          <p:attrName>ppt_h</p:attrName>
                                        </p:attrNameLst>
                                      </p:cBhvr>
                                      <p:tavLst>
                                        <p:tav tm="0">
                                          <p:val>
                                            <p:strVal val="#ppt_h"/>
                                          </p:val>
                                        </p:tav>
                                        <p:tav tm="100000">
                                          <p:val>
                                            <p:strVal val="#ppt_h"/>
                                          </p:val>
                                        </p:tav>
                                      </p:tavLst>
                                    </p:anim>
                                    <p:animEffect transition="in" filter="fade">
                                      <p:cBhvr>
                                        <p:cTn id="59" dur="1000"/>
                                        <p:tgtEl>
                                          <p:spTgt spid="2662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Text Box 7"/>
          <p:cNvSpPr txBox="1"/>
          <p:nvPr/>
        </p:nvSpPr>
        <p:spPr>
          <a:xfrm>
            <a:off x="4872355" y="371475"/>
            <a:ext cx="1917065" cy="768350"/>
          </a:xfrm>
          <a:prstGeom prst="rect">
            <a:avLst/>
          </a:prstGeom>
          <a:noFill/>
          <a:ln w="9525">
            <a:noFill/>
          </a:ln>
          <a:effectLst>
            <a:prstShdw prst="shdw17" dist="17961" dir="2699999">
              <a:srgbClr val="708688"/>
            </a:prstShdw>
          </a:effectLst>
        </p:spPr>
        <p:txBody>
          <a:bodyPr wrap="square" anchor="t" anchorCtr="0">
            <a:spAutoFit/>
          </a:bodyPr>
          <a:p>
            <a:pPr eaLnBrk="0" hangingPunct="0"/>
            <a:r>
              <a:rPr lang="zh-CN" altLang="en-US" sz="4400" b="1" dirty="0">
                <a:solidFill>
                  <a:srgbClr val="FF0000"/>
                </a:solidFill>
                <a:latin typeface="微软雅黑" panose="020B0503020204020204" charset="-122"/>
                <a:ea typeface="微软雅黑" panose="020B0503020204020204" charset="-122"/>
              </a:rPr>
              <a:t>正</a:t>
            </a:r>
            <a:r>
              <a:rPr lang="zh-CN" altLang="en-US" sz="4400" b="1" dirty="0">
                <a:solidFill>
                  <a:srgbClr val="FF0000"/>
                </a:solidFill>
                <a:latin typeface="微软雅黑" panose="020B0503020204020204" charset="-122"/>
                <a:ea typeface="微软雅黑" panose="020B0503020204020204" charset="-122"/>
                <a:sym typeface="+mn-ea"/>
              </a:rPr>
              <a:t>字</a:t>
            </a:r>
            <a:r>
              <a:rPr lang="zh-CN" altLang="en-US" sz="4400" b="1" dirty="0">
                <a:solidFill>
                  <a:srgbClr val="FF0000"/>
                </a:solidFill>
                <a:latin typeface="微软雅黑" panose="020B0503020204020204" charset="-122"/>
                <a:ea typeface="微软雅黑" panose="020B0503020204020204" charset="-122"/>
              </a:rPr>
              <a:t>音</a:t>
            </a:r>
            <a:endParaRPr lang="zh-CN" altLang="en-US" sz="4400" b="1" dirty="0">
              <a:solidFill>
                <a:srgbClr val="FF0000"/>
              </a:solidFill>
              <a:latin typeface="微软雅黑" panose="020B0503020204020204" charset="-122"/>
              <a:ea typeface="微软雅黑" panose="020B0503020204020204" charset="-122"/>
            </a:endParaRPr>
          </a:p>
        </p:txBody>
      </p:sp>
      <p:sp>
        <p:nvSpPr>
          <p:cNvPr id="27650" name="TextBox 1"/>
          <p:cNvSpPr txBox="1"/>
          <p:nvPr/>
        </p:nvSpPr>
        <p:spPr>
          <a:xfrm>
            <a:off x="2063750" y="2565400"/>
            <a:ext cx="7848600" cy="368300"/>
          </a:xfrm>
          <a:prstGeom prst="rect">
            <a:avLst/>
          </a:prstGeom>
          <a:noFill/>
          <a:ln w="9525">
            <a:noFill/>
          </a:ln>
        </p:spPr>
        <p:txBody>
          <a:bodyPr anchor="t" anchorCtr="0">
            <a:spAutoFit/>
          </a:bodyPr>
          <a:p>
            <a:pPr eaLnBrk="0" hangingPunct="0"/>
            <a:endParaRPr lang="zh-CN" altLang="en-US" dirty="0">
              <a:latin typeface="Arial" panose="020B0604020202020204" pitchFamily="34" charset="0"/>
              <a:ea typeface="宋体" panose="02010600030101010101" pitchFamily="2" charset="-122"/>
            </a:endParaRPr>
          </a:p>
        </p:txBody>
      </p:sp>
      <p:sp>
        <p:nvSpPr>
          <p:cNvPr id="27651" name="矩形 5"/>
          <p:cNvSpPr/>
          <p:nvPr/>
        </p:nvSpPr>
        <p:spPr>
          <a:xfrm>
            <a:off x="490220" y="1064895"/>
            <a:ext cx="11212195" cy="5323205"/>
          </a:xfrm>
          <a:prstGeom prst="rect">
            <a:avLst/>
          </a:prstGeom>
          <a:noFill/>
          <a:ln w="9525">
            <a:noFill/>
          </a:ln>
        </p:spPr>
        <p:txBody>
          <a:bodyPr wrap="square" anchor="t" anchorCtr="0">
            <a:spAutoFit/>
          </a:bodyPr>
          <a:p>
            <a:pPr eaLnBrk="0" hangingPunct="0">
              <a:lnSpc>
                <a:spcPct val="170000"/>
              </a:lnSpc>
            </a:pP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①修</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姱</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②   </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羁</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③</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謇</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endParaRPr lang="zh-CN" altLang="en-US" sz="4000" b="1" dirty="0">
              <a:solidFill>
                <a:srgbClr val="2C2C2C"/>
              </a:solidFill>
              <a:latin typeface="微软雅黑" panose="020B0503020204020204" charset="-122"/>
              <a:ea typeface="微软雅黑" panose="020B0503020204020204" charset="-122"/>
              <a:cs typeface="微软雅黑" panose="020B0503020204020204" charset="-122"/>
            </a:endParaRPr>
          </a:p>
          <a:p>
            <a:pPr eaLnBrk="0" hangingPunct="0">
              <a:lnSpc>
                <a:spcPct val="170000"/>
              </a:lnSpc>
            </a:pP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④揽</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茞</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⑤</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谣</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诼</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⑥</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偭</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a:t>
            </a:r>
            <a:endParaRPr lang="en-US" altLang="zh-CN" sz="4000" b="1" dirty="0">
              <a:solidFill>
                <a:srgbClr val="2C2C2C"/>
              </a:solidFill>
              <a:latin typeface="微软雅黑" panose="020B0503020204020204" charset="-122"/>
              <a:ea typeface="微软雅黑" panose="020B0503020204020204" charset="-122"/>
              <a:cs typeface="微软雅黑" panose="020B0503020204020204" charset="-122"/>
            </a:endParaRPr>
          </a:p>
          <a:p>
            <a:pPr eaLnBrk="0" hangingPunct="0">
              <a:lnSpc>
                <a:spcPct val="170000"/>
              </a:lnSpc>
            </a:pP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⑦</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忳</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⑧</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鸷</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鸟</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⑨</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延</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伫</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a:t>
            </a:r>
            <a:endParaRPr lang="en-US" altLang="zh-CN" sz="4000" b="1" dirty="0">
              <a:solidFill>
                <a:srgbClr val="2C2C2C"/>
              </a:solidFill>
              <a:latin typeface="微软雅黑" panose="020B0503020204020204" charset="-122"/>
              <a:ea typeface="微软雅黑" panose="020B0503020204020204" charset="-122"/>
              <a:cs typeface="微软雅黑" panose="020B0503020204020204" charset="-122"/>
            </a:endParaRPr>
          </a:p>
          <a:p>
            <a:pPr eaLnBrk="0" hangingPunct="0">
              <a:lnSpc>
                <a:spcPct val="170000"/>
              </a:lnSpc>
            </a:pP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⑩</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兰</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皋</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⑪</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椒</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丘</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⑫</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芰</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荷</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a:t>
            </a:r>
            <a:endParaRPr lang="en-US" altLang="zh-CN" sz="4000" b="1" dirty="0">
              <a:solidFill>
                <a:srgbClr val="2C2C2C"/>
              </a:solidFill>
              <a:latin typeface="微软雅黑" panose="020B0503020204020204" charset="-122"/>
              <a:ea typeface="微软雅黑" panose="020B0503020204020204" charset="-122"/>
              <a:cs typeface="微软雅黑" panose="020B0503020204020204" charset="-122"/>
            </a:endParaRPr>
          </a:p>
          <a:p>
            <a:pPr eaLnBrk="0" hangingPunct="0">
              <a:lnSpc>
                <a:spcPct val="170000"/>
              </a:lnSpc>
            </a:pP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⑬</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岌</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    </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          ⑭</a:t>
            </a:r>
            <a:r>
              <a:rPr lang="zh-CN" altLang="en-US" sz="4000" b="1" dirty="0">
                <a:solidFill>
                  <a:srgbClr val="2C2C2C"/>
                </a:solidFill>
                <a:latin typeface="微软雅黑" panose="020B0503020204020204" charset="-122"/>
                <a:ea typeface="微软雅黑" panose="020B0503020204020204" charset="-122"/>
                <a:cs typeface="微软雅黑" panose="020B0503020204020204" charset="-122"/>
              </a:rPr>
              <a:t>杂</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糅</a:t>
            </a:r>
            <a:r>
              <a:rPr lang="en-US" altLang="zh-CN" sz="4000" b="1" dirty="0">
                <a:solidFill>
                  <a:srgbClr val="2C2C2C"/>
                </a:solidFill>
                <a:latin typeface="微软雅黑" panose="020B0503020204020204" charset="-122"/>
                <a:ea typeface="微软雅黑" panose="020B0503020204020204" charset="-122"/>
                <a:cs typeface="微软雅黑" panose="020B0503020204020204" charset="-122"/>
              </a:rPr>
              <a:t>(      )</a:t>
            </a:r>
            <a:endParaRPr lang="en-US" altLang="zh-CN" sz="4000" b="1" dirty="0">
              <a:solidFill>
                <a:srgbClr val="2C2C2C"/>
              </a:solidFill>
              <a:latin typeface="微软雅黑" panose="020B0503020204020204" charset="-122"/>
              <a:ea typeface="微软雅黑" panose="020B0503020204020204" charset="-122"/>
              <a:cs typeface="微软雅黑" panose="020B0503020204020204" charset="-122"/>
            </a:endParaRPr>
          </a:p>
        </p:txBody>
      </p:sp>
      <p:pic>
        <p:nvPicPr>
          <p:cNvPr id="27652" name="图片 7" descr="F:\复邻\2014\同步\语文\语文版必修4\革几s.tif"/>
          <p:cNvPicPr>
            <a:picLocks noChangeAspect="1"/>
          </p:cNvPicPr>
          <p:nvPr/>
        </p:nvPicPr>
        <p:blipFill>
          <a:blip r:embed="rId1"/>
          <a:stretch>
            <a:fillRect/>
          </a:stretch>
        </p:blipFill>
        <p:spPr>
          <a:xfrm>
            <a:off x="5106670" y="1507490"/>
            <a:ext cx="494030" cy="554990"/>
          </a:xfrm>
          <a:prstGeom prst="rect">
            <a:avLst/>
          </a:prstGeom>
          <a:noFill/>
          <a:ln w="9525">
            <a:noFill/>
          </a:ln>
        </p:spPr>
      </p:pic>
      <p:sp>
        <p:nvSpPr>
          <p:cNvPr id="9222" name="TextBox 8"/>
          <p:cNvSpPr txBox="1"/>
          <p:nvPr/>
        </p:nvSpPr>
        <p:spPr>
          <a:xfrm>
            <a:off x="2286635" y="1511300"/>
            <a:ext cx="116395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华文中宋" panose="02010600040101010101" pitchFamily="2" charset="-122"/>
                <a:ea typeface="华文中宋" panose="02010600040101010101" pitchFamily="2" charset="-122"/>
              </a:rPr>
              <a:t>kuā</a:t>
            </a:r>
            <a:endParaRPr lang="en-US" altLang="zh-CN" sz="3600" b="1" dirty="0">
              <a:solidFill>
                <a:srgbClr val="1317C8"/>
              </a:solidFill>
              <a:latin typeface="华文中宋" panose="02010600040101010101" pitchFamily="2" charset="-122"/>
              <a:ea typeface="华文中宋" panose="02010600040101010101" pitchFamily="2" charset="-122"/>
            </a:endParaRPr>
          </a:p>
        </p:txBody>
      </p:sp>
      <p:sp>
        <p:nvSpPr>
          <p:cNvPr id="9223" name="TextBox 9"/>
          <p:cNvSpPr txBox="1"/>
          <p:nvPr/>
        </p:nvSpPr>
        <p:spPr>
          <a:xfrm>
            <a:off x="6251575" y="1489393"/>
            <a:ext cx="1081088" cy="645160"/>
          </a:xfrm>
          <a:prstGeom prst="rect">
            <a:avLst/>
          </a:prstGeom>
          <a:noFill/>
          <a:ln w="9525">
            <a:noFill/>
          </a:ln>
        </p:spPr>
        <p:txBody>
          <a:bodyPr anchor="t" anchorCtr="0">
            <a:spAutoFit/>
          </a:bodyPr>
          <a:p>
            <a:pPr eaLnBrk="0" hangingPunct="0"/>
            <a:r>
              <a:rPr lang="en-US" altLang="zh-CN" sz="3600" b="1" dirty="0">
                <a:solidFill>
                  <a:srgbClr val="1317C8"/>
                </a:solidFill>
                <a:latin typeface="华文中宋" panose="02010600040101010101" pitchFamily="2" charset="-122"/>
                <a:ea typeface="华文中宋" panose="02010600040101010101" pitchFamily="2" charset="-122"/>
              </a:rPr>
              <a:t>jī jī</a:t>
            </a:r>
            <a:endParaRPr lang="en-US" altLang="zh-CN" sz="3600" b="1" dirty="0">
              <a:solidFill>
                <a:srgbClr val="1317C8"/>
              </a:solidFill>
              <a:latin typeface="华文中宋" panose="02010600040101010101" pitchFamily="2" charset="-122"/>
              <a:ea typeface="华文中宋" panose="02010600040101010101" pitchFamily="2" charset="-122"/>
            </a:endParaRPr>
          </a:p>
        </p:txBody>
      </p:sp>
      <p:sp>
        <p:nvSpPr>
          <p:cNvPr id="9224" name="TextBox 10"/>
          <p:cNvSpPr txBox="1"/>
          <p:nvPr/>
        </p:nvSpPr>
        <p:spPr>
          <a:xfrm>
            <a:off x="10133965" y="1511300"/>
            <a:ext cx="121221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华文中宋" panose="02010600040101010101" pitchFamily="2" charset="-122"/>
                <a:ea typeface="华文中宋" panose="02010600040101010101" pitchFamily="2" charset="-122"/>
              </a:rPr>
              <a:t>jiǎn</a:t>
            </a:r>
            <a:endParaRPr lang="en-US" altLang="zh-CN" sz="3600" b="1" dirty="0">
              <a:solidFill>
                <a:srgbClr val="1317C8"/>
              </a:solidFill>
              <a:latin typeface="华文中宋" panose="02010600040101010101" pitchFamily="2" charset="-122"/>
              <a:ea typeface="华文中宋" panose="02010600040101010101" pitchFamily="2" charset="-122"/>
            </a:endParaRPr>
          </a:p>
        </p:txBody>
      </p:sp>
      <p:sp>
        <p:nvSpPr>
          <p:cNvPr id="9225" name="TextBox 11"/>
          <p:cNvSpPr txBox="1"/>
          <p:nvPr/>
        </p:nvSpPr>
        <p:spPr>
          <a:xfrm>
            <a:off x="2184083" y="2494598"/>
            <a:ext cx="1008062" cy="645160"/>
          </a:xfrm>
          <a:prstGeom prst="rect">
            <a:avLst/>
          </a:prstGeom>
          <a:noFill/>
          <a:ln w="9525">
            <a:noFill/>
          </a:ln>
        </p:spPr>
        <p:txBody>
          <a:bodyPr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chǎi</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26" name="TextBox 12"/>
          <p:cNvSpPr txBox="1"/>
          <p:nvPr/>
        </p:nvSpPr>
        <p:spPr>
          <a:xfrm>
            <a:off x="6251575" y="2498408"/>
            <a:ext cx="1281113"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zhuó</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27" name="TextBox 13"/>
          <p:cNvSpPr txBox="1"/>
          <p:nvPr/>
        </p:nvSpPr>
        <p:spPr>
          <a:xfrm>
            <a:off x="10054590" y="2498725"/>
            <a:ext cx="137096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miǎn</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28" name="TextBox 14"/>
          <p:cNvSpPr txBox="1"/>
          <p:nvPr/>
        </p:nvSpPr>
        <p:spPr>
          <a:xfrm>
            <a:off x="2063750" y="3478530"/>
            <a:ext cx="103949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tún</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29" name="TextBox 15"/>
          <p:cNvSpPr txBox="1"/>
          <p:nvPr/>
        </p:nvSpPr>
        <p:spPr>
          <a:xfrm>
            <a:off x="6251575" y="3507423"/>
            <a:ext cx="77152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zhì</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0" name="TextBox 16"/>
          <p:cNvSpPr txBox="1"/>
          <p:nvPr/>
        </p:nvSpPr>
        <p:spPr>
          <a:xfrm>
            <a:off x="10357485" y="3514725"/>
            <a:ext cx="98869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zhù</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1" name="TextBox 17"/>
          <p:cNvSpPr txBox="1"/>
          <p:nvPr/>
        </p:nvSpPr>
        <p:spPr>
          <a:xfrm>
            <a:off x="2286635" y="4533265"/>
            <a:ext cx="103314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ɡāo</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2" name="TextBox 18"/>
          <p:cNvSpPr txBox="1"/>
          <p:nvPr/>
        </p:nvSpPr>
        <p:spPr>
          <a:xfrm>
            <a:off x="6362065" y="4543425"/>
            <a:ext cx="97091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jiāo</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3" name="TextBox 19"/>
          <p:cNvSpPr txBox="1"/>
          <p:nvPr/>
        </p:nvSpPr>
        <p:spPr>
          <a:xfrm>
            <a:off x="10486073" y="4530725"/>
            <a:ext cx="508000"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jì</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4" name="TextBox 20"/>
          <p:cNvSpPr txBox="1"/>
          <p:nvPr/>
        </p:nvSpPr>
        <p:spPr>
          <a:xfrm>
            <a:off x="2184400" y="5588000"/>
            <a:ext cx="730250"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jí</a:t>
            </a:r>
            <a:endParaRPr lang="en-US" altLang="zh-CN" sz="3600" b="1" dirty="0">
              <a:solidFill>
                <a:srgbClr val="1317C8"/>
              </a:solidFill>
              <a:latin typeface="Times New Roman" panose="02020603050405020304" pitchFamily="2" charset="0"/>
              <a:ea typeface="宋体" panose="02010600030101010101" pitchFamily="2" charset="-122"/>
            </a:endParaRPr>
          </a:p>
        </p:txBody>
      </p:sp>
      <p:sp>
        <p:nvSpPr>
          <p:cNvPr id="9235" name="TextBox 21"/>
          <p:cNvSpPr txBox="1"/>
          <p:nvPr/>
        </p:nvSpPr>
        <p:spPr>
          <a:xfrm>
            <a:off x="6306820" y="5579110"/>
            <a:ext cx="970915" cy="645160"/>
          </a:xfrm>
          <a:prstGeom prst="rect">
            <a:avLst/>
          </a:prstGeom>
          <a:noFill/>
          <a:ln w="9525">
            <a:noFill/>
          </a:ln>
        </p:spPr>
        <p:txBody>
          <a:bodyPr wrap="square" anchor="t" anchorCtr="0">
            <a:spAutoFit/>
          </a:bodyPr>
          <a:p>
            <a:pPr eaLnBrk="0" hangingPunct="0"/>
            <a:r>
              <a:rPr lang="en-US" altLang="zh-CN" sz="3600" b="1" dirty="0">
                <a:solidFill>
                  <a:srgbClr val="1317C8"/>
                </a:solidFill>
                <a:latin typeface="Times New Roman" panose="02020603050405020304" pitchFamily="2" charset="0"/>
                <a:ea typeface="宋体" panose="02010600030101010101" pitchFamily="2" charset="-122"/>
              </a:rPr>
              <a:t>róu</a:t>
            </a:r>
            <a:endParaRPr lang="en-US" altLang="zh-CN" sz="3600" b="1" dirty="0">
              <a:solidFill>
                <a:srgbClr val="1317C8"/>
              </a:solidFill>
              <a:latin typeface="Times New Roman" panose="02020603050405020304" pitchFamily="2" charset="0"/>
              <a:ea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7649"/>
                                        </p:tgtEl>
                                        <p:attrNameLst>
                                          <p:attrName>style.visibility</p:attrName>
                                        </p:attrNameLst>
                                      </p:cBhvr>
                                      <p:to>
                                        <p:strVal val="visible"/>
                                      </p:to>
                                    </p:set>
                                    <p:anim calcmode="lin" valueType="num">
                                      <p:cBhvr additive="base">
                                        <p:cTn id="7" dur="1000" fill="hold"/>
                                        <p:tgtEl>
                                          <p:spTgt spid="27649"/>
                                        </p:tgtEl>
                                        <p:attrNameLst>
                                          <p:attrName>ppt_x</p:attrName>
                                        </p:attrNameLst>
                                      </p:cBhvr>
                                      <p:tavLst>
                                        <p:tav tm="0">
                                          <p:val>
                                            <p:strVal val="#ppt_x"/>
                                          </p:val>
                                        </p:tav>
                                        <p:tav tm="100000">
                                          <p:val>
                                            <p:strVal val="#ppt_x"/>
                                          </p:val>
                                        </p:tav>
                                      </p:tavLst>
                                    </p:anim>
                                    <p:anim calcmode="lin" valueType="num">
                                      <p:cBhvr additive="base">
                                        <p:cTn id="8" dur="1000" fill="hold"/>
                                        <p:tgtEl>
                                          <p:spTgt spid="2764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7651">
                                            <p:txEl>
                                              <p:charRg st="0" end="39"/>
                                            </p:txEl>
                                          </p:spTgt>
                                        </p:tgtEl>
                                        <p:attrNameLst>
                                          <p:attrName>style.visibility</p:attrName>
                                        </p:attrNameLst>
                                      </p:cBhvr>
                                      <p:to>
                                        <p:strVal val="visible"/>
                                      </p:to>
                                    </p:set>
                                    <p:anim calcmode="lin" valueType="num">
                                      <p:cBhvr>
                                        <p:cTn id="12" dur="1000" fill="hold"/>
                                        <p:tgtEl>
                                          <p:spTgt spid="27651">
                                            <p:txEl>
                                              <p:charRg st="0" end="39"/>
                                            </p:txEl>
                                          </p:spTgt>
                                        </p:tgtEl>
                                        <p:attrNameLst>
                                          <p:attrName>ppt_w</p:attrName>
                                        </p:attrNameLst>
                                      </p:cBhvr>
                                      <p:tavLst>
                                        <p:tav tm="0">
                                          <p:val>
                                            <p:strVal val="#ppt_w*0.70"/>
                                          </p:val>
                                        </p:tav>
                                        <p:tav tm="100000">
                                          <p:val>
                                            <p:strVal val="#ppt_w"/>
                                          </p:val>
                                        </p:tav>
                                      </p:tavLst>
                                    </p:anim>
                                    <p:anim calcmode="lin" valueType="num">
                                      <p:cBhvr>
                                        <p:cTn id="13" dur="1000" fill="hold"/>
                                        <p:tgtEl>
                                          <p:spTgt spid="27651">
                                            <p:txEl>
                                              <p:charRg st="0" end="39"/>
                                            </p:txEl>
                                          </p:spTgt>
                                        </p:tgtEl>
                                        <p:attrNameLst>
                                          <p:attrName>ppt_h</p:attrName>
                                        </p:attrNameLst>
                                      </p:cBhvr>
                                      <p:tavLst>
                                        <p:tav tm="0">
                                          <p:val>
                                            <p:strVal val="#ppt_h"/>
                                          </p:val>
                                        </p:tav>
                                        <p:tav tm="100000">
                                          <p:val>
                                            <p:strVal val="#ppt_h"/>
                                          </p:val>
                                        </p:tav>
                                      </p:tavLst>
                                    </p:anim>
                                    <p:animEffect transition="in" filter="fade">
                                      <p:cBhvr>
                                        <p:cTn id="14" dur="1000"/>
                                        <p:tgtEl>
                                          <p:spTgt spid="27651">
                                            <p:txEl>
                                              <p:charRg st="0" end="39"/>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7652"/>
                                        </p:tgtEl>
                                        <p:attrNameLst>
                                          <p:attrName>style.visibility</p:attrName>
                                        </p:attrNameLst>
                                      </p:cBhvr>
                                      <p:to>
                                        <p:strVal val="visible"/>
                                      </p:to>
                                    </p:set>
                                    <p:anim calcmode="lin" valueType="num">
                                      <p:cBhvr>
                                        <p:cTn id="17" dur="1000" fill="hold"/>
                                        <p:tgtEl>
                                          <p:spTgt spid="27652"/>
                                        </p:tgtEl>
                                        <p:attrNameLst>
                                          <p:attrName>ppt_w</p:attrName>
                                        </p:attrNameLst>
                                      </p:cBhvr>
                                      <p:tavLst>
                                        <p:tav tm="0">
                                          <p:val>
                                            <p:strVal val="#ppt_w*0.70"/>
                                          </p:val>
                                        </p:tav>
                                        <p:tav tm="100000">
                                          <p:val>
                                            <p:strVal val="#ppt_w"/>
                                          </p:val>
                                        </p:tav>
                                      </p:tavLst>
                                    </p:anim>
                                    <p:anim calcmode="lin" valueType="num">
                                      <p:cBhvr>
                                        <p:cTn id="18" dur="1000" fill="hold"/>
                                        <p:tgtEl>
                                          <p:spTgt spid="27652"/>
                                        </p:tgtEl>
                                        <p:attrNameLst>
                                          <p:attrName>ppt_h</p:attrName>
                                        </p:attrNameLst>
                                      </p:cBhvr>
                                      <p:tavLst>
                                        <p:tav tm="0">
                                          <p:val>
                                            <p:strVal val="#ppt_h"/>
                                          </p:val>
                                        </p:tav>
                                        <p:tav tm="100000">
                                          <p:val>
                                            <p:strVal val="#ppt_h"/>
                                          </p:val>
                                        </p:tav>
                                      </p:tavLst>
                                    </p:anim>
                                    <p:animEffect transition="in" filter="fade">
                                      <p:cBhvr>
                                        <p:cTn id="19" dur="1000"/>
                                        <p:tgtEl>
                                          <p:spTgt spid="27652"/>
                                        </p:tgtEl>
                                      </p:cBhvr>
                                    </p:animEffect>
                                  </p:childTnLst>
                                </p:cTn>
                              </p:par>
                              <p:par>
                                <p:cTn id="20" presetID="55" presetClass="entr" presetSubtype="0" fill="hold" nodeType="withEffect">
                                  <p:stCondLst>
                                    <p:cond delay="0"/>
                                  </p:stCondLst>
                                  <p:childTnLst>
                                    <p:set>
                                      <p:cBhvr>
                                        <p:cTn id="21" dur="1" fill="hold">
                                          <p:stCondLst>
                                            <p:cond delay="0"/>
                                          </p:stCondLst>
                                        </p:cTn>
                                        <p:tgtEl>
                                          <p:spTgt spid="27651">
                                            <p:txEl>
                                              <p:charRg st="39" end="78"/>
                                            </p:txEl>
                                          </p:spTgt>
                                        </p:tgtEl>
                                        <p:attrNameLst>
                                          <p:attrName>style.visibility</p:attrName>
                                        </p:attrNameLst>
                                      </p:cBhvr>
                                      <p:to>
                                        <p:strVal val="visible"/>
                                      </p:to>
                                    </p:set>
                                    <p:anim calcmode="lin" valueType="num">
                                      <p:cBhvr>
                                        <p:cTn id="22" dur="1000" fill="hold"/>
                                        <p:tgtEl>
                                          <p:spTgt spid="27651">
                                            <p:txEl>
                                              <p:charRg st="39" end="78"/>
                                            </p:txEl>
                                          </p:spTgt>
                                        </p:tgtEl>
                                        <p:attrNameLst>
                                          <p:attrName>ppt_w</p:attrName>
                                        </p:attrNameLst>
                                      </p:cBhvr>
                                      <p:tavLst>
                                        <p:tav tm="0">
                                          <p:val>
                                            <p:strVal val="#ppt_w*0.70"/>
                                          </p:val>
                                        </p:tav>
                                        <p:tav tm="100000">
                                          <p:val>
                                            <p:strVal val="#ppt_w"/>
                                          </p:val>
                                        </p:tav>
                                      </p:tavLst>
                                    </p:anim>
                                    <p:anim calcmode="lin" valueType="num">
                                      <p:cBhvr>
                                        <p:cTn id="23" dur="1000" fill="hold"/>
                                        <p:tgtEl>
                                          <p:spTgt spid="27651">
                                            <p:txEl>
                                              <p:charRg st="39" end="78"/>
                                            </p:txEl>
                                          </p:spTgt>
                                        </p:tgtEl>
                                        <p:attrNameLst>
                                          <p:attrName>ppt_h</p:attrName>
                                        </p:attrNameLst>
                                      </p:cBhvr>
                                      <p:tavLst>
                                        <p:tav tm="0">
                                          <p:val>
                                            <p:strVal val="#ppt_h"/>
                                          </p:val>
                                        </p:tav>
                                        <p:tav tm="100000">
                                          <p:val>
                                            <p:strVal val="#ppt_h"/>
                                          </p:val>
                                        </p:tav>
                                      </p:tavLst>
                                    </p:anim>
                                    <p:animEffect transition="in" filter="fade">
                                      <p:cBhvr>
                                        <p:cTn id="24" dur="1000"/>
                                        <p:tgtEl>
                                          <p:spTgt spid="27651">
                                            <p:txEl>
                                              <p:charRg st="39" end="78"/>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27651">
                                            <p:txEl>
                                              <p:charRg st="78" end="117"/>
                                            </p:txEl>
                                          </p:spTgt>
                                        </p:tgtEl>
                                        <p:attrNameLst>
                                          <p:attrName>style.visibility</p:attrName>
                                        </p:attrNameLst>
                                      </p:cBhvr>
                                      <p:to>
                                        <p:strVal val="visible"/>
                                      </p:to>
                                    </p:set>
                                    <p:anim calcmode="lin" valueType="num">
                                      <p:cBhvr>
                                        <p:cTn id="27" dur="1000" fill="hold"/>
                                        <p:tgtEl>
                                          <p:spTgt spid="27651">
                                            <p:txEl>
                                              <p:charRg st="78" end="117"/>
                                            </p:txEl>
                                          </p:spTgt>
                                        </p:tgtEl>
                                        <p:attrNameLst>
                                          <p:attrName>ppt_w</p:attrName>
                                        </p:attrNameLst>
                                      </p:cBhvr>
                                      <p:tavLst>
                                        <p:tav tm="0">
                                          <p:val>
                                            <p:strVal val="#ppt_w*0.70"/>
                                          </p:val>
                                        </p:tav>
                                        <p:tav tm="100000">
                                          <p:val>
                                            <p:strVal val="#ppt_w"/>
                                          </p:val>
                                        </p:tav>
                                      </p:tavLst>
                                    </p:anim>
                                    <p:anim calcmode="lin" valueType="num">
                                      <p:cBhvr>
                                        <p:cTn id="28" dur="1000" fill="hold"/>
                                        <p:tgtEl>
                                          <p:spTgt spid="27651">
                                            <p:txEl>
                                              <p:charRg st="78" end="117"/>
                                            </p:txEl>
                                          </p:spTgt>
                                        </p:tgtEl>
                                        <p:attrNameLst>
                                          <p:attrName>ppt_h</p:attrName>
                                        </p:attrNameLst>
                                      </p:cBhvr>
                                      <p:tavLst>
                                        <p:tav tm="0">
                                          <p:val>
                                            <p:strVal val="#ppt_h"/>
                                          </p:val>
                                        </p:tav>
                                        <p:tav tm="100000">
                                          <p:val>
                                            <p:strVal val="#ppt_h"/>
                                          </p:val>
                                        </p:tav>
                                      </p:tavLst>
                                    </p:anim>
                                    <p:animEffect transition="in" filter="fade">
                                      <p:cBhvr>
                                        <p:cTn id="29" dur="1000"/>
                                        <p:tgtEl>
                                          <p:spTgt spid="27651">
                                            <p:txEl>
                                              <p:charRg st="78" end="117"/>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27651">
                                            <p:txEl>
                                              <p:charRg st="117" end="152"/>
                                            </p:txEl>
                                          </p:spTgt>
                                        </p:tgtEl>
                                        <p:attrNameLst>
                                          <p:attrName>style.visibility</p:attrName>
                                        </p:attrNameLst>
                                      </p:cBhvr>
                                      <p:to>
                                        <p:strVal val="visible"/>
                                      </p:to>
                                    </p:set>
                                    <p:anim calcmode="lin" valueType="num">
                                      <p:cBhvr>
                                        <p:cTn id="32" dur="1000" fill="hold"/>
                                        <p:tgtEl>
                                          <p:spTgt spid="27651">
                                            <p:txEl>
                                              <p:charRg st="117" end="152"/>
                                            </p:txEl>
                                          </p:spTgt>
                                        </p:tgtEl>
                                        <p:attrNameLst>
                                          <p:attrName>ppt_w</p:attrName>
                                        </p:attrNameLst>
                                      </p:cBhvr>
                                      <p:tavLst>
                                        <p:tav tm="0">
                                          <p:val>
                                            <p:strVal val="#ppt_w*0.70"/>
                                          </p:val>
                                        </p:tav>
                                        <p:tav tm="100000">
                                          <p:val>
                                            <p:strVal val="#ppt_w"/>
                                          </p:val>
                                        </p:tav>
                                      </p:tavLst>
                                    </p:anim>
                                    <p:anim calcmode="lin" valueType="num">
                                      <p:cBhvr>
                                        <p:cTn id="33" dur="1000" fill="hold"/>
                                        <p:tgtEl>
                                          <p:spTgt spid="27651">
                                            <p:txEl>
                                              <p:charRg st="117" end="152"/>
                                            </p:txEl>
                                          </p:spTgt>
                                        </p:tgtEl>
                                        <p:attrNameLst>
                                          <p:attrName>ppt_h</p:attrName>
                                        </p:attrNameLst>
                                      </p:cBhvr>
                                      <p:tavLst>
                                        <p:tav tm="0">
                                          <p:val>
                                            <p:strVal val="#ppt_h"/>
                                          </p:val>
                                        </p:tav>
                                        <p:tav tm="100000">
                                          <p:val>
                                            <p:strVal val="#ppt_h"/>
                                          </p:val>
                                        </p:tav>
                                      </p:tavLst>
                                    </p:anim>
                                    <p:animEffect transition="in" filter="fade">
                                      <p:cBhvr>
                                        <p:cTn id="34" dur="1000"/>
                                        <p:tgtEl>
                                          <p:spTgt spid="27651">
                                            <p:txEl>
                                              <p:charRg st="117" end="152"/>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27651">
                                            <p:txEl>
                                              <p:charRg st="152" end="176"/>
                                            </p:txEl>
                                          </p:spTgt>
                                        </p:tgtEl>
                                        <p:attrNameLst>
                                          <p:attrName>style.visibility</p:attrName>
                                        </p:attrNameLst>
                                      </p:cBhvr>
                                      <p:to>
                                        <p:strVal val="visible"/>
                                      </p:to>
                                    </p:set>
                                    <p:anim calcmode="lin" valueType="num">
                                      <p:cBhvr>
                                        <p:cTn id="37" dur="1000" fill="hold"/>
                                        <p:tgtEl>
                                          <p:spTgt spid="27651">
                                            <p:txEl>
                                              <p:charRg st="152" end="176"/>
                                            </p:txEl>
                                          </p:spTgt>
                                        </p:tgtEl>
                                        <p:attrNameLst>
                                          <p:attrName>ppt_w</p:attrName>
                                        </p:attrNameLst>
                                      </p:cBhvr>
                                      <p:tavLst>
                                        <p:tav tm="0">
                                          <p:val>
                                            <p:strVal val="#ppt_w*0.70"/>
                                          </p:val>
                                        </p:tav>
                                        <p:tav tm="100000">
                                          <p:val>
                                            <p:strVal val="#ppt_w"/>
                                          </p:val>
                                        </p:tav>
                                      </p:tavLst>
                                    </p:anim>
                                    <p:anim calcmode="lin" valueType="num">
                                      <p:cBhvr>
                                        <p:cTn id="38" dur="1000" fill="hold"/>
                                        <p:tgtEl>
                                          <p:spTgt spid="27651">
                                            <p:txEl>
                                              <p:charRg st="152" end="176"/>
                                            </p:txEl>
                                          </p:spTgt>
                                        </p:tgtEl>
                                        <p:attrNameLst>
                                          <p:attrName>ppt_h</p:attrName>
                                        </p:attrNameLst>
                                      </p:cBhvr>
                                      <p:tavLst>
                                        <p:tav tm="0">
                                          <p:val>
                                            <p:strVal val="#ppt_h"/>
                                          </p:val>
                                        </p:tav>
                                        <p:tav tm="100000">
                                          <p:val>
                                            <p:strVal val="#ppt_h"/>
                                          </p:val>
                                        </p:tav>
                                      </p:tavLst>
                                    </p:anim>
                                    <p:animEffect transition="in" filter="fade">
                                      <p:cBhvr>
                                        <p:cTn id="39" dur="1000"/>
                                        <p:tgtEl>
                                          <p:spTgt spid="27651">
                                            <p:txEl>
                                              <p:charRg st="152" end="17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223"/>
                                        </p:tgtEl>
                                        <p:attrNameLst>
                                          <p:attrName>style.visibility</p:attrName>
                                        </p:attrNameLst>
                                      </p:cBhvr>
                                      <p:to>
                                        <p:strVal val="visible"/>
                                      </p:to>
                                    </p:set>
                                    <p:animEffect transition="in" filter="wipe(down)">
                                      <p:cBhvr>
                                        <p:cTn id="44" dur="500"/>
                                        <p:tgtEl>
                                          <p:spTgt spid="9223"/>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9222"/>
                                        </p:tgtEl>
                                        <p:attrNameLst>
                                          <p:attrName>style.visibility</p:attrName>
                                        </p:attrNameLst>
                                      </p:cBhvr>
                                      <p:to>
                                        <p:strVal val="visible"/>
                                      </p:to>
                                    </p:set>
                                    <p:animEffect transition="in" filter="wipe(down)">
                                      <p:cBhvr>
                                        <p:cTn id="48" dur="500"/>
                                        <p:tgtEl>
                                          <p:spTgt spid="9222"/>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9225"/>
                                        </p:tgtEl>
                                        <p:attrNameLst>
                                          <p:attrName>style.visibility</p:attrName>
                                        </p:attrNameLst>
                                      </p:cBhvr>
                                      <p:to>
                                        <p:strVal val="visible"/>
                                      </p:to>
                                    </p:set>
                                    <p:animEffect transition="in" filter="wipe(down)">
                                      <p:cBhvr>
                                        <p:cTn id="52" dur="500"/>
                                        <p:tgtEl>
                                          <p:spTgt spid="9225"/>
                                        </p:tgtEl>
                                      </p:cBhvr>
                                    </p:animEffect>
                                  </p:childTnLst>
                                </p:cTn>
                              </p:par>
                            </p:childTnLst>
                          </p:cTn>
                        </p:par>
                        <p:par>
                          <p:cTn id="53" fill="hold">
                            <p:stCondLst>
                              <p:cond delay="1500"/>
                            </p:stCondLst>
                            <p:childTnLst>
                              <p:par>
                                <p:cTn id="54" presetID="22" presetClass="entr" presetSubtype="4" fill="hold" grpId="0" nodeType="afterEffect">
                                  <p:stCondLst>
                                    <p:cond delay="0"/>
                                  </p:stCondLst>
                                  <p:childTnLst>
                                    <p:set>
                                      <p:cBhvr>
                                        <p:cTn id="55" dur="1" fill="hold">
                                          <p:stCondLst>
                                            <p:cond delay="0"/>
                                          </p:stCondLst>
                                        </p:cTn>
                                        <p:tgtEl>
                                          <p:spTgt spid="9224"/>
                                        </p:tgtEl>
                                        <p:attrNameLst>
                                          <p:attrName>style.visibility</p:attrName>
                                        </p:attrNameLst>
                                      </p:cBhvr>
                                      <p:to>
                                        <p:strVal val="visible"/>
                                      </p:to>
                                    </p:set>
                                    <p:animEffect transition="in" filter="wipe(down)">
                                      <p:cBhvr>
                                        <p:cTn id="56" dur="500"/>
                                        <p:tgtEl>
                                          <p:spTgt spid="9224"/>
                                        </p:tgtEl>
                                      </p:cBhvr>
                                    </p:animEffect>
                                  </p:childTnLst>
                                </p:cTn>
                              </p:par>
                            </p:childTnLst>
                          </p:cTn>
                        </p:par>
                        <p:par>
                          <p:cTn id="57" fill="hold">
                            <p:stCondLst>
                              <p:cond delay="2000"/>
                            </p:stCondLst>
                            <p:childTnLst>
                              <p:par>
                                <p:cTn id="58" presetID="22" presetClass="entr" presetSubtype="4" fill="hold" grpId="0" nodeType="afterEffect">
                                  <p:stCondLst>
                                    <p:cond delay="0"/>
                                  </p:stCondLst>
                                  <p:childTnLst>
                                    <p:set>
                                      <p:cBhvr>
                                        <p:cTn id="59" dur="1" fill="hold">
                                          <p:stCondLst>
                                            <p:cond delay="0"/>
                                          </p:stCondLst>
                                        </p:cTn>
                                        <p:tgtEl>
                                          <p:spTgt spid="9226"/>
                                        </p:tgtEl>
                                        <p:attrNameLst>
                                          <p:attrName>style.visibility</p:attrName>
                                        </p:attrNameLst>
                                      </p:cBhvr>
                                      <p:to>
                                        <p:strVal val="visible"/>
                                      </p:to>
                                    </p:set>
                                    <p:animEffect transition="in" filter="wipe(down)">
                                      <p:cBhvr>
                                        <p:cTn id="60" dur="500"/>
                                        <p:tgtEl>
                                          <p:spTgt spid="9226"/>
                                        </p:tgtEl>
                                      </p:cBhvr>
                                    </p:animEffect>
                                  </p:childTnLst>
                                </p:cTn>
                              </p:par>
                            </p:childTnLst>
                          </p:cTn>
                        </p:par>
                        <p:par>
                          <p:cTn id="61" fill="hold">
                            <p:stCondLst>
                              <p:cond delay="2500"/>
                            </p:stCondLst>
                            <p:childTnLst>
                              <p:par>
                                <p:cTn id="62" presetID="22" presetClass="entr" presetSubtype="4" fill="hold" grpId="0" nodeType="afterEffect">
                                  <p:stCondLst>
                                    <p:cond delay="0"/>
                                  </p:stCondLst>
                                  <p:childTnLst>
                                    <p:set>
                                      <p:cBhvr>
                                        <p:cTn id="63" dur="1" fill="hold">
                                          <p:stCondLst>
                                            <p:cond delay="0"/>
                                          </p:stCondLst>
                                        </p:cTn>
                                        <p:tgtEl>
                                          <p:spTgt spid="9227"/>
                                        </p:tgtEl>
                                        <p:attrNameLst>
                                          <p:attrName>style.visibility</p:attrName>
                                        </p:attrNameLst>
                                      </p:cBhvr>
                                      <p:to>
                                        <p:strVal val="visible"/>
                                      </p:to>
                                    </p:set>
                                    <p:animEffect transition="in" filter="wipe(down)">
                                      <p:cBhvr>
                                        <p:cTn id="64" dur="500"/>
                                        <p:tgtEl>
                                          <p:spTgt spid="9227"/>
                                        </p:tgtEl>
                                      </p:cBhvr>
                                    </p:animEffect>
                                  </p:childTnLst>
                                </p:cTn>
                              </p:par>
                            </p:childTnLst>
                          </p:cTn>
                        </p:par>
                        <p:par>
                          <p:cTn id="65" fill="hold">
                            <p:stCondLst>
                              <p:cond delay="3000"/>
                            </p:stCondLst>
                            <p:childTnLst>
                              <p:par>
                                <p:cTn id="66" presetID="22" presetClass="entr" presetSubtype="4" fill="hold" grpId="0" nodeType="afterEffect">
                                  <p:stCondLst>
                                    <p:cond delay="0"/>
                                  </p:stCondLst>
                                  <p:childTnLst>
                                    <p:set>
                                      <p:cBhvr>
                                        <p:cTn id="67" dur="1" fill="hold">
                                          <p:stCondLst>
                                            <p:cond delay="0"/>
                                          </p:stCondLst>
                                        </p:cTn>
                                        <p:tgtEl>
                                          <p:spTgt spid="9228"/>
                                        </p:tgtEl>
                                        <p:attrNameLst>
                                          <p:attrName>style.visibility</p:attrName>
                                        </p:attrNameLst>
                                      </p:cBhvr>
                                      <p:to>
                                        <p:strVal val="visible"/>
                                      </p:to>
                                    </p:set>
                                    <p:animEffect transition="in" filter="wipe(down)">
                                      <p:cBhvr>
                                        <p:cTn id="68" dur="500"/>
                                        <p:tgtEl>
                                          <p:spTgt spid="9228"/>
                                        </p:tgtEl>
                                      </p:cBhvr>
                                    </p:animEffect>
                                  </p:childTnLst>
                                </p:cTn>
                              </p:par>
                            </p:childTnLst>
                          </p:cTn>
                        </p:par>
                        <p:par>
                          <p:cTn id="69" fill="hold">
                            <p:stCondLst>
                              <p:cond delay="3500"/>
                            </p:stCondLst>
                            <p:childTnLst>
                              <p:par>
                                <p:cTn id="70" presetID="22" presetClass="entr" presetSubtype="4" fill="hold" grpId="0" nodeType="afterEffect">
                                  <p:stCondLst>
                                    <p:cond delay="0"/>
                                  </p:stCondLst>
                                  <p:childTnLst>
                                    <p:set>
                                      <p:cBhvr>
                                        <p:cTn id="71" dur="1" fill="hold">
                                          <p:stCondLst>
                                            <p:cond delay="0"/>
                                          </p:stCondLst>
                                        </p:cTn>
                                        <p:tgtEl>
                                          <p:spTgt spid="9229"/>
                                        </p:tgtEl>
                                        <p:attrNameLst>
                                          <p:attrName>style.visibility</p:attrName>
                                        </p:attrNameLst>
                                      </p:cBhvr>
                                      <p:to>
                                        <p:strVal val="visible"/>
                                      </p:to>
                                    </p:set>
                                    <p:animEffect transition="in" filter="wipe(down)">
                                      <p:cBhvr>
                                        <p:cTn id="72" dur="500"/>
                                        <p:tgtEl>
                                          <p:spTgt spid="9229"/>
                                        </p:tgtEl>
                                      </p:cBhvr>
                                    </p:animEffect>
                                  </p:childTnLst>
                                </p:cTn>
                              </p:par>
                            </p:childTnLst>
                          </p:cTn>
                        </p:par>
                        <p:par>
                          <p:cTn id="73" fill="hold">
                            <p:stCondLst>
                              <p:cond delay="4000"/>
                            </p:stCondLst>
                            <p:childTnLst>
                              <p:par>
                                <p:cTn id="74" presetID="22" presetClass="entr" presetSubtype="4" fill="hold" grpId="0" nodeType="afterEffect">
                                  <p:stCondLst>
                                    <p:cond delay="0"/>
                                  </p:stCondLst>
                                  <p:childTnLst>
                                    <p:set>
                                      <p:cBhvr>
                                        <p:cTn id="75" dur="1" fill="hold">
                                          <p:stCondLst>
                                            <p:cond delay="0"/>
                                          </p:stCondLst>
                                        </p:cTn>
                                        <p:tgtEl>
                                          <p:spTgt spid="9230"/>
                                        </p:tgtEl>
                                        <p:attrNameLst>
                                          <p:attrName>style.visibility</p:attrName>
                                        </p:attrNameLst>
                                      </p:cBhvr>
                                      <p:to>
                                        <p:strVal val="visible"/>
                                      </p:to>
                                    </p:set>
                                    <p:animEffect transition="in" filter="wipe(down)">
                                      <p:cBhvr>
                                        <p:cTn id="76" dur="500"/>
                                        <p:tgtEl>
                                          <p:spTgt spid="9230"/>
                                        </p:tgtEl>
                                      </p:cBhvr>
                                    </p:animEffect>
                                  </p:childTnLst>
                                </p:cTn>
                              </p:par>
                            </p:childTnLst>
                          </p:cTn>
                        </p:par>
                        <p:par>
                          <p:cTn id="77" fill="hold">
                            <p:stCondLst>
                              <p:cond delay="4500"/>
                            </p:stCondLst>
                            <p:childTnLst>
                              <p:par>
                                <p:cTn id="78" presetID="22" presetClass="entr" presetSubtype="4" fill="hold" grpId="0" nodeType="afterEffect">
                                  <p:stCondLst>
                                    <p:cond delay="0"/>
                                  </p:stCondLst>
                                  <p:childTnLst>
                                    <p:set>
                                      <p:cBhvr>
                                        <p:cTn id="79" dur="1" fill="hold">
                                          <p:stCondLst>
                                            <p:cond delay="0"/>
                                          </p:stCondLst>
                                        </p:cTn>
                                        <p:tgtEl>
                                          <p:spTgt spid="9231"/>
                                        </p:tgtEl>
                                        <p:attrNameLst>
                                          <p:attrName>style.visibility</p:attrName>
                                        </p:attrNameLst>
                                      </p:cBhvr>
                                      <p:to>
                                        <p:strVal val="visible"/>
                                      </p:to>
                                    </p:set>
                                    <p:animEffect transition="in" filter="wipe(down)">
                                      <p:cBhvr>
                                        <p:cTn id="80" dur="500"/>
                                        <p:tgtEl>
                                          <p:spTgt spid="9231"/>
                                        </p:tgtEl>
                                      </p:cBhvr>
                                    </p:animEffect>
                                  </p:childTnLst>
                                </p:cTn>
                              </p:par>
                            </p:childTnLst>
                          </p:cTn>
                        </p:par>
                        <p:par>
                          <p:cTn id="81" fill="hold">
                            <p:stCondLst>
                              <p:cond delay="5000"/>
                            </p:stCondLst>
                            <p:childTnLst>
                              <p:par>
                                <p:cTn id="82" presetID="22" presetClass="entr" presetSubtype="4" fill="hold" grpId="0" nodeType="afterEffect">
                                  <p:stCondLst>
                                    <p:cond delay="0"/>
                                  </p:stCondLst>
                                  <p:childTnLst>
                                    <p:set>
                                      <p:cBhvr>
                                        <p:cTn id="83" dur="1" fill="hold">
                                          <p:stCondLst>
                                            <p:cond delay="0"/>
                                          </p:stCondLst>
                                        </p:cTn>
                                        <p:tgtEl>
                                          <p:spTgt spid="9232"/>
                                        </p:tgtEl>
                                        <p:attrNameLst>
                                          <p:attrName>style.visibility</p:attrName>
                                        </p:attrNameLst>
                                      </p:cBhvr>
                                      <p:to>
                                        <p:strVal val="visible"/>
                                      </p:to>
                                    </p:set>
                                    <p:animEffect transition="in" filter="wipe(down)">
                                      <p:cBhvr>
                                        <p:cTn id="84" dur="500"/>
                                        <p:tgtEl>
                                          <p:spTgt spid="9232"/>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9233"/>
                                        </p:tgtEl>
                                        <p:attrNameLst>
                                          <p:attrName>style.visibility</p:attrName>
                                        </p:attrNameLst>
                                      </p:cBhvr>
                                      <p:to>
                                        <p:strVal val="visible"/>
                                      </p:to>
                                    </p:set>
                                    <p:animEffect transition="in" filter="wipe(down)">
                                      <p:cBhvr>
                                        <p:cTn id="88" dur="500"/>
                                        <p:tgtEl>
                                          <p:spTgt spid="9233"/>
                                        </p:tgtEl>
                                      </p:cBhvr>
                                    </p:animEffect>
                                  </p:childTnLst>
                                </p:cTn>
                              </p:par>
                            </p:childTnLst>
                          </p:cTn>
                        </p:par>
                        <p:par>
                          <p:cTn id="89" fill="hold">
                            <p:stCondLst>
                              <p:cond delay="6000"/>
                            </p:stCondLst>
                            <p:childTnLst>
                              <p:par>
                                <p:cTn id="90" presetID="22" presetClass="entr" presetSubtype="4" fill="hold" grpId="0" nodeType="afterEffect">
                                  <p:stCondLst>
                                    <p:cond delay="0"/>
                                  </p:stCondLst>
                                  <p:childTnLst>
                                    <p:set>
                                      <p:cBhvr>
                                        <p:cTn id="91" dur="1" fill="hold">
                                          <p:stCondLst>
                                            <p:cond delay="0"/>
                                          </p:stCondLst>
                                        </p:cTn>
                                        <p:tgtEl>
                                          <p:spTgt spid="9234"/>
                                        </p:tgtEl>
                                        <p:attrNameLst>
                                          <p:attrName>style.visibility</p:attrName>
                                        </p:attrNameLst>
                                      </p:cBhvr>
                                      <p:to>
                                        <p:strVal val="visible"/>
                                      </p:to>
                                    </p:set>
                                    <p:animEffect transition="in" filter="wipe(down)">
                                      <p:cBhvr>
                                        <p:cTn id="92" dur="500"/>
                                        <p:tgtEl>
                                          <p:spTgt spid="9234"/>
                                        </p:tgtEl>
                                      </p:cBhvr>
                                    </p:animEffect>
                                  </p:childTnLst>
                                </p:cTn>
                              </p:par>
                            </p:childTnLst>
                          </p:cTn>
                        </p:par>
                        <p:par>
                          <p:cTn id="93" fill="hold">
                            <p:stCondLst>
                              <p:cond delay="6500"/>
                            </p:stCondLst>
                            <p:childTnLst>
                              <p:par>
                                <p:cTn id="94" presetID="22" presetClass="entr" presetSubtype="4" fill="hold" grpId="0" nodeType="afterEffect">
                                  <p:stCondLst>
                                    <p:cond delay="0"/>
                                  </p:stCondLst>
                                  <p:childTnLst>
                                    <p:set>
                                      <p:cBhvr>
                                        <p:cTn id="95" dur="1" fill="hold">
                                          <p:stCondLst>
                                            <p:cond delay="0"/>
                                          </p:stCondLst>
                                        </p:cTn>
                                        <p:tgtEl>
                                          <p:spTgt spid="9235"/>
                                        </p:tgtEl>
                                        <p:attrNameLst>
                                          <p:attrName>style.visibility</p:attrName>
                                        </p:attrNameLst>
                                      </p:cBhvr>
                                      <p:to>
                                        <p:strVal val="visible"/>
                                      </p:to>
                                    </p:set>
                                    <p:animEffect transition="in" filter="wipe(down)">
                                      <p:cBhvr>
                                        <p:cTn id="96"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3" grpId="0"/>
      <p:bldP spid="9224" grpId="0"/>
      <p:bldP spid="9225" grpId="0"/>
      <p:bldP spid="9226" grpId="0"/>
      <p:bldP spid="9227" grpId="0"/>
      <p:bldP spid="9228" grpId="0"/>
      <p:bldP spid="9229" grpId="0"/>
      <p:bldP spid="9230" grpId="0"/>
      <p:bldP spid="9231" grpId="0"/>
      <p:bldP spid="9232" grpId="0"/>
      <p:bldP spid="9233" grpId="0"/>
      <p:bldP spid="9234" grpId="0"/>
      <p:bldP spid="9235" grpId="0"/>
      <p:bldP spid="2764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3675" y="563880"/>
            <a:ext cx="11805285" cy="6294120"/>
          </a:xfrm>
          <a:prstGeom prst="rect">
            <a:avLst/>
          </a:prstGeom>
          <a:noFill/>
          <a:ln w="9525">
            <a:noFill/>
          </a:ln>
        </p:spPr>
        <p:txBody>
          <a:bodyPr wrap="square" anchor="t" anchorCtr="0">
            <a:spAutoFit/>
          </a:bodyPr>
          <a:p>
            <a:pPr indent="266700">
              <a:lnSpc>
                <a:spcPct val="90000"/>
              </a:lnSpc>
            </a:pP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帝高阳之苗裔兮</a:t>
            </a:r>
            <a:r>
              <a:rPr lang="zh-CN" alt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朕皇考曰伯庸。摄提贞于孟</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陬</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zōu</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)兮，惟庚寅吾以降</a:t>
            </a:r>
            <a:r>
              <a:rPr lang="zh-CN" alt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皇览</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揆</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kuí</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)余初度兮，肇锡余以嘉名： 名余曰正则兮，字余曰灵均。 </a:t>
            </a:r>
            <a:endPar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90000"/>
              </a:lnSpc>
            </a:pP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纷吾既有此内美兮，又</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重</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chóng</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)之以修能。 </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扈</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hù</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)江离与辟</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芷</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zhǐ</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)兮，纫秋兰以为佩。 </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汨</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yù</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)余若将不及兮，恐年岁之不吾与。 朝</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搴</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qiān</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阰</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pí</a:t>
            </a: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)之木兰兮，夕揽洲之宿莽。日月忽其不淹兮，春与秋其代序。 惟草木之零落兮，恐美人之迟暮。 不抚壮而弃秽兮，何不改  此度？ 乘骐骥以驰骋兮，来吾道夫先路！</a:t>
            </a:r>
            <a:endPar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90000"/>
              </a:lnSpc>
            </a:pPr>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90000"/>
              </a:lnSpc>
            </a:pPr>
            <a:r>
              <a:rPr lang="en-US" altLang="zh-CN" sz="32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长太息以掩涕兮，哀民生之多艰。余虽</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好</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h</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à</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o</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修</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姱</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kuā</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以</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鞿</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j</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ī</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)羁兮，</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謇</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jiǎn</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朝</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谇</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su</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ì</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而夕替。既替余以蕙</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纕</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xi</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ā</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ng</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兮，又申之以</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揽茝</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lǎn chǎi</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)。亦余心之所善兮，虽九死其犹未悔。怨灵修之浩荡兮，终不察夫民心。众女嫉余之蛾眉兮，谣</a:t>
            </a:r>
            <a:r>
              <a:rPr lang="zh-CN"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诼</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zhu</a:t>
            </a:r>
            <a:r>
              <a:rPr lang="zh-CN" alt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ó</a:t>
            </a:r>
            <a:r>
              <a:rPr lang="en-US"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rPr>
              <a:t>谓余以善淫。</a:t>
            </a:r>
            <a:r>
              <a:rPr lang="zh-CN" altLang="zh-CN" sz="3200" b="1">
                <a:solidFill>
                  <a:srgbClr val="0A090C"/>
                </a:solidFill>
                <a:latin typeface="华文中宋" panose="02010600040101010101" pitchFamily="2" charset="-122"/>
                <a:ea typeface="华文中宋" panose="02010600040101010101" pitchFamily="2" charset="-122"/>
                <a:sym typeface="+mn-ea"/>
              </a:rPr>
              <a:t>固时俗之工巧兮，</a:t>
            </a:r>
            <a:r>
              <a:rPr lang="zh-CN" altLang="zh-CN" sz="3200" b="1">
                <a:solidFill>
                  <a:srgbClr val="FF0000"/>
                </a:solidFill>
                <a:latin typeface="华文中宋" panose="02010600040101010101" pitchFamily="2" charset="-122"/>
                <a:ea typeface="华文中宋" panose="02010600040101010101" pitchFamily="2" charset="-122"/>
                <a:sym typeface="+mn-ea"/>
              </a:rPr>
              <a:t>偭</a:t>
            </a:r>
            <a:r>
              <a:rPr lang="en-US" altLang="zh-CN" sz="3200" b="1">
                <a:latin typeface="华文中宋" panose="02010600040101010101" pitchFamily="2" charset="-122"/>
                <a:ea typeface="华文中宋" panose="02010600040101010101" pitchFamily="2" charset="-122"/>
                <a:sym typeface="+mn-ea"/>
              </a:rPr>
              <a:t>(</a:t>
            </a:r>
            <a:r>
              <a:rPr lang="zh-CN" altLang="zh-CN" sz="3200" b="1">
                <a:solidFill>
                  <a:srgbClr val="1317C8"/>
                </a:solidFill>
                <a:latin typeface="华文中宋" panose="02010600040101010101" pitchFamily="2" charset="-122"/>
                <a:ea typeface="华文中宋" panose="02010600040101010101" pitchFamily="2" charset="-122"/>
                <a:sym typeface="+mn-ea"/>
              </a:rPr>
              <a:t>miǎn</a:t>
            </a:r>
            <a:r>
              <a:rPr lang="en-US" altLang="zh-CN" sz="3200" b="1">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规矩而改错。</a:t>
            </a:r>
            <a:endParaRPr lang="zh-CN" altLang="zh-CN" sz="3200" b="1">
              <a:solidFill>
                <a:srgbClr val="0A090C"/>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4198620" y="0"/>
            <a:ext cx="4047490" cy="589280"/>
          </a:xfrm>
          <a:prstGeom prst="rect">
            <a:avLst/>
          </a:prstGeom>
          <a:noFill/>
        </p:spPr>
        <p:txBody>
          <a:bodyPr wrap="none" rtlCol="0">
            <a:spAutoFit/>
          </a:bodyPr>
          <a:p>
            <a:pPr indent="266700" algn="l">
              <a:lnSpc>
                <a:spcPct val="90000"/>
              </a:lnSpc>
            </a:pPr>
            <a:r>
              <a:rPr lang="zh-CN" altLang="zh-CN" sz="3600" b="1">
                <a:solidFill>
                  <a:srgbClr val="FF0000"/>
                </a:solidFill>
                <a:latin typeface="微软雅黑" panose="020B0503020204020204" charset="-122"/>
                <a:ea typeface="微软雅黑" panose="020B0503020204020204" charset="-122"/>
                <a:sym typeface="+mn-ea"/>
              </a:rPr>
              <a:t>离骚</a:t>
            </a:r>
            <a:r>
              <a:rPr lang="zh-CN" altLang="zh-CN" sz="3200" b="1">
                <a:solidFill>
                  <a:srgbClr val="FF0000"/>
                </a:solidFill>
                <a:latin typeface="华文中宋" panose="02010600040101010101" pitchFamily="2" charset="-122"/>
                <a:ea typeface="华文中宋" panose="02010600040101010101" pitchFamily="2" charset="-122"/>
                <a:sym typeface="+mn-ea"/>
              </a:rPr>
              <a:t>（节选）</a:t>
            </a:r>
            <a:r>
              <a:rPr lang="zh-CN" altLang="zh-CN" sz="2800" b="1">
                <a:solidFill>
                  <a:srgbClr val="000000"/>
                </a:solidFill>
                <a:latin typeface="华文中宋" panose="02010600040101010101" pitchFamily="2" charset="-122"/>
                <a:ea typeface="华文中宋" panose="02010600040101010101" pitchFamily="2" charset="-122"/>
                <a:sym typeface="+mn-ea"/>
              </a:rPr>
              <a:t>  屈 原</a:t>
            </a:r>
            <a:endParaRPr lang="zh-CN" altLang="zh-CN" sz="28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4010" y="179705"/>
            <a:ext cx="11698605" cy="6585585"/>
          </a:xfrm>
          <a:prstGeom prst="rect">
            <a:avLst/>
          </a:prstGeom>
          <a:noFill/>
        </p:spPr>
        <p:txBody>
          <a:bodyPr wrap="square" rtlCol="0" anchor="t">
            <a:spAutoFit/>
          </a:bodyPr>
          <a:p>
            <a:pPr indent="266700">
              <a:lnSpc>
                <a:spcPct val="110000"/>
              </a:lnSpc>
            </a:pPr>
            <a:r>
              <a:rPr lang="zh-CN" altLang="zh-CN" sz="3200" b="1">
                <a:solidFill>
                  <a:srgbClr val="0A090C"/>
                </a:solidFill>
                <a:latin typeface="华文中宋" panose="02010600040101010101" pitchFamily="2" charset="-122"/>
                <a:ea typeface="华文中宋" panose="02010600040101010101" pitchFamily="2" charset="-122"/>
                <a:sym typeface="+mn-ea"/>
              </a:rPr>
              <a:t>背绳墨以追曲兮，竞周容以为度。</a:t>
            </a:r>
            <a:r>
              <a:rPr lang="zh-CN" altLang="zh-CN" sz="3200" b="1">
                <a:solidFill>
                  <a:srgbClr val="FF0000"/>
                </a:solidFill>
                <a:latin typeface="华文中宋" panose="02010600040101010101" pitchFamily="2" charset="-122"/>
                <a:ea typeface="华文中宋" panose="02010600040101010101" pitchFamily="2" charset="-122"/>
                <a:sym typeface="+mn-ea"/>
              </a:rPr>
              <a:t>忳</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1317C8"/>
                </a:solidFill>
                <a:latin typeface="华文中宋" panose="02010600040101010101" pitchFamily="2" charset="-122"/>
                <a:ea typeface="华文中宋" panose="02010600040101010101" pitchFamily="2" charset="-122"/>
                <a:sym typeface="+mn-ea"/>
              </a:rPr>
              <a:t>tún</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郁邑余</a:t>
            </a:r>
            <a:r>
              <a:rPr lang="zh-CN" altLang="zh-CN" sz="3200" b="1">
                <a:solidFill>
                  <a:srgbClr val="FF0000"/>
                </a:solidFill>
                <a:latin typeface="华文中宋" panose="02010600040101010101" pitchFamily="2" charset="-122"/>
                <a:ea typeface="华文中宋" panose="02010600040101010101" pitchFamily="2" charset="-122"/>
                <a:sym typeface="+mn-ea"/>
              </a:rPr>
              <a:t>侘傺</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1317C8"/>
                </a:solidFill>
                <a:latin typeface="华文中宋" panose="02010600040101010101" pitchFamily="2" charset="-122"/>
                <a:ea typeface="华文中宋" panose="02010600040101010101" pitchFamily="2" charset="-122"/>
                <a:sym typeface="+mn-ea"/>
              </a:rPr>
              <a:t>chà </a:t>
            </a:r>
            <a:r>
              <a:rPr lang="en-US" altLang="zh-CN" sz="3200" b="1">
                <a:solidFill>
                  <a:srgbClr val="1317C8"/>
                </a:solidFill>
                <a:latin typeface="华文中宋" panose="02010600040101010101" pitchFamily="2" charset="-122"/>
                <a:ea typeface="华文中宋" panose="02010600040101010101" pitchFamily="2" charset="-122"/>
                <a:sym typeface="+mn-ea"/>
              </a:rPr>
              <a:t>ch</a:t>
            </a:r>
            <a:r>
              <a:rPr lang="zh-CN" altLang="zh-CN" sz="3200" b="1">
                <a:solidFill>
                  <a:srgbClr val="1317C8"/>
                </a:solidFill>
                <a:latin typeface="华文中宋" panose="02010600040101010101" pitchFamily="2" charset="-122"/>
                <a:ea typeface="华文中宋" panose="02010600040101010101" pitchFamily="2" charset="-122"/>
                <a:sym typeface="+mn-ea"/>
              </a:rPr>
              <a:t>ì</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兮，吾独穷困乎此时也。宁</a:t>
            </a:r>
            <a:r>
              <a:rPr lang="zh-CN" altLang="zh-CN" sz="3200" b="1">
                <a:solidFill>
                  <a:srgbClr val="FF0000"/>
                </a:solidFill>
                <a:latin typeface="华文中宋" panose="02010600040101010101" pitchFamily="2" charset="-122"/>
                <a:ea typeface="华文中宋" panose="02010600040101010101" pitchFamily="2" charset="-122"/>
                <a:sym typeface="+mn-ea"/>
              </a:rPr>
              <a:t>溘</a:t>
            </a:r>
            <a:r>
              <a:rPr lang="zh-CN" altLang="zh-CN" sz="3200" b="1">
                <a:solidFill>
                  <a:srgbClr val="0A090C"/>
                </a:solidFill>
                <a:latin typeface="华文中宋" panose="02010600040101010101" pitchFamily="2" charset="-122"/>
                <a:ea typeface="华文中宋" panose="02010600040101010101" pitchFamily="2" charset="-122"/>
                <a:sym typeface="+mn-ea"/>
              </a:rPr>
              <a:t>(</a:t>
            </a:r>
            <a:r>
              <a:rPr lang="zh-CN" altLang="zh-CN" sz="3200" b="1">
                <a:solidFill>
                  <a:srgbClr val="1317C8"/>
                </a:solidFill>
                <a:latin typeface="华文中宋" panose="02010600040101010101" pitchFamily="2" charset="-122"/>
                <a:ea typeface="华文中宋" panose="02010600040101010101" pitchFamily="2" charset="-122"/>
                <a:sym typeface="+mn-ea"/>
              </a:rPr>
              <a:t>kè</a:t>
            </a:r>
            <a:r>
              <a:rPr lang="zh-CN" altLang="zh-CN" sz="3200" b="1">
                <a:solidFill>
                  <a:srgbClr val="0A090C"/>
                </a:solidFill>
                <a:latin typeface="华文中宋" panose="02010600040101010101" pitchFamily="2" charset="-122"/>
                <a:ea typeface="华文中宋" panose="02010600040101010101" pitchFamily="2" charset="-122"/>
                <a:sym typeface="+mn-ea"/>
              </a:rPr>
              <a:t>)死以流亡兮，余不忍为此态也！鸷(</a:t>
            </a:r>
            <a:r>
              <a:rPr lang="zh-CN" altLang="zh-CN" sz="3200" b="1">
                <a:solidFill>
                  <a:srgbClr val="1317C8"/>
                </a:solidFill>
                <a:latin typeface="华文中宋" panose="02010600040101010101" pitchFamily="2" charset="-122"/>
                <a:ea typeface="华文中宋" panose="02010600040101010101" pitchFamily="2" charset="-122"/>
                <a:sym typeface="+mn-ea"/>
              </a:rPr>
              <a:t>zhì</a:t>
            </a:r>
            <a:r>
              <a:rPr lang="zh-CN" altLang="zh-CN" sz="3200" b="1">
                <a:solidFill>
                  <a:srgbClr val="0A090C"/>
                </a:solidFill>
                <a:latin typeface="华文中宋" panose="02010600040101010101" pitchFamily="2" charset="-122"/>
                <a:ea typeface="华文中宋" panose="02010600040101010101" pitchFamily="2" charset="-122"/>
                <a:sym typeface="+mn-ea"/>
              </a:rPr>
              <a:t>)鸟之不群兮，自前世而固然。何方</a:t>
            </a:r>
            <a:r>
              <a:rPr lang="zh-CN" altLang="zh-CN" sz="3200" b="1">
                <a:solidFill>
                  <a:srgbClr val="FF0000"/>
                </a:solidFill>
                <a:latin typeface="华文中宋" panose="02010600040101010101" pitchFamily="2" charset="-122"/>
                <a:ea typeface="华文中宋" panose="02010600040101010101" pitchFamily="2" charset="-122"/>
                <a:sym typeface="+mn-ea"/>
              </a:rPr>
              <a:t>圜</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en-US" altLang="zh-CN" sz="3200" b="1">
                <a:solidFill>
                  <a:srgbClr val="1317C8"/>
                </a:solidFill>
                <a:latin typeface="华文中宋" panose="02010600040101010101" pitchFamily="2" charset="-122"/>
                <a:ea typeface="华文中宋" panose="02010600040101010101" pitchFamily="2" charset="-122"/>
                <a:sym typeface="+mn-ea"/>
              </a:rPr>
              <a:t>yu</a:t>
            </a:r>
            <a:r>
              <a:rPr lang="zh-CN" altLang="zh-CN" sz="3200" b="1">
                <a:solidFill>
                  <a:srgbClr val="1317C8"/>
                </a:solidFill>
                <a:latin typeface="华文中宋" panose="02010600040101010101" pitchFamily="2" charset="-122"/>
                <a:ea typeface="华文中宋" panose="02010600040101010101" pitchFamily="2" charset="-122"/>
                <a:sym typeface="+mn-ea"/>
              </a:rPr>
              <a:t>á</a:t>
            </a:r>
            <a:r>
              <a:rPr lang="en-US" altLang="zh-CN" sz="3200" b="1">
                <a:solidFill>
                  <a:srgbClr val="1317C8"/>
                </a:solidFill>
                <a:latin typeface="华文中宋" panose="02010600040101010101" pitchFamily="2" charset="-122"/>
                <a:ea typeface="华文中宋" panose="02010600040101010101" pitchFamily="2" charset="-122"/>
                <a:sym typeface="+mn-ea"/>
              </a:rPr>
              <a:t>n</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之能周兮？夫孰异道而相安？屈心而抑志兮，忍尤而攘</a:t>
            </a:r>
            <a:r>
              <a:rPr lang="zh-CN" altLang="zh-CN" sz="3200" b="1">
                <a:solidFill>
                  <a:srgbClr val="FF0000"/>
                </a:solidFill>
                <a:latin typeface="华文中宋" panose="02010600040101010101" pitchFamily="2" charset="-122"/>
                <a:ea typeface="华文中宋" panose="02010600040101010101" pitchFamily="2" charset="-122"/>
                <a:sym typeface="+mn-ea"/>
              </a:rPr>
              <a:t>诟</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en-US" altLang="zh-CN" sz="3200" b="1">
                <a:solidFill>
                  <a:srgbClr val="1317C8"/>
                </a:solidFill>
                <a:latin typeface="华文中宋" panose="02010600040101010101" pitchFamily="2" charset="-122"/>
                <a:ea typeface="华文中宋" panose="02010600040101010101" pitchFamily="2" charset="-122"/>
                <a:sym typeface="+mn-ea"/>
              </a:rPr>
              <a:t>g</a:t>
            </a:r>
            <a:r>
              <a:rPr lang="zh-CN" altLang="zh-CN" sz="3200" b="1">
                <a:solidFill>
                  <a:srgbClr val="1317C8"/>
                </a:solidFill>
                <a:latin typeface="华文中宋" panose="02010600040101010101" pitchFamily="2" charset="-122"/>
                <a:ea typeface="华文中宋" panose="02010600040101010101" pitchFamily="2" charset="-122"/>
                <a:sym typeface="+mn-ea"/>
              </a:rPr>
              <a:t>ò</a:t>
            </a:r>
            <a:r>
              <a:rPr lang="en-US" altLang="zh-CN" sz="3200" b="1">
                <a:solidFill>
                  <a:srgbClr val="1317C8"/>
                </a:solidFill>
                <a:latin typeface="华文中宋" panose="02010600040101010101" pitchFamily="2" charset="-122"/>
                <a:ea typeface="华文中宋" panose="02010600040101010101" pitchFamily="2" charset="-122"/>
                <a:sym typeface="+mn-ea"/>
              </a:rPr>
              <a:t>u</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。伏清白以死直兮，固前圣之所厚。</a:t>
            </a:r>
            <a:endParaRPr lang="zh-CN" altLang="zh-CN" sz="3200" b="1">
              <a:solidFill>
                <a:srgbClr val="0A090C"/>
              </a:solidFill>
              <a:latin typeface="华文中宋" panose="02010600040101010101" pitchFamily="2" charset="-122"/>
              <a:ea typeface="华文中宋" panose="02010600040101010101" pitchFamily="2" charset="-122"/>
            </a:endParaRPr>
          </a:p>
          <a:p>
            <a:pPr indent="266700">
              <a:lnSpc>
                <a:spcPct val="110000"/>
              </a:lnSpc>
            </a:pPr>
            <a:r>
              <a:rPr lang="zh-CN" altLang="zh-CN" sz="3200" b="1">
                <a:solidFill>
                  <a:srgbClr val="0A090C"/>
                </a:solidFill>
                <a:latin typeface="华文中宋" panose="02010600040101010101" pitchFamily="2" charset="-122"/>
                <a:ea typeface="华文中宋" panose="02010600040101010101" pitchFamily="2" charset="-122"/>
                <a:sym typeface="+mn-ea"/>
              </a:rPr>
              <a:t>    悔相道之不察兮，延伫乎吾将反。回朕车以复路兮，及行迷之未远。步余马于兰皋兮，驰椒丘且焉止息。进不入以离尤兮，退将复修吾初服。制</a:t>
            </a:r>
            <a:r>
              <a:rPr lang="zh-CN" altLang="zh-CN" sz="3200" b="1">
                <a:solidFill>
                  <a:srgbClr val="FF0000"/>
                </a:solidFill>
                <a:latin typeface="华文中宋" panose="02010600040101010101" pitchFamily="2" charset="-122"/>
                <a:ea typeface="华文中宋" panose="02010600040101010101" pitchFamily="2" charset="-122"/>
                <a:sym typeface="+mn-ea"/>
              </a:rPr>
              <a:t>芰</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en-US" altLang="zh-CN" sz="3200" b="1">
                <a:solidFill>
                  <a:srgbClr val="1317C8"/>
                </a:solidFill>
                <a:latin typeface="华文中宋" panose="02010600040101010101" pitchFamily="2" charset="-122"/>
                <a:ea typeface="华文中宋" panose="02010600040101010101" pitchFamily="2" charset="-122"/>
                <a:sym typeface="+mn-ea"/>
              </a:rPr>
              <a:t>j</a:t>
            </a:r>
            <a:r>
              <a:rPr lang="zh-CN" altLang="zh-CN" sz="3200" b="1">
                <a:solidFill>
                  <a:srgbClr val="1317C8"/>
                </a:solidFill>
                <a:latin typeface="华文中宋" panose="02010600040101010101" pitchFamily="2" charset="-122"/>
                <a:ea typeface="华文中宋" panose="02010600040101010101" pitchFamily="2" charset="-122"/>
                <a:sym typeface="+mn-ea"/>
              </a:rPr>
              <a:t>ì</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荷以为衣兮，集芙蓉以为裳。不吾知其亦已兮，苟余情其信芳。高余冠之</a:t>
            </a:r>
            <a:r>
              <a:rPr lang="zh-CN" altLang="zh-CN" sz="3200" b="1">
                <a:solidFill>
                  <a:srgbClr val="FF0000"/>
                </a:solidFill>
                <a:latin typeface="华文中宋" panose="02010600040101010101" pitchFamily="2" charset="-122"/>
                <a:ea typeface="华文中宋" panose="02010600040101010101" pitchFamily="2" charset="-122"/>
                <a:sym typeface="+mn-ea"/>
              </a:rPr>
              <a:t>岌</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en-US" altLang="zh-CN" sz="3200" b="1">
                <a:solidFill>
                  <a:srgbClr val="1317C8"/>
                </a:solidFill>
                <a:latin typeface="华文中宋" panose="02010600040101010101" pitchFamily="2" charset="-122"/>
                <a:ea typeface="华文中宋" panose="02010600040101010101" pitchFamily="2" charset="-122"/>
                <a:sym typeface="+mn-ea"/>
              </a:rPr>
              <a:t>j</a:t>
            </a:r>
            <a:r>
              <a:rPr lang="zh-CN" altLang="zh-CN" sz="3200" b="1">
                <a:solidFill>
                  <a:srgbClr val="1317C8"/>
                </a:solidFill>
                <a:latin typeface="华文中宋" panose="02010600040101010101" pitchFamily="2" charset="-122"/>
                <a:ea typeface="华文中宋" panose="02010600040101010101" pitchFamily="2" charset="-122"/>
                <a:sym typeface="+mn-ea"/>
              </a:rPr>
              <a:t>í</a:t>
            </a:r>
            <a:r>
              <a:rPr lang="en-US" altLang="zh-CN" sz="3200" b="1">
                <a:solidFill>
                  <a:schemeClr val="tx1"/>
                </a:solidFill>
                <a:latin typeface="华文中宋" panose="02010600040101010101" pitchFamily="2" charset="-122"/>
                <a:ea typeface="华文中宋" panose="02010600040101010101" pitchFamily="2" charset="-122"/>
                <a:sym typeface="+mn-ea"/>
              </a:rPr>
              <a:t>)</a:t>
            </a:r>
            <a:r>
              <a:rPr lang="zh-CN" altLang="zh-CN" sz="3200" b="1">
                <a:solidFill>
                  <a:srgbClr val="0A090C"/>
                </a:solidFill>
                <a:latin typeface="华文中宋" panose="02010600040101010101" pitchFamily="2" charset="-122"/>
                <a:ea typeface="华文中宋" panose="02010600040101010101" pitchFamily="2" charset="-122"/>
                <a:sym typeface="+mn-ea"/>
              </a:rPr>
              <a:t>岌兮，长余佩之陆离。芳与泽其杂糅兮，唯昭质其犹未亏。忽反顾以游目兮，将往观乎四荒。佩缤纷其繁饰兮，芳菲菲其弥章。民生各有所乐兮，余独好修以为常。虽体解吾犹未变兮，岂余心之可惩？</a:t>
            </a:r>
            <a:endParaRPr lang="zh-CN" altLang="zh-CN" sz="3200" b="1">
              <a:solidFill>
                <a:srgbClr val="0A090C"/>
              </a:solidFill>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3715" y="770890"/>
            <a:ext cx="11252835" cy="5777230"/>
          </a:xfrm>
          <a:prstGeom prst="rect">
            <a:avLst/>
          </a:prstGeom>
          <a:noFill/>
          <a:ln w="9525">
            <a:noFill/>
          </a:ln>
        </p:spPr>
        <p:txBody>
          <a:bodyPr wrap="square">
            <a:spAutoFit/>
          </a:bodyPr>
          <a:p>
            <a:pPr indent="0">
              <a:lnSpc>
                <a:spcPct val="110000"/>
              </a:lnSpc>
            </a:pP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1、</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注意节拍：</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如:</a:t>
            </a:r>
            <a:r>
              <a:rPr lang="en-US" alt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帝高阳之/苗裔兮，朕皇考/曰/伯庸。</a:t>
            </a:r>
            <a:endPar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长太息/以掩涕兮 </a:t>
            </a:r>
            <a:r>
              <a:rPr lang="en-US" alt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余/独/好修/以为常</a:t>
            </a:r>
            <a:endPar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虽/体解/吾/犹未变兮，岂/余心之/可惩？</a:t>
            </a:r>
            <a:endPar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指导：</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一般每句二至四个节拍,随文切分。</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2、</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注意延长：</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如:</a:t>
            </a:r>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悔相道之不察兮——忽反顾以游目兮——</a:t>
            </a:r>
            <a:endPar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指导:</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“兮”字相当于现代汉语中的语气词“啊”,因此读音要延长一些。</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3、</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注意重音:</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“九死”“体解”</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4、</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注意感情。</a:t>
            </a:r>
            <a:endPar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指导:</a:t>
            </a:r>
            <a:r>
              <a:rPr lang="en-US" alt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在理解诗句含义的基础上注意读出感情。诗人在感叹时要读得深沉而有力,诗人在充满理想时要读得激越而昂扬;读出诗人在遭受屈辱之后的悔恨和愤懑;还要读出诗人在“众女”种种丑态面前所表现出的高昂气节,在崇高理想面前所表现出的一往情深。</a:t>
            </a:r>
            <a:endParaRPr lang="zh-CN" altLang="en-US"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032375" y="6413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诵读指导</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 calcmode="lin" valueType="num">
                                      <p:cBhvr>
                                        <p:cTn id="17"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100">
                                            <p:txEl>
                                              <p:pRg st="1" end="1"/>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00">
                                            <p:txEl>
                                              <p:pRg st="2" end="2"/>
                                            </p:txEl>
                                          </p:spTgt>
                                        </p:tgtEl>
                                        <p:attrNameLst>
                                          <p:attrName>style.visibility</p:attrName>
                                        </p:attrNameLst>
                                      </p:cBhvr>
                                      <p:to>
                                        <p:strVal val="visible"/>
                                      </p:to>
                                    </p:set>
                                    <p:anim calcmode="lin" valueType="num">
                                      <p:cBhvr>
                                        <p:cTn id="22"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100">
                                            <p:txEl>
                                              <p:pRg st="2" end="2"/>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100">
                                            <p:txEl>
                                              <p:pRg st="3" end="3"/>
                                            </p:txEl>
                                          </p:spTgt>
                                        </p:tgtEl>
                                        <p:attrNameLst>
                                          <p:attrName>style.visibility</p:attrName>
                                        </p:attrNameLst>
                                      </p:cBhvr>
                                      <p:to>
                                        <p:strVal val="visible"/>
                                      </p:to>
                                    </p:set>
                                    <p:anim calcmode="lin" valueType="num">
                                      <p:cBhvr>
                                        <p:cTn id="27"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28"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29" dur="1000"/>
                                        <p:tgtEl>
                                          <p:spTgt spid="100">
                                            <p:txEl>
                                              <p:pRg st="3" end="3"/>
                                            </p:txEl>
                                          </p:spTgt>
                                        </p:tgtEl>
                                      </p:cBhvr>
                                    </p:animEffect>
                                  </p:childTnLst>
                                </p:cTn>
                              </p:par>
                            </p:childTnLst>
                          </p:cTn>
                        </p:par>
                        <p:par>
                          <p:cTn id="30" fill="hold">
                            <p:stCondLst>
                              <p:cond delay="2000"/>
                            </p:stCondLst>
                            <p:childTnLst>
                              <p:par>
                                <p:cTn id="31" presetID="55" presetClass="entr" presetSubtype="0" fill="hold" nodeType="afterEffect">
                                  <p:stCondLst>
                                    <p:cond delay="0"/>
                                  </p:stCondLst>
                                  <p:childTnLst>
                                    <p:set>
                                      <p:cBhvr>
                                        <p:cTn id="32" dur="1" fill="hold">
                                          <p:stCondLst>
                                            <p:cond delay="0"/>
                                          </p:stCondLst>
                                        </p:cTn>
                                        <p:tgtEl>
                                          <p:spTgt spid="100">
                                            <p:txEl>
                                              <p:pRg st="4" end="4"/>
                                            </p:txEl>
                                          </p:spTgt>
                                        </p:tgtEl>
                                        <p:attrNameLst>
                                          <p:attrName>style.visibility</p:attrName>
                                        </p:attrNameLst>
                                      </p:cBhvr>
                                      <p:to>
                                        <p:strVal val="visible"/>
                                      </p:to>
                                    </p:set>
                                    <p:anim calcmode="lin" valueType="num">
                                      <p:cBhvr>
                                        <p:cTn id="33"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4"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5" dur="1000"/>
                                        <p:tgtEl>
                                          <p:spTgt spid="100">
                                            <p:txEl>
                                              <p:pRg st="4" end="4"/>
                                            </p:txEl>
                                          </p:spTgt>
                                        </p:tgtEl>
                                      </p:cBhvr>
                                    </p:animEffect>
                                  </p:childTnLst>
                                </p:cTn>
                              </p:par>
                              <p:par>
                                <p:cTn id="36" presetID="55" presetClass="entr" presetSubtype="0" fill="hold" nodeType="withEffect">
                                  <p:stCondLst>
                                    <p:cond delay="0"/>
                                  </p:stCondLst>
                                  <p:childTnLst>
                                    <p:set>
                                      <p:cBhvr>
                                        <p:cTn id="37" dur="1" fill="hold">
                                          <p:stCondLst>
                                            <p:cond delay="0"/>
                                          </p:stCondLst>
                                        </p:cTn>
                                        <p:tgtEl>
                                          <p:spTgt spid="100">
                                            <p:txEl>
                                              <p:pRg st="5" end="5"/>
                                            </p:txEl>
                                          </p:spTgt>
                                        </p:tgtEl>
                                        <p:attrNameLst>
                                          <p:attrName>style.visibility</p:attrName>
                                        </p:attrNameLst>
                                      </p:cBhvr>
                                      <p:to>
                                        <p:strVal val="visible"/>
                                      </p:to>
                                    </p:set>
                                    <p:anim calcmode="lin" valueType="num">
                                      <p:cBhvr>
                                        <p:cTn id="38"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39"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0" dur="1000"/>
                                        <p:tgtEl>
                                          <p:spTgt spid="100">
                                            <p:txEl>
                                              <p:pRg st="5" end="5"/>
                                            </p:txEl>
                                          </p:spTgt>
                                        </p:tgtEl>
                                      </p:cBhvr>
                                    </p:animEffect>
                                  </p:childTnLst>
                                </p:cTn>
                              </p:par>
                            </p:childTnLst>
                          </p:cTn>
                        </p:par>
                        <p:par>
                          <p:cTn id="41" fill="hold">
                            <p:stCondLst>
                              <p:cond delay="3000"/>
                            </p:stCondLst>
                            <p:childTnLst>
                              <p:par>
                                <p:cTn id="42" presetID="55" presetClass="entr" presetSubtype="0" fill="hold" nodeType="afterEffect">
                                  <p:stCondLst>
                                    <p:cond delay="0"/>
                                  </p:stCondLst>
                                  <p:childTnLst>
                                    <p:set>
                                      <p:cBhvr>
                                        <p:cTn id="43" dur="1" fill="hold">
                                          <p:stCondLst>
                                            <p:cond delay="0"/>
                                          </p:stCondLst>
                                        </p:cTn>
                                        <p:tgtEl>
                                          <p:spTgt spid="100">
                                            <p:txEl>
                                              <p:pRg st="6" end="6"/>
                                            </p:txEl>
                                          </p:spTgt>
                                        </p:tgtEl>
                                        <p:attrNameLst>
                                          <p:attrName>style.visibility</p:attrName>
                                        </p:attrNameLst>
                                      </p:cBhvr>
                                      <p:to>
                                        <p:strVal val="visible"/>
                                      </p:to>
                                    </p:set>
                                    <p:anim calcmode="lin" valueType="num">
                                      <p:cBhvr>
                                        <p:cTn id="44" dur="1000" fill="hold"/>
                                        <p:tgtEl>
                                          <p:spTgt spid="100">
                                            <p:txEl>
                                              <p:pRg st="6" end="6"/>
                                            </p:txEl>
                                          </p:spTgt>
                                        </p:tgtEl>
                                        <p:attrNameLst>
                                          <p:attrName>ppt_w</p:attrName>
                                        </p:attrNameLst>
                                      </p:cBhvr>
                                      <p:tavLst>
                                        <p:tav tm="0">
                                          <p:val>
                                            <p:strVal val="#ppt_w*0.70"/>
                                          </p:val>
                                        </p:tav>
                                        <p:tav tm="100000">
                                          <p:val>
                                            <p:strVal val="#ppt_w"/>
                                          </p:val>
                                        </p:tav>
                                      </p:tavLst>
                                    </p:anim>
                                    <p:anim calcmode="lin" valueType="num">
                                      <p:cBhvr>
                                        <p:cTn id="45" dur="1000" fill="hold"/>
                                        <p:tgtEl>
                                          <p:spTgt spid="100">
                                            <p:txEl>
                                              <p:pRg st="6" end="6"/>
                                            </p:txEl>
                                          </p:spTgt>
                                        </p:tgtEl>
                                        <p:attrNameLst>
                                          <p:attrName>ppt_h</p:attrName>
                                        </p:attrNameLst>
                                      </p:cBhvr>
                                      <p:tavLst>
                                        <p:tav tm="0">
                                          <p:val>
                                            <p:strVal val="#ppt_h"/>
                                          </p:val>
                                        </p:tav>
                                        <p:tav tm="100000">
                                          <p:val>
                                            <p:strVal val="#ppt_h"/>
                                          </p:val>
                                        </p:tav>
                                      </p:tavLst>
                                    </p:anim>
                                    <p:animEffect transition="in" filter="fade">
                                      <p:cBhvr>
                                        <p:cTn id="46" dur="1000"/>
                                        <p:tgtEl>
                                          <p:spTgt spid="100">
                                            <p:txEl>
                                              <p:pRg st="6" end="6"/>
                                            </p:txEl>
                                          </p:spTgt>
                                        </p:tgtEl>
                                      </p:cBhvr>
                                    </p:animEffect>
                                  </p:childTnLst>
                                </p:cTn>
                              </p:par>
                            </p:childTnLst>
                          </p:cTn>
                        </p:par>
                        <p:par>
                          <p:cTn id="47" fill="hold">
                            <p:stCondLst>
                              <p:cond delay="4000"/>
                            </p:stCondLst>
                            <p:childTnLst>
                              <p:par>
                                <p:cTn id="48" presetID="55" presetClass="entr" presetSubtype="0" fill="hold" nodeType="afterEffect">
                                  <p:stCondLst>
                                    <p:cond delay="0"/>
                                  </p:stCondLst>
                                  <p:childTnLst>
                                    <p:set>
                                      <p:cBhvr>
                                        <p:cTn id="49" dur="1" fill="hold">
                                          <p:stCondLst>
                                            <p:cond delay="0"/>
                                          </p:stCondLst>
                                        </p:cTn>
                                        <p:tgtEl>
                                          <p:spTgt spid="100">
                                            <p:txEl>
                                              <p:pRg st="7" end="7"/>
                                            </p:txEl>
                                          </p:spTgt>
                                        </p:tgtEl>
                                        <p:attrNameLst>
                                          <p:attrName>style.visibility</p:attrName>
                                        </p:attrNameLst>
                                      </p:cBhvr>
                                      <p:to>
                                        <p:strVal val="visible"/>
                                      </p:to>
                                    </p:set>
                                    <p:anim calcmode="lin" valueType="num">
                                      <p:cBhvr>
                                        <p:cTn id="50" dur="1000" fill="hold"/>
                                        <p:tgtEl>
                                          <p:spTgt spid="100">
                                            <p:txEl>
                                              <p:pRg st="7" end="7"/>
                                            </p:txEl>
                                          </p:spTgt>
                                        </p:tgtEl>
                                        <p:attrNameLst>
                                          <p:attrName>ppt_w</p:attrName>
                                        </p:attrNameLst>
                                      </p:cBhvr>
                                      <p:tavLst>
                                        <p:tav tm="0">
                                          <p:val>
                                            <p:strVal val="#ppt_w*0.70"/>
                                          </p:val>
                                        </p:tav>
                                        <p:tav tm="100000">
                                          <p:val>
                                            <p:strVal val="#ppt_w"/>
                                          </p:val>
                                        </p:tav>
                                      </p:tavLst>
                                    </p:anim>
                                    <p:anim calcmode="lin" valueType="num">
                                      <p:cBhvr>
                                        <p:cTn id="51" dur="1000" fill="hold"/>
                                        <p:tgtEl>
                                          <p:spTgt spid="100">
                                            <p:txEl>
                                              <p:pRg st="7" end="7"/>
                                            </p:txEl>
                                          </p:spTgt>
                                        </p:tgtEl>
                                        <p:attrNameLst>
                                          <p:attrName>ppt_h</p:attrName>
                                        </p:attrNameLst>
                                      </p:cBhvr>
                                      <p:tavLst>
                                        <p:tav tm="0">
                                          <p:val>
                                            <p:strVal val="#ppt_h"/>
                                          </p:val>
                                        </p:tav>
                                        <p:tav tm="100000">
                                          <p:val>
                                            <p:strVal val="#ppt_h"/>
                                          </p:val>
                                        </p:tav>
                                      </p:tavLst>
                                    </p:anim>
                                    <p:animEffect transition="in" filter="fade">
                                      <p:cBhvr>
                                        <p:cTn id="52" dur="1000"/>
                                        <p:tgtEl>
                                          <p:spTgt spid="100">
                                            <p:txEl>
                                              <p:pRg st="7" end="7"/>
                                            </p:txEl>
                                          </p:spTgt>
                                        </p:tgtEl>
                                      </p:cBhvr>
                                    </p:animEffect>
                                  </p:childTnLst>
                                </p:cTn>
                              </p:par>
                              <p:par>
                                <p:cTn id="53" presetID="55" presetClass="entr" presetSubtype="0" fill="hold" nodeType="withEffect">
                                  <p:stCondLst>
                                    <p:cond delay="0"/>
                                  </p:stCondLst>
                                  <p:childTnLst>
                                    <p:set>
                                      <p:cBhvr>
                                        <p:cTn id="54" dur="1" fill="hold">
                                          <p:stCondLst>
                                            <p:cond delay="0"/>
                                          </p:stCondLst>
                                        </p:cTn>
                                        <p:tgtEl>
                                          <p:spTgt spid="100">
                                            <p:txEl>
                                              <p:pRg st="8" end="8"/>
                                            </p:txEl>
                                          </p:spTgt>
                                        </p:tgtEl>
                                        <p:attrNameLst>
                                          <p:attrName>style.visibility</p:attrName>
                                        </p:attrNameLst>
                                      </p:cBhvr>
                                      <p:to>
                                        <p:strVal val="visible"/>
                                      </p:to>
                                    </p:set>
                                    <p:anim calcmode="lin" valueType="num">
                                      <p:cBhvr>
                                        <p:cTn id="55" dur="1000" fill="hold"/>
                                        <p:tgtEl>
                                          <p:spTgt spid="100">
                                            <p:txEl>
                                              <p:pRg st="8" end="8"/>
                                            </p:txEl>
                                          </p:spTgt>
                                        </p:tgtEl>
                                        <p:attrNameLst>
                                          <p:attrName>ppt_w</p:attrName>
                                        </p:attrNameLst>
                                      </p:cBhvr>
                                      <p:tavLst>
                                        <p:tav tm="0">
                                          <p:val>
                                            <p:strVal val="#ppt_w*0.70"/>
                                          </p:val>
                                        </p:tav>
                                        <p:tav tm="100000">
                                          <p:val>
                                            <p:strVal val="#ppt_w"/>
                                          </p:val>
                                        </p:tav>
                                      </p:tavLst>
                                    </p:anim>
                                    <p:anim calcmode="lin" valueType="num">
                                      <p:cBhvr>
                                        <p:cTn id="56" dur="1000" fill="hold"/>
                                        <p:tgtEl>
                                          <p:spTgt spid="100">
                                            <p:txEl>
                                              <p:pRg st="8" end="8"/>
                                            </p:txEl>
                                          </p:spTgt>
                                        </p:tgtEl>
                                        <p:attrNameLst>
                                          <p:attrName>ppt_h</p:attrName>
                                        </p:attrNameLst>
                                      </p:cBhvr>
                                      <p:tavLst>
                                        <p:tav tm="0">
                                          <p:val>
                                            <p:strVal val="#ppt_h"/>
                                          </p:val>
                                        </p:tav>
                                        <p:tav tm="100000">
                                          <p:val>
                                            <p:strVal val="#ppt_h"/>
                                          </p:val>
                                        </p:tav>
                                      </p:tavLst>
                                    </p:anim>
                                    <p:animEffect transition="in" filter="fade">
                                      <p:cBhvr>
                                        <p:cTn id="57" dur="1000"/>
                                        <p:tgtEl>
                                          <p:spTgt spid="1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3553" name="Text Box 2"/>
          <p:cNvSpPr txBox="1"/>
          <p:nvPr/>
        </p:nvSpPr>
        <p:spPr>
          <a:xfrm>
            <a:off x="435610" y="1021080"/>
            <a:ext cx="11321415" cy="5556250"/>
          </a:xfrm>
          <a:prstGeom prst="rect">
            <a:avLst/>
          </a:prstGeom>
          <a:noFill/>
          <a:ln w="12700">
            <a:noFill/>
          </a:ln>
        </p:spPr>
        <p:txBody>
          <a:bodyPr wrap="square" anchor="t" anchorCtr="0">
            <a:spAutoFit/>
          </a:bodyPr>
          <a:p>
            <a:pPr algn="l">
              <a:spcBef>
                <a:spcPct val="50000"/>
              </a:spcBef>
            </a:pPr>
            <a:r>
              <a:rPr lang="zh-CN" altLang="en-US" sz="3200" b="1" dirty="0">
                <a:latin typeface="华文中宋" panose="02010600040101010101" pitchFamily="2" charset="-122"/>
                <a:ea typeface="华文中宋" panose="02010600040101010101" pitchFamily="2" charset="-122"/>
              </a:rPr>
              <a:t>  </a:t>
            </a:r>
            <a:r>
              <a:rPr lang="en-US" altLang="zh-CN" sz="3200" b="1" dirty="0">
                <a:latin typeface="华文中宋" panose="02010600040101010101" pitchFamily="2" charset="-122"/>
                <a:ea typeface="华文中宋" panose="02010600040101010101" pitchFamily="2" charset="-122"/>
              </a:rPr>
              <a:t> </a:t>
            </a:r>
            <a:r>
              <a:rPr lang="en-US" altLang="zh-CN" sz="3200" b="1" dirty="0">
                <a:solidFill>
                  <a:srgbClr val="000000"/>
                </a:solidFill>
                <a:latin typeface="华文中宋" panose="02010600040101010101" pitchFamily="2" charset="-122"/>
                <a:ea typeface="华文中宋" panose="02010600040101010101" pitchFamily="2" charset="-122"/>
              </a:rPr>
              <a:t>1</a:t>
            </a:r>
            <a:r>
              <a:rPr lang="zh-CN" altLang="en-US" sz="3200" b="1" dirty="0">
                <a:solidFill>
                  <a:srgbClr val="000000"/>
                </a:solidFill>
                <a:latin typeface="华文中宋" panose="02010600040101010101" pitchFamily="2" charset="-122"/>
                <a:ea typeface="华文中宋" panose="02010600040101010101" pitchFamily="2" charset="-122"/>
              </a:rPr>
              <a:t>、叙述诗人的政治理想、高尚的品格、遭谗被疏的经历以及决不同流合污的意志。</a:t>
            </a:r>
            <a:endParaRPr lang="zh-CN" altLang="en-US" sz="3200" b="1" dirty="0">
              <a:solidFill>
                <a:srgbClr val="000000"/>
              </a:solidFill>
              <a:latin typeface="华文中宋" panose="02010600040101010101" pitchFamily="2" charset="-122"/>
              <a:ea typeface="华文中宋" panose="02010600040101010101" pitchFamily="2" charset="-122"/>
            </a:endParaRPr>
          </a:p>
          <a:p>
            <a:pPr algn="l">
              <a:spcBef>
                <a:spcPct val="50000"/>
              </a:spcBef>
            </a:pPr>
            <a:r>
              <a:rPr lang="zh-CN" altLang="en-US" sz="3200" b="1" dirty="0">
                <a:solidFill>
                  <a:srgbClr val="000000"/>
                </a:solidFill>
                <a:latin typeface="华文中宋" panose="02010600040101010101" pitchFamily="2" charset="-122"/>
                <a:ea typeface="华文中宋" panose="02010600040101010101" pitchFamily="2" charset="-122"/>
              </a:rPr>
              <a:t>   </a:t>
            </a:r>
            <a:r>
              <a:rPr lang="en-US" altLang="zh-CN" sz="3200" b="1" dirty="0">
                <a:solidFill>
                  <a:srgbClr val="000000"/>
                </a:solidFill>
                <a:latin typeface="华文中宋" panose="02010600040101010101" pitchFamily="2" charset="-122"/>
                <a:ea typeface="华文中宋" panose="02010600040101010101" pitchFamily="2" charset="-122"/>
              </a:rPr>
              <a:t>2</a:t>
            </a:r>
            <a:r>
              <a:rPr lang="zh-CN" altLang="en-US" sz="3200" b="1" dirty="0">
                <a:solidFill>
                  <a:srgbClr val="000000"/>
                </a:solidFill>
                <a:latin typeface="华文中宋" panose="02010600040101010101" pitchFamily="2" charset="-122"/>
                <a:ea typeface="华文中宋" panose="02010600040101010101" pitchFamily="2" charset="-122"/>
              </a:rPr>
              <a:t>、通过一系列“上下求索”幻想境界的描写，表现诗人理想不能实现的苦闷抑郁心情。</a:t>
            </a:r>
            <a:endParaRPr lang="zh-CN" altLang="en-US" sz="3200" b="1" dirty="0">
              <a:solidFill>
                <a:srgbClr val="000000"/>
              </a:solidFill>
              <a:latin typeface="华文中宋" panose="02010600040101010101" pitchFamily="2" charset="-122"/>
              <a:ea typeface="华文中宋" panose="02010600040101010101" pitchFamily="2" charset="-122"/>
            </a:endParaRPr>
          </a:p>
          <a:p>
            <a:pPr algn="l">
              <a:spcBef>
                <a:spcPct val="50000"/>
              </a:spcBef>
            </a:pPr>
            <a:r>
              <a:rPr lang="en-US" altLang="zh-CN" sz="3200" b="1" dirty="0">
                <a:solidFill>
                  <a:srgbClr val="000000"/>
                </a:solidFill>
                <a:latin typeface="华文中宋" panose="02010600040101010101" pitchFamily="2" charset="-122"/>
                <a:ea typeface="华文中宋" panose="02010600040101010101" pitchFamily="2" charset="-122"/>
              </a:rPr>
              <a:t>   3</a:t>
            </a:r>
            <a:r>
              <a:rPr lang="zh-CN" altLang="en-US" sz="3200" b="1" dirty="0">
                <a:solidFill>
                  <a:srgbClr val="000000"/>
                </a:solidFill>
                <a:latin typeface="华文中宋" panose="02010600040101010101" pitchFamily="2" charset="-122"/>
                <a:ea typeface="华文中宋" panose="02010600040101010101" pitchFamily="2" charset="-122"/>
              </a:rPr>
              <a:t>、描写诗人经过激烈的去国和留楚的思想斗争之后，最终不忍心离开自己的祖国，并决心以身殉国。</a:t>
            </a:r>
            <a:r>
              <a:rPr lang="zh-CN" altLang="en-US" sz="3200" b="1" dirty="0">
                <a:solidFill>
                  <a:srgbClr val="3333FF"/>
                </a:solidFill>
                <a:latin typeface="华文中宋" panose="02010600040101010101" pitchFamily="2" charset="-122"/>
                <a:ea typeface="华文中宋" panose="02010600040101010101" pitchFamily="2" charset="-122"/>
              </a:rPr>
              <a:t> </a:t>
            </a:r>
            <a:r>
              <a:rPr lang="zh-CN" altLang="en-US" sz="2800" b="1" dirty="0">
                <a:solidFill>
                  <a:srgbClr val="3333FF"/>
                </a:solidFill>
                <a:latin typeface="宋体" panose="02010600030101010101" pitchFamily="2" charset="-122"/>
                <a:ea typeface="宋体" panose="02010600030101010101" pitchFamily="2" charset="-122"/>
              </a:rPr>
              <a:t>    </a:t>
            </a:r>
            <a:endParaRPr lang="zh-CN" altLang="en-US" sz="2800" b="1" dirty="0">
              <a:solidFill>
                <a:srgbClr val="3333FF"/>
              </a:solidFill>
              <a:latin typeface="宋体" panose="02010600030101010101" pitchFamily="2" charset="-122"/>
              <a:ea typeface="宋体" panose="02010600030101010101" pitchFamily="2" charset="-122"/>
            </a:endParaRPr>
          </a:p>
          <a:p>
            <a:pPr algn="l">
              <a:lnSpc>
                <a:spcPct val="120000"/>
              </a:lnSpc>
              <a:spcBef>
                <a:spcPct val="50000"/>
              </a:spcBef>
            </a:pPr>
            <a:r>
              <a:rPr lang="zh-CN" altLang="en-US" sz="2800" b="1" dirty="0">
                <a:solidFill>
                  <a:srgbClr val="3333FF"/>
                </a:solidFill>
                <a:latin typeface="宋体" panose="02010600030101010101" pitchFamily="2" charset="-122"/>
                <a:ea typeface="宋体" panose="02010600030101010101" pitchFamily="2" charset="-122"/>
              </a:rPr>
              <a:t>   </a:t>
            </a:r>
            <a:r>
              <a:rPr lang="zh-CN" altLang="en-US" sz="3200" b="1" dirty="0">
                <a:solidFill>
                  <a:srgbClr val="3333FF"/>
                </a:solidFill>
                <a:latin typeface="华文中宋" panose="02010600040101010101" pitchFamily="2" charset="-122"/>
                <a:ea typeface="华文中宋" panose="02010600040101010101" pitchFamily="2" charset="-122"/>
              </a:rPr>
              <a:t>第一部分作为对往事的追忆，偏重于</a:t>
            </a:r>
            <a:r>
              <a:rPr lang="zh-CN" altLang="en-US" sz="3200" b="1" dirty="0">
                <a:solidFill>
                  <a:srgbClr val="C00000"/>
                </a:solidFill>
                <a:latin typeface="华文中宋" panose="02010600040101010101" pitchFamily="2" charset="-122"/>
                <a:ea typeface="华文中宋" panose="02010600040101010101" pitchFamily="2" charset="-122"/>
              </a:rPr>
              <a:t>叙写现实</a:t>
            </a:r>
            <a:r>
              <a:rPr lang="zh-CN" altLang="en-US" sz="3200" b="1" dirty="0">
                <a:solidFill>
                  <a:srgbClr val="3333FF"/>
                </a:solidFill>
                <a:latin typeface="华文中宋" panose="02010600040101010101" pitchFamily="2" charset="-122"/>
                <a:ea typeface="华文中宋" panose="02010600040101010101" pitchFamily="2" charset="-122"/>
              </a:rPr>
              <a:t>；第二部分作为对未来的探求，偏重于</a:t>
            </a:r>
            <a:r>
              <a:rPr lang="zh-CN" altLang="en-US" sz="3200" b="1" dirty="0">
                <a:solidFill>
                  <a:srgbClr val="C00000"/>
                </a:solidFill>
                <a:latin typeface="华文中宋" panose="02010600040101010101" pitchFamily="2" charset="-122"/>
                <a:ea typeface="华文中宋" panose="02010600040101010101" pitchFamily="2" charset="-122"/>
              </a:rPr>
              <a:t>驰骋想象</a:t>
            </a:r>
            <a:r>
              <a:rPr lang="zh-CN" altLang="en-US" sz="3200" b="1" dirty="0">
                <a:solidFill>
                  <a:srgbClr val="3333FF"/>
                </a:solidFill>
                <a:latin typeface="华文中宋" panose="02010600040101010101" pitchFamily="2" charset="-122"/>
                <a:ea typeface="华文中宋" panose="02010600040101010101" pitchFamily="2" charset="-122"/>
              </a:rPr>
              <a:t>；最后则以</a:t>
            </a:r>
            <a:r>
              <a:rPr lang="zh-CN" altLang="en-US" sz="3200" b="1" dirty="0">
                <a:solidFill>
                  <a:srgbClr val="C00000"/>
                </a:solidFill>
                <a:latin typeface="华文中宋" panose="02010600040101010101" pitchFamily="2" charset="-122"/>
                <a:ea typeface="华文中宋" panose="02010600040101010101" pitchFamily="2" charset="-122"/>
              </a:rPr>
              <a:t>回到现实</a:t>
            </a:r>
            <a:r>
              <a:rPr lang="zh-CN" altLang="en-US" sz="3200" b="1" dirty="0">
                <a:solidFill>
                  <a:srgbClr val="3333FF"/>
                </a:solidFill>
                <a:latin typeface="华文中宋" panose="02010600040101010101" pitchFamily="2" charset="-122"/>
                <a:ea typeface="华文中宋" panose="02010600040101010101" pitchFamily="2" charset="-122"/>
              </a:rPr>
              <a:t>，</a:t>
            </a:r>
            <a:r>
              <a:rPr lang="zh-CN" altLang="en-US" sz="3200" b="1" dirty="0">
                <a:solidFill>
                  <a:srgbClr val="002060"/>
                </a:solidFill>
                <a:latin typeface="华文中宋" panose="02010600040101010101" pitchFamily="2" charset="-122"/>
                <a:ea typeface="华文中宋" panose="02010600040101010101" pitchFamily="2" charset="-122"/>
              </a:rPr>
              <a:t>结束全篇</a:t>
            </a:r>
            <a:r>
              <a:rPr lang="zh-CN" altLang="en-US" sz="3200" b="1" dirty="0">
                <a:solidFill>
                  <a:srgbClr val="3333FF"/>
                </a:solidFill>
                <a:latin typeface="华文中宋" panose="02010600040101010101" pitchFamily="2" charset="-122"/>
                <a:ea typeface="华文中宋" panose="02010600040101010101" pitchFamily="2" charset="-122"/>
              </a:rPr>
              <a:t>。</a:t>
            </a:r>
            <a:endParaRPr lang="zh-CN" altLang="en-US" sz="3200" b="1" dirty="0">
              <a:solidFill>
                <a:srgbClr val="3333FF"/>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2444750" y="314325"/>
            <a:ext cx="7294880" cy="706755"/>
          </a:xfrm>
          <a:prstGeom prst="rect">
            <a:avLst/>
          </a:prstGeom>
          <a:noFill/>
        </p:spPr>
        <p:txBody>
          <a:bodyPr wrap="none" rtlCol="0">
            <a:spAutoFit/>
          </a:bodyPr>
          <a:p>
            <a:pPr algn="l"/>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离骚</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全诗可以分为三个部分</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3553">
                                            <p:txEl>
                                              <p:pRg st="0" end="0"/>
                                            </p:txEl>
                                          </p:spTgt>
                                        </p:tgtEl>
                                        <p:attrNameLst>
                                          <p:attrName>style.visibility</p:attrName>
                                        </p:attrNameLst>
                                      </p:cBhvr>
                                      <p:to>
                                        <p:strVal val="visible"/>
                                      </p:to>
                                    </p:set>
                                    <p:anim calcmode="lin" valueType="num">
                                      <p:cBhvr>
                                        <p:cTn id="12" dur="1000" fill="hold"/>
                                        <p:tgtEl>
                                          <p:spTgt spid="2355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355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355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3553">
                                            <p:txEl>
                                              <p:pRg st="1" end="1"/>
                                            </p:txEl>
                                          </p:spTgt>
                                        </p:tgtEl>
                                        <p:attrNameLst>
                                          <p:attrName>style.visibility</p:attrName>
                                        </p:attrNameLst>
                                      </p:cBhvr>
                                      <p:to>
                                        <p:strVal val="visible"/>
                                      </p:to>
                                    </p:set>
                                    <p:anim calcmode="lin" valueType="num">
                                      <p:cBhvr>
                                        <p:cTn id="18" dur="1000" fill="hold"/>
                                        <p:tgtEl>
                                          <p:spTgt spid="2355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355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355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3553">
                                            <p:txEl>
                                              <p:pRg st="2" end="2"/>
                                            </p:txEl>
                                          </p:spTgt>
                                        </p:tgtEl>
                                        <p:attrNameLst>
                                          <p:attrName>style.visibility</p:attrName>
                                        </p:attrNameLst>
                                      </p:cBhvr>
                                      <p:to>
                                        <p:strVal val="visible"/>
                                      </p:to>
                                    </p:set>
                                    <p:anim calcmode="lin" valueType="num">
                                      <p:cBhvr>
                                        <p:cTn id="24" dur="1000" fill="hold"/>
                                        <p:tgtEl>
                                          <p:spTgt spid="2355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355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355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3553">
                                            <p:txEl>
                                              <p:pRg st="3" end="3"/>
                                            </p:txEl>
                                          </p:spTgt>
                                        </p:tgtEl>
                                        <p:attrNameLst>
                                          <p:attrName>style.visibility</p:attrName>
                                        </p:attrNameLst>
                                      </p:cBhvr>
                                      <p:to>
                                        <p:strVal val="visible"/>
                                      </p:to>
                                    </p:set>
                                    <p:anim calcmode="lin" valueType="num">
                                      <p:cBhvr>
                                        <p:cTn id="30" dur="1000" fill="hold"/>
                                        <p:tgtEl>
                                          <p:spTgt spid="2355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355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355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57345"/>
          <p:cNvSpPr txBox="1"/>
          <p:nvPr/>
        </p:nvSpPr>
        <p:spPr>
          <a:xfrm>
            <a:off x="978535" y="353060"/>
            <a:ext cx="10278745" cy="5955030"/>
          </a:xfrm>
          <a:prstGeom prst="rect">
            <a:avLst/>
          </a:prstGeom>
          <a:noFill/>
          <a:ln w="9525">
            <a:noFill/>
          </a:ln>
        </p:spPr>
        <p:txBody>
          <a:bodyPr wrap="square" anchor="t" anchorCtr="0">
            <a:spAutoFit/>
          </a:bodyPr>
          <a:p>
            <a:pPr algn="just">
              <a:lnSpc>
                <a:spcPct val="110000"/>
              </a:lnSpc>
              <a:spcBef>
                <a:spcPct val="50000"/>
              </a:spcBef>
            </a:pPr>
            <a:r>
              <a:rPr lang="en-US" altLang="zh-CN" sz="4400" b="1" dirty="0">
                <a:solidFill>
                  <a:srgbClr val="FF0000"/>
                </a:solidFill>
                <a:latin typeface="微软雅黑" panose="020B0503020204020204" charset="-122"/>
                <a:ea typeface="微软雅黑" panose="020B0503020204020204" charset="-122"/>
              </a:rPr>
              <a:t>             </a:t>
            </a:r>
            <a:r>
              <a:rPr lang="en-US" altLang="zh-CN" sz="4000" b="1" dirty="0">
                <a:solidFill>
                  <a:srgbClr val="FF0000"/>
                </a:solidFill>
                <a:latin typeface="微软雅黑" panose="020B0503020204020204" charset="-122"/>
                <a:ea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rPr>
              <a:t>教学目标</a:t>
            </a:r>
            <a:endParaRPr lang="zh-CN" altLang="en-US" sz="4000" dirty="0">
              <a:solidFill>
                <a:srgbClr val="FF6600"/>
              </a:solidFill>
              <a:latin typeface="微软雅黑" panose="020B0503020204020204" charset="-122"/>
              <a:ea typeface="微软雅黑" panose="020B0503020204020204" charset="-122"/>
            </a:endParaRPr>
          </a:p>
          <a:p>
            <a:pPr algn="just">
              <a:lnSpc>
                <a:spcPct val="110000"/>
              </a:lnSpc>
              <a:spcBef>
                <a:spcPct val="50000"/>
              </a:spcBef>
            </a:pPr>
            <a:r>
              <a:rPr lang="zh-CN" altLang="en-US" sz="3600" b="1" dirty="0">
                <a:solidFill>
                  <a:srgbClr val="000000"/>
                </a:solidFill>
                <a:latin typeface="华文中宋" panose="02010600040101010101" pitchFamily="2" charset="-122"/>
                <a:ea typeface="华文中宋" panose="02010600040101010101" pitchFamily="2" charset="-122"/>
              </a:rPr>
              <a:t>１、了解“楚辞”及有关屈原和楚辞的文学知识。</a:t>
            </a:r>
            <a:endParaRPr lang="zh-CN" altLang="en-US" sz="3600" b="1" dirty="0">
              <a:solidFill>
                <a:srgbClr val="000000"/>
              </a:solidFill>
              <a:latin typeface="华文中宋" panose="02010600040101010101" pitchFamily="2" charset="-122"/>
              <a:ea typeface="华文中宋" panose="02010600040101010101" pitchFamily="2" charset="-122"/>
            </a:endParaRPr>
          </a:p>
          <a:p>
            <a:pPr algn="just">
              <a:lnSpc>
                <a:spcPct val="110000"/>
              </a:lnSpc>
              <a:spcBef>
                <a:spcPct val="50000"/>
              </a:spcBef>
            </a:pPr>
            <a:r>
              <a:rPr lang="zh-CN" altLang="en-US" sz="3600" b="1" dirty="0">
                <a:solidFill>
                  <a:srgbClr val="000000"/>
                </a:solidFill>
                <a:latin typeface="华文中宋" panose="02010600040101010101" pitchFamily="2" charset="-122"/>
                <a:ea typeface="华文中宋" panose="02010600040101010101" pitchFamily="2" charset="-122"/>
              </a:rPr>
              <a:t>２、学习屈原忧国忧民、献身理想的爱国情感。</a:t>
            </a:r>
            <a:endParaRPr lang="zh-CN" altLang="en-US" sz="3600" b="1" dirty="0">
              <a:solidFill>
                <a:srgbClr val="000000"/>
              </a:solidFill>
              <a:latin typeface="华文中宋" panose="02010600040101010101" pitchFamily="2" charset="-122"/>
              <a:ea typeface="华文中宋" panose="02010600040101010101" pitchFamily="2" charset="-122"/>
            </a:endParaRPr>
          </a:p>
          <a:p>
            <a:pPr algn="just">
              <a:lnSpc>
                <a:spcPct val="110000"/>
              </a:lnSpc>
              <a:spcBef>
                <a:spcPct val="50000"/>
              </a:spcBef>
            </a:pPr>
            <a:r>
              <a:rPr lang="zh-CN" altLang="en-US" sz="3600" b="1" dirty="0">
                <a:solidFill>
                  <a:srgbClr val="000000"/>
                </a:solidFill>
                <a:latin typeface="华文中宋" panose="02010600040101010101" pitchFamily="2" charset="-122"/>
                <a:ea typeface="华文中宋" panose="02010600040101010101" pitchFamily="2" charset="-122"/>
              </a:rPr>
              <a:t>３、疏通生字、词，培养学生阅读古诗文的能力。</a:t>
            </a:r>
            <a:endParaRPr lang="zh-CN" altLang="en-US" sz="2800" b="1" dirty="0">
              <a:solidFill>
                <a:srgbClr val="000000"/>
              </a:solidFill>
              <a:latin typeface="Times New Roman" panose="02020603050405020304" pitchFamily="2" charset="0"/>
              <a:ea typeface="宋体" panose="02010600030101010101" pitchFamily="2" charset="-122"/>
            </a:endParaRPr>
          </a:p>
          <a:p>
            <a:pPr algn="just">
              <a:lnSpc>
                <a:spcPct val="110000"/>
              </a:lnSpc>
              <a:spcBef>
                <a:spcPct val="50000"/>
              </a:spcBef>
            </a:pPr>
            <a:r>
              <a:rPr lang="zh-CN" altLang="en-US" sz="3600" b="1" dirty="0">
                <a:solidFill>
                  <a:srgbClr val="FF0000"/>
                </a:solidFill>
                <a:latin typeface="微软雅黑" panose="020B0503020204020204" charset="-122"/>
                <a:ea typeface="微软雅黑" panose="020B0503020204020204" charset="-122"/>
              </a:rPr>
              <a:t>教学重难点</a:t>
            </a:r>
            <a:endParaRPr lang="zh-CN" altLang="en-US" sz="3600" b="1" dirty="0">
              <a:solidFill>
                <a:srgbClr val="FF0000"/>
              </a:solidFill>
              <a:latin typeface="微软雅黑" panose="020B0503020204020204" charset="-122"/>
              <a:ea typeface="微软雅黑" panose="020B0503020204020204" charset="-122"/>
            </a:endParaRPr>
          </a:p>
          <a:p>
            <a:pPr algn="just">
              <a:lnSpc>
                <a:spcPct val="110000"/>
              </a:lnSpc>
              <a:spcBef>
                <a:spcPct val="50000"/>
              </a:spcBef>
            </a:pPr>
            <a:r>
              <a:rPr lang="zh-CN" altLang="en-US" sz="3200" b="1" dirty="0">
                <a:solidFill>
                  <a:srgbClr val="000000"/>
                </a:solidFill>
                <a:latin typeface="华文中宋" panose="02010600040101010101" pitchFamily="2" charset="-122"/>
                <a:ea typeface="华文中宋" panose="02010600040101010101" pitchFamily="2" charset="-122"/>
              </a:rPr>
              <a:t>１、象征、比喻、对偶。</a:t>
            </a:r>
            <a:endParaRPr lang="zh-CN" altLang="en-US" sz="3200" b="1" dirty="0">
              <a:solidFill>
                <a:srgbClr val="000000"/>
              </a:solidFill>
              <a:latin typeface="华文中宋" panose="02010600040101010101" pitchFamily="2" charset="-122"/>
              <a:ea typeface="华文中宋" panose="02010600040101010101" pitchFamily="2" charset="-122"/>
            </a:endParaRPr>
          </a:p>
          <a:p>
            <a:pPr algn="just">
              <a:lnSpc>
                <a:spcPct val="110000"/>
              </a:lnSpc>
              <a:spcBef>
                <a:spcPct val="50000"/>
              </a:spcBef>
            </a:pPr>
            <a:r>
              <a:rPr lang="zh-CN" altLang="en-US" sz="3200" b="1" dirty="0">
                <a:solidFill>
                  <a:srgbClr val="000000"/>
                </a:solidFill>
                <a:latin typeface="华文中宋" panose="02010600040101010101" pitchFamily="2" charset="-122"/>
                <a:ea typeface="华文中宋" panose="02010600040101010101" pitchFamily="2" charset="-122"/>
              </a:rPr>
              <a:t>２、屈原的精神及理想。</a:t>
            </a:r>
            <a:endParaRPr lang="zh-CN" altLang="en-US" sz="3200" b="1" dirty="0">
              <a:solidFill>
                <a:srgbClr val="000000"/>
              </a:solidFill>
              <a:latin typeface="华文中宋" panose="02010600040101010101" pitchFamily="2" charset="-122"/>
              <a:ea typeface="华文中宋" panose="02010600040101010101" pitchFamily="2" charset="-122"/>
            </a:endParaRPr>
          </a:p>
        </p:txBody>
      </p:sp>
      <p:pic>
        <p:nvPicPr>
          <p:cNvPr id="15362" name="图片 57346" descr="g1">
            <a:hlinkClick r:id="" action="ppaction://noaction"/>
          </p:cNvPr>
          <p:cNvPicPr>
            <a:picLocks noChangeAspect="1"/>
          </p:cNvPicPr>
          <p:nvPr/>
        </p:nvPicPr>
        <p:blipFill>
          <a:blip r:embed="rId1"/>
          <a:stretch>
            <a:fillRect/>
          </a:stretch>
        </p:blipFill>
        <p:spPr>
          <a:xfrm>
            <a:off x="6650355" y="4279265"/>
            <a:ext cx="5174615" cy="2404110"/>
          </a:xfrm>
          <a:prstGeom prst="rect">
            <a:avLst/>
          </a:prstGeom>
          <a:noFill/>
          <a:ln w="9525">
            <a:noFill/>
          </a:ln>
        </p:spPr>
      </p:pic>
    </p:spTree>
    <p:custDataLst>
      <p:tags r:id="rId2"/>
    </p:custDataLst>
  </p:cSld>
  <p:clrMapOvr>
    <a:masterClrMapping/>
  </p:clrMapOvr>
  <p:transition spd="med">
    <p:fade thruBlk="1"/>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5361">
                                            <p:txEl>
                                              <p:pRg st="0" end="0"/>
                                            </p:txEl>
                                          </p:spTgt>
                                        </p:tgtEl>
                                        <p:attrNameLst>
                                          <p:attrName>style.visibility</p:attrName>
                                        </p:attrNameLst>
                                      </p:cBhvr>
                                      <p:to>
                                        <p:strVal val="visible"/>
                                      </p:to>
                                    </p:set>
                                    <p:anim calcmode="lin" valueType="num">
                                      <p:cBhvr additive="base">
                                        <p:cTn id="7" dur="1000" fill="hold"/>
                                        <p:tgtEl>
                                          <p:spTgt spid="1536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536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5362"/>
                                        </p:tgtEl>
                                        <p:attrNameLst>
                                          <p:attrName>style.visibility</p:attrName>
                                        </p:attrNameLst>
                                      </p:cBhvr>
                                      <p:to>
                                        <p:strVal val="visible"/>
                                      </p:to>
                                    </p:set>
                                    <p:anim calcmode="lin" valueType="num">
                                      <p:cBhvr additive="base">
                                        <p:cTn id="11" dur="1000" fill="hold"/>
                                        <p:tgtEl>
                                          <p:spTgt spid="15362"/>
                                        </p:tgtEl>
                                        <p:attrNameLst>
                                          <p:attrName>ppt_x</p:attrName>
                                        </p:attrNameLst>
                                      </p:cBhvr>
                                      <p:tavLst>
                                        <p:tav tm="0">
                                          <p:val>
                                            <p:strVal val="#ppt_x"/>
                                          </p:val>
                                        </p:tav>
                                        <p:tav tm="100000">
                                          <p:val>
                                            <p:strVal val="#ppt_x"/>
                                          </p:val>
                                        </p:tav>
                                      </p:tavLst>
                                    </p:anim>
                                    <p:anim calcmode="lin" valueType="num">
                                      <p:cBhvr additive="base">
                                        <p:cTn id="12" dur="1000" fill="hold"/>
                                        <p:tgtEl>
                                          <p:spTgt spid="1536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15361">
                                            <p:txEl>
                                              <p:pRg st="1" end="1"/>
                                            </p:txEl>
                                          </p:spTgt>
                                        </p:tgtEl>
                                        <p:attrNameLst>
                                          <p:attrName>style.visibility</p:attrName>
                                        </p:attrNameLst>
                                      </p:cBhvr>
                                      <p:to>
                                        <p:strVal val="visible"/>
                                      </p:to>
                                    </p:set>
                                    <p:anim calcmode="lin" valueType="num">
                                      <p:cBhvr>
                                        <p:cTn id="16" dur="1000" fill="hold"/>
                                        <p:tgtEl>
                                          <p:spTgt spid="15361">
                                            <p:txEl>
                                              <p:pRg st="1" end="1"/>
                                            </p:txEl>
                                          </p:spTgt>
                                        </p:tgtEl>
                                        <p:attrNameLst>
                                          <p:attrName>ppt_w</p:attrName>
                                        </p:attrNameLst>
                                      </p:cBhvr>
                                      <p:tavLst>
                                        <p:tav tm="0">
                                          <p:val>
                                            <p:strVal val="#ppt_w*0.70"/>
                                          </p:val>
                                        </p:tav>
                                        <p:tav tm="100000">
                                          <p:val>
                                            <p:strVal val="#ppt_w"/>
                                          </p:val>
                                        </p:tav>
                                      </p:tavLst>
                                    </p:anim>
                                    <p:anim calcmode="lin" valueType="num">
                                      <p:cBhvr>
                                        <p:cTn id="17" dur="1000" fill="hold"/>
                                        <p:tgtEl>
                                          <p:spTgt spid="15361">
                                            <p:txEl>
                                              <p:pRg st="1" end="1"/>
                                            </p:txEl>
                                          </p:spTgt>
                                        </p:tgtEl>
                                        <p:attrNameLst>
                                          <p:attrName>ppt_h</p:attrName>
                                        </p:attrNameLst>
                                      </p:cBhvr>
                                      <p:tavLst>
                                        <p:tav tm="0">
                                          <p:val>
                                            <p:strVal val="#ppt_h"/>
                                          </p:val>
                                        </p:tav>
                                        <p:tav tm="100000">
                                          <p:val>
                                            <p:strVal val="#ppt_h"/>
                                          </p:val>
                                        </p:tav>
                                      </p:tavLst>
                                    </p:anim>
                                    <p:animEffect transition="in" filter="fade">
                                      <p:cBhvr>
                                        <p:cTn id="18" dur="1000"/>
                                        <p:tgtEl>
                                          <p:spTgt spid="15361">
                                            <p:txEl>
                                              <p:pRg st="1" end="1"/>
                                            </p:txEl>
                                          </p:spTgt>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15361">
                                            <p:txEl>
                                              <p:pRg st="2" end="2"/>
                                            </p:txEl>
                                          </p:spTgt>
                                        </p:tgtEl>
                                        <p:attrNameLst>
                                          <p:attrName>style.visibility</p:attrName>
                                        </p:attrNameLst>
                                      </p:cBhvr>
                                      <p:to>
                                        <p:strVal val="visible"/>
                                      </p:to>
                                    </p:set>
                                    <p:anim calcmode="lin" valueType="num">
                                      <p:cBhvr>
                                        <p:cTn id="22" dur="1000" fill="hold"/>
                                        <p:tgtEl>
                                          <p:spTgt spid="15361">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15361">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15361">
                                            <p:txEl>
                                              <p:pRg st="2" end="2"/>
                                            </p:txEl>
                                          </p:spTgt>
                                        </p:tgtEl>
                                      </p:cBhvr>
                                    </p:animEffect>
                                  </p:childTnLst>
                                </p:cTn>
                              </p:par>
                            </p:childTnLst>
                          </p:cTn>
                        </p:par>
                        <p:par>
                          <p:cTn id="25" fill="hold">
                            <p:stCondLst>
                              <p:cond delay="3000"/>
                            </p:stCondLst>
                            <p:childTnLst>
                              <p:par>
                                <p:cTn id="26" presetID="55" presetClass="entr" presetSubtype="0" fill="hold" nodeType="afterEffect">
                                  <p:stCondLst>
                                    <p:cond delay="0"/>
                                  </p:stCondLst>
                                  <p:childTnLst>
                                    <p:set>
                                      <p:cBhvr>
                                        <p:cTn id="27" dur="1" fill="hold">
                                          <p:stCondLst>
                                            <p:cond delay="0"/>
                                          </p:stCondLst>
                                        </p:cTn>
                                        <p:tgtEl>
                                          <p:spTgt spid="15361">
                                            <p:txEl>
                                              <p:pRg st="3" end="3"/>
                                            </p:txEl>
                                          </p:spTgt>
                                        </p:tgtEl>
                                        <p:attrNameLst>
                                          <p:attrName>style.visibility</p:attrName>
                                        </p:attrNameLst>
                                      </p:cBhvr>
                                      <p:to>
                                        <p:strVal val="visible"/>
                                      </p:to>
                                    </p:set>
                                    <p:anim calcmode="lin" valueType="num">
                                      <p:cBhvr>
                                        <p:cTn id="28" dur="1000" fill="hold"/>
                                        <p:tgtEl>
                                          <p:spTgt spid="15361">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5361">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5361">
                                            <p:txEl>
                                              <p:pRg st="3" end="3"/>
                                            </p:txEl>
                                          </p:spTgt>
                                        </p:tgtEl>
                                      </p:cBhvr>
                                    </p:animEffect>
                                  </p:childTnLst>
                                </p:cTn>
                              </p:par>
                            </p:childTnLst>
                          </p:cTn>
                        </p:par>
                        <p:par>
                          <p:cTn id="31" fill="hold">
                            <p:stCondLst>
                              <p:cond delay="4000"/>
                            </p:stCondLst>
                            <p:childTnLst>
                              <p:par>
                                <p:cTn id="32" presetID="55" presetClass="entr" presetSubtype="0" fill="hold" nodeType="afterEffect">
                                  <p:stCondLst>
                                    <p:cond delay="0"/>
                                  </p:stCondLst>
                                  <p:childTnLst>
                                    <p:set>
                                      <p:cBhvr>
                                        <p:cTn id="33" dur="1" fill="hold">
                                          <p:stCondLst>
                                            <p:cond delay="0"/>
                                          </p:stCondLst>
                                        </p:cTn>
                                        <p:tgtEl>
                                          <p:spTgt spid="15361">
                                            <p:txEl>
                                              <p:pRg st="4" end="4"/>
                                            </p:txEl>
                                          </p:spTgt>
                                        </p:tgtEl>
                                        <p:attrNameLst>
                                          <p:attrName>style.visibility</p:attrName>
                                        </p:attrNameLst>
                                      </p:cBhvr>
                                      <p:to>
                                        <p:strVal val="visible"/>
                                      </p:to>
                                    </p:set>
                                    <p:anim calcmode="lin" valueType="num">
                                      <p:cBhvr>
                                        <p:cTn id="34" dur="1000" fill="hold"/>
                                        <p:tgtEl>
                                          <p:spTgt spid="15361">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15361">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15361">
                                            <p:txEl>
                                              <p:pRg st="4" end="4"/>
                                            </p:txEl>
                                          </p:spTgt>
                                        </p:tgtEl>
                                      </p:cBhvr>
                                    </p:animEffect>
                                  </p:childTnLst>
                                </p:cTn>
                              </p:par>
                            </p:childTnLst>
                          </p:cTn>
                        </p:par>
                        <p:par>
                          <p:cTn id="37" fill="hold">
                            <p:stCondLst>
                              <p:cond delay="5000"/>
                            </p:stCondLst>
                            <p:childTnLst>
                              <p:par>
                                <p:cTn id="38" presetID="55" presetClass="entr" presetSubtype="0" fill="hold" nodeType="afterEffect">
                                  <p:stCondLst>
                                    <p:cond delay="0"/>
                                  </p:stCondLst>
                                  <p:childTnLst>
                                    <p:set>
                                      <p:cBhvr>
                                        <p:cTn id="39" dur="1" fill="hold">
                                          <p:stCondLst>
                                            <p:cond delay="0"/>
                                          </p:stCondLst>
                                        </p:cTn>
                                        <p:tgtEl>
                                          <p:spTgt spid="15361">
                                            <p:txEl>
                                              <p:pRg st="5" end="5"/>
                                            </p:txEl>
                                          </p:spTgt>
                                        </p:tgtEl>
                                        <p:attrNameLst>
                                          <p:attrName>style.visibility</p:attrName>
                                        </p:attrNameLst>
                                      </p:cBhvr>
                                      <p:to>
                                        <p:strVal val="visible"/>
                                      </p:to>
                                    </p:set>
                                    <p:anim calcmode="lin" valueType="num">
                                      <p:cBhvr>
                                        <p:cTn id="40" dur="1000" fill="hold"/>
                                        <p:tgtEl>
                                          <p:spTgt spid="15361">
                                            <p:txEl>
                                              <p:pRg st="5" end="5"/>
                                            </p:txEl>
                                          </p:spTgt>
                                        </p:tgtEl>
                                        <p:attrNameLst>
                                          <p:attrName>ppt_w</p:attrName>
                                        </p:attrNameLst>
                                      </p:cBhvr>
                                      <p:tavLst>
                                        <p:tav tm="0">
                                          <p:val>
                                            <p:strVal val="#ppt_w*0.70"/>
                                          </p:val>
                                        </p:tav>
                                        <p:tav tm="100000">
                                          <p:val>
                                            <p:strVal val="#ppt_w"/>
                                          </p:val>
                                        </p:tav>
                                      </p:tavLst>
                                    </p:anim>
                                    <p:anim calcmode="lin" valueType="num">
                                      <p:cBhvr>
                                        <p:cTn id="41" dur="1000" fill="hold"/>
                                        <p:tgtEl>
                                          <p:spTgt spid="15361">
                                            <p:txEl>
                                              <p:pRg st="5" end="5"/>
                                            </p:txEl>
                                          </p:spTgt>
                                        </p:tgtEl>
                                        <p:attrNameLst>
                                          <p:attrName>ppt_h</p:attrName>
                                        </p:attrNameLst>
                                      </p:cBhvr>
                                      <p:tavLst>
                                        <p:tav tm="0">
                                          <p:val>
                                            <p:strVal val="#ppt_h"/>
                                          </p:val>
                                        </p:tav>
                                        <p:tav tm="100000">
                                          <p:val>
                                            <p:strVal val="#ppt_h"/>
                                          </p:val>
                                        </p:tav>
                                      </p:tavLst>
                                    </p:anim>
                                    <p:animEffect transition="in" filter="fade">
                                      <p:cBhvr>
                                        <p:cTn id="42" dur="1000"/>
                                        <p:tgtEl>
                                          <p:spTgt spid="15361">
                                            <p:txEl>
                                              <p:pRg st="5" end="5"/>
                                            </p:txEl>
                                          </p:spTgt>
                                        </p:tgtEl>
                                      </p:cBhvr>
                                    </p:animEffect>
                                  </p:childTnLst>
                                </p:cTn>
                              </p:par>
                            </p:childTnLst>
                          </p:cTn>
                        </p:par>
                        <p:par>
                          <p:cTn id="43" fill="hold">
                            <p:stCondLst>
                              <p:cond delay="6000"/>
                            </p:stCondLst>
                            <p:childTnLst>
                              <p:par>
                                <p:cTn id="44" presetID="55" presetClass="entr" presetSubtype="0" fill="hold" nodeType="afterEffect">
                                  <p:stCondLst>
                                    <p:cond delay="0"/>
                                  </p:stCondLst>
                                  <p:childTnLst>
                                    <p:set>
                                      <p:cBhvr>
                                        <p:cTn id="45" dur="1" fill="hold">
                                          <p:stCondLst>
                                            <p:cond delay="0"/>
                                          </p:stCondLst>
                                        </p:cTn>
                                        <p:tgtEl>
                                          <p:spTgt spid="15361">
                                            <p:txEl>
                                              <p:pRg st="6" end="6"/>
                                            </p:txEl>
                                          </p:spTgt>
                                        </p:tgtEl>
                                        <p:attrNameLst>
                                          <p:attrName>style.visibility</p:attrName>
                                        </p:attrNameLst>
                                      </p:cBhvr>
                                      <p:to>
                                        <p:strVal val="visible"/>
                                      </p:to>
                                    </p:set>
                                    <p:anim calcmode="lin" valueType="num">
                                      <p:cBhvr>
                                        <p:cTn id="46" dur="1000" fill="hold"/>
                                        <p:tgtEl>
                                          <p:spTgt spid="15361">
                                            <p:txEl>
                                              <p:pRg st="6" end="6"/>
                                            </p:txEl>
                                          </p:spTgt>
                                        </p:tgtEl>
                                        <p:attrNameLst>
                                          <p:attrName>ppt_w</p:attrName>
                                        </p:attrNameLst>
                                      </p:cBhvr>
                                      <p:tavLst>
                                        <p:tav tm="0">
                                          <p:val>
                                            <p:strVal val="#ppt_w*0.70"/>
                                          </p:val>
                                        </p:tav>
                                        <p:tav tm="100000">
                                          <p:val>
                                            <p:strVal val="#ppt_w"/>
                                          </p:val>
                                        </p:tav>
                                      </p:tavLst>
                                    </p:anim>
                                    <p:anim calcmode="lin" valueType="num">
                                      <p:cBhvr>
                                        <p:cTn id="47" dur="1000" fill="hold"/>
                                        <p:tgtEl>
                                          <p:spTgt spid="15361">
                                            <p:txEl>
                                              <p:pRg st="6" end="6"/>
                                            </p:txEl>
                                          </p:spTgt>
                                        </p:tgtEl>
                                        <p:attrNameLst>
                                          <p:attrName>ppt_h</p:attrName>
                                        </p:attrNameLst>
                                      </p:cBhvr>
                                      <p:tavLst>
                                        <p:tav tm="0">
                                          <p:val>
                                            <p:strVal val="#ppt_h"/>
                                          </p:val>
                                        </p:tav>
                                        <p:tav tm="100000">
                                          <p:val>
                                            <p:strVal val="#ppt_h"/>
                                          </p:val>
                                        </p:tav>
                                      </p:tavLst>
                                    </p:anim>
                                    <p:animEffect transition="in" filter="fade">
                                      <p:cBhvr>
                                        <p:cTn id="48" dur="1000"/>
                                        <p:tgtEl>
                                          <p:spTgt spid="1536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6230" y="1046480"/>
            <a:ext cx="11647170" cy="5405755"/>
          </a:xfrm>
          <a:prstGeom prst="rect">
            <a:avLst/>
          </a:prstGeom>
          <a:noFill/>
          <a:ln w="9525">
            <a:noFill/>
          </a:ln>
        </p:spPr>
        <p:txBody>
          <a:bodyPr wrap="square">
            <a:spAutoFit/>
          </a:bodyPr>
          <a:p>
            <a:pPr indent="0">
              <a:lnSpc>
                <a:spcPct val="120000"/>
              </a:lnSpc>
            </a:pPr>
            <a:r>
              <a:rPr lang="en-US" altLang="zh-CN" sz="3600" b="1">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第一段：</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述家世</a:t>
            </a:r>
            <a:r>
              <a:rPr lang="zh-CN" sz="3600" b="1">
                <a:latin typeface="华文中宋" panose="02010600040101010101" pitchFamily="2" charset="-122"/>
                <a:ea typeface="华文中宋" panose="02010600040101010101" pitchFamily="2" charset="-122"/>
                <a:cs typeface="华文中宋" panose="02010600040101010101" pitchFamily="2" charset="-122"/>
              </a:rPr>
              <a:t>。先天禀赋加之后文重之以修能说明自己有理由、有责任、更有能力和条件为国家担负重任。</a:t>
            </a:r>
            <a:endParaRPr lang="zh-CN" sz="36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6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第二段：</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绘品质</a:t>
            </a:r>
            <a:r>
              <a:rPr lang="zh-CN" sz="3600" b="1">
                <a:latin typeface="华文中宋" panose="02010600040101010101" pitchFamily="2" charset="-122"/>
                <a:ea typeface="华文中宋" panose="02010600040101010101" pitchFamily="2" charset="-122"/>
                <a:cs typeface="华文中宋" panose="02010600040101010101" pitchFamily="2" charset="-122"/>
              </a:rPr>
              <a:t>。诗人叙述自己注重修身，以提高自己的品德、才能，决心辅助楚王进行改革，使国家富强。</a:t>
            </a:r>
            <a:endParaRPr lang="zh-CN" sz="36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6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第三段：</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述情怀</a:t>
            </a:r>
            <a:r>
              <a:rPr lang="zh-CN" sz="3600" b="1">
                <a:latin typeface="华文中宋" panose="02010600040101010101" pitchFamily="2" charset="-122"/>
                <a:ea typeface="华文中宋" panose="02010600040101010101" pitchFamily="2" charset="-122"/>
                <a:cs typeface="华文中宋" panose="02010600040101010101" pitchFamily="2" charset="-122"/>
              </a:rPr>
              <a:t>，揭示“朝谇而夕替”原因（洁身自好，小人诽谤，君王昏庸），表现“九死未悔”的坚定节操。</a:t>
            </a:r>
            <a:endParaRPr lang="zh-CN" sz="36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6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第四段：</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省自身</a:t>
            </a:r>
            <a:r>
              <a:rPr lang="zh-CN" sz="3600" b="1">
                <a:latin typeface="华文中宋" panose="02010600040101010101" pitchFamily="2" charset="-122"/>
                <a:ea typeface="华文中宋" panose="02010600040101010101" pitchFamily="2" charset="-122"/>
                <a:cs typeface="华文中宋" panose="02010600040101010101" pitchFamily="2" charset="-122"/>
                <a:sym typeface="+mn-ea"/>
              </a:rPr>
              <a:t>。检查自己的行为，表现追求美德，体解不悔的高尚品格。</a:t>
            </a:r>
            <a:endParaRPr lang="zh-CN" sz="36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3425190" y="339725"/>
            <a:ext cx="6011545" cy="706755"/>
          </a:xfrm>
          <a:prstGeom prst="rect">
            <a:avLst/>
          </a:prstGeom>
          <a:noFill/>
          <a:ln w="9525">
            <a:noFill/>
          </a:ln>
        </p:spPr>
        <p:txBody>
          <a:bodyPr wrap="square">
            <a:spAutoFit/>
          </a:bodyPr>
          <a:p>
            <a:pPr indent="0"/>
            <a:r>
              <a:rPr lang="zh-CN" sz="4000" b="1">
                <a:solidFill>
                  <a:srgbClr val="FF0000"/>
                </a:solidFill>
                <a:latin typeface="微软雅黑" panose="020B0503020204020204" charset="-122"/>
                <a:ea typeface="微软雅黑" panose="020B0503020204020204" charset="-122"/>
              </a:rPr>
              <a:t>节选部分主要情感和内容</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2605" y="866140"/>
            <a:ext cx="8102600" cy="5507990"/>
          </a:xfrm>
          <a:prstGeom prst="rect">
            <a:avLst/>
          </a:prstGeom>
          <a:noFill/>
        </p:spPr>
        <p:txBody>
          <a:bodyPr wrap="square" rtlCol="0" anchor="t">
            <a:spAutoFit/>
          </a:bodyPr>
          <a:p>
            <a:pPr>
              <a:lnSpc>
                <a:spcPct val="220000"/>
              </a:lnSpc>
            </a:pPr>
            <a:r>
              <a:rPr lang="en-US" altLang="zh-CN" sz="4000" b="1" u="sng">
                <a:latin typeface="微软雅黑" panose="020B0503020204020204" charset="-122"/>
                <a:ea typeface="微软雅黑" panose="020B0503020204020204" charset="-122"/>
                <a:cs typeface="微软雅黑" panose="020B0503020204020204" charset="-122"/>
                <a:sym typeface="+mn-ea"/>
              </a:rPr>
              <a:t>帝</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高阳</a:t>
            </a:r>
            <a:r>
              <a:rPr lang="en-US" altLang="zh-CN" sz="4000" b="1" u="sng">
                <a:latin typeface="微软雅黑" panose="020B0503020204020204" charset="-122"/>
                <a:ea typeface="微软雅黑" panose="020B0503020204020204" charset="-122"/>
                <a:cs typeface="微软雅黑" panose="020B0503020204020204" charset="-122"/>
                <a:sym typeface="+mn-ea"/>
              </a:rPr>
              <a:t>之</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苗裔</a:t>
            </a:r>
            <a:r>
              <a:rPr lang="en-US" altLang="zh-CN" sz="4000" b="1" u="sng">
                <a:latin typeface="微软雅黑" panose="020B0503020204020204" charset="-122"/>
                <a:ea typeface="微软雅黑" panose="020B0503020204020204" charset="-122"/>
                <a:cs typeface="微软雅黑" panose="020B0503020204020204" charset="-122"/>
                <a:sym typeface="+mn-ea"/>
              </a:rPr>
              <a:t>兮</a:t>
            </a:r>
            <a:r>
              <a:rPr lang="zh-CN" altLang="en-US" sz="4000" b="1" u="sng">
                <a:latin typeface="微软雅黑" panose="020B0503020204020204" charset="-122"/>
                <a:ea typeface="微软雅黑" panose="020B0503020204020204" charset="-122"/>
                <a:cs typeface="微软雅黑" panose="020B0503020204020204" charset="-122"/>
                <a:sym typeface="+mn-ea"/>
              </a:rPr>
              <a:t>，</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朕皇考</a:t>
            </a:r>
            <a:r>
              <a:rPr lang="en-US" altLang="zh-CN" sz="4000" b="1" u="sng">
                <a:latin typeface="微软雅黑" panose="020B0503020204020204" charset="-122"/>
                <a:ea typeface="微软雅黑" panose="020B0503020204020204" charset="-122"/>
                <a:cs typeface="微软雅黑" panose="020B0503020204020204" charset="-122"/>
                <a:sym typeface="+mn-ea"/>
              </a:rPr>
              <a:t>曰伯庸</a:t>
            </a:r>
            <a:r>
              <a:rPr lang="en-US" altLang="zh-CN" sz="4000" b="1">
                <a:latin typeface="微软雅黑" panose="020B0503020204020204" charset="-122"/>
                <a:ea typeface="微软雅黑" panose="020B0503020204020204" charset="-122"/>
                <a:cs typeface="微软雅黑" panose="020B0503020204020204" charset="-122"/>
                <a:sym typeface="+mn-ea"/>
              </a:rPr>
              <a:t>。</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220000"/>
              </a:lnSpc>
            </a:pP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摄提</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贞</a:t>
            </a:r>
            <a:r>
              <a:rPr lang="en-US" altLang="zh-CN" sz="4000" b="1">
                <a:latin typeface="微软雅黑" panose="020B0503020204020204" charset="-122"/>
                <a:ea typeface="微软雅黑" panose="020B0503020204020204" charset="-122"/>
                <a:cs typeface="微软雅黑" panose="020B0503020204020204" charset="-122"/>
                <a:sym typeface="+mn-ea"/>
              </a:rPr>
              <a:t>于</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孟陬</a:t>
            </a:r>
            <a:r>
              <a:rPr lang="en-US" altLang="zh-CN" sz="4000" b="1">
                <a:latin typeface="微软雅黑" panose="020B0503020204020204" charset="-122"/>
                <a:ea typeface="微软雅黑" panose="020B0503020204020204" charset="-122"/>
                <a:cs typeface="微软雅黑" panose="020B0503020204020204" charset="-122"/>
                <a:sym typeface="+mn-ea"/>
              </a:rPr>
              <a:t>兮，惟</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庚寅</a:t>
            </a:r>
            <a:r>
              <a:rPr lang="en-US" altLang="zh-CN" sz="4000" b="1">
                <a:latin typeface="微软雅黑" panose="020B0503020204020204" charset="-122"/>
                <a:ea typeface="微软雅黑" panose="020B0503020204020204" charset="-122"/>
                <a:cs typeface="微软雅黑" panose="020B0503020204020204" charset="-122"/>
                <a:sym typeface="+mn-ea"/>
              </a:rPr>
              <a:t>吾以</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降</a:t>
            </a:r>
            <a:r>
              <a:rPr lang="zh-CN" altLang="en-US" sz="4000" b="1">
                <a:latin typeface="微软雅黑" panose="020B0503020204020204" charset="-122"/>
                <a:ea typeface="微软雅黑" panose="020B0503020204020204" charset="-122"/>
                <a:cs typeface="微软雅黑" panose="020B0503020204020204" charset="-122"/>
                <a:sym typeface="+mn-ea"/>
              </a:rPr>
              <a:t>。</a:t>
            </a:r>
            <a:endParaRPr lang="zh-CN" altLang="en-US" sz="4000" b="1">
              <a:latin typeface="微软雅黑" panose="020B0503020204020204" charset="-122"/>
              <a:ea typeface="微软雅黑" panose="020B0503020204020204" charset="-122"/>
              <a:cs typeface="微软雅黑" panose="020B0503020204020204" charset="-122"/>
              <a:sym typeface="+mn-ea"/>
            </a:endParaRPr>
          </a:p>
          <a:p>
            <a:pPr>
              <a:lnSpc>
                <a:spcPct val="220000"/>
              </a:lnSpc>
            </a:pPr>
            <a:r>
              <a:rPr lang="en-US" altLang="zh-CN" sz="4000" b="1">
                <a:latin typeface="微软雅黑" panose="020B0503020204020204" charset="-122"/>
                <a:ea typeface="微软雅黑" panose="020B0503020204020204" charset="-122"/>
                <a:cs typeface="微软雅黑" panose="020B0503020204020204" charset="-122"/>
                <a:sym typeface="+mn-ea"/>
              </a:rPr>
              <a:t>皇</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览揆</a:t>
            </a:r>
            <a:r>
              <a:rPr lang="en-US" altLang="zh-CN" sz="4000" b="1">
                <a:latin typeface="微软雅黑" panose="020B0503020204020204" charset="-122"/>
                <a:ea typeface="微软雅黑" panose="020B0503020204020204" charset="-122"/>
                <a:cs typeface="微软雅黑" panose="020B0503020204020204" charset="-122"/>
                <a:sym typeface="+mn-ea"/>
              </a:rPr>
              <a:t>余</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初度</a:t>
            </a:r>
            <a:r>
              <a:rPr lang="en-US" altLang="zh-CN" sz="4000" b="1">
                <a:latin typeface="微软雅黑" panose="020B0503020204020204" charset="-122"/>
                <a:ea typeface="微软雅黑" panose="020B0503020204020204" charset="-122"/>
                <a:cs typeface="微软雅黑" panose="020B0503020204020204" charset="-122"/>
                <a:sym typeface="+mn-ea"/>
              </a:rPr>
              <a:t>兮，</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肇锡</a:t>
            </a:r>
            <a:r>
              <a:rPr lang="en-US" altLang="zh-CN" sz="4000" b="1">
                <a:latin typeface="微软雅黑" panose="020B0503020204020204" charset="-122"/>
                <a:ea typeface="微软雅黑" panose="020B0503020204020204" charset="-122"/>
                <a:cs typeface="微软雅黑" panose="020B0503020204020204" charset="-122"/>
                <a:sym typeface="+mn-ea"/>
              </a:rPr>
              <a:t>余以</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嘉名</a:t>
            </a:r>
            <a:r>
              <a:rPr lang="en-US" altLang="zh-CN" sz="4000" b="1">
                <a:latin typeface="微软雅黑" panose="020B0503020204020204" charset="-122"/>
                <a:ea typeface="微软雅黑" panose="020B0503020204020204" charset="-122"/>
                <a:cs typeface="微软雅黑" panose="020B0503020204020204" charset="-122"/>
                <a:sym typeface="+mn-ea"/>
              </a:rPr>
              <a:t>：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22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名</a:t>
            </a:r>
            <a:r>
              <a:rPr lang="en-US" altLang="zh-CN" sz="4000" b="1">
                <a:latin typeface="微软雅黑" panose="020B0503020204020204" charset="-122"/>
                <a:ea typeface="微软雅黑" panose="020B0503020204020204" charset="-122"/>
                <a:cs typeface="微软雅黑" panose="020B0503020204020204" charset="-122"/>
                <a:sym typeface="+mn-ea"/>
              </a:rPr>
              <a:t>余曰正则兮，字余曰灵均。</a:t>
            </a:r>
            <a:endParaRPr lang="en-US" altLang="zh-CN" sz="40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448810" y="297180"/>
            <a:ext cx="3228975" cy="706755"/>
          </a:xfrm>
          <a:prstGeom prst="rect">
            <a:avLst/>
          </a:prstGeom>
          <a:noFill/>
        </p:spPr>
        <p:txBody>
          <a:bodyPr wrap="none" rtlCol="0" anchor="t">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第一段</a:t>
            </a:r>
            <a:r>
              <a:rPr lang="en-US" alt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述家世</a:t>
            </a:r>
            <a:endParaRPr lang="zh-CN" alt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文本框 5"/>
          <p:cNvSpPr txBox="1"/>
          <p:nvPr/>
        </p:nvSpPr>
        <p:spPr>
          <a:xfrm>
            <a:off x="672465" y="2145030"/>
            <a:ext cx="1781810" cy="755650"/>
          </a:xfrm>
          <a:prstGeom prst="rect">
            <a:avLst/>
          </a:prstGeom>
          <a:noFill/>
        </p:spPr>
        <p:txBody>
          <a:bodyPr wrap="square" rtlCol="0">
            <a:spAutoFit/>
          </a:bodyPr>
          <a:p>
            <a:pPr>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传说中的古代帝王颛顼</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2634615" y="2145030"/>
            <a:ext cx="140462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远代子孙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4660265" y="2145030"/>
            <a:ext cx="488315"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我</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5148580" y="2108200"/>
            <a:ext cx="1426845" cy="755650"/>
          </a:xfrm>
          <a:prstGeom prst="rect">
            <a:avLst/>
          </a:prstGeom>
          <a:noFill/>
        </p:spPr>
        <p:txBody>
          <a:bodyPr wrap="square" rtlCol="0">
            <a:spAutoFit/>
          </a:bodyPr>
          <a:p>
            <a:pPr>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对已故父亲的美称</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522605" y="3480435"/>
            <a:ext cx="1099185"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摄提格</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1621790" y="3390265"/>
            <a:ext cx="832485" cy="829945"/>
          </a:xfrm>
          <a:prstGeom prst="rect">
            <a:avLst/>
          </a:prstGeom>
          <a:noFill/>
        </p:spPr>
        <p:txBody>
          <a:bodyPr wrap="squar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当、正当</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2634615" y="3480435"/>
            <a:ext cx="140462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孟春正月</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5158105" y="3480435"/>
            <a:ext cx="1099185"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庚寅日</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7075805" y="3390265"/>
            <a:ext cx="79375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降生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861060" y="4831080"/>
            <a:ext cx="140462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观察衡量</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2634615" y="4740910"/>
            <a:ext cx="1130300" cy="755650"/>
          </a:xfrm>
          <a:prstGeom prst="rect">
            <a:avLst/>
          </a:prstGeom>
          <a:noFill/>
        </p:spPr>
        <p:txBody>
          <a:bodyPr wrap="square" rtlCol="0">
            <a:spAutoFit/>
          </a:bodyPr>
          <a:p>
            <a:pPr>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出生时的情况</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4448810" y="4740910"/>
            <a:ext cx="79375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开始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5158105" y="4740910"/>
            <a:ext cx="79375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赐给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6805930" y="4740910"/>
            <a:ext cx="793750" cy="460375"/>
          </a:xfrm>
          <a:prstGeom prst="rect">
            <a:avLst/>
          </a:prstGeom>
          <a:noFill/>
        </p:spPr>
        <p:txBody>
          <a:bodyPr wrap="non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美名</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8342630" y="1552575"/>
            <a:ext cx="3430270" cy="1198880"/>
          </a:xfrm>
          <a:prstGeom prst="rect">
            <a:avLst/>
          </a:prstGeom>
          <a:noFill/>
        </p:spPr>
        <p:txBody>
          <a:bodyPr wrap="squar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我是颛顼帝的远代子孙（即楚王的同宗）,父亲名为伯庸。</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8342630" y="2900680"/>
            <a:ext cx="3159125" cy="829945"/>
          </a:xfrm>
          <a:prstGeom prst="rect">
            <a:avLst/>
          </a:prstGeom>
          <a:noFill/>
        </p:spPr>
        <p:txBody>
          <a:bodyPr wrap="squar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正当寅年的寅月寅日，我降生了。</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 name="文本框 21"/>
          <p:cNvSpPr txBox="1"/>
          <p:nvPr/>
        </p:nvSpPr>
        <p:spPr>
          <a:xfrm>
            <a:off x="8342630" y="4220210"/>
            <a:ext cx="3430270" cy="1198880"/>
          </a:xfrm>
          <a:prstGeom prst="rect">
            <a:avLst/>
          </a:prstGeom>
          <a:noFill/>
        </p:spPr>
        <p:txBody>
          <a:bodyPr wrap="square" rtlCol="0">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先父观察衡量我降生时的情况，一出生就赐给我美名。</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0" name="文本框 99"/>
          <p:cNvSpPr txBox="1"/>
          <p:nvPr/>
        </p:nvSpPr>
        <p:spPr>
          <a:xfrm>
            <a:off x="8342630" y="5544185"/>
            <a:ext cx="3430270" cy="829945"/>
          </a:xfrm>
          <a:prstGeom prst="rect">
            <a:avLst/>
          </a:prstGeom>
          <a:noFill/>
          <a:ln w="9525">
            <a:noFill/>
          </a:ln>
        </p:spPr>
        <p:txBody>
          <a:bodyPr wrap="square">
            <a:spAutoFit/>
          </a:bodyPr>
          <a:p>
            <a:pPr indent="0"/>
            <a:r>
              <a:rPr lang="zh-CN" sz="2400" b="1">
                <a:solidFill>
                  <a:srgbClr val="1317C8"/>
                </a:solidFill>
                <a:latin typeface="华文中宋" panose="02010600040101010101" pitchFamily="2" charset="-122"/>
                <a:ea typeface="华文中宋" panose="02010600040101010101" pitchFamily="2" charset="-122"/>
              </a:rPr>
              <a:t>父亲把我的名取为正则，同时把我的字叫作灵均。</a:t>
            </a:r>
            <a:endParaRPr lang="zh-CN" altLang="en-US" sz="2400" b="1">
              <a:solidFill>
                <a:srgbClr val="1317C8"/>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522605" y="6181725"/>
            <a:ext cx="793750" cy="460375"/>
          </a:xfrm>
          <a:prstGeom prst="rect">
            <a:avLst/>
          </a:prstGeom>
          <a:noFill/>
        </p:spPr>
        <p:txBody>
          <a:bodyPr wrap="none" rtlCol="0" anchor="t">
            <a:spAutoFit/>
          </a:bodyPr>
          <a:p>
            <a:pPr algn="l"/>
            <a:r>
              <a:rPr lang="zh-CN" sz="2400" b="1">
                <a:solidFill>
                  <a:srgbClr val="1317C8"/>
                </a:solidFill>
                <a:latin typeface="华文中宋" panose="02010600040101010101" pitchFamily="2" charset="-122"/>
                <a:ea typeface="华文中宋" panose="02010600040101010101" pitchFamily="2" charset="-122"/>
                <a:sym typeface="+mn-ea"/>
              </a:rPr>
              <a:t>取</a:t>
            </a:r>
            <a:r>
              <a:rPr lang="zh-CN" sz="2400" b="1">
                <a:solidFill>
                  <a:srgbClr val="1317C8"/>
                </a:solidFill>
                <a:latin typeface="华文中宋" panose="02010600040101010101" pitchFamily="2" charset="-122"/>
                <a:ea typeface="华文中宋" panose="02010600040101010101" pitchFamily="2" charset="-122"/>
                <a:sym typeface="+mn-ea"/>
              </a:rPr>
              <a:t>名</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strVal val="#ppt_w*0.70"/>
                                          </p:val>
                                        </p:tav>
                                        <p:tav tm="100000">
                                          <p:val>
                                            <p:strVal val="#ppt_w"/>
                                          </p:val>
                                        </p:tav>
                                      </p:tavLst>
                                    </p:anim>
                                    <p:anim calcmode="lin" valueType="num">
                                      <p:cBhvr>
                                        <p:cTn id="40" dur="1000" fill="hold"/>
                                        <p:tgtEl>
                                          <p:spTgt spid="20"/>
                                        </p:tgtEl>
                                        <p:attrNameLst>
                                          <p:attrName>ppt_h</p:attrName>
                                        </p:attrNameLst>
                                      </p:cBhvr>
                                      <p:tavLst>
                                        <p:tav tm="0">
                                          <p:val>
                                            <p:strVal val="#ppt_h"/>
                                          </p:val>
                                        </p:tav>
                                        <p:tav tm="100000">
                                          <p:val>
                                            <p:strVal val="#ppt_h"/>
                                          </p:val>
                                        </p:tav>
                                      </p:tavLst>
                                    </p:anim>
                                    <p:animEffect transition="in" filter="fade">
                                      <p:cBhvr>
                                        <p:cTn id="41" dur="1000"/>
                                        <p:tgtEl>
                                          <p:spTgt spid="20"/>
                                        </p:tgtEl>
                                      </p:cBhvr>
                                    </p:animEffect>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par>
                          <p:cTn id="67" fill="hold">
                            <p:stCondLst>
                              <p:cond delay="5500"/>
                            </p:stCondLst>
                            <p:childTnLst>
                              <p:par>
                                <p:cTn id="68" presetID="55"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1000" fill="hold"/>
                                        <p:tgtEl>
                                          <p:spTgt spid="21"/>
                                        </p:tgtEl>
                                        <p:attrNameLst>
                                          <p:attrName>ppt_w</p:attrName>
                                        </p:attrNameLst>
                                      </p:cBhvr>
                                      <p:tavLst>
                                        <p:tav tm="0">
                                          <p:val>
                                            <p:strVal val="#ppt_w*0.70"/>
                                          </p:val>
                                        </p:tav>
                                        <p:tav tm="100000">
                                          <p:val>
                                            <p:strVal val="#ppt_w"/>
                                          </p:val>
                                        </p:tav>
                                      </p:tavLst>
                                    </p:anim>
                                    <p:anim calcmode="lin" valueType="num">
                                      <p:cBhvr>
                                        <p:cTn id="71" dur="1000" fill="hold"/>
                                        <p:tgtEl>
                                          <p:spTgt spid="21"/>
                                        </p:tgtEl>
                                        <p:attrNameLst>
                                          <p:attrName>ppt_h</p:attrName>
                                        </p:attrNameLst>
                                      </p:cBhvr>
                                      <p:tavLst>
                                        <p:tav tm="0">
                                          <p:val>
                                            <p:strVal val="#ppt_h"/>
                                          </p:val>
                                        </p:tav>
                                        <p:tav tm="100000">
                                          <p:val>
                                            <p:strVal val="#ppt_h"/>
                                          </p:val>
                                        </p:tav>
                                      </p:tavLst>
                                    </p:anim>
                                    <p:animEffect transition="in" filter="fade">
                                      <p:cBhvr>
                                        <p:cTn id="72" dur="1000"/>
                                        <p:tgtEl>
                                          <p:spTgt spid="21"/>
                                        </p:tgtEl>
                                      </p:cBhvr>
                                    </p:animEffect>
                                  </p:childTnLst>
                                </p:cTn>
                              </p:par>
                            </p:childTnLst>
                          </p:cTn>
                        </p:par>
                        <p:par>
                          <p:cTn id="73" fill="hold">
                            <p:stCondLst>
                              <p:cond delay="6500"/>
                            </p:stCondLst>
                            <p:childTnLst>
                              <p:par>
                                <p:cTn id="74" presetID="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2" presetClass="entr" presetSubtype="4"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ppt_x"/>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ppt_x"/>
                                          </p:val>
                                        </p:tav>
                                        <p:tav tm="100000">
                                          <p:val>
                                            <p:strVal val="#ppt_x"/>
                                          </p:val>
                                        </p:tav>
                                      </p:tavLst>
                                    </p:anim>
                                    <p:anim calcmode="lin" valueType="num">
                                      <p:cBhvr additive="base">
                                        <p:cTn id="87" dur="500" fill="hold"/>
                                        <p:tgtEl>
                                          <p:spTgt spid="17"/>
                                        </p:tgtEl>
                                        <p:attrNameLst>
                                          <p:attrName>ppt_y</p:attrName>
                                        </p:attrNameLst>
                                      </p:cBhvr>
                                      <p:tavLst>
                                        <p:tav tm="0">
                                          <p:val>
                                            <p:strVal val="1+#ppt_h/2"/>
                                          </p:val>
                                        </p:tav>
                                        <p:tav tm="100000">
                                          <p:val>
                                            <p:strVal val="#ppt_y"/>
                                          </p:val>
                                        </p:tav>
                                      </p:tavLst>
                                    </p:anim>
                                  </p:childTnLst>
                                </p:cTn>
                              </p:par>
                            </p:childTnLst>
                          </p:cTn>
                        </p:par>
                        <p:par>
                          <p:cTn id="88" fill="hold">
                            <p:stCondLst>
                              <p:cond delay="8000"/>
                            </p:stCondLst>
                            <p:childTnLst>
                              <p:par>
                                <p:cTn id="89" presetID="2" presetClass="entr" presetSubtype="4"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par>
                          <p:cTn id="93" fill="hold">
                            <p:stCondLst>
                              <p:cond delay="8500"/>
                            </p:stCondLst>
                            <p:childTnLst>
                              <p:par>
                                <p:cTn id="94" presetID="2" presetClass="entr" presetSubtype="4"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additive="base">
                                        <p:cTn id="96" dur="500" fill="hold"/>
                                        <p:tgtEl>
                                          <p:spTgt spid="19"/>
                                        </p:tgtEl>
                                        <p:attrNameLst>
                                          <p:attrName>ppt_x</p:attrName>
                                        </p:attrNameLst>
                                      </p:cBhvr>
                                      <p:tavLst>
                                        <p:tav tm="0">
                                          <p:val>
                                            <p:strVal val="#ppt_x"/>
                                          </p:val>
                                        </p:tav>
                                        <p:tav tm="100000">
                                          <p:val>
                                            <p:strVal val="#ppt_x"/>
                                          </p:val>
                                        </p:tav>
                                      </p:tavLst>
                                    </p:anim>
                                    <p:anim calcmode="lin" valueType="num">
                                      <p:cBhvr additive="base">
                                        <p:cTn id="97" dur="500" fill="hold"/>
                                        <p:tgtEl>
                                          <p:spTgt spid="19"/>
                                        </p:tgtEl>
                                        <p:attrNameLst>
                                          <p:attrName>ppt_y</p:attrName>
                                        </p:attrNameLst>
                                      </p:cBhvr>
                                      <p:tavLst>
                                        <p:tav tm="0">
                                          <p:val>
                                            <p:strVal val="1+#ppt_h/2"/>
                                          </p:val>
                                        </p:tav>
                                        <p:tav tm="100000">
                                          <p:val>
                                            <p:strVal val="#ppt_y"/>
                                          </p:val>
                                        </p:tav>
                                      </p:tavLst>
                                    </p:anim>
                                  </p:childTnLst>
                                </p:cTn>
                              </p:par>
                            </p:childTnLst>
                          </p:cTn>
                        </p:par>
                        <p:par>
                          <p:cTn id="98" fill="hold">
                            <p:stCondLst>
                              <p:cond delay="9000"/>
                            </p:stCondLst>
                            <p:childTnLst>
                              <p:par>
                                <p:cTn id="99" presetID="55"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 calcmode="lin" valueType="num">
                                      <p:cBhvr>
                                        <p:cTn id="101" dur="1000" fill="hold"/>
                                        <p:tgtEl>
                                          <p:spTgt spid="22"/>
                                        </p:tgtEl>
                                        <p:attrNameLst>
                                          <p:attrName>ppt_w</p:attrName>
                                        </p:attrNameLst>
                                      </p:cBhvr>
                                      <p:tavLst>
                                        <p:tav tm="0">
                                          <p:val>
                                            <p:strVal val="#ppt_w*0.70"/>
                                          </p:val>
                                        </p:tav>
                                        <p:tav tm="100000">
                                          <p:val>
                                            <p:strVal val="#ppt_w"/>
                                          </p:val>
                                        </p:tav>
                                      </p:tavLst>
                                    </p:anim>
                                    <p:anim calcmode="lin" valueType="num">
                                      <p:cBhvr>
                                        <p:cTn id="102" dur="1000" fill="hold"/>
                                        <p:tgtEl>
                                          <p:spTgt spid="22"/>
                                        </p:tgtEl>
                                        <p:attrNameLst>
                                          <p:attrName>ppt_h</p:attrName>
                                        </p:attrNameLst>
                                      </p:cBhvr>
                                      <p:tavLst>
                                        <p:tav tm="0">
                                          <p:val>
                                            <p:strVal val="#ppt_h"/>
                                          </p:val>
                                        </p:tav>
                                        <p:tav tm="100000">
                                          <p:val>
                                            <p:strVal val="#ppt_h"/>
                                          </p:val>
                                        </p:tav>
                                      </p:tavLst>
                                    </p:anim>
                                    <p:animEffect transition="in" filter="fade">
                                      <p:cBhvr>
                                        <p:cTn id="103" dur="1000"/>
                                        <p:tgtEl>
                                          <p:spTgt spid="22"/>
                                        </p:tgtEl>
                                      </p:cBhvr>
                                    </p:animEffect>
                                  </p:childTnLst>
                                </p:cTn>
                              </p:par>
                            </p:childTnLst>
                          </p:cTn>
                        </p:par>
                        <p:par>
                          <p:cTn id="104" fill="hold">
                            <p:stCondLst>
                              <p:cond delay="10000"/>
                            </p:stCondLst>
                            <p:childTnLst>
                              <p:par>
                                <p:cTn id="105" presetID="2" presetClass="entr" presetSubtype="4" fill="hold" grpId="0" nodeType="afterEffect">
                                  <p:stCondLst>
                                    <p:cond delay="0"/>
                                  </p:stCondLst>
                                  <p:childTnLst>
                                    <p:set>
                                      <p:cBhvr>
                                        <p:cTn id="106" dur="1" fill="hold">
                                          <p:stCondLst>
                                            <p:cond delay="0"/>
                                          </p:stCondLst>
                                        </p:cTn>
                                        <p:tgtEl>
                                          <p:spTgt spid="3"/>
                                        </p:tgtEl>
                                        <p:attrNameLst>
                                          <p:attrName>style.visibility</p:attrName>
                                        </p:attrNameLst>
                                      </p:cBhvr>
                                      <p:to>
                                        <p:strVal val="visible"/>
                                      </p:to>
                                    </p:set>
                                    <p:anim calcmode="lin" valueType="num">
                                      <p:cBhvr additive="base">
                                        <p:cTn id="107" dur="500" fill="hold"/>
                                        <p:tgtEl>
                                          <p:spTgt spid="3"/>
                                        </p:tgtEl>
                                        <p:attrNameLst>
                                          <p:attrName>ppt_x</p:attrName>
                                        </p:attrNameLst>
                                      </p:cBhvr>
                                      <p:tavLst>
                                        <p:tav tm="0">
                                          <p:val>
                                            <p:strVal val="#ppt_x"/>
                                          </p:val>
                                        </p:tav>
                                        <p:tav tm="100000">
                                          <p:val>
                                            <p:strVal val="#ppt_x"/>
                                          </p:val>
                                        </p:tav>
                                      </p:tavLst>
                                    </p:anim>
                                    <p:anim calcmode="lin" valueType="num">
                                      <p:cBhvr additive="base">
                                        <p:cTn id="108" dur="500" fill="hold"/>
                                        <p:tgtEl>
                                          <p:spTgt spid="3"/>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55" presetClass="entr" presetSubtype="0" fill="hold" grpId="0" nodeType="afterEffect">
                                  <p:stCondLst>
                                    <p:cond delay="0"/>
                                  </p:stCondLst>
                                  <p:childTnLst>
                                    <p:set>
                                      <p:cBhvr>
                                        <p:cTn id="111" dur="1" fill="hold">
                                          <p:stCondLst>
                                            <p:cond delay="0"/>
                                          </p:stCondLst>
                                        </p:cTn>
                                        <p:tgtEl>
                                          <p:spTgt spid="100"/>
                                        </p:tgtEl>
                                        <p:attrNameLst>
                                          <p:attrName>style.visibility</p:attrName>
                                        </p:attrNameLst>
                                      </p:cBhvr>
                                      <p:to>
                                        <p:strVal val="visible"/>
                                      </p:to>
                                    </p:set>
                                    <p:anim calcmode="lin" valueType="num">
                                      <p:cBhvr>
                                        <p:cTn id="112" dur="1000" fill="hold"/>
                                        <p:tgtEl>
                                          <p:spTgt spid="100"/>
                                        </p:tgtEl>
                                        <p:attrNameLst>
                                          <p:attrName>ppt_w</p:attrName>
                                        </p:attrNameLst>
                                      </p:cBhvr>
                                      <p:tavLst>
                                        <p:tav tm="0">
                                          <p:val>
                                            <p:strVal val="#ppt_w*0.70"/>
                                          </p:val>
                                        </p:tav>
                                        <p:tav tm="100000">
                                          <p:val>
                                            <p:strVal val="#ppt_w"/>
                                          </p:val>
                                        </p:tav>
                                      </p:tavLst>
                                    </p:anim>
                                    <p:anim calcmode="lin" valueType="num">
                                      <p:cBhvr>
                                        <p:cTn id="113" dur="1000" fill="hold"/>
                                        <p:tgtEl>
                                          <p:spTgt spid="100"/>
                                        </p:tgtEl>
                                        <p:attrNameLst>
                                          <p:attrName>ppt_h</p:attrName>
                                        </p:attrNameLst>
                                      </p:cBhvr>
                                      <p:tavLst>
                                        <p:tav tm="0">
                                          <p:val>
                                            <p:strVal val="#ppt_h"/>
                                          </p:val>
                                        </p:tav>
                                        <p:tav tm="100000">
                                          <p:val>
                                            <p:strVal val="#ppt_h"/>
                                          </p:val>
                                        </p:tav>
                                      </p:tavLst>
                                    </p:anim>
                                    <p:animEffect transition="in" filter="fade">
                                      <p:cBhvr>
                                        <p:cTn id="1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7" grpId="0"/>
      <p:bldP spid="8" grpId="0"/>
      <p:bldP spid="9" grpId="0"/>
      <p:bldP spid="20" grpId="0"/>
      <p:bldP spid="10" grpId="0"/>
      <p:bldP spid="11" grpId="0"/>
      <p:bldP spid="12" grpId="0"/>
      <p:bldP spid="13" grpId="0"/>
      <p:bldP spid="14" grpId="0"/>
      <p:bldP spid="21" grpId="0"/>
      <p:bldP spid="15" grpId="0"/>
      <p:bldP spid="16" grpId="0"/>
      <p:bldP spid="17" grpId="0"/>
      <p:bldP spid="18" grpId="0"/>
      <p:bldP spid="19" grpId="0"/>
      <p:bldP spid="22" grpId="0"/>
      <p:bldP spid="100"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29025" y="1167765"/>
            <a:ext cx="5196840" cy="4964430"/>
          </a:xfrm>
          <a:prstGeom prst="rect">
            <a:avLst/>
          </a:prstGeom>
          <a:noFill/>
          <a:ln w="9525">
            <a:noFill/>
          </a:ln>
        </p:spPr>
        <p:txBody>
          <a:bodyPr wrap="square">
            <a:spAutoFit/>
          </a:bodyPr>
          <a:p>
            <a:pPr indent="0">
              <a:lnSpc>
                <a:spcPct val="110000"/>
              </a:lnSpc>
            </a:pP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我是古帝高阳氏的子孙，我已去世的父亲字伯庸。岁星在寅那年的孟春月，正当庚寅日那天我降生。父亲仔细揣测我的生辰，于是赐给我相应的美名：父亲把我的名取为正则，同时把我的字叫作灵均。</a:t>
            </a:r>
            <a:endParaRPr lang="zh-CN" alt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331460" y="348615"/>
            <a:ext cx="152908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pic>
        <p:nvPicPr>
          <p:cNvPr id="53250" name="Picture 3" descr="0"/>
          <p:cNvPicPr>
            <a:picLocks noChangeAspect="1"/>
          </p:cNvPicPr>
          <p:nvPr/>
        </p:nvPicPr>
        <p:blipFill>
          <a:blip r:embed="rId1"/>
          <a:stretch>
            <a:fillRect/>
          </a:stretch>
        </p:blipFill>
        <p:spPr>
          <a:xfrm rot="10800000">
            <a:off x="9511030" y="203835"/>
            <a:ext cx="2430145" cy="6450330"/>
          </a:xfrm>
          <a:prstGeom prst="rect">
            <a:avLst/>
          </a:prstGeom>
          <a:noFill/>
          <a:ln w="9525">
            <a:noFill/>
          </a:ln>
        </p:spPr>
      </p:pic>
      <p:pic>
        <p:nvPicPr>
          <p:cNvPr id="3" name="Picture 3" descr="0"/>
          <p:cNvPicPr>
            <a:picLocks noChangeAspect="1"/>
          </p:cNvPicPr>
          <p:nvPr/>
        </p:nvPicPr>
        <p:blipFill>
          <a:blip r:embed="rId1"/>
          <a:stretch>
            <a:fillRect/>
          </a:stretch>
        </p:blipFill>
        <p:spPr>
          <a:xfrm rot="10800000" flipH="1">
            <a:off x="377825" y="203835"/>
            <a:ext cx="2566035" cy="64503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0370" y="1078865"/>
            <a:ext cx="11351260" cy="5502910"/>
          </a:xfrm>
          <a:prstGeom prst="rect">
            <a:avLst/>
          </a:prstGeom>
          <a:noFill/>
          <a:ln w="9525">
            <a:noFill/>
          </a:ln>
        </p:spPr>
        <p:txBody>
          <a:bodyPr wrap="square">
            <a:spAutoFit/>
          </a:bodyPr>
          <a:p>
            <a:pPr indent="0">
              <a:lnSpc>
                <a:spcPct val="11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述家世</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。先天禀赋加之后文重之以修能说明自己有理由、有责任、更有能力和条件为国家担负重任。</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表面上</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看，好像是屈原的自我夸耀。</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其实</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说明他是楚王同姓之臣，</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既</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指出自己有高贵的身份，</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又</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表示自己对楚国的兴亡有义不容辞的责任。</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同时</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源于他“美政”的政治理想。他认为只有圣君贤相才能改变楚国的政治和社会现实， 使楚国强大起来。自己是圣君的后裔，有做贤相的才能，是实现“美政”的人才。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综上所述，身份高贵，先天禀赋加之后文重之以修能说明自己有理由、有责任、更有能力和条件为国家担负重任。</a:t>
            </a:r>
            <a:endParaRPr lang="zh-CN" altLang="en-US"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242560" y="372110"/>
            <a:ext cx="1706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第一段</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6255" y="1207135"/>
            <a:ext cx="8601710" cy="4831080"/>
          </a:xfrm>
          <a:prstGeom prst="rect">
            <a:avLst/>
          </a:prstGeom>
          <a:noFill/>
        </p:spPr>
        <p:txBody>
          <a:bodyPr wrap="square" rtlCol="0" anchor="t">
            <a:spAutoFit/>
          </a:bodyPr>
          <a:p>
            <a:pPr>
              <a:lnSpc>
                <a:spcPct val="11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纷</a:t>
            </a:r>
            <a:r>
              <a:rPr lang="en-US" altLang="zh-CN" sz="4000" b="1">
                <a:latin typeface="微软雅黑" panose="020B0503020204020204" charset="-122"/>
                <a:ea typeface="微软雅黑" panose="020B0503020204020204" charset="-122"/>
                <a:cs typeface="微软雅黑" panose="020B0503020204020204" charset="-122"/>
                <a:sym typeface="+mn-ea"/>
              </a:rPr>
              <a:t>吾既有此内美兮，又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重</a:t>
            </a:r>
            <a:r>
              <a:rPr lang="en-US" altLang="zh-CN" sz="4000" b="1">
                <a:latin typeface="微软雅黑" panose="020B0503020204020204" charset="-122"/>
                <a:ea typeface="微软雅黑" panose="020B0503020204020204" charset="-122"/>
                <a:cs typeface="微软雅黑" panose="020B0503020204020204" charset="-122"/>
                <a:sym typeface="+mn-ea"/>
              </a:rPr>
              <a:t>之以</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修能</a:t>
            </a:r>
            <a:r>
              <a:rPr lang="en-US" altLang="zh-CN" sz="4000" b="1">
                <a:latin typeface="微软雅黑" panose="020B0503020204020204" charset="-122"/>
                <a:ea typeface="微软雅黑" panose="020B0503020204020204" charset="-122"/>
                <a:cs typeface="微软雅黑" panose="020B0503020204020204" charset="-122"/>
                <a:sym typeface="+mn-ea"/>
              </a:rPr>
              <a:t>。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扈</a:t>
            </a:r>
            <a:r>
              <a:rPr lang="en-US" altLang="zh-CN" sz="4000" b="1" u="sng">
                <a:solidFill>
                  <a:srgbClr val="1317C8"/>
                </a:solidFill>
                <a:latin typeface="微软雅黑" panose="020B0503020204020204" charset="-122"/>
                <a:ea typeface="微软雅黑" panose="020B0503020204020204" charset="-122"/>
                <a:cs typeface="微软雅黑" panose="020B0503020204020204" charset="-122"/>
                <a:sym typeface="+mn-ea"/>
              </a:rPr>
              <a:t>江离</a:t>
            </a:r>
            <a:r>
              <a:rPr lang="en-US" altLang="zh-CN" sz="4000" b="1">
                <a:latin typeface="微软雅黑" panose="020B0503020204020204" charset="-122"/>
                <a:ea typeface="微软雅黑" panose="020B0503020204020204" charset="-122"/>
                <a:cs typeface="微软雅黑" panose="020B0503020204020204" charset="-122"/>
                <a:sym typeface="+mn-ea"/>
              </a:rPr>
              <a:t>与</a:t>
            </a:r>
            <a:r>
              <a:rPr lang="en-US" altLang="zh-CN" sz="4000" b="1" u="sng">
                <a:solidFill>
                  <a:srgbClr val="1317C8"/>
                </a:solidFill>
                <a:latin typeface="微软雅黑" panose="020B0503020204020204" charset="-122"/>
                <a:ea typeface="微软雅黑" panose="020B0503020204020204" charset="-122"/>
                <a:cs typeface="微软雅黑" panose="020B0503020204020204" charset="-122"/>
                <a:sym typeface="+mn-ea"/>
              </a:rPr>
              <a:t>辟</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芷</a:t>
            </a:r>
            <a:r>
              <a:rPr lang="en-US" altLang="zh-CN" sz="4000" b="1">
                <a:latin typeface="微软雅黑" panose="020B0503020204020204" charset="-122"/>
                <a:ea typeface="微软雅黑" panose="020B0503020204020204" charset="-122"/>
                <a:cs typeface="微软雅黑" panose="020B0503020204020204" charset="-122"/>
                <a:sym typeface="+mn-ea"/>
              </a:rPr>
              <a:t>兮，</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纫</a:t>
            </a:r>
            <a:r>
              <a:rPr lang="en-US" altLang="zh-CN" sz="4000" b="1">
                <a:latin typeface="微软雅黑" panose="020B0503020204020204" charset="-122"/>
                <a:ea typeface="微软雅黑" panose="020B0503020204020204" charset="-122"/>
                <a:cs typeface="微软雅黑" panose="020B0503020204020204" charset="-122"/>
                <a:sym typeface="+mn-ea"/>
              </a:rPr>
              <a:t>秋兰以为佩。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汨</a:t>
            </a:r>
            <a:r>
              <a:rPr lang="en-US" altLang="zh-CN" sz="4000" b="1">
                <a:latin typeface="微软雅黑" panose="020B0503020204020204" charset="-122"/>
                <a:ea typeface="微软雅黑" panose="020B0503020204020204" charset="-122"/>
                <a:cs typeface="微软雅黑" panose="020B0503020204020204" charset="-122"/>
                <a:sym typeface="+mn-ea"/>
              </a:rPr>
              <a:t>余若将不及兮，恐年岁之</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不吾与</a:t>
            </a:r>
            <a:r>
              <a:rPr lang="en-US" altLang="zh-CN" sz="4000" b="1">
                <a:latin typeface="微软雅黑" panose="020B0503020204020204" charset="-122"/>
                <a:ea typeface="微软雅黑" panose="020B0503020204020204" charset="-122"/>
                <a:cs typeface="微软雅黑" panose="020B0503020204020204" charset="-122"/>
                <a:sym typeface="+mn-ea"/>
              </a:rPr>
              <a:t>。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u="sng">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朝</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搴</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阰</a:t>
            </a:r>
            <a:r>
              <a:rPr lang="en-US" altLang="zh-CN" sz="4000" b="1">
                <a:latin typeface="微软雅黑" panose="020B0503020204020204" charset="-122"/>
                <a:ea typeface="微软雅黑" panose="020B0503020204020204" charset="-122"/>
                <a:cs typeface="微软雅黑" panose="020B0503020204020204" charset="-122"/>
                <a:sym typeface="+mn-ea"/>
              </a:rPr>
              <a:t>之</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木兰</a:t>
            </a:r>
            <a:r>
              <a:rPr lang="en-US" altLang="zh-CN" sz="4000" b="1">
                <a:latin typeface="微软雅黑" panose="020B0503020204020204" charset="-122"/>
                <a:ea typeface="微软雅黑" panose="020B0503020204020204" charset="-122"/>
                <a:cs typeface="微软雅黑" panose="020B0503020204020204" charset="-122"/>
                <a:sym typeface="+mn-ea"/>
              </a:rPr>
              <a:t>兮，</a:t>
            </a:r>
            <a:r>
              <a:rPr lang="en-US" altLang="zh-CN" sz="4000" b="1" u="sng">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夕</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揽</a:t>
            </a:r>
            <a:r>
              <a:rPr lang="en-US" altLang="zh-CN" sz="4000" b="1">
                <a:latin typeface="微软雅黑" panose="020B0503020204020204" charset="-122"/>
                <a:ea typeface="微软雅黑" panose="020B0503020204020204" charset="-122"/>
                <a:cs typeface="微软雅黑" panose="020B0503020204020204" charset="-122"/>
                <a:sym typeface="+mn-ea"/>
              </a:rPr>
              <a:t>洲之</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宿莽</a:t>
            </a:r>
            <a:r>
              <a:rPr lang="en-US" altLang="zh-CN" sz="4000" b="1">
                <a:latin typeface="微软雅黑" panose="020B0503020204020204" charset="-122"/>
                <a:ea typeface="微软雅黑" panose="020B0503020204020204" charset="-122"/>
                <a:cs typeface="微软雅黑" panose="020B0503020204020204" charset="-122"/>
                <a:sym typeface="+mn-ea"/>
              </a:rPr>
              <a:t>。</a:t>
            </a:r>
            <a:endParaRPr lang="en-US" altLang="zh-CN" sz="40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405630" y="220345"/>
            <a:ext cx="3381375" cy="706755"/>
          </a:xfrm>
          <a:prstGeom prst="rect">
            <a:avLst/>
          </a:prstGeom>
          <a:noFill/>
        </p:spPr>
        <p:txBody>
          <a:bodyPr wrap="none" rtlCol="0" anchor="t">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第二段</a:t>
            </a:r>
            <a:r>
              <a:rPr lang="en-US" alt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绘品质</a:t>
            </a:r>
            <a:endParaRPr lang="zh-CN" altLang="en-US"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5" name="文本框 4"/>
          <p:cNvSpPr txBox="1"/>
          <p:nvPr/>
        </p:nvSpPr>
        <p:spPr>
          <a:xfrm>
            <a:off x="516255" y="192024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盛多</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5716905" y="913765"/>
            <a:ext cx="48831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加</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6065520" y="1875155"/>
            <a:ext cx="241744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美好的容态。一说指优秀的才能</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344170" y="3207385"/>
            <a:ext cx="158051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楚地方言，披</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1019175" y="2289810"/>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一种香草</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2318385" y="3207385"/>
            <a:ext cx="1760220"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生于幽僻之处的白芷</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2528570" y="1920240"/>
            <a:ext cx="182689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同“僻”，僻静、幽静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4355465" y="3205480"/>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连缀、连接</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344170" y="4584700"/>
            <a:ext cx="334708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水流很快的样子。这里用以比喻时间过得飞快</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6316980" y="4584700"/>
            <a:ext cx="191706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“不与吾”，不等待我</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516255" y="6318250"/>
            <a:ext cx="2626360" cy="460375"/>
          </a:xfrm>
          <a:prstGeom prst="rect">
            <a:avLst/>
          </a:prstGeom>
          <a:noFill/>
        </p:spPr>
        <p:txBody>
          <a:bodyPr wrap="none" rtlCol="0">
            <a:spAutoFit/>
          </a:bodyPr>
          <a:p>
            <a:pPr algn="l"/>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比喻早晚勤勉修德</a:t>
            </a:r>
            <a:endPar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文本框 15"/>
          <p:cNvSpPr txBox="1"/>
          <p:nvPr/>
        </p:nvSpPr>
        <p:spPr>
          <a:xfrm>
            <a:off x="914400" y="596201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拔取</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1630045" y="596201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土坡</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2496185" y="588708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一种香木</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5076825" y="586740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采摘</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6572885" y="596201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一种香草</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8823325" y="1181735"/>
            <a:ext cx="278701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我既有这么多美好的内在品质，又加之以美好的容态。</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 name="文本框 21"/>
          <p:cNvSpPr txBox="1"/>
          <p:nvPr/>
        </p:nvSpPr>
        <p:spPr>
          <a:xfrm>
            <a:off x="8359775" y="2648585"/>
            <a:ext cx="331279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肩披江离与长在幽僻处的白芷，将秋天的兰花连缀起来做成佩饰。</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3" name="文本框 22"/>
          <p:cNvSpPr txBox="1"/>
          <p:nvPr/>
        </p:nvSpPr>
        <p:spPr>
          <a:xfrm>
            <a:off x="8359775" y="5412105"/>
            <a:ext cx="344614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早晨我采颞坡上的木兰，晚上摘取洲中的宿莽。</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 name="文本框 23"/>
          <p:cNvSpPr txBox="1"/>
          <p:nvPr/>
        </p:nvSpPr>
        <p:spPr>
          <a:xfrm>
            <a:off x="3538220" y="6332855"/>
            <a:ext cx="6902450" cy="460375"/>
          </a:xfrm>
          <a:prstGeom prst="rect">
            <a:avLst/>
          </a:prstGeom>
          <a:noFill/>
        </p:spPr>
        <p:txBody>
          <a:bodyPr wrap="none" rtlCol="0">
            <a:spAutoFit/>
          </a:bodyPr>
          <a:p>
            <a:pPr algn="l"/>
            <a:r>
              <a:rPr lang="zh-CN" altLang="en-US" sz="2400" b="1">
                <a:solidFill>
                  <a:srgbClr val="FF0000"/>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木兰</a:t>
            </a:r>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去皮不死，</a:t>
            </a:r>
            <a:r>
              <a:rPr lang="zh-CN" altLang="en-US" sz="2400" b="1">
                <a:solidFill>
                  <a:srgbClr val="FF0000"/>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宿莽</a:t>
            </a:r>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经冬不枯，比喻坚贞的品德。</a:t>
            </a:r>
            <a:endPar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5" name="文本框 24"/>
          <p:cNvSpPr txBox="1"/>
          <p:nvPr/>
        </p:nvSpPr>
        <p:spPr>
          <a:xfrm>
            <a:off x="8823325" y="4037330"/>
            <a:ext cx="2784475" cy="1198880"/>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光阴似箭我好像跟不上，岁月不等待人令我心慌。</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55"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strVal val="#ppt_w*0.70"/>
                                          </p:val>
                                        </p:tav>
                                        <p:tav tm="100000">
                                          <p:val>
                                            <p:strVal val="#ppt_w"/>
                                          </p:val>
                                        </p:tav>
                                      </p:tavLst>
                                    </p:anim>
                                    <p:anim calcmode="lin" valueType="num">
                                      <p:cBhvr>
                                        <p:cTn id="35" dur="1000" fill="hold"/>
                                        <p:tgtEl>
                                          <p:spTgt spid="21"/>
                                        </p:tgtEl>
                                        <p:attrNameLst>
                                          <p:attrName>ppt_h</p:attrName>
                                        </p:attrNameLst>
                                      </p:cBhvr>
                                      <p:tavLst>
                                        <p:tav tm="0">
                                          <p:val>
                                            <p:strVal val="#ppt_h"/>
                                          </p:val>
                                        </p:tav>
                                        <p:tav tm="100000">
                                          <p:val>
                                            <p:strVal val="#ppt_h"/>
                                          </p:val>
                                        </p:tav>
                                      </p:tavLst>
                                    </p:anim>
                                    <p:animEffect transition="in" filter="fade">
                                      <p:cBhvr>
                                        <p:cTn id="36" dur="1000"/>
                                        <p:tgtEl>
                                          <p:spTgt spid="21"/>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55"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0.70"/>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childTnLst>
                          </p:cTn>
                        </p:par>
                        <p:par>
                          <p:cTn id="68" fill="hold">
                            <p:stCondLst>
                              <p:cond delay="6000"/>
                            </p:stCondLst>
                            <p:childTnLst>
                              <p:par>
                                <p:cTn id="69" presetID="2" presetClass="entr" presetSubtype="4"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6500"/>
                            </p:stCondLst>
                            <p:childTnLst>
                              <p:par>
                                <p:cTn id="74" presetID="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ppt_x"/>
                                          </p:val>
                                        </p:tav>
                                        <p:tav tm="100000">
                                          <p:val>
                                            <p:strVal val="#ppt_x"/>
                                          </p:val>
                                        </p:tav>
                                      </p:tavLst>
                                    </p:anim>
                                    <p:anim calcmode="lin" valueType="num">
                                      <p:cBhvr additive="base">
                                        <p:cTn id="77" dur="500" fill="hold"/>
                                        <p:tgtEl>
                                          <p:spTgt spid="14"/>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55"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1000" fill="hold"/>
                                        <p:tgtEl>
                                          <p:spTgt spid="25"/>
                                        </p:tgtEl>
                                        <p:attrNameLst>
                                          <p:attrName>ppt_w</p:attrName>
                                        </p:attrNameLst>
                                      </p:cBhvr>
                                      <p:tavLst>
                                        <p:tav tm="0">
                                          <p:val>
                                            <p:strVal val="#ppt_w*0.70"/>
                                          </p:val>
                                        </p:tav>
                                        <p:tav tm="100000">
                                          <p:val>
                                            <p:strVal val="#ppt_w"/>
                                          </p:val>
                                        </p:tav>
                                      </p:tavLst>
                                    </p:anim>
                                    <p:anim calcmode="lin" valueType="num">
                                      <p:cBhvr>
                                        <p:cTn id="82" dur="1000" fill="hold"/>
                                        <p:tgtEl>
                                          <p:spTgt spid="25"/>
                                        </p:tgtEl>
                                        <p:attrNameLst>
                                          <p:attrName>ppt_h</p:attrName>
                                        </p:attrNameLst>
                                      </p:cBhvr>
                                      <p:tavLst>
                                        <p:tav tm="0">
                                          <p:val>
                                            <p:strVal val="#ppt_h"/>
                                          </p:val>
                                        </p:tav>
                                        <p:tav tm="100000">
                                          <p:val>
                                            <p:strVal val="#ppt_h"/>
                                          </p:val>
                                        </p:tav>
                                      </p:tavLst>
                                    </p:anim>
                                    <p:animEffect transition="in" filter="fade">
                                      <p:cBhvr>
                                        <p:cTn id="83" dur="1000"/>
                                        <p:tgtEl>
                                          <p:spTgt spid="25"/>
                                        </p:tgtEl>
                                      </p:cBhvr>
                                    </p:animEffect>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additive="base">
                                        <p:cTn id="92" dur="500" fill="hold"/>
                                        <p:tgtEl>
                                          <p:spTgt spid="17"/>
                                        </p:tgtEl>
                                        <p:attrNameLst>
                                          <p:attrName>ppt_x</p:attrName>
                                        </p:attrNameLst>
                                      </p:cBhvr>
                                      <p:tavLst>
                                        <p:tav tm="0">
                                          <p:val>
                                            <p:strVal val="#ppt_x"/>
                                          </p:val>
                                        </p:tav>
                                        <p:tav tm="100000">
                                          <p:val>
                                            <p:strVal val="#ppt_x"/>
                                          </p:val>
                                        </p:tav>
                                      </p:tavLst>
                                    </p:anim>
                                    <p:anim calcmode="lin" valueType="num">
                                      <p:cBhvr additive="base">
                                        <p:cTn id="93" dur="500" fill="hold"/>
                                        <p:tgtEl>
                                          <p:spTgt spid="1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ppt_x"/>
                                          </p:val>
                                        </p:tav>
                                        <p:tav tm="100000">
                                          <p:val>
                                            <p:strVal val="#ppt_x"/>
                                          </p:val>
                                        </p:tav>
                                      </p:tavLst>
                                    </p:anim>
                                    <p:anim calcmode="lin" valueType="num">
                                      <p:cBhvr additive="base">
                                        <p:cTn id="98" dur="500" fill="hold"/>
                                        <p:tgtEl>
                                          <p:spTgt spid="18"/>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additive="base">
                                        <p:cTn id="102" dur="500" fill="hold"/>
                                        <p:tgtEl>
                                          <p:spTgt spid="19"/>
                                        </p:tgtEl>
                                        <p:attrNameLst>
                                          <p:attrName>ppt_x</p:attrName>
                                        </p:attrNameLst>
                                      </p:cBhvr>
                                      <p:tavLst>
                                        <p:tav tm="0">
                                          <p:val>
                                            <p:strVal val="#ppt_x"/>
                                          </p:val>
                                        </p:tav>
                                        <p:tav tm="100000">
                                          <p:val>
                                            <p:strVal val="#ppt_x"/>
                                          </p:val>
                                        </p:tav>
                                      </p:tavLst>
                                    </p:anim>
                                    <p:anim calcmode="lin" valueType="num">
                                      <p:cBhvr additive="base">
                                        <p:cTn id="103" dur="500" fill="hold"/>
                                        <p:tgtEl>
                                          <p:spTgt spid="19"/>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fill="hold" grpId="0" nodeType="after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additive="base">
                                        <p:cTn id="107" dur="500" fill="hold"/>
                                        <p:tgtEl>
                                          <p:spTgt spid="15"/>
                                        </p:tgtEl>
                                        <p:attrNameLst>
                                          <p:attrName>ppt_x</p:attrName>
                                        </p:attrNameLst>
                                      </p:cBhvr>
                                      <p:tavLst>
                                        <p:tav tm="0">
                                          <p:val>
                                            <p:strVal val="#ppt_x"/>
                                          </p:val>
                                        </p:tav>
                                        <p:tav tm="100000">
                                          <p:val>
                                            <p:strVal val="#ppt_x"/>
                                          </p:val>
                                        </p:tav>
                                      </p:tavLst>
                                    </p:anim>
                                    <p:anim calcmode="lin" valueType="num">
                                      <p:cBhvr additive="base">
                                        <p:cTn id="108" dur="500" fill="hold"/>
                                        <p:tgtEl>
                                          <p:spTgt spid="15"/>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ppt_x"/>
                                          </p:val>
                                        </p:tav>
                                        <p:tav tm="100000">
                                          <p:val>
                                            <p:strVal val="#ppt_x"/>
                                          </p:val>
                                        </p:tav>
                                      </p:tavLst>
                                    </p:anim>
                                    <p:anim calcmode="lin" valueType="num">
                                      <p:cBhvr additive="base">
                                        <p:cTn id="113" dur="500" fill="hold"/>
                                        <p:tgtEl>
                                          <p:spTgt spid="20"/>
                                        </p:tgtEl>
                                        <p:attrNameLst>
                                          <p:attrName>ppt_y</p:attrName>
                                        </p:attrNameLst>
                                      </p:cBhvr>
                                      <p:tavLst>
                                        <p:tav tm="0">
                                          <p:val>
                                            <p:strVal val="1+#ppt_h/2"/>
                                          </p:val>
                                        </p:tav>
                                        <p:tav tm="100000">
                                          <p:val>
                                            <p:strVal val="#ppt_y"/>
                                          </p:val>
                                        </p:tav>
                                      </p:tavLst>
                                    </p:anim>
                                  </p:childTnLst>
                                </p:cTn>
                              </p:par>
                            </p:childTnLst>
                          </p:cTn>
                        </p:par>
                        <p:par>
                          <p:cTn id="114" fill="hold">
                            <p:stCondLst>
                              <p:cond delay="11000"/>
                            </p:stCondLst>
                            <p:childTnLst>
                              <p:par>
                                <p:cTn id="115" presetID="2" presetClass="entr" presetSubtype="4"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500" fill="hold"/>
                                        <p:tgtEl>
                                          <p:spTgt spid="24"/>
                                        </p:tgtEl>
                                        <p:attrNameLst>
                                          <p:attrName>ppt_x</p:attrName>
                                        </p:attrNameLst>
                                      </p:cBhvr>
                                      <p:tavLst>
                                        <p:tav tm="0">
                                          <p:val>
                                            <p:strVal val="#ppt_x"/>
                                          </p:val>
                                        </p:tav>
                                        <p:tav tm="100000">
                                          <p:val>
                                            <p:strVal val="#ppt_x"/>
                                          </p:val>
                                        </p:tav>
                                      </p:tavLst>
                                    </p:anim>
                                    <p:anim calcmode="lin" valueType="num">
                                      <p:cBhvr additive="base">
                                        <p:cTn id="118" dur="500" fill="hold"/>
                                        <p:tgtEl>
                                          <p:spTgt spid="24"/>
                                        </p:tgtEl>
                                        <p:attrNameLst>
                                          <p:attrName>ppt_y</p:attrName>
                                        </p:attrNameLst>
                                      </p:cBhvr>
                                      <p:tavLst>
                                        <p:tav tm="0">
                                          <p:val>
                                            <p:strVal val="1+#ppt_h/2"/>
                                          </p:val>
                                        </p:tav>
                                        <p:tav tm="100000">
                                          <p:val>
                                            <p:strVal val="#ppt_y"/>
                                          </p:val>
                                        </p:tav>
                                      </p:tavLst>
                                    </p:anim>
                                  </p:childTnLst>
                                </p:cTn>
                              </p:par>
                            </p:childTnLst>
                          </p:cTn>
                        </p:par>
                        <p:par>
                          <p:cTn id="119" fill="hold">
                            <p:stCondLst>
                              <p:cond delay="11500"/>
                            </p:stCondLst>
                            <p:childTnLst>
                              <p:par>
                                <p:cTn id="120" presetID="55" presetClass="entr" presetSubtype="0" fill="hold" grpId="0" nodeType="after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p:cTn id="122" dur="1000" fill="hold"/>
                                        <p:tgtEl>
                                          <p:spTgt spid="23"/>
                                        </p:tgtEl>
                                        <p:attrNameLst>
                                          <p:attrName>ppt_w</p:attrName>
                                        </p:attrNameLst>
                                      </p:cBhvr>
                                      <p:tavLst>
                                        <p:tav tm="0">
                                          <p:val>
                                            <p:strVal val="#ppt_w*0.70"/>
                                          </p:val>
                                        </p:tav>
                                        <p:tav tm="100000">
                                          <p:val>
                                            <p:strVal val="#ppt_w"/>
                                          </p:val>
                                        </p:tav>
                                      </p:tavLst>
                                    </p:anim>
                                    <p:anim calcmode="lin" valueType="num">
                                      <p:cBhvr>
                                        <p:cTn id="123" dur="1000" fill="hold"/>
                                        <p:tgtEl>
                                          <p:spTgt spid="23"/>
                                        </p:tgtEl>
                                        <p:attrNameLst>
                                          <p:attrName>ppt_h</p:attrName>
                                        </p:attrNameLst>
                                      </p:cBhvr>
                                      <p:tavLst>
                                        <p:tav tm="0">
                                          <p:val>
                                            <p:strVal val="#ppt_h"/>
                                          </p:val>
                                        </p:tav>
                                        <p:tav tm="100000">
                                          <p:val>
                                            <p:strVal val="#ppt_h"/>
                                          </p:val>
                                        </p:tav>
                                      </p:tavLst>
                                    </p:anim>
                                    <p:animEffect transition="in" filter="fade">
                                      <p:cBhvr>
                                        <p:cTn id="12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P spid="7" grpId="0"/>
      <p:bldP spid="21" grpId="0"/>
      <p:bldP spid="8" grpId="0"/>
      <p:bldP spid="9" grpId="0"/>
      <p:bldP spid="11" grpId="0"/>
      <p:bldP spid="10" grpId="0"/>
      <p:bldP spid="12" grpId="0"/>
      <p:bldP spid="22" grpId="0"/>
      <p:bldP spid="13" grpId="0"/>
      <p:bldP spid="14" grpId="0"/>
      <p:bldP spid="25" grpId="0"/>
      <p:bldP spid="16" grpId="0"/>
      <p:bldP spid="17" grpId="0"/>
      <p:bldP spid="18" grpId="0"/>
      <p:bldP spid="19" grpId="0"/>
      <p:bldP spid="15" grpId="0"/>
      <p:bldP spid="20" grpId="0"/>
      <p:bldP spid="24"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8345" y="842010"/>
            <a:ext cx="7978140" cy="4831080"/>
          </a:xfrm>
          <a:prstGeom prst="rect">
            <a:avLst/>
          </a:prstGeom>
          <a:noFill/>
        </p:spPr>
        <p:txBody>
          <a:bodyPr wrap="square" rtlCol="0" anchor="t">
            <a:spAutoFit/>
          </a:bodyPr>
          <a:p>
            <a:pPr>
              <a:lnSpc>
                <a:spcPct val="110000"/>
              </a:lnSpc>
            </a:pPr>
            <a:r>
              <a:rPr lang="en-US" altLang="zh-CN" sz="4000" b="1">
                <a:latin typeface="微软雅黑" panose="020B0503020204020204" charset="-122"/>
                <a:ea typeface="微软雅黑" panose="020B0503020204020204" charset="-122"/>
                <a:cs typeface="微软雅黑" panose="020B0503020204020204" charset="-122"/>
                <a:sym typeface="+mn-ea"/>
              </a:rPr>
              <a:t>日月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忽</a:t>
            </a:r>
            <a:r>
              <a:rPr lang="en-US" altLang="zh-CN" sz="4000" b="1">
                <a:latin typeface="微软雅黑" panose="020B0503020204020204" charset="-122"/>
                <a:ea typeface="微软雅黑" panose="020B0503020204020204" charset="-122"/>
                <a:cs typeface="微软雅黑" panose="020B0503020204020204" charset="-122"/>
                <a:sym typeface="+mn-ea"/>
              </a:rPr>
              <a:t>其不</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淹</a:t>
            </a:r>
            <a:r>
              <a:rPr lang="en-US" altLang="zh-CN" sz="4000" b="1">
                <a:latin typeface="微软雅黑" panose="020B0503020204020204" charset="-122"/>
                <a:ea typeface="微软雅黑" panose="020B0503020204020204" charset="-122"/>
                <a:cs typeface="微软雅黑" panose="020B0503020204020204" charset="-122"/>
                <a:sym typeface="+mn-ea"/>
              </a:rPr>
              <a:t>兮，春与秋其</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代序</a:t>
            </a:r>
            <a:r>
              <a:rPr lang="en-US" altLang="zh-CN" sz="4000" b="1">
                <a:latin typeface="微软雅黑" panose="020B0503020204020204" charset="-122"/>
                <a:ea typeface="微软雅黑" panose="020B0503020204020204" charset="-122"/>
                <a:cs typeface="微软雅黑" panose="020B0503020204020204" charset="-122"/>
                <a:sym typeface="+mn-ea"/>
              </a:rPr>
              <a:t>。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a:latin typeface="微软雅黑" panose="020B0503020204020204" charset="-122"/>
                <a:ea typeface="微软雅黑" panose="020B0503020204020204" charset="-122"/>
                <a:cs typeface="微软雅黑" panose="020B0503020204020204" charset="-122"/>
                <a:sym typeface="+mn-ea"/>
              </a:rPr>
              <a:t>惟草木之零落兮，恐</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美人</a:t>
            </a:r>
            <a:r>
              <a:rPr lang="en-US" altLang="zh-CN" sz="4000" b="1">
                <a:latin typeface="微软雅黑" panose="020B0503020204020204" charset="-122"/>
                <a:ea typeface="微软雅黑" panose="020B0503020204020204" charset="-122"/>
                <a:cs typeface="微软雅黑" panose="020B0503020204020204" charset="-122"/>
                <a:sym typeface="+mn-ea"/>
              </a:rPr>
              <a:t>之迟暮。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a:latin typeface="微软雅黑" panose="020B0503020204020204" charset="-122"/>
                <a:ea typeface="微软雅黑" panose="020B0503020204020204" charset="-122"/>
                <a:cs typeface="微软雅黑" panose="020B0503020204020204" charset="-122"/>
                <a:sym typeface="+mn-ea"/>
              </a:rPr>
              <a:t>不</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抚壮</a:t>
            </a:r>
            <a:r>
              <a:rPr lang="en-US" altLang="zh-CN" sz="4000" b="1">
                <a:latin typeface="微软雅黑" panose="020B0503020204020204" charset="-122"/>
                <a:ea typeface="微软雅黑" panose="020B0503020204020204" charset="-122"/>
                <a:cs typeface="微软雅黑" panose="020B0503020204020204" charset="-122"/>
                <a:sym typeface="+mn-ea"/>
              </a:rPr>
              <a:t>而</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弃秽</a:t>
            </a:r>
            <a:r>
              <a:rPr lang="en-US" altLang="zh-CN" sz="4000" b="1">
                <a:latin typeface="微软雅黑" panose="020B0503020204020204" charset="-122"/>
                <a:ea typeface="微软雅黑" panose="020B0503020204020204" charset="-122"/>
                <a:cs typeface="微软雅黑" panose="020B0503020204020204" charset="-122"/>
                <a:sym typeface="+mn-ea"/>
              </a:rPr>
              <a:t>兮，何不改   此</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度</a:t>
            </a:r>
            <a:r>
              <a:rPr lang="en-US" altLang="zh-CN" sz="4000" b="1">
                <a:latin typeface="微软雅黑" panose="020B0503020204020204" charset="-122"/>
                <a:ea typeface="微软雅黑" panose="020B0503020204020204" charset="-122"/>
                <a:cs typeface="微软雅黑" panose="020B0503020204020204" charset="-122"/>
                <a:sym typeface="+mn-ea"/>
              </a:rPr>
              <a:t>？ </a:t>
            </a: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en-US" altLang="zh-CN" sz="4000" b="1">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4000" b="1">
                <a:latin typeface="微软雅黑" panose="020B0503020204020204" charset="-122"/>
                <a:ea typeface="微软雅黑" panose="020B0503020204020204" charset="-122"/>
                <a:cs typeface="微软雅黑" panose="020B0503020204020204" charset="-122"/>
                <a:sym typeface="+mn-ea"/>
              </a:rPr>
              <a:t>乘骐骥以驰骋兮，来吾</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道</a:t>
            </a:r>
            <a:r>
              <a:rPr lang="en-US" altLang="zh-CN" sz="4000" b="1">
                <a:latin typeface="微软雅黑" panose="020B0503020204020204" charset="-122"/>
                <a:ea typeface="微软雅黑" panose="020B0503020204020204" charset="-122"/>
                <a:cs typeface="微软雅黑" panose="020B0503020204020204" charset="-122"/>
                <a:sym typeface="+mn-ea"/>
              </a:rPr>
              <a:t>夫</a:t>
            </a:r>
            <a:r>
              <a:rPr lang="en-US"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先路</a:t>
            </a:r>
            <a:r>
              <a:rPr lang="en-US" altLang="zh-CN" sz="4000" b="1">
                <a:latin typeface="微软雅黑" panose="020B0503020204020204" charset="-122"/>
                <a:ea typeface="微软雅黑" panose="020B0503020204020204" charset="-122"/>
                <a:cs typeface="微软雅黑" panose="020B0503020204020204" charset="-122"/>
                <a:sym typeface="+mn-ea"/>
              </a:rPr>
              <a:t>！</a:t>
            </a:r>
            <a:endParaRPr lang="en-US" altLang="zh-CN" sz="40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760855" y="154368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迅速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3260725" y="154368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久留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6609080" y="154368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时序更替</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2737485" y="2842260"/>
            <a:ext cx="5101590" cy="829945"/>
          </a:xfrm>
          <a:prstGeom prst="rect">
            <a:avLst/>
          </a:prstGeom>
          <a:noFill/>
        </p:spPr>
        <p:txBody>
          <a:bodyPr wrap="square" rtlCol="0">
            <a:spAutoFit/>
          </a:bodyPr>
          <a:p>
            <a:pPr algn="l"/>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代指</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有才德、有作为的人。</a:t>
            </a:r>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一说</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是屈原自指，</a:t>
            </a:r>
            <a:r>
              <a:rPr lang="zh-CN" altLang="en-US" sz="2400" b="1">
                <a:solidFill>
                  <a:srgbClr val="1317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一说</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指楚怀王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1018540" y="429450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把握壮年</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2736850" y="4294505"/>
            <a:ext cx="232092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抛弃污秽的东西</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6456045" y="4194810"/>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法度、准则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4972685" y="5539105"/>
            <a:ext cx="163639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同“导”、引导</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7045960" y="567309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前驱</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8566150" y="3672205"/>
            <a:ext cx="336232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何不趁着年富力强去除邪恶污秽，何不改变现行的法度。</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8706485" y="805180"/>
            <a:ext cx="3140075" cy="1198880"/>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时光迅速逝去不能久留，四季更相代谢变化有常。</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15" name="文本框 14"/>
          <p:cNvSpPr txBox="1"/>
          <p:nvPr/>
        </p:nvSpPr>
        <p:spPr>
          <a:xfrm>
            <a:off x="8706485" y="2294255"/>
            <a:ext cx="2994025" cy="1198880"/>
          </a:xfrm>
          <a:prstGeom prst="rect">
            <a:avLst/>
          </a:prstGeom>
          <a:noFill/>
        </p:spPr>
        <p:txBody>
          <a:bodyPr wrap="square" rtlCol="0">
            <a:spAutoFit/>
          </a:bodyPr>
          <a:p>
            <a:pPr algn="l"/>
            <a:r>
              <a:rPr lang="zh-CN" sz="2400" b="1">
                <a:solidFill>
                  <a:srgbClr val="1317C8"/>
                </a:solidFill>
                <a:latin typeface="华文中宋" panose="02010600040101010101" pitchFamily="2" charset="-122"/>
                <a:ea typeface="华文中宋" panose="02010600040101010101" pitchFamily="2" charset="-122"/>
                <a:sym typeface="+mn-ea"/>
              </a:rPr>
              <a:t>我想到草木已由盛到衰，恐怕自己身体逐渐衰老。</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16" name="文本框 15"/>
          <p:cNvSpPr txBox="1"/>
          <p:nvPr/>
        </p:nvSpPr>
        <p:spPr>
          <a:xfrm>
            <a:off x="8706485" y="5050155"/>
            <a:ext cx="2994025" cy="1198880"/>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乘上千里马纵横驰骋吧，来呀，我在前引导开路！</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5"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strVal val="#ppt_w*0.70"/>
                                          </p:val>
                                        </p:tav>
                                        <p:tav tm="100000">
                                          <p:val>
                                            <p:strVal val="#ppt_w"/>
                                          </p:val>
                                        </p:tav>
                                      </p:tavLst>
                                    </p:anim>
                                    <p:anim calcmode="lin" valueType="num">
                                      <p:cBhvr>
                                        <p:cTn id="30" dur="1000" fill="hold"/>
                                        <p:tgtEl>
                                          <p:spTgt spid="14"/>
                                        </p:tgtEl>
                                        <p:attrNameLst>
                                          <p:attrName>ppt_h</p:attrName>
                                        </p:attrNameLst>
                                      </p:cBhvr>
                                      <p:tavLst>
                                        <p:tav tm="0">
                                          <p:val>
                                            <p:strVal val="#ppt_h"/>
                                          </p:val>
                                        </p:tav>
                                        <p:tav tm="100000">
                                          <p:val>
                                            <p:strVal val="#ppt_h"/>
                                          </p:val>
                                        </p:tav>
                                      </p:tavLst>
                                    </p:anim>
                                    <p:animEffect transition="in" filter="fade">
                                      <p:cBhvr>
                                        <p:cTn id="31" dur="1000"/>
                                        <p:tgtEl>
                                          <p:spTgt spid="14"/>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55"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strVal val="#ppt_w*0.70"/>
                                          </p:val>
                                        </p:tav>
                                        <p:tav tm="100000">
                                          <p:val>
                                            <p:strVal val="#ppt_w"/>
                                          </p:val>
                                        </p:tav>
                                      </p:tavLst>
                                    </p:anim>
                                    <p:anim calcmode="lin" valueType="num">
                                      <p:cBhvr>
                                        <p:cTn id="41" dur="1000" fill="hold"/>
                                        <p:tgtEl>
                                          <p:spTgt spid="15"/>
                                        </p:tgtEl>
                                        <p:attrNameLst>
                                          <p:attrName>ppt_h</p:attrName>
                                        </p:attrNameLst>
                                      </p:cBhvr>
                                      <p:tavLst>
                                        <p:tav tm="0">
                                          <p:val>
                                            <p:strVal val="#ppt_h"/>
                                          </p:val>
                                        </p:tav>
                                        <p:tav tm="100000">
                                          <p:val>
                                            <p:strVal val="#ppt_h"/>
                                          </p:val>
                                        </p:tav>
                                      </p:tavLst>
                                    </p:anim>
                                    <p:animEffect transition="in" filter="fade">
                                      <p:cBhvr>
                                        <p:cTn id="42" dur="1000"/>
                                        <p:tgtEl>
                                          <p:spTgt spid="15"/>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55"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1000" fill="hold"/>
                                        <p:tgtEl>
                                          <p:spTgt spid="13"/>
                                        </p:tgtEl>
                                        <p:attrNameLst>
                                          <p:attrName>ppt_w</p:attrName>
                                        </p:attrNameLst>
                                      </p:cBhvr>
                                      <p:tavLst>
                                        <p:tav tm="0">
                                          <p:val>
                                            <p:strVal val="#ppt_w*0.70"/>
                                          </p:val>
                                        </p:tav>
                                        <p:tav tm="100000">
                                          <p:val>
                                            <p:strVal val="#ppt_w"/>
                                          </p:val>
                                        </p:tav>
                                      </p:tavLst>
                                    </p:anim>
                                    <p:anim calcmode="lin" valueType="num">
                                      <p:cBhvr>
                                        <p:cTn id="62" dur="1000" fill="hold"/>
                                        <p:tgtEl>
                                          <p:spTgt spid="13"/>
                                        </p:tgtEl>
                                        <p:attrNameLst>
                                          <p:attrName>ppt_h</p:attrName>
                                        </p:attrNameLst>
                                      </p:cBhvr>
                                      <p:tavLst>
                                        <p:tav tm="0">
                                          <p:val>
                                            <p:strVal val="#ppt_h"/>
                                          </p:val>
                                        </p:tav>
                                        <p:tav tm="100000">
                                          <p:val>
                                            <p:strVal val="#ppt_h"/>
                                          </p:val>
                                        </p:tav>
                                      </p:tavLst>
                                    </p:anim>
                                    <p:animEffect transition="in" filter="fade">
                                      <p:cBhvr>
                                        <p:cTn id="63" dur="1000"/>
                                        <p:tgtEl>
                                          <p:spTgt spid="13"/>
                                        </p:tgtEl>
                                      </p:cBhvr>
                                    </p:animEffect>
                                  </p:childTnLst>
                                </p:cTn>
                              </p:par>
                            </p:childTnLst>
                          </p:cTn>
                        </p:par>
                        <p:par>
                          <p:cTn id="64" fill="hold">
                            <p:stCondLst>
                              <p:cond delay="65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par>
                          <p:cTn id="74" fill="hold">
                            <p:stCondLst>
                              <p:cond delay="7500"/>
                            </p:stCondLst>
                            <p:childTnLst>
                              <p:par>
                                <p:cTn id="75" presetID="55"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1000" fill="hold"/>
                                        <p:tgtEl>
                                          <p:spTgt spid="16"/>
                                        </p:tgtEl>
                                        <p:attrNameLst>
                                          <p:attrName>ppt_w</p:attrName>
                                        </p:attrNameLst>
                                      </p:cBhvr>
                                      <p:tavLst>
                                        <p:tav tm="0">
                                          <p:val>
                                            <p:strVal val="#ppt_w*0.70"/>
                                          </p:val>
                                        </p:tav>
                                        <p:tav tm="100000">
                                          <p:val>
                                            <p:strVal val="#ppt_w"/>
                                          </p:val>
                                        </p:tav>
                                      </p:tavLst>
                                    </p:anim>
                                    <p:anim calcmode="lin" valueType="num">
                                      <p:cBhvr>
                                        <p:cTn id="78" dur="1000" fill="hold"/>
                                        <p:tgtEl>
                                          <p:spTgt spid="16"/>
                                        </p:tgtEl>
                                        <p:attrNameLst>
                                          <p:attrName>ppt_h</p:attrName>
                                        </p:attrNameLst>
                                      </p:cBhvr>
                                      <p:tavLst>
                                        <p:tav tm="0">
                                          <p:val>
                                            <p:strVal val="#ppt_h"/>
                                          </p:val>
                                        </p:tav>
                                        <p:tav tm="100000">
                                          <p:val>
                                            <p:strVal val="#ppt_h"/>
                                          </p:val>
                                        </p:tav>
                                      </p:tavLst>
                                    </p:anim>
                                    <p:animEffect transition="in" filter="fade">
                                      <p:cBhvr>
                                        <p:cTn id="7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4" grpId="0"/>
      <p:bldP spid="7" grpId="0"/>
      <p:bldP spid="15" grpId="0"/>
      <p:bldP spid="8" grpId="0"/>
      <p:bldP spid="9" grpId="0"/>
      <p:bldP spid="10" grpId="0"/>
      <p:bldP spid="13" grpId="0"/>
      <p:bldP spid="11" grpId="0"/>
      <p:bldP spid="12"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6790" y="1084580"/>
            <a:ext cx="10481310" cy="5405755"/>
          </a:xfrm>
          <a:prstGeom prst="rect">
            <a:avLst/>
          </a:prstGeom>
          <a:noFill/>
          <a:ln w="9525">
            <a:noFill/>
          </a:ln>
        </p:spPr>
        <p:txBody>
          <a:bodyPr wrap="square">
            <a:spAutoFit/>
          </a:bodyPr>
          <a:p>
            <a:pPr indent="0">
              <a:lnSpc>
                <a:spcPct val="120000"/>
              </a:lnSpc>
            </a:pPr>
            <a:r>
              <a:rPr lang="zh-CN" sz="3600" b="1">
                <a:solidFill>
                  <a:srgbClr val="1E1E1E"/>
                </a:solidFill>
                <a:latin typeface="华文中宋" panose="02010600040101010101" pitchFamily="2" charset="-122"/>
                <a:ea typeface="华文中宋" panose="02010600040101010101" pitchFamily="2" charset="-122"/>
              </a:rPr>
              <a:t>天赋给我很多良好素质，我不断加强自己的修养。我把江离芷草披在肩上，把秋兰结成索佩挂身旁。光阴似箭我好像跟不上，岁月不等待人令我心慌。早晨我在大坡采集木兰，傍晚在小洲中摘取宿莽。时光迅速逝去不能久留，四季更相代谢变化有常。我想到草木已由盛到衰，恐怕自己身体逐渐衰老。何不利用盛时扬弃秽政，为何还不改变这些法度？乘上千里马纵横驰骋吧，来呀，我在前引导开路！</a:t>
            </a:r>
            <a:endParaRPr lang="zh-CN" altLang="en-US" sz="3600" b="1">
              <a:solidFill>
                <a:srgbClr val="1E1E1E"/>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5462905" y="377825"/>
            <a:ext cx="152908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8515" y="1052830"/>
            <a:ext cx="10816590" cy="1531620"/>
          </a:xfrm>
          <a:prstGeom prst="rect">
            <a:avLst/>
          </a:prstGeom>
          <a:noFill/>
          <a:ln w="9525">
            <a:noFill/>
          </a:ln>
        </p:spPr>
        <p:txBody>
          <a:bodyPr wrap="square">
            <a:spAutoFit/>
          </a:bodyPr>
          <a:p>
            <a:pPr indent="0">
              <a:lnSpc>
                <a:spcPct val="130000"/>
              </a:lnSpc>
            </a:pPr>
            <a:r>
              <a:rPr lang="en-US" altLang="zh-CN" sz="3600" b="1">
                <a:solidFill>
                  <a:srgbClr val="1317C8"/>
                </a:solidFill>
                <a:latin typeface="华文中宋" panose="02010600040101010101" pitchFamily="2" charset="-122"/>
                <a:ea typeface="华文中宋" panose="02010600040101010101" pitchFamily="2" charset="-122"/>
              </a:rPr>
              <a:t>      </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绘品质</a:t>
            </a:r>
            <a:r>
              <a:rPr lang="zh-CN" sz="36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600" b="1">
                <a:solidFill>
                  <a:schemeClr val="tx1"/>
                </a:solidFill>
                <a:latin typeface="华文中宋" panose="02010600040101010101" pitchFamily="2" charset="-122"/>
                <a:ea typeface="华文中宋" panose="02010600040101010101" pitchFamily="2" charset="-122"/>
              </a:rPr>
              <a:t>诗人叙述自己注重修身，以提高自己的品德、才能，决心辅助楚王进行改革，使国家富强。</a:t>
            </a:r>
            <a:endParaRPr lang="zh-CN" altLang="en-US" sz="3600" b="1">
              <a:solidFill>
                <a:schemeClr val="tx1"/>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5242560" y="296545"/>
            <a:ext cx="1706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第二段</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2" name="文本框 1"/>
          <p:cNvSpPr txBox="1"/>
          <p:nvPr/>
        </p:nvSpPr>
        <p:spPr>
          <a:xfrm>
            <a:off x="680720" y="2633980"/>
            <a:ext cx="10830560" cy="3371215"/>
          </a:xfrm>
          <a:prstGeom prst="rect">
            <a:avLst/>
          </a:prstGeom>
          <a:noFill/>
          <a:ln w="9525">
            <a:noFill/>
          </a:ln>
        </p:spPr>
        <p:txBody>
          <a:bodyPr wrap="square">
            <a:spAutoFit/>
          </a:bodyPr>
          <a:p>
            <a:pPr indent="0">
              <a:lnSpc>
                <a:spcPct val="13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1</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本段中诗人描绘品质、表白心志的诗句。</a:t>
            </a:r>
            <a:endPar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纷吾既有此内美兮，又重之以修能。</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——才能美好，情操高尚。</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汨余若将不及兮，恐年岁之不吾与。</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——时光飞逝，忧虑希望。</a:t>
            </a:r>
            <a:endPar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唯草木之零落兮，恐美人之迟暮。</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——一腔热忱，君王不识。</a:t>
            </a:r>
            <a:endPar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乘骐骥以驰骋兮，来吾道夫先路！</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——立志改革，愿为前驱。</a:t>
            </a:r>
            <a:endParaRPr lang="zh-CN" altLang="en-US"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000" fill="hold">
                                          <p:stCondLst>
                                            <p:cond delay="0"/>
                                          </p:stCondLst>
                                        </p:cTn>
                                        <p:tgtEl>
                                          <p:spTgt spid="2">
                                            <p:txEl>
                                              <p:pRg st="2" end="2"/>
                                            </p:txEl>
                                          </p:spTgt>
                                        </p:tgtEl>
                                        <p:attrNameLst>
                                          <p:attrName>style.visibility</p:attrName>
                                        </p:attrNameLst>
                                      </p:cBhvr>
                                      <p:to>
                                        <p:strVal val="visible"/>
                                      </p:to>
                                    </p:set>
                                    <p:anim calcmode="lin" valueType="num">
                                      <p:cBhvr additive="base">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000" fill="hold">
                                          <p:stCondLst>
                                            <p:cond delay="0"/>
                                          </p:stCondLst>
                                        </p:cTn>
                                        <p:tgtEl>
                                          <p:spTgt spid="2">
                                            <p:txEl>
                                              <p:pRg st="3" end="3"/>
                                            </p:txEl>
                                          </p:spTgt>
                                        </p:tgtEl>
                                        <p:attrNameLst>
                                          <p:attrName>style.visibility</p:attrName>
                                        </p:attrNameLst>
                                      </p:cBhvr>
                                      <p:to>
                                        <p:strVal val="visible"/>
                                      </p:to>
                                    </p:set>
                                    <p:anim calcmode="lin" valueType="num">
                                      <p:cBhvr additive="base">
                                        <p:cTn id="3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000" fill="hold">
                                          <p:stCondLst>
                                            <p:cond delay="0"/>
                                          </p:stCondLst>
                                        </p:cTn>
                                        <p:tgtEl>
                                          <p:spTgt spid="2">
                                            <p:txEl>
                                              <p:pRg st="4" end="4"/>
                                            </p:txEl>
                                          </p:spTgt>
                                        </p:tgtEl>
                                        <p:attrNameLst>
                                          <p:attrName>style.visibility</p:attrName>
                                        </p:attrNameLst>
                                      </p:cBhvr>
                                      <p:to>
                                        <p:strVal val="visible"/>
                                      </p:to>
                                    </p:set>
                                    <p:anim calcmode="lin" valueType="num">
                                      <p:cBhvr additive="base">
                                        <p:cTn id="4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2410" y="66675"/>
            <a:ext cx="11726545" cy="6725285"/>
          </a:xfrm>
          <a:prstGeom prst="rect">
            <a:avLst/>
          </a:prstGeom>
          <a:noFill/>
          <a:ln w="9525">
            <a:noFill/>
          </a:ln>
        </p:spPr>
        <p:txBody>
          <a:bodyPr wrap="square">
            <a:spAutoFit/>
          </a:bodyPr>
          <a:p>
            <a:pPr indent="0">
              <a:lnSpc>
                <a:spcPct val="110000"/>
              </a:lnSpc>
            </a:pPr>
            <a:r>
              <a:rPr 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日月忽其不淹兮,春与秋其代序。惟草木之零落兮,恐美人之迟暮。</a:t>
            </a:r>
            <a:r>
              <a:rPr 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这4句在这里有什么作用？  </a:t>
            </a:r>
            <a:endPar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这4句是过渡句，在此之前是描述屈原努力进修，在此之后是勉励君王上进。因此中间用“时光匆匆，年华易逝，草木零落，美人渐老”的道理作为过渡，使前文顺当地转入后文。也慨叹时间的流逝,对自己不被重用的惋惜。</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诗中以“江离”“辟芷”“秋兰”三种香草以及剥皮不死的“木兰”、经冬不枯的“宿莽”比喻什么？有怎样的表达效果？</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诗人以以“江离”、“辟芷”、“秋兰”三种香草比喻自己美好的品德，而剥皮不死的“木兰”、经冬不枯的“宿莽”屈原所采的都是芳香坚固耐久的植物，比喻精勤修德，所坚持皆忠善长久之道。着重用来比喻自己追求理想、坚忍不拔的毅力。这样写突出了屈原正直纯洁的人格，充分展示屈原美好的内心世界；同时，比喻的运用，使诗歌形象、含蓄，更具韵味，具有浪漫主义的色彩。</a:t>
            </a:r>
            <a:endParaRPr lang="zh-CN" altLang="en-US"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 calcmode="lin" valueType="num">
                                      <p:cBhvr>
                                        <p:cTn id="13"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10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100">
                                            <p:txEl>
                                              <p:pRg st="1" end="1"/>
                                            </p:txEl>
                                          </p:spTgt>
                                        </p:tgtEl>
                                        <p:attrNameLst>
                                          <p:attrName>style.visibility</p:attrName>
                                        </p:attrNameLst>
                                      </p:cBhvr>
                                      <p:to>
                                        <p:strVal val="visible"/>
                                      </p:to>
                                    </p:set>
                                    <p:anim calcmode="lin" valueType="num">
                                      <p:cBhvr additive="base">
                                        <p:cTn id="20"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100">
                                            <p:txEl>
                                              <p:pRg st="3" end="3"/>
                                            </p:txEl>
                                          </p:spTgt>
                                        </p:tgtEl>
                                        <p:attrNameLst>
                                          <p:attrName>style.visibility</p:attrName>
                                        </p:attrNameLst>
                                      </p:cBhvr>
                                      <p:to>
                                        <p:strVal val="visible"/>
                                      </p:to>
                                    </p:set>
                                    <p:anim calcmode="lin" valueType="num">
                                      <p:cBhvr additive="base">
                                        <p:cTn id="26"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5345" y="810895"/>
            <a:ext cx="10481310" cy="5169535"/>
          </a:xfrm>
          <a:prstGeom prst="rect">
            <a:avLst/>
          </a:prstGeom>
          <a:noFill/>
          <a:ln w="9525">
            <a:noFill/>
          </a:ln>
        </p:spPr>
        <p:txBody>
          <a:bodyPr wrap="square">
            <a:spAutoFit/>
          </a:bodyPr>
          <a:p>
            <a:pPr indent="0">
              <a:lnSpc>
                <a:spcPct val="150000"/>
              </a:lnSpc>
            </a:pPr>
            <a:r>
              <a:rPr lang="en-US" altLang="zh-CN" sz="40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4</a:t>
            </a:r>
            <a:r>
              <a:rPr lang="zh-CN" altLang="en-US" sz="40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40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从这两节看，诗人追求的理想是什么？ </a:t>
            </a:r>
            <a:endParaRPr lang="zh-CN" sz="40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5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总的理想是希望楚王能任用贤能，楚国能繁荣富强。具体表现：    </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5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①热爱祖国、忧国忧民。    </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5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②加强自身修养，追求美好的品德。    </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5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③追求真理，坚持政治改革。</a:t>
            </a:r>
            <a:endParaRPr lang="zh-CN" alt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100">
                                            <p:txEl>
                                              <p:pRg st="4" end="4"/>
                                            </p:txEl>
                                          </p:spTgt>
                                        </p:tgtEl>
                                        <p:attrNameLst>
                                          <p:attrName>style.visibility</p:attrName>
                                        </p:attrNameLst>
                                      </p:cBhvr>
                                      <p:to>
                                        <p:strVal val="visible"/>
                                      </p:to>
                                    </p:set>
                                    <p:anim calcmode="lin" valueType="num">
                                      <p:cBhvr additive="base">
                                        <p:cTn id="29" dur="10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4655" y="645160"/>
            <a:ext cx="11363325" cy="6123940"/>
          </a:xfrm>
          <a:prstGeom prst="rect">
            <a:avLst/>
          </a:prstGeom>
          <a:noFill/>
        </p:spPr>
        <p:txBody>
          <a:bodyPr wrap="square" rtlCol="0" anchor="t">
            <a:spAutoFit/>
          </a:bodyPr>
          <a:p>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《诗经》和《楚辞》在我国文学史上地位崇高，影响深远，后人将</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其艺术精神概称为“风骚”</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。本课选取《诗经·卫风》中的《氓》和《楚辞》中的《离骚）,学习时要注意比较作品不同的艺术风格，认识中国诗歌的抒情传统。两首诗</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都运用了比兴的手法</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，诵读时要注意品味相关诗句，体会其表达效果。</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《氓》</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以一个女子的口吻讲述自己从恋爱、结婚到被抛弃的过程</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，展示了她从情意绵绵到悲伤无助，再到激愤决绝的心路历程，将叙事与抒情巧妙地结合起来。诵读时，要仔细体会女主人公心理的前后变化，感受诗歌“</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怨而不怒，哀而不伤</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”的抒情特征。</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《离骚》（节选）中，</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诗人自叙其身世、遭遇，表达了对高洁人格的坚守和对高远理想的追求，并将个人命运与国家兴衰紧紧联系在一起</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。学习时不妨结合《屈原列传》，把握诗歌中“</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香草美人</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”的象征意义，体味诗人的情志。诵读时，要注意诗中繁复的意象、回旋复沓的表达、独特的节奏韵律，感受其中澎湃激荡的情感。</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5090160" y="116205"/>
            <a:ext cx="2011680" cy="645160"/>
          </a:xfrm>
          <a:prstGeom prst="rect">
            <a:avLst/>
          </a:prstGeom>
          <a:noFill/>
        </p:spPr>
        <p:txBody>
          <a:bodyPr wrap="none" rtlCol="0">
            <a:spAutoFit/>
          </a:bodyPr>
          <a:p>
            <a:pPr algn="l"/>
            <a:r>
              <a:rPr lang="zh-CN" altLang="en-US" sz="3600" b="1">
                <a:solidFill>
                  <a:srgbClr val="FF0000"/>
                </a:solidFill>
                <a:latin typeface="微软雅黑" panose="020B0503020204020204" charset="-122"/>
                <a:ea typeface="微软雅黑" panose="020B0503020204020204" charset="-122"/>
                <a:cs typeface="华文中宋" panose="02010600040101010101" pitchFamily="2" charset="-122"/>
                <a:sym typeface="+mn-ea"/>
              </a:rPr>
              <a:t>学习提示</a:t>
            </a:r>
            <a:endParaRPr lang="zh-CN" altLang="en-US" sz="36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82160" y="354330"/>
            <a:ext cx="3822065" cy="706755"/>
          </a:xfrm>
          <a:prstGeom prst="rect">
            <a:avLst/>
          </a:prstGeom>
          <a:noFill/>
        </p:spPr>
        <p:txBody>
          <a:bodyPr wrap="squar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第三段</a:t>
            </a:r>
            <a:r>
              <a:rPr lang="en-US" alt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述情怀</a:t>
            </a:r>
            <a:endParaRPr lang="zh-CN" altLang="en-US"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7" name="文本框 6"/>
          <p:cNvSpPr txBox="1"/>
          <p:nvPr/>
        </p:nvSpPr>
        <p:spPr>
          <a:xfrm>
            <a:off x="668655" y="1418590"/>
            <a:ext cx="8449945" cy="4399915"/>
          </a:xfrm>
          <a:prstGeom prst="rect">
            <a:avLst/>
          </a:prstGeom>
          <a:noFill/>
        </p:spPr>
        <p:txBody>
          <a:bodyPr wrap="square" rtlCol="0" anchor="t">
            <a:spAutoFit/>
          </a:bodyPr>
          <a:p>
            <a:pPr>
              <a:lnSpc>
                <a:spcPct val="10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长</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太息</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掩涕</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兮，哀</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民生</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之多艰。</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余虽</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好</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修姱</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鞿羁</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謇</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朝</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谇</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而夕</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替</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既替余以</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蕙纕</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兮，又</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申</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之以</a:t>
            </a:r>
            <a:r>
              <a:rPr lang="zh-CN" altLang="zh-CN" sz="4000" b="1">
                <a:solidFill>
                  <a:schemeClr val="tx1"/>
                </a:solidFill>
                <a:latin typeface="微软雅黑" panose="020B0503020204020204" charset="-122"/>
                <a:ea typeface="微软雅黑" panose="020B0503020204020204" charset="-122"/>
                <a:cs typeface="微软雅黑" panose="020B0503020204020204" charset="-122"/>
                <a:sym typeface="+mn-ea"/>
              </a:rPr>
              <a:t>揽</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茝</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亦余心之所善兮，虽九死其犹未悔。</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476875" y="2070100"/>
            <a:ext cx="793750" cy="460375"/>
          </a:xfrm>
          <a:prstGeom prst="rect">
            <a:avLst/>
          </a:prstGeom>
          <a:noFill/>
        </p:spPr>
        <p:txBody>
          <a:bodyPr wrap="none" rtlCol="0">
            <a:spAutoFit/>
          </a:bodyPr>
          <a:p>
            <a:pPr algn="l"/>
            <a:r>
              <a:rPr lang="zh-CN" altLang="en-US" sz="2400" b="1" dirty="0">
                <a:solidFill>
                  <a:srgbClr val="1317C8"/>
                </a:solidFill>
                <a:latin typeface="华文中宋" panose="02010600040101010101" pitchFamily="2" charset="-122"/>
                <a:ea typeface="华文中宋" panose="02010600040101010101" pitchFamily="2" charset="-122"/>
                <a:sym typeface="+mn-ea"/>
              </a:rPr>
              <a:t>人生</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12" name="文本框 11"/>
          <p:cNvSpPr txBox="1"/>
          <p:nvPr/>
        </p:nvSpPr>
        <p:spPr>
          <a:xfrm>
            <a:off x="1455420" y="2070100"/>
            <a:ext cx="793750" cy="460375"/>
          </a:xfrm>
          <a:prstGeom prst="rect">
            <a:avLst/>
          </a:prstGeom>
          <a:noFill/>
        </p:spPr>
        <p:txBody>
          <a:bodyPr wrap="none" rtlCol="0">
            <a:spAutoFit/>
          </a:bodyPr>
          <a:p>
            <a:pPr algn="l"/>
            <a:r>
              <a:rPr lang="zh-CN" altLang="en-US" sz="2400" b="1" dirty="0">
                <a:solidFill>
                  <a:srgbClr val="1317C8"/>
                </a:solidFill>
                <a:latin typeface="华文中宋" panose="02010600040101010101" pitchFamily="2" charset="-122"/>
                <a:ea typeface="华文中宋" panose="02010600040101010101" pitchFamily="2" charset="-122"/>
                <a:sym typeface="+mn-ea"/>
              </a:rPr>
              <a:t>叹息</a:t>
            </a:r>
            <a:endParaRPr lang="zh-CN" altLang="en-US" sz="2400" b="1" dirty="0">
              <a:solidFill>
                <a:srgbClr val="1317C8"/>
              </a:solidFill>
              <a:latin typeface="华文中宋" panose="02010600040101010101" pitchFamily="2" charset="-122"/>
              <a:ea typeface="华文中宋" panose="02010600040101010101" pitchFamily="2" charset="-122"/>
            </a:endParaRPr>
          </a:p>
        </p:txBody>
      </p:sp>
      <p:sp>
        <p:nvSpPr>
          <p:cNvPr id="13" name="文本框 12"/>
          <p:cNvSpPr txBox="1"/>
          <p:nvPr/>
        </p:nvSpPr>
        <p:spPr>
          <a:xfrm>
            <a:off x="2689225" y="2070100"/>
            <a:ext cx="1404620" cy="460375"/>
          </a:xfrm>
          <a:prstGeom prst="rect">
            <a:avLst/>
          </a:prstGeom>
          <a:noFill/>
        </p:spPr>
        <p:txBody>
          <a:bodyPr wrap="none" rtlCol="0">
            <a:spAutoFit/>
          </a:bodyPr>
          <a:p>
            <a:pPr algn="l"/>
            <a:r>
              <a:rPr lang="zh-CN" altLang="en-US" sz="2400" b="1" dirty="0">
                <a:solidFill>
                  <a:srgbClr val="1317C8"/>
                </a:solidFill>
                <a:latin typeface="华文中宋" panose="02010600040101010101" pitchFamily="2" charset="-122"/>
                <a:ea typeface="华文中宋" panose="02010600040101010101" pitchFamily="2" charset="-122"/>
                <a:sym typeface="+mn-ea"/>
              </a:rPr>
              <a:t>掩面而泣</a:t>
            </a:r>
            <a:endParaRPr lang="zh-CN" altLang="en-US" sz="2400" b="1" dirty="0">
              <a:solidFill>
                <a:srgbClr val="1317C8"/>
              </a:solidFill>
              <a:latin typeface="华文中宋" panose="02010600040101010101" pitchFamily="2" charset="-122"/>
              <a:ea typeface="华文中宋" panose="02010600040101010101" pitchFamily="2" charset="-122"/>
            </a:endParaRPr>
          </a:p>
        </p:txBody>
      </p:sp>
      <p:sp>
        <p:nvSpPr>
          <p:cNvPr id="14" name="文本框 13"/>
          <p:cNvSpPr txBox="1"/>
          <p:nvPr/>
        </p:nvSpPr>
        <p:spPr>
          <a:xfrm>
            <a:off x="2506345" y="3388360"/>
            <a:ext cx="793750" cy="460375"/>
          </a:xfrm>
          <a:prstGeom prst="rect">
            <a:avLst/>
          </a:prstGeom>
          <a:noFill/>
        </p:spPr>
        <p:txBody>
          <a:bodyPr wrap="none" rtlCol="0">
            <a:spAutoFit/>
          </a:bodyPr>
          <a:p>
            <a:pPr algn="l"/>
            <a:r>
              <a:rPr lang="zh-CN" altLang="en-US" sz="2400" b="1" dirty="0">
                <a:solidFill>
                  <a:srgbClr val="1317C8"/>
                </a:solidFill>
                <a:latin typeface="华文中宋" panose="02010600040101010101" pitchFamily="2" charset="-122"/>
                <a:ea typeface="华文中宋" panose="02010600040101010101" pitchFamily="2" charset="-122"/>
                <a:sym typeface="+mn-ea"/>
              </a:rPr>
              <a:t>美好</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17" name="文本框 16"/>
          <p:cNvSpPr txBox="1"/>
          <p:nvPr/>
        </p:nvSpPr>
        <p:spPr>
          <a:xfrm>
            <a:off x="1455420" y="3241040"/>
            <a:ext cx="97536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爱慕、崇尚</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3616325" y="3293745"/>
            <a:ext cx="151003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喻指束缚、约束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5442585" y="3241040"/>
            <a:ext cx="210121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楚地方言，助词，无实义</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6750050" y="234569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谏净</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8148320" y="324104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废弃</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1678940" y="4457065"/>
            <a:ext cx="162115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一种香草，俗名佩兰</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3300095" y="445706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佩带</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5242560" y="4431665"/>
            <a:ext cx="93027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重复、加上</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6656070" y="4431665"/>
            <a:ext cx="162052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一种香草，即白芷</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9064625" y="2649855"/>
            <a:ext cx="298005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我虽然崇尚美德而约束自己，(可）早上进谏晚上即遭贬黜。</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8470900" y="3848735"/>
            <a:ext cx="3573780"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既因为我用香崽作佩带而贬</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黜</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我，又因为我采摘白芷为饰而给我加上罪名。</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9064625" y="1331595"/>
            <a:ext cx="2637790" cy="1198880"/>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我揩着眼泪啊声声长叹，可怜人生道路多么艰难。</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15" name="文本框 14"/>
          <p:cNvSpPr txBox="1"/>
          <p:nvPr/>
        </p:nvSpPr>
        <p:spPr>
          <a:xfrm>
            <a:off x="9118600" y="5194935"/>
            <a:ext cx="2643505" cy="1198880"/>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这是我心中追求的东西，就是多次死亡也不后悔。</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55"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2" presetClass="entr" presetSubtype="4"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par>
                          <p:cTn id="67" fill="hold">
                            <p:stCondLst>
                              <p:cond delay="5500"/>
                            </p:stCondLst>
                            <p:childTnLst>
                              <p:par>
                                <p:cTn id="68" presetID="2" presetClass="entr" presetSubtype="4"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additive="base">
                                        <p:cTn id="70" dur="500" fill="hold"/>
                                        <p:tgtEl>
                                          <p:spTgt spid="8"/>
                                        </p:tgtEl>
                                        <p:attrNameLst>
                                          <p:attrName>ppt_x</p:attrName>
                                        </p:attrNameLst>
                                      </p:cBhvr>
                                      <p:tavLst>
                                        <p:tav tm="0">
                                          <p:val>
                                            <p:strVal val="#ppt_x"/>
                                          </p:val>
                                        </p:tav>
                                        <p:tav tm="100000">
                                          <p:val>
                                            <p:strVal val="#ppt_x"/>
                                          </p:val>
                                        </p:tav>
                                      </p:tavLst>
                                    </p:anim>
                                    <p:anim calcmode="lin" valueType="num">
                                      <p:cBhvr additive="base">
                                        <p:cTn id="71" dur="500" fill="hold"/>
                                        <p:tgtEl>
                                          <p:spTgt spid="8"/>
                                        </p:tgtEl>
                                        <p:attrNameLst>
                                          <p:attrName>ppt_y</p:attrName>
                                        </p:attrNameLst>
                                      </p:cBhvr>
                                      <p:tavLst>
                                        <p:tav tm="0">
                                          <p:val>
                                            <p:strVal val="1+#ppt_h/2"/>
                                          </p:val>
                                        </p:tav>
                                        <p:tav tm="100000">
                                          <p:val>
                                            <p:strVal val="#ppt_y"/>
                                          </p:val>
                                        </p:tav>
                                      </p:tavLst>
                                    </p:anim>
                                  </p:childTnLst>
                                </p:cTn>
                              </p:par>
                            </p:childTnLst>
                          </p:cTn>
                        </p:par>
                        <p:par>
                          <p:cTn id="72" fill="hold">
                            <p:stCondLst>
                              <p:cond delay="6000"/>
                            </p:stCondLst>
                            <p:childTnLst>
                              <p:par>
                                <p:cTn id="73" presetID="2" presetClass="entr" presetSubtype="4" fill="hold" grpId="0" nodeType="after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childTnLst>
                          </p:cTn>
                        </p:par>
                        <p:par>
                          <p:cTn id="77" fill="hold">
                            <p:stCondLst>
                              <p:cond delay="6500"/>
                            </p:stCondLst>
                            <p:childTnLst>
                              <p:par>
                                <p:cTn id="78" presetID="2" presetClass="entr" presetSubtype="4" fill="hold" grpId="0" nodeType="after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additive="base">
                                        <p:cTn id="80" dur="500" fill="hold"/>
                                        <p:tgtEl>
                                          <p:spTgt spid="3"/>
                                        </p:tgtEl>
                                        <p:attrNameLst>
                                          <p:attrName>ppt_x</p:attrName>
                                        </p:attrNameLst>
                                      </p:cBhvr>
                                      <p:tavLst>
                                        <p:tav tm="0">
                                          <p:val>
                                            <p:strVal val="#ppt_x"/>
                                          </p:val>
                                        </p:tav>
                                        <p:tav tm="100000">
                                          <p:val>
                                            <p:strVal val="#ppt_x"/>
                                          </p:val>
                                        </p:tav>
                                      </p:tavLst>
                                    </p:anim>
                                    <p:anim calcmode="lin" valueType="num">
                                      <p:cBhvr additive="base">
                                        <p:cTn id="81" dur="500" fill="hold"/>
                                        <p:tgtEl>
                                          <p:spTgt spid="3"/>
                                        </p:tgtEl>
                                        <p:attrNameLst>
                                          <p:attrName>ppt_y</p:attrName>
                                        </p:attrNameLst>
                                      </p:cBhvr>
                                      <p:tavLst>
                                        <p:tav tm="0">
                                          <p:val>
                                            <p:strVal val="1+#ppt_h/2"/>
                                          </p:val>
                                        </p:tav>
                                        <p:tav tm="100000">
                                          <p:val>
                                            <p:strVal val="#ppt_y"/>
                                          </p:val>
                                        </p:tav>
                                      </p:tavLst>
                                    </p:anim>
                                  </p:childTnLst>
                                </p:cTn>
                              </p:par>
                            </p:childTnLst>
                          </p:cTn>
                        </p:par>
                        <p:par>
                          <p:cTn id="82" fill="hold">
                            <p:stCondLst>
                              <p:cond delay="7000"/>
                            </p:stCondLst>
                            <p:childTnLst>
                              <p:par>
                                <p:cTn id="83" presetID="2" presetClass="entr" presetSubtype="4"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additive="base">
                                        <p:cTn id="85" dur="500" fill="hold"/>
                                        <p:tgtEl>
                                          <p:spTgt spid="5"/>
                                        </p:tgtEl>
                                        <p:attrNameLst>
                                          <p:attrName>ppt_x</p:attrName>
                                        </p:attrNameLst>
                                      </p:cBhvr>
                                      <p:tavLst>
                                        <p:tav tm="0">
                                          <p:val>
                                            <p:strVal val="#ppt_x"/>
                                          </p:val>
                                        </p:tav>
                                        <p:tav tm="100000">
                                          <p:val>
                                            <p:strVal val="#ppt_x"/>
                                          </p:val>
                                        </p:tav>
                                      </p:tavLst>
                                    </p:anim>
                                    <p:anim calcmode="lin" valueType="num">
                                      <p:cBhvr additive="base">
                                        <p:cTn id="86" dur="500" fill="hold"/>
                                        <p:tgtEl>
                                          <p:spTgt spid="5"/>
                                        </p:tgtEl>
                                        <p:attrNameLst>
                                          <p:attrName>ppt_y</p:attrName>
                                        </p:attrNameLst>
                                      </p:cBhvr>
                                      <p:tavLst>
                                        <p:tav tm="0">
                                          <p:val>
                                            <p:strVal val="1+#ppt_h/2"/>
                                          </p:val>
                                        </p:tav>
                                        <p:tav tm="100000">
                                          <p:val>
                                            <p:strVal val="#ppt_y"/>
                                          </p:val>
                                        </p:tav>
                                      </p:tavLst>
                                    </p:anim>
                                  </p:childTnLst>
                                </p:cTn>
                              </p:par>
                            </p:childTnLst>
                          </p:cTn>
                        </p:par>
                        <p:par>
                          <p:cTn id="87" fill="hold">
                            <p:stCondLst>
                              <p:cond delay="7500"/>
                            </p:stCondLst>
                            <p:childTnLst>
                              <p:par>
                                <p:cTn id="88" presetID="2" presetClass="entr" presetSubtype="4" fill="hold" grpId="0"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ppt_x"/>
                                          </p:val>
                                        </p:tav>
                                        <p:tav tm="100000">
                                          <p:val>
                                            <p:strVal val="#ppt_x"/>
                                          </p:val>
                                        </p:tav>
                                      </p:tavLst>
                                    </p:anim>
                                    <p:anim calcmode="lin" valueType="num">
                                      <p:cBhvr additive="base">
                                        <p:cTn id="91" dur="500" fill="hold"/>
                                        <p:tgtEl>
                                          <p:spTgt spid="6"/>
                                        </p:tgtEl>
                                        <p:attrNameLst>
                                          <p:attrName>ppt_y</p:attrName>
                                        </p:attrNameLst>
                                      </p:cBhvr>
                                      <p:tavLst>
                                        <p:tav tm="0">
                                          <p:val>
                                            <p:strVal val="1+#ppt_h/2"/>
                                          </p:val>
                                        </p:tav>
                                        <p:tav tm="100000">
                                          <p:val>
                                            <p:strVal val="#ppt_y"/>
                                          </p:val>
                                        </p:tav>
                                      </p:tavLst>
                                    </p:anim>
                                  </p:childTnLst>
                                </p:cTn>
                              </p:par>
                            </p:childTnLst>
                          </p:cTn>
                        </p:par>
                        <p:par>
                          <p:cTn id="92" fill="hold">
                            <p:stCondLst>
                              <p:cond delay="8000"/>
                            </p:stCondLst>
                            <p:childTnLst>
                              <p:par>
                                <p:cTn id="93" presetID="55"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p:cTn id="95" dur="1000" fill="hold"/>
                                        <p:tgtEl>
                                          <p:spTgt spid="9"/>
                                        </p:tgtEl>
                                        <p:attrNameLst>
                                          <p:attrName>ppt_w</p:attrName>
                                        </p:attrNameLst>
                                      </p:cBhvr>
                                      <p:tavLst>
                                        <p:tav tm="0">
                                          <p:val>
                                            <p:strVal val="#ppt_w*0.70"/>
                                          </p:val>
                                        </p:tav>
                                        <p:tav tm="100000">
                                          <p:val>
                                            <p:strVal val="#ppt_w"/>
                                          </p:val>
                                        </p:tav>
                                      </p:tavLst>
                                    </p:anim>
                                    <p:anim calcmode="lin" valueType="num">
                                      <p:cBhvr>
                                        <p:cTn id="96" dur="1000" fill="hold"/>
                                        <p:tgtEl>
                                          <p:spTgt spid="9"/>
                                        </p:tgtEl>
                                        <p:attrNameLst>
                                          <p:attrName>ppt_h</p:attrName>
                                        </p:attrNameLst>
                                      </p:cBhvr>
                                      <p:tavLst>
                                        <p:tav tm="0">
                                          <p:val>
                                            <p:strVal val="#ppt_h"/>
                                          </p:val>
                                        </p:tav>
                                        <p:tav tm="100000">
                                          <p:val>
                                            <p:strVal val="#ppt_h"/>
                                          </p:val>
                                        </p:tav>
                                      </p:tavLst>
                                    </p:anim>
                                    <p:animEffect transition="in" filter="fade">
                                      <p:cBhvr>
                                        <p:cTn id="97" dur="1000"/>
                                        <p:tgtEl>
                                          <p:spTgt spid="9"/>
                                        </p:tgtEl>
                                      </p:cBhvr>
                                    </p:animEffect>
                                  </p:childTnLst>
                                </p:cTn>
                              </p:par>
                            </p:childTnLst>
                          </p:cTn>
                        </p:par>
                        <p:par>
                          <p:cTn id="98" fill="hold">
                            <p:stCondLst>
                              <p:cond delay="9000"/>
                            </p:stCondLst>
                            <p:childTnLst>
                              <p:par>
                                <p:cTn id="99" presetID="55" presetClass="entr" presetSubtype="0"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p:cTn id="101" dur="1000" fill="hold"/>
                                        <p:tgtEl>
                                          <p:spTgt spid="15"/>
                                        </p:tgtEl>
                                        <p:attrNameLst>
                                          <p:attrName>ppt_w</p:attrName>
                                        </p:attrNameLst>
                                      </p:cBhvr>
                                      <p:tavLst>
                                        <p:tav tm="0">
                                          <p:val>
                                            <p:strVal val="#ppt_w*0.70"/>
                                          </p:val>
                                        </p:tav>
                                        <p:tav tm="100000">
                                          <p:val>
                                            <p:strVal val="#ppt_w"/>
                                          </p:val>
                                        </p:tav>
                                      </p:tavLst>
                                    </p:anim>
                                    <p:anim calcmode="lin" valueType="num">
                                      <p:cBhvr>
                                        <p:cTn id="102" dur="1000" fill="hold"/>
                                        <p:tgtEl>
                                          <p:spTgt spid="15"/>
                                        </p:tgtEl>
                                        <p:attrNameLst>
                                          <p:attrName>ppt_h</p:attrName>
                                        </p:attrNameLst>
                                      </p:cBhvr>
                                      <p:tavLst>
                                        <p:tav tm="0">
                                          <p:val>
                                            <p:strVal val="#ppt_h"/>
                                          </p:val>
                                        </p:tav>
                                        <p:tav tm="100000">
                                          <p:val>
                                            <p:strVal val="#ppt_h"/>
                                          </p:val>
                                        </p:tav>
                                      </p:tavLst>
                                    </p:anim>
                                    <p:animEffect transition="in" filter="fade">
                                      <p:cBhvr>
                                        <p:cTn id="10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2" grpId="0"/>
      <p:bldP spid="13" grpId="0"/>
      <p:bldP spid="11" grpId="0"/>
      <p:bldP spid="10" grpId="0"/>
      <p:bldP spid="17" grpId="0"/>
      <p:bldP spid="14" grpId="0"/>
      <p:bldP spid="18" grpId="0"/>
      <p:bldP spid="19" grpId="0"/>
      <p:bldP spid="20" grpId="0"/>
      <p:bldP spid="21" grpId="0"/>
      <p:bldP spid="8" grpId="0"/>
      <p:bldP spid="2" grpId="0"/>
      <p:bldP spid="3" grpId="0"/>
      <p:bldP spid="5" grpId="0"/>
      <p:bldP spid="6" grpId="0"/>
      <p:bldP spid="9"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8470" y="508635"/>
            <a:ext cx="9410700" cy="5631180"/>
          </a:xfrm>
          <a:prstGeom prst="rect">
            <a:avLst/>
          </a:prstGeom>
          <a:noFill/>
        </p:spPr>
        <p:txBody>
          <a:bodyPr wrap="square" rtlCol="0" anchor="t">
            <a:spAutoFit/>
          </a:bodyPr>
          <a:p>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怨</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灵修</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之</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浩荡</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兮，终不察夫</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民心</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众女</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嫉余之</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蛾眉</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谣诼</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谓余以善淫。</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固</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时俗</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之工巧兮，</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偭</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规矩而改</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错</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背</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绳墨</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追曲</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兮，竞</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周容</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以为度。</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忳</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郁邑</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余</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侘傺</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兮，吾独</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穷困</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乎此时也。</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10895" y="117919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指楚怀王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2717800" y="117919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荒唐</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5441315" y="1179195"/>
            <a:ext cx="244411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指屈原自己的心。一说指人心。</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458470" y="238188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喻指小人</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 name="文本框 7"/>
          <p:cNvSpPr txBox="1"/>
          <p:nvPr/>
        </p:nvSpPr>
        <p:spPr>
          <a:xfrm>
            <a:off x="2922270" y="2381885"/>
            <a:ext cx="1476375" cy="681355"/>
          </a:xfrm>
          <a:prstGeom prst="rect">
            <a:avLst/>
          </a:prstGeom>
          <a:noFill/>
        </p:spPr>
        <p:txBody>
          <a:bodyPr wrap="square" rtlCol="0">
            <a:spAutoFit/>
          </a:bodyPr>
          <a:p>
            <a:pPr algn="l">
              <a:lnSpc>
                <a:spcPct val="8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喻指美好的品德</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5295900" y="238188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毁谤</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300990" y="358457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本来</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 name="文本框 10"/>
          <p:cNvSpPr txBox="1"/>
          <p:nvPr/>
        </p:nvSpPr>
        <p:spPr>
          <a:xfrm>
            <a:off x="1207135" y="358457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世俗</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4502150" y="358457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违背</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6686550" y="3584575"/>
            <a:ext cx="149352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同“措”、举措</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9071610" y="1643380"/>
            <a:ext cx="270446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众多小人嫉妒我秀美的蛾眉，诽谤我好做淫邪之事。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8703310" y="2970530"/>
            <a:ext cx="2962910"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世俗本来是善于取巧的，违背规矩而任意改变正常的措施。</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文本框 15"/>
          <p:cNvSpPr txBox="1"/>
          <p:nvPr/>
        </p:nvSpPr>
        <p:spPr>
          <a:xfrm>
            <a:off x="8380095" y="508635"/>
            <a:ext cx="3395980" cy="829945"/>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怨就怨楚王这样糊涂啊，他始终不体察别人心情。</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18" name="文本框 17"/>
          <p:cNvSpPr txBox="1"/>
          <p:nvPr/>
        </p:nvSpPr>
        <p:spPr>
          <a:xfrm>
            <a:off x="2505075" y="6017895"/>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失意的样子</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9" name="文本框 18"/>
          <p:cNvSpPr txBox="1"/>
          <p:nvPr/>
        </p:nvSpPr>
        <p:spPr>
          <a:xfrm>
            <a:off x="596265" y="598995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忧愁烦闷</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0" name="文本框 19"/>
          <p:cNvSpPr txBox="1"/>
          <p:nvPr/>
        </p:nvSpPr>
        <p:spPr>
          <a:xfrm>
            <a:off x="300990" y="6279515"/>
            <a:ext cx="232092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强调忧闷之深切</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1" name="文本框 20"/>
          <p:cNvSpPr txBox="1"/>
          <p:nvPr/>
        </p:nvSpPr>
        <p:spPr>
          <a:xfrm>
            <a:off x="4990465" y="478726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迎合讨好</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 name="文本框 21"/>
          <p:cNvSpPr txBox="1"/>
          <p:nvPr/>
        </p:nvSpPr>
        <p:spPr>
          <a:xfrm>
            <a:off x="2505075" y="478726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追随邪佞</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文本框 22"/>
          <p:cNvSpPr txBox="1"/>
          <p:nvPr/>
        </p:nvSpPr>
        <p:spPr>
          <a:xfrm>
            <a:off x="742315" y="4821555"/>
            <a:ext cx="1472565" cy="681355"/>
          </a:xfrm>
          <a:prstGeom prst="rect">
            <a:avLst/>
          </a:prstGeom>
          <a:noFill/>
        </p:spPr>
        <p:txBody>
          <a:bodyPr wrap="square" rtlCol="0">
            <a:spAutoFit/>
          </a:bodyPr>
          <a:p>
            <a:pPr algn="l">
              <a:lnSpc>
                <a:spcPct val="8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喻指准绳、准则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 name="文本框 23"/>
          <p:cNvSpPr txBox="1"/>
          <p:nvPr/>
        </p:nvSpPr>
        <p:spPr>
          <a:xfrm>
            <a:off x="8703310" y="4169410"/>
            <a:ext cx="267017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违背准绳而追随邪曲，竞相把迎合讨好奉作法度。</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5" name="文本框 24"/>
          <p:cNvSpPr txBox="1"/>
          <p:nvPr/>
        </p:nvSpPr>
        <p:spPr>
          <a:xfrm>
            <a:off x="9071610" y="5443220"/>
            <a:ext cx="239331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忧愁烦闷而又失意，独有我在此时走投无路。</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文本框 25"/>
          <p:cNvSpPr txBox="1"/>
          <p:nvPr/>
        </p:nvSpPr>
        <p:spPr>
          <a:xfrm>
            <a:off x="5441315" y="6042025"/>
            <a:ext cx="1404620" cy="460375"/>
          </a:xfrm>
          <a:prstGeom prst="rect">
            <a:avLst/>
          </a:prstGeom>
          <a:noFill/>
        </p:spPr>
        <p:txBody>
          <a:bodyPr wrap="none" rtlCol="0" anchor="t">
            <a:spAutoFit/>
          </a:bodyPr>
          <a:p>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走投无路</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5"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strVal val="#ppt_w*0.70"/>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Effect transition="in" filter="fade">
                                      <p:cBhvr>
                                        <p:cTn id="31" dur="1000"/>
                                        <p:tgtEl>
                                          <p:spTgt spid="16"/>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strVal val="#ppt_w*0.70"/>
                                          </p:val>
                                        </p:tav>
                                        <p:tav tm="100000">
                                          <p:val>
                                            <p:strVal val="#ppt_w"/>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animEffect transition="in" filter="fade">
                                      <p:cBhvr>
                                        <p:cTn id="52" dur="1000"/>
                                        <p:tgtEl>
                                          <p:spTgt spid="14"/>
                                        </p:tgtEl>
                                      </p:cBhvr>
                                    </p:animEffect>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ppt_x"/>
                                          </p:val>
                                        </p:tav>
                                        <p:tav tm="100000">
                                          <p:val>
                                            <p:strVal val="#ppt_x"/>
                                          </p:val>
                                        </p:tav>
                                      </p:tavLst>
                                    </p:anim>
                                    <p:anim calcmode="lin" valueType="num">
                                      <p:cBhvr additive="base">
                                        <p:cTn id="67" dur="500" fill="hold"/>
                                        <p:tgtEl>
                                          <p:spTgt spid="12"/>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55"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strVal val="#ppt_w*0.70"/>
                                          </p:val>
                                        </p:tav>
                                        <p:tav tm="100000">
                                          <p:val>
                                            <p:strVal val="#ppt_w"/>
                                          </p:val>
                                        </p:tav>
                                      </p:tavLst>
                                    </p:anim>
                                    <p:anim calcmode="lin" valueType="num">
                                      <p:cBhvr>
                                        <p:cTn id="77" dur="1000" fill="hold"/>
                                        <p:tgtEl>
                                          <p:spTgt spid="15"/>
                                        </p:tgtEl>
                                        <p:attrNameLst>
                                          <p:attrName>ppt_h</p:attrName>
                                        </p:attrNameLst>
                                      </p:cBhvr>
                                      <p:tavLst>
                                        <p:tav tm="0">
                                          <p:val>
                                            <p:strVal val="#ppt_h"/>
                                          </p:val>
                                        </p:tav>
                                        <p:tav tm="100000">
                                          <p:val>
                                            <p:strVal val="#ppt_h"/>
                                          </p:val>
                                        </p:tav>
                                      </p:tavLst>
                                    </p:anim>
                                    <p:animEffect transition="in" filter="fade">
                                      <p:cBhvr>
                                        <p:cTn id="78" dur="1000"/>
                                        <p:tgtEl>
                                          <p:spTgt spid="15"/>
                                        </p:tgtEl>
                                      </p:cBhvr>
                                    </p:animEffect>
                                  </p:childTnLst>
                                </p:cTn>
                              </p:par>
                            </p:childTnLst>
                          </p:cTn>
                        </p:par>
                        <p:par>
                          <p:cTn id="79" fill="hold">
                            <p:stCondLst>
                              <p:cond delay="8000"/>
                            </p:stCondLst>
                            <p:childTnLst>
                              <p:par>
                                <p:cTn id="80" presetID="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ppt_x"/>
                                          </p:val>
                                        </p:tav>
                                        <p:tav tm="100000">
                                          <p:val>
                                            <p:strVal val="#ppt_x"/>
                                          </p:val>
                                        </p:tav>
                                      </p:tavLst>
                                    </p:anim>
                                    <p:anim calcmode="lin" valueType="num">
                                      <p:cBhvr additive="base">
                                        <p:cTn id="83" dur="50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2" presetClass="entr" presetSubtype="4"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ppt_x"/>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childTnLst>
                          </p:cTn>
                        </p:par>
                        <p:par>
                          <p:cTn id="89" fill="hold">
                            <p:stCondLst>
                              <p:cond delay="9000"/>
                            </p:stCondLst>
                            <p:childTnLst>
                              <p:par>
                                <p:cTn id="90" presetID="2" presetClass="entr" presetSubtype="4"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par>
                          <p:cTn id="94" fill="hold">
                            <p:stCondLst>
                              <p:cond delay="9500"/>
                            </p:stCondLst>
                            <p:childTnLst>
                              <p:par>
                                <p:cTn id="95" presetID="55"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1000" fill="hold"/>
                                        <p:tgtEl>
                                          <p:spTgt spid="24"/>
                                        </p:tgtEl>
                                        <p:attrNameLst>
                                          <p:attrName>ppt_w</p:attrName>
                                        </p:attrNameLst>
                                      </p:cBhvr>
                                      <p:tavLst>
                                        <p:tav tm="0">
                                          <p:val>
                                            <p:strVal val="#ppt_w*0.70"/>
                                          </p:val>
                                        </p:tav>
                                        <p:tav tm="100000">
                                          <p:val>
                                            <p:strVal val="#ppt_w"/>
                                          </p:val>
                                        </p:tav>
                                      </p:tavLst>
                                    </p:anim>
                                    <p:anim calcmode="lin" valueType="num">
                                      <p:cBhvr>
                                        <p:cTn id="98" dur="1000" fill="hold"/>
                                        <p:tgtEl>
                                          <p:spTgt spid="24"/>
                                        </p:tgtEl>
                                        <p:attrNameLst>
                                          <p:attrName>ppt_h</p:attrName>
                                        </p:attrNameLst>
                                      </p:cBhvr>
                                      <p:tavLst>
                                        <p:tav tm="0">
                                          <p:val>
                                            <p:strVal val="#ppt_h"/>
                                          </p:val>
                                        </p:tav>
                                        <p:tav tm="100000">
                                          <p:val>
                                            <p:strVal val="#ppt_h"/>
                                          </p:val>
                                        </p:tav>
                                      </p:tavLst>
                                    </p:anim>
                                    <p:animEffect transition="in" filter="fade">
                                      <p:cBhvr>
                                        <p:cTn id="99" dur="1000"/>
                                        <p:tgtEl>
                                          <p:spTgt spid="24"/>
                                        </p:tgtEl>
                                      </p:cBhvr>
                                    </p:animEffect>
                                  </p:childTnLst>
                                </p:cTn>
                              </p:par>
                            </p:childTnLst>
                          </p:cTn>
                        </p:par>
                        <p:par>
                          <p:cTn id="100" fill="hold">
                            <p:stCondLst>
                              <p:cond delay="10500"/>
                            </p:stCondLst>
                            <p:childTnLst>
                              <p:par>
                                <p:cTn id="101" presetID="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500" fill="hold"/>
                                        <p:tgtEl>
                                          <p:spTgt spid="19"/>
                                        </p:tgtEl>
                                        <p:attrNameLst>
                                          <p:attrName>ppt_x</p:attrName>
                                        </p:attrNameLst>
                                      </p:cBhvr>
                                      <p:tavLst>
                                        <p:tav tm="0">
                                          <p:val>
                                            <p:strVal val="#ppt_x"/>
                                          </p:val>
                                        </p:tav>
                                        <p:tav tm="100000">
                                          <p:val>
                                            <p:strVal val="#ppt_x"/>
                                          </p:val>
                                        </p:tav>
                                      </p:tavLst>
                                    </p:anim>
                                    <p:anim calcmode="lin" valueType="num">
                                      <p:cBhvr additive="base">
                                        <p:cTn id="104" dur="500" fill="hold"/>
                                        <p:tgtEl>
                                          <p:spTgt spid="19"/>
                                        </p:tgtEl>
                                        <p:attrNameLst>
                                          <p:attrName>ppt_y</p:attrName>
                                        </p:attrNameLst>
                                      </p:cBhvr>
                                      <p:tavLst>
                                        <p:tav tm="0">
                                          <p:val>
                                            <p:strVal val="1+#ppt_h/2"/>
                                          </p:val>
                                        </p:tav>
                                        <p:tav tm="100000">
                                          <p:val>
                                            <p:strVal val="#ppt_y"/>
                                          </p:val>
                                        </p:tav>
                                      </p:tavLst>
                                    </p:anim>
                                  </p:childTnLst>
                                </p:cTn>
                              </p:par>
                            </p:childTnLst>
                          </p:cTn>
                        </p:par>
                        <p:par>
                          <p:cTn id="105" fill="hold">
                            <p:stCondLst>
                              <p:cond delay="11000"/>
                            </p:stCondLst>
                            <p:childTnLst>
                              <p:par>
                                <p:cTn id="106" presetID="2" presetClass="entr" presetSubtype="4"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additive="base">
                                        <p:cTn id="108" dur="500" fill="hold"/>
                                        <p:tgtEl>
                                          <p:spTgt spid="20"/>
                                        </p:tgtEl>
                                        <p:attrNameLst>
                                          <p:attrName>ppt_x</p:attrName>
                                        </p:attrNameLst>
                                      </p:cBhvr>
                                      <p:tavLst>
                                        <p:tav tm="0">
                                          <p:val>
                                            <p:strVal val="#ppt_x"/>
                                          </p:val>
                                        </p:tav>
                                        <p:tav tm="100000">
                                          <p:val>
                                            <p:strVal val="#ppt_x"/>
                                          </p:val>
                                        </p:tav>
                                      </p:tavLst>
                                    </p:anim>
                                    <p:anim calcmode="lin" valueType="num">
                                      <p:cBhvr additive="base">
                                        <p:cTn id="109" dur="500" fill="hold"/>
                                        <p:tgtEl>
                                          <p:spTgt spid="20"/>
                                        </p:tgtEl>
                                        <p:attrNameLst>
                                          <p:attrName>ppt_y</p:attrName>
                                        </p:attrNameLst>
                                      </p:cBhvr>
                                      <p:tavLst>
                                        <p:tav tm="0">
                                          <p:val>
                                            <p:strVal val="1+#ppt_h/2"/>
                                          </p:val>
                                        </p:tav>
                                        <p:tav tm="100000">
                                          <p:val>
                                            <p:strVal val="#ppt_y"/>
                                          </p:val>
                                        </p:tav>
                                      </p:tavLst>
                                    </p:anim>
                                  </p:childTnLst>
                                </p:cTn>
                              </p:par>
                            </p:childTnLst>
                          </p:cTn>
                        </p:par>
                        <p:par>
                          <p:cTn id="110" fill="hold">
                            <p:stCondLst>
                              <p:cond delay="11500"/>
                            </p:stCondLst>
                            <p:childTnLst>
                              <p:par>
                                <p:cTn id="111" presetID="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 calcmode="lin" valueType="num">
                                      <p:cBhvr additive="base">
                                        <p:cTn id="113" dur="500" fill="hold"/>
                                        <p:tgtEl>
                                          <p:spTgt spid="18"/>
                                        </p:tgtEl>
                                        <p:attrNameLst>
                                          <p:attrName>ppt_x</p:attrName>
                                        </p:attrNameLst>
                                      </p:cBhvr>
                                      <p:tavLst>
                                        <p:tav tm="0">
                                          <p:val>
                                            <p:strVal val="#ppt_x"/>
                                          </p:val>
                                        </p:tav>
                                        <p:tav tm="100000">
                                          <p:val>
                                            <p:strVal val="#ppt_x"/>
                                          </p:val>
                                        </p:tav>
                                      </p:tavLst>
                                    </p:anim>
                                    <p:anim calcmode="lin" valueType="num">
                                      <p:cBhvr additive="base">
                                        <p:cTn id="114" dur="500" fill="hold"/>
                                        <p:tgtEl>
                                          <p:spTgt spid="18"/>
                                        </p:tgtEl>
                                        <p:attrNameLst>
                                          <p:attrName>ppt_y</p:attrName>
                                        </p:attrNameLst>
                                      </p:cBhvr>
                                      <p:tavLst>
                                        <p:tav tm="0">
                                          <p:val>
                                            <p:strVal val="1+#ppt_h/2"/>
                                          </p:val>
                                        </p:tav>
                                        <p:tav tm="100000">
                                          <p:val>
                                            <p:strVal val="#ppt_y"/>
                                          </p:val>
                                        </p:tav>
                                      </p:tavLst>
                                    </p:anim>
                                  </p:childTnLst>
                                </p:cTn>
                              </p:par>
                            </p:childTnLst>
                          </p:cTn>
                        </p:par>
                        <p:par>
                          <p:cTn id="115" fill="hold">
                            <p:stCondLst>
                              <p:cond delay="12000"/>
                            </p:stCondLst>
                            <p:childTnLst>
                              <p:par>
                                <p:cTn id="116" presetID="2" presetClass="entr" presetSubtype="4"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additive="base">
                                        <p:cTn id="118" dur="500" fill="hold"/>
                                        <p:tgtEl>
                                          <p:spTgt spid="26"/>
                                        </p:tgtEl>
                                        <p:attrNameLst>
                                          <p:attrName>ppt_x</p:attrName>
                                        </p:attrNameLst>
                                      </p:cBhvr>
                                      <p:tavLst>
                                        <p:tav tm="0">
                                          <p:val>
                                            <p:strVal val="#ppt_x"/>
                                          </p:val>
                                        </p:tav>
                                        <p:tav tm="100000">
                                          <p:val>
                                            <p:strVal val="#ppt_x"/>
                                          </p:val>
                                        </p:tav>
                                      </p:tavLst>
                                    </p:anim>
                                    <p:anim calcmode="lin" valueType="num">
                                      <p:cBhvr additive="base">
                                        <p:cTn id="119" dur="500" fill="hold"/>
                                        <p:tgtEl>
                                          <p:spTgt spid="26"/>
                                        </p:tgtEl>
                                        <p:attrNameLst>
                                          <p:attrName>ppt_y</p:attrName>
                                        </p:attrNameLst>
                                      </p:cBhvr>
                                      <p:tavLst>
                                        <p:tav tm="0">
                                          <p:val>
                                            <p:strVal val="1+#ppt_h/2"/>
                                          </p:val>
                                        </p:tav>
                                        <p:tav tm="100000">
                                          <p:val>
                                            <p:strVal val="#ppt_y"/>
                                          </p:val>
                                        </p:tav>
                                      </p:tavLst>
                                    </p:anim>
                                  </p:childTnLst>
                                </p:cTn>
                              </p:par>
                            </p:childTnLst>
                          </p:cTn>
                        </p:par>
                        <p:par>
                          <p:cTn id="120" fill="hold">
                            <p:stCondLst>
                              <p:cond delay="12500"/>
                            </p:stCondLst>
                            <p:childTnLst>
                              <p:par>
                                <p:cTn id="121" presetID="55" presetClass="entr" presetSubtype="0"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 calcmode="lin" valueType="num">
                                      <p:cBhvr>
                                        <p:cTn id="123" dur="1000" fill="hold"/>
                                        <p:tgtEl>
                                          <p:spTgt spid="25"/>
                                        </p:tgtEl>
                                        <p:attrNameLst>
                                          <p:attrName>ppt_w</p:attrName>
                                        </p:attrNameLst>
                                      </p:cBhvr>
                                      <p:tavLst>
                                        <p:tav tm="0">
                                          <p:val>
                                            <p:strVal val="#ppt_w*0.70"/>
                                          </p:val>
                                        </p:tav>
                                        <p:tav tm="100000">
                                          <p:val>
                                            <p:strVal val="#ppt_w"/>
                                          </p:val>
                                        </p:tav>
                                      </p:tavLst>
                                    </p:anim>
                                    <p:anim calcmode="lin" valueType="num">
                                      <p:cBhvr>
                                        <p:cTn id="124" dur="1000" fill="hold"/>
                                        <p:tgtEl>
                                          <p:spTgt spid="25"/>
                                        </p:tgtEl>
                                        <p:attrNameLst>
                                          <p:attrName>ppt_h</p:attrName>
                                        </p:attrNameLst>
                                      </p:cBhvr>
                                      <p:tavLst>
                                        <p:tav tm="0">
                                          <p:val>
                                            <p:strVal val="#ppt_h"/>
                                          </p:val>
                                        </p:tav>
                                        <p:tav tm="100000">
                                          <p:val>
                                            <p:strVal val="#ppt_h"/>
                                          </p:val>
                                        </p:tav>
                                      </p:tavLst>
                                    </p:anim>
                                    <p:animEffect transition="in" filter="fade">
                                      <p:cBhvr>
                                        <p:cTn id="12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6" grpId="0"/>
      <p:bldP spid="7" grpId="0"/>
      <p:bldP spid="8" grpId="0"/>
      <p:bldP spid="9" grpId="0"/>
      <p:bldP spid="14" grpId="0"/>
      <p:bldP spid="10" grpId="0"/>
      <p:bldP spid="11" grpId="0"/>
      <p:bldP spid="12" grpId="0"/>
      <p:bldP spid="13" grpId="0"/>
      <p:bldP spid="15" grpId="0"/>
      <p:bldP spid="23" grpId="0"/>
      <p:bldP spid="22" grpId="0"/>
      <p:bldP spid="21" grpId="0"/>
      <p:bldP spid="24" grpId="0"/>
      <p:bldP spid="19" grpId="0"/>
      <p:bldP spid="20" grpId="0"/>
      <p:bldP spid="18" grpId="0"/>
      <p:bldP spid="25"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3230" y="425450"/>
            <a:ext cx="8292465" cy="5631180"/>
          </a:xfrm>
          <a:prstGeom prst="rect">
            <a:avLst/>
          </a:prstGeom>
          <a:noFill/>
        </p:spPr>
        <p:txBody>
          <a:bodyPr wrap="square" rtlCol="0" anchor="t">
            <a:spAutoFit/>
          </a:bodyPr>
          <a:p>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宁</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溘</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死以</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流亡</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兮，余不忍为</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此态</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也！</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鸷鸟之不群</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兮，自前世而固然。</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何</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方圜</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之能</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周</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兮？夫</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孰</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异道而相安？</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屈心而抑志兮，忍</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尤</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而</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攘诟</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伏</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清白以死直兮，固前圣之所厚。</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9795" y="104584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突然</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2370455" y="1045845"/>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随流水消逝</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6287135" y="1045845"/>
            <a:ext cx="173736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指迎合讨好他人的丑态</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133985" y="2276475"/>
            <a:ext cx="180784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凶猛的鸟，指鹰、雕等</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2055495" y="2276475"/>
            <a:ext cx="2701925" cy="46037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猛禽不与凡鸟同群</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443230" y="3507105"/>
            <a:ext cx="2187575"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方柄（榫头）和圆凿（榫眼）</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3072130" y="3507105"/>
            <a:ext cx="48831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合</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4757420" y="350710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何、怎么</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4457065" y="473773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责骂</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5372100" y="473773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容忍</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6165850" y="473773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辱骂</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443230" y="6056630"/>
            <a:ext cx="2471420" cy="423545"/>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同“服”，保持</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8536305" y="2829560"/>
            <a:ext cx="3204210"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哪有方枘（rui)和圆凿能够相合，哪有道不同却能够相互安处的？</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8428990" y="4156710"/>
            <a:ext cx="3074670"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受着委屈压抑着意志，忍受着责备和辱骂。</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8124825" y="5383530"/>
            <a:ext cx="3615690"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保持清白而献身正道，本来是古代圣贤所推崇的。</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8772525" y="463550"/>
            <a:ext cx="2635885" cy="1087755"/>
          </a:xfrm>
          <a:prstGeom prst="rect">
            <a:avLst/>
          </a:prstGeom>
          <a:noFill/>
        </p:spPr>
        <p:txBody>
          <a:bodyPr wrap="square" rtlCol="0" anchor="t">
            <a:spAutoFit/>
          </a:bodyPr>
          <a:p>
            <a:pPr indent="0">
              <a:lnSpc>
                <a:spcPct val="90000"/>
              </a:lnSpc>
            </a:pPr>
            <a:r>
              <a:rPr lang="zh-CN" sz="2400" b="1">
                <a:solidFill>
                  <a:srgbClr val="1317C8"/>
                </a:solidFill>
                <a:latin typeface="华文中宋" panose="02010600040101010101" pitchFamily="2" charset="-122"/>
                <a:ea typeface="华文中宋" panose="02010600040101010101" pitchFamily="2" charset="-122"/>
                <a:sym typeface="+mn-ea"/>
              </a:rPr>
              <a:t>宁可马上死去魂魄离散，媚俗取巧啊我坚决不干。</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20" name="文本框 19"/>
          <p:cNvSpPr txBox="1"/>
          <p:nvPr/>
        </p:nvSpPr>
        <p:spPr>
          <a:xfrm>
            <a:off x="8736330" y="1646555"/>
            <a:ext cx="2672080" cy="1087755"/>
          </a:xfrm>
          <a:prstGeom prst="rect">
            <a:avLst/>
          </a:prstGeom>
          <a:noFill/>
        </p:spPr>
        <p:txBody>
          <a:bodyPr wrap="square" rtlCol="0">
            <a:spAutoFit/>
          </a:bodyPr>
          <a:p>
            <a:pPr algn="l">
              <a:lnSpc>
                <a:spcPct val="90000"/>
              </a:lnSpc>
            </a:pPr>
            <a:r>
              <a:rPr lang="zh-CN" sz="2400" b="1">
                <a:solidFill>
                  <a:srgbClr val="1317C8"/>
                </a:solidFill>
                <a:latin typeface="华文中宋" panose="02010600040101010101" pitchFamily="2" charset="-122"/>
                <a:ea typeface="华文中宋" panose="02010600040101010101" pitchFamily="2" charset="-122"/>
                <a:sym typeface="+mn-ea"/>
              </a:rPr>
              <a:t>雄鹰不与那些燕雀同群，原本自古以来就是这般。</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5"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strVal val="#ppt_w*0.70"/>
                                          </p:val>
                                        </p:tav>
                                        <p:tav tm="100000">
                                          <p:val>
                                            <p:strVal val="#ppt_w"/>
                                          </p:val>
                                        </p:tav>
                                      </p:tavLst>
                                    </p:anim>
                                    <p:anim calcmode="lin" valueType="num">
                                      <p:cBhvr>
                                        <p:cTn id="30" dur="1000" fill="hold"/>
                                        <p:tgtEl>
                                          <p:spTgt spid="19"/>
                                        </p:tgtEl>
                                        <p:attrNameLst>
                                          <p:attrName>ppt_h</p:attrName>
                                        </p:attrNameLst>
                                      </p:cBhvr>
                                      <p:tavLst>
                                        <p:tav tm="0">
                                          <p:val>
                                            <p:strVal val="#ppt_h"/>
                                          </p:val>
                                        </p:tav>
                                        <p:tav tm="100000">
                                          <p:val>
                                            <p:strVal val="#ppt_h"/>
                                          </p:val>
                                        </p:tav>
                                      </p:tavLst>
                                    </p:anim>
                                    <p:animEffect transition="in" filter="fade">
                                      <p:cBhvr>
                                        <p:cTn id="31" dur="1000"/>
                                        <p:tgtEl>
                                          <p:spTgt spid="19"/>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5"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strVal val="#ppt_w*0.70"/>
                                          </p:val>
                                        </p:tav>
                                        <p:tav tm="100000">
                                          <p:val>
                                            <p:strVal val="#ppt_w"/>
                                          </p:val>
                                        </p:tav>
                                      </p:tavLst>
                                    </p:anim>
                                    <p:anim calcmode="lin" valueType="num">
                                      <p:cBhvr>
                                        <p:cTn id="46" dur="1000" fill="hold"/>
                                        <p:tgtEl>
                                          <p:spTgt spid="20"/>
                                        </p:tgtEl>
                                        <p:attrNameLst>
                                          <p:attrName>ppt_h</p:attrName>
                                        </p:attrNameLst>
                                      </p:cBhvr>
                                      <p:tavLst>
                                        <p:tav tm="0">
                                          <p:val>
                                            <p:strVal val="#ppt_h"/>
                                          </p:val>
                                        </p:tav>
                                        <p:tav tm="100000">
                                          <p:val>
                                            <p:strVal val="#ppt_h"/>
                                          </p:val>
                                        </p:tav>
                                      </p:tavLst>
                                    </p:anim>
                                    <p:animEffect transition="in" filter="fade">
                                      <p:cBhvr>
                                        <p:cTn id="47" dur="1000"/>
                                        <p:tgtEl>
                                          <p:spTgt spid="20"/>
                                        </p:tgtEl>
                                      </p:cBhvr>
                                    </p:animEffect>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55"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1000" fill="hold"/>
                                        <p:tgtEl>
                                          <p:spTgt spid="16"/>
                                        </p:tgtEl>
                                        <p:attrNameLst>
                                          <p:attrName>ppt_w</p:attrName>
                                        </p:attrNameLst>
                                      </p:cBhvr>
                                      <p:tavLst>
                                        <p:tav tm="0">
                                          <p:val>
                                            <p:strVal val="#ppt_w*0.70"/>
                                          </p:val>
                                        </p:tav>
                                        <p:tav tm="100000">
                                          <p:val>
                                            <p:strVal val="#ppt_w"/>
                                          </p:val>
                                        </p:tav>
                                      </p:tavLst>
                                    </p:anim>
                                    <p:anim calcmode="lin" valueType="num">
                                      <p:cBhvr>
                                        <p:cTn id="67" dur="1000" fill="hold"/>
                                        <p:tgtEl>
                                          <p:spTgt spid="16"/>
                                        </p:tgtEl>
                                        <p:attrNameLst>
                                          <p:attrName>ppt_h</p:attrName>
                                        </p:attrNameLst>
                                      </p:cBhvr>
                                      <p:tavLst>
                                        <p:tav tm="0">
                                          <p:val>
                                            <p:strVal val="#ppt_h"/>
                                          </p:val>
                                        </p:tav>
                                        <p:tav tm="100000">
                                          <p:val>
                                            <p:strVal val="#ppt_h"/>
                                          </p:val>
                                        </p:tav>
                                      </p:tavLst>
                                    </p:anim>
                                    <p:animEffect transition="in" filter="fade">
                                      <p:cBhvr>
                                        <p:cTn id="68" dur="1000"/>
                                        <p:tgtEl>
                                          <p:spTgt spid="16"/>
                                        </p:tgtEl>
                                      </p:cBhvr>
                                    </p:animEffect>
                                  </p:childTnLst>
                                </p:cTn>
                              </p:par>
                            </p:childTnLst>
                          </p:cTn>
                        </p:par>
                        <p:par>
                          <p:cTn id="69" fill="hold">
                            <p:stCondLst>
                              <p:cond delay="700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par>
                          <p:cTn id="74" fill="hold">
                            <p:stCondLst>
                              <p:cond delay="7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8000"/>
                            </p:stCondLst>
                            <p:childTnLst>
                              <p:par>
                                <p:cTn id="80" presetID="2" presetClass="entr" presetSubtype="4"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ppt_x"/>
                                          </p:val>
                                        </p:tav>
                                        <p:tav tm="100000">
                                          <p:val>
                                            <p:strVal val="#ppt_x"/>
                                          </p:val>
                                        </p:tav>
                                      </p:tavLst>
                                    </p:anim>
                                    <p:anim calcmode="lin" valueType="num">
                                      <p:cBhvr additive="base">
                                        <p:cTn id="83" dur="500" fill="hold"/>
                                        <p:tgtEl>
                                          <p:spTgt spid="14"/>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55"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1000" fill="hold"/>
                                        <p:tgtEl>
                                          <p:spTgt spid="17"/>
                                        </p:tgtEl>
                                        <p:attrNameLst>
                                          <p:attrName>ppt_w</p:attrName>
                                        </p:attrNameLst>
                                      </p:cBhvr>
                                      <p:tavLst>
                                        <p:tav tm="0">
                                          <p:val>
                                            <p:strVal val="#ppt_w*0.70"/>
                                          </p:val>
                                        </p:tav>
                                        <p:tav tm="100000">
                                          <p:val>
                                            <p:strVal val="#ppt_w"/>
                                          </p:val>
                                        </p:tav>
                                      </p:tavLst>
                                    </p:anim>
                                    <p:anim calcmode="lin" valueType="num">
                                      <p:cBhvr>
                                        <p:cTn id="88" dur="1000" fill="hold"/>
                                        <p:tgtEl>
                                          <p:spTgt spid="17"/>
                                        </p:tgtEl>
                                        <p:attrNameLst>
                                          <p:attrName>ppt_h</p:attrName>
                                        </p:attrNameLst>
                                      </p:cBhvr>
                                      <p:tavLst>
                                        <p:tav tm="0">
                                          <p:val>
                                            <p:strVal val="#ppt_h"/>
                                          </p:val>
                                        </p:tav>
                                        <p:tav tm="100000">
                                          <p:val>
                                            <p:strVal val="#ppt_h"/>
                                          </p:val>
                                        </p:tav>
                                      </p:tavLst>
                                    </p:anim>
                                    <p:animEffect transition="in" filter="fade">
                                      <p:cBhvr>
                                        <p:cTn id="89" dur="1000"/>
                                        <p:tgtEl>
                                          <p:spTgt spid="17"/>
                                        </p:tgtEl>
                                      </p:cBhvr>
                                    </p:animEffect>
                                  </p:childTnLst>
                                </p:cTn>
                              </p:par>
                            </p:childTnLst>
                          </p:cTn>
                        </p:par>
                        <p:par>
                          <p:cTn id="90" fill="hold">
                            <p:stCondLst>
                              <p:cond delay="9500"/>
                            </p:stCondLst>
                            <p:childTnLst>
                              <p:par>
                                <p:cTn id="91" presetID="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ppt_x"/>
                                          </p:val>
                                        </p:tav>
                                        <p:tav tm="100000">
                                          <p:val>
                                            <p:strVal val="#ppt_x"/>
                                          </p:val>
                                        </p:tav>
                                      </p:tavLst>
                                    </p:anim>
                                    <p:anim calcmode="lin" valueType="num">
                                      <p:cBhvr additive="base">
                                        <p:cTn id="94" dur="500" fill="hold"/>
                                        <p:tgtEl>
                                          <p:spTgt spid="15"/>
                                        </p:tgtEl>
                                        <p:attrNameLst>
                                          <p:attrName>ppt_y</p:attrName>
                                        </p:attrNameLst>
                                      </p:cBhvr>
                                      <p:tavLst>
                                        <p:tav tm="0">
                                          <p:val>
                                            <p:strVal val="1+#ppt_h/2"/>
                                          </p:val>
                                        </p:tav>
                                        <p:tav tm="100000">
                                          <p:val>
                                            <p:strVal val="#ppt_y"/>
                                          </p:val>
                                        </p:tav>
                                      </p:tavLst>
                                    </p:anim>
                                  </p:childTnLst>
                                </p:cTn>
                              </p:par>
                            </p:childTnLst>
                          </p:cTn>
                        </p:par>
                        <p:par>
                          <p:cTn id="95" fill="hold">
                            <p:stCondLst>
                              <p:cond delay="10000"/>
                            </p:stCondLst>
                            <p:childTnLst>
                              <p:par>
                                <p:cTn id="96" presetID="55" presetClass="entr" presetSubtype="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1000" fill="hold"/>
                                        <p:tgtEl>
                                          <p:spTgt spid="18"/>
                                        </p:tgtEl>
                                        <p:attrNameLst>
                                          <p:attrName>ppt_w</p:attrName>
                                        </p:attrNameLst>
                                      </p:cBhvr>
                                      <p:tavLst>
                                        <p:tav tm="0">
                                          <p:val>
                                            <p:strVal val="#ppt_w*0.70"/>
                                          </p:val>
                                        </p:tav>
                                        <p:tav tm="100000">
                                          <p:val>
                                            <p:strVal val="#ppt_w"/>
                                          </p:val>
                                        </p:tav>
                                      </p:tavLst>
                                    </p:anim>
                                    <p:anim calcmode="lin" valueType="num">
                                      <p:cBhvr>
                                        <p:cTn id="99" dur="1000" fill="hold"/>
                                        <p:tgtEl>
                                          <p:spTgt spid="18"/>
                                        </p:tgtEl>
                                        <p:attrNameLst>
                                          <p:attrName>ppt_h</p:attrName>
                                        </p:attrNameLst>
                                      </p:cBhvr>
                                      <p:tavLst>
                                        <p:tav tm="0">
                                          <p:val>
                                            <p:strVal val="#ppt_h"/>
                                          </p:val>
                                        </p:tav>
                                        <p:tav tm="100000">
                                          <p:val>
                                            <p:strVal val="#ppt_h"/>
                                          </p:val>
                                        </p:tav>
                                      </p:tavLst>
                                    </p:anim>
                                    <p:animEffect transition="in" filter="fade">
                                      <p:cBhvr>
                                        <p:cTn id="10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9" grpId="0"/>
      <p:bldP spid="7" grpId="0"/>
      <p:bldP spid="8" grpId="0"/>
      <p:bldP spid="20" grpId="0"/>
      <p:bldP spid="9" grpId="0"/>
      <p:bldP spid="10" grpId="0"/>
      <p:bldP spid="11" grpId="0"/>
      <p:bldP spid="16" grpId="0"/>
      <p:bldP spid="12" grpId="0"/>
      <p:bldP spid="13" grpId="0"/>
      <p:bldP spid="14" grpId="0"/>
      <p:bldP spid="17" grpId="0"/>
      <p:bldP spid="15"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73935" y="281940"/>
            <a:ext cx="9259570" cy="6294120"/>
          </a:xfrm>
          <a:prstGeom prst="rect">
            <a:avLst/>
          </a:prstGeom>
          <a:noFill/>
          <a:ln w="9525">
            <a:noFill/>
          </a:ln>
        </p:spPr>
        <p:txBody>
          <a:bodyPr wrap="square">
            <a:spAutoFit/>
          </a:bodyPr>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我揩着眼泪啊声声长叹，可怜人生道路多么艰难。</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我虽爱好修洁严于责己，早晨被辱骂晚上又丢官。</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他们攻击我佩带蕙草啊，又指责我爱好采集茝兰。</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这是我心中追求的东西，就是多次死亡也不后悔。</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怨就怨楚王这样糊涂啊，他始终不体察别人心情。</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那些女人妒忌我的丰姿，造谣诬蔑说我妖艳好淫。</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庸人本来善于投机取巧，背弃规矩而又改变政策。</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违背是非标准追求邪曲，争着苟合取悦作为法则。</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忧愁烦闷啊我失意不安，现在孤独穷困多么艰难。</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宁可马上死去魂魄离散，媚俗取巧啊我坚决不干。</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雄鹰不与那些燕雀同群，原本自古以来就是这般。</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方和圆怎能够互相配各，志向不同何能彼此相安。</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宁愿委曲心志压抑情感，宁把斥责咒骂统统承担。</a:t>
            </a:r>
            <a:endParaRPr lang="zh-CN" sz="3200" b="1">
              <a:solidFill>
                <a:schemeClr val="tx1"/>
              </a:solidFill>
              <a:latin typeface="华文中宋" panose="02010600040101010101" pitchFamily="2" charset="-122"/>
              <a:ea typeface="华文中宋" panose="02010600040101010101" pitchFamily="2" charset="-122"/>
            </a:endParaRPr>
          </a:p>
          <a:p>
            <a:pPr indent="0">
              <a:lnSpc>
                <a:spcPct val="90000"/>
              </a:lnSpc>
            </a:pPr>
            <a:r>
              <a:rPr lang="zh-CN" sz="3200" b="1">
                <a:solidFill>
                  <a:schemeClr val="tx1"/>
                </a:solidFill>
                <a:latin typeface="华文中宋" panose="02010600040101010101" pitchFamily="2" charset="-122"/>
                <a:ea typeface="华文中宋" panose="02010600040101010101" pitchFamily="2" charset="-122"/>
              </a:rPr>
              <a:t>保持清白节操死于直道，这本为古代圣贤所称赞！</a:t>
            </a:r>
            <a:endParaRPr lang="zh-CN" altLang="en-US" sz="3200" b="1">
              <a:solidFill>
                <a:schemeClr val="tx1"/>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1004570" y="553085"/>
            <a:ext cx="889000" cy="1753235"/>
          </a:xfrm>
          <a:prstGeom prst="rect">
            <a:avLst/>
          </a:prstGeom>
          <a:noFill/>
        </p:spPr>
        <p:txBody>
          <a:bodyPr wrap="square" rtlCol="0">
            <a:spAutoFit/>
          </a:bodyPr>
          <a:p>
            <a:r>
              <a:rPr lang="zh-CN" altLang="en-US" sz="5400" b="1">
                <a:solidFill>
                  <a:srgbClr val="FF0000"/>
                </a:solidFill>
              </a:rPr>
              <a:t>译文</a:t>
            </a:r>
            <a:endParaRPr lang="zh-CN" altLang="en-US" sz="5400" b="1">
              <a:solidFill>
                <a:srgbClr val="FF0000"/>
              </a:solidFill>
            </a:endParaRPr>
          </a:p>
        </p:txBody>
      </p:sp>
      <p:pic>
        <p:nvPicPr>
          <p:cNvPr id="53250" name="Picture 3" descr="0"/>
          <p:cNvPicPr>
            <a:picLocks noChangeAspect="1"/>
          </p:cNvPicPr>
          <p:nvPr/>
        </p:nvPicPr>
        <p:blipFill>
          <a:blip r:embed="rId1"/>
          <a:stretch>
            <a:fillRect/>
          </a:stretch>
        </p:blipFill>
        <p:spPr>
          <a:xfrm>
            <a:off x="436245" y="1496695"/>
            <a:ext cx="1457960" cy="51720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2445" y="1153795"/>
            <a:ext cx="11167745" cy="1419860"/>
          </a:xfrm>
          <a:prstGeom prst="rect">
            <a:avLst/>
          </a:prstGeom>
          <a:noFill/>
          <a:ln w="9525">
            <a:noFill/>
          </a:ln>
        </p:spPr>
        <p:txBody>
          <a:bodyPr wrap="square">
            <a:spAutoFit/>
          </a:bodyPr>
          <a:p>
            <a:pPr indent="0">
              <a:lnSpc>
                <a:spcPct val="120000"/>
              </a:lnSpc>
            </a:pP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述情怀</a:t>
            </a: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，揭示“朝谇而夕替”原因（洁身自好，小人诽谤，君王昏庸），表现“九死未悔”的坚定节操。</a:t>
            </a:r>
            <a:endParaRPr lang="zh-CN" altLang="en-US"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5242560" y="296545"/>
            <a:ext cx="1706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第三段</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2" name="文本框 1"/>
          <p:cNvSpPr txBox="1"/>
          <p:nvPr/>
        </p:nvSpPr>
        <p:spPr>
          <a:xfrm>
            <a:off x="633095" y="2644775"/>
            <a:ext cx="11206480" cy="3623310"/>
          </a:xfrm>
          <a:prstGeom prst="rect">
            <a:avLst/>
          </a:prstGeom>
          <a:noFill/>
          <a:ln w="9525">
            <a:noFill/>
          </a:ln>
        </p:spPr>
        <p:txBody>
          <a:bodyPr wrap="square">
            <a:spAutoFit/>
          </a:bodyPr>
          <a:p>
            <a:pPr indent="0">
              <a:lnSpc>
                <a:spcPct val="14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5</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本段中诗人直抒胸臆、表白心志的诗句。</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长太息以掩涕兮，哀民生之多艰。</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——内心苦闷，忧国忧民。</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亦余心之所善兮，虽九死其犹未悔。</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——追求美德，至死不改。</a:t>
            </a:r>
            <a:endPar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宁溘死以流亡兮，余不忍为此态也。</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——疾恶如仇，不同流合污。</a:t>
            </a:r>
            <a:endPar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伏清白以死直兮，固前圣之所厚。</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——刚正不阿，愿献身正道。</a:t>
            </a:r>
            <a:endParaRPr lang="zh-CN" altLang="en-US"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000" fill="hold">
                                          <p:stCondLst>
                                            <p:cond delay="0"/>
                                          </p:stCondLst>
                                        </p:cTn>
                                        <p:tgtEl>
                                          <p:spTgt spid="2">
                                            <p:txEl>
                                              <p:pRg st="2" end="2"/>
                                            </p:txEl>
                                          </p:spTgt>
                                        </p:tgtEl>
                                        <p:attrNameLst>
                                          <p:attrName>style.visibility</p:attrName>
                                        </p:attrNameLst>
                                      </p:cBhvr>
                                      <p:to>
                                        <p:strVal val="visible"/>
                                      </p:to>
                                    </p:set>
                                    <p:anim calcmode="lin" valueType="num">
                                      <p:cBhvr additive="base">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000" fill="hold">
                                          <p:stCondLst>
                                            <p:cond delay="0"/>
                                          </p:stCondLst>
                                        </p:cTn>
                                        <p:tgtEl>
                                          <p:spTgt spid="2">
                                            <p:txEl>
                                              <p:pRg st="3" end="3"/>
                                            </p:txEl>
                                          </p:spTgt>
                                        </p:tgtEl>
                                        <p:attrNameLst>
                                          <p:attrName>style.visibility</p:attrName>
                                        </p:attrNameLst>
                                      </p:cBhvr>
                                      <p:to>
                                        <p:strVal val="visible"/>
                                      </p:to>
                                    </p:set>
                                    <p:anim calcmode="lin" valueType="num">
                                      <p:cBhvr additive="base">
                                        <p:cTn id="3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000" fill="hold">
                                          <p:stCondLst>
                                            <p:cond delay="0"/>
                                          </p:stCondLst>
                                        </p:cTn>
                                        <p:tgtEl>
                                          <p:spTgt spid="2">
                                            <p:txEl>
                                              <p:pRg st="4" end="4"/>
                                            </p:txEl>
                                          </p:spTgt>
                                        </p:tgtEl>
                                        <p:attrNameLst>
                                          <p:attrName>style.visibility</p:attrName>
                                        </p:attrNameLst>
                                      </p:cBhvr>
                                      <p:to>
                                        <p:strVal val="visible"/>
                                      </p:to>
                                    </p:set>
                                    <p:anim calcmode="lin" valueType="num">
                                      <p:cBhvr additive="base">
                                        <p:cTn id="4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7705" y="527050"/>
            <a:ext cx="10816590" cy="5701030"/>
          </a:xfrm>
          <a:prstGeom prst="rect">
            <a:avLst/>
          </a:prstGeom>
          <a:noFill/>
          <a:ln w="9525">
            <a:noFill/>
          </a:ln>
        </p:spPr>
        <p:txBody>
          <a:bodyPr wrap="square">
            <a:spAutoFit/>
          </a:bodyPr>
          <a:p>
            <a:pPr indent="0">
              <a:lnSpc>
                <a:spcPct val="12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6</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屈原一生“好修姱以鞿羁兮 ”，却为什么“謇朝谇而夕替 ”？试分析。</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原因：自己——高洁自守，坚贞不渝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君王——糊涂荒唐，不察余心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小人——嫉妒诽谤，取巧谄媚</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7</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这揭露了当时是一个怎样的社会现实？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君王昏庸、小人当道、世风日下。</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8</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在这个社会中，作者是一个怎样的态度？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宁溘死以流亡兮，余不忍为此态也！</a:t>
            </a:r>
            <a:endParaRPr lang="zh-CN" altLang="en-US"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anim calcmode="lin" valueType="num">
                                      <p:cBhvr>
                                        <p:cTn id="13"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14"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15" dur="1000"/>
                                        <p:tgtEl>
                                          <p:spTgt spid="100">
                                            <p:txEl>
                                              <p:pRg st="4" end="4"/>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anim calcmode="lin" valueType="num">
                                      <p:cBhvr>
                                        <p:cTn id="19" dur="1000" fill="hold"/>
                                        <p:tgtEl>
                                          <p:spTgt spid="100">
                                            <p:txEl>
                                              <p:pRg st="6" end="6"/>
                                            </p:txEl>
                                          </p:spTgt>
                                        </p:tgtEl>
                                        <p:attrNameLst>
                                          <p:attrName>ppt_w</p:attrName>
                                        </p:attrNameLst>
                                      </p:cBhvr>
                                      <p:tavLst>
                                        <p:tav tm="0">
                                          <p:val>
                                            <p:strVal val="#ppt_w*0.70"/>
                                          </p:val>
                                        </p:tav>
                                        <p:tav tm="100000">
                                          <p:val>
                                            <p:strVal val="#ppt_w"/>
                                          </p:val>
                                        </p:tav>
                                      </p:tavLst>
                                    </p:anim>
                                    <p:anim calcmode="lin" valueType="num">
                                      <p:cBhvr>
                                        <p:cTn id="20" dur="1000" fill="hold"/>
                                        <p:tgtEl>
                                          <p:spTgt spid="100">
                                            <p:txEl>
                                              <p:pRg st="6" end="6"/>
                                            </p:txEl>
                                          </p:spTgt>
                                        </p:tgtEl>
                                        <p:attrNameLst>
                                          <p:attrName>ppt_h</p:attrName>
                                        </p:attrNameLst>
                                      </p:cBhvr>
                                      <p:tavLst>
                                        <p:tav tm="0">
                                          <p:val>
                                            <p:strVal val="#ppt_h"/>
                                          </p:val>
                                        </p:tav>
                                        <p:tav tm="100000">
                                          <p:val>
                                            <p:strVal val="#ppt_h"/>
                                          </p:val>
                                        </p:tav>
                                      </p:tavLst>
                                    </p:anim>
                                    <p:animEffect transition="in" filter="fade">
                                      <p:cBhvr>
                                        <p:cTn id="21" dur="1000"/>
                                        <p:tgtEl>
                                          <p:spTgt spid="100">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100">
                                            <p:txEl>
                                              <p:pRg st="1" end="1"/>
                                            </p:txEl>
                                          </p:spTgt>
                                        </p:tgtEl>
                                        <p:attrNameLst>
                                          <p:attrName>style.visibility</p:attrName>
                                        </p:attrNameLst>
                                      </p:cBhvr>
                                      <p:to>
                                        <p:strVal val="visible"/>
                                      </p:to>
                                    </p:set>
                                    <p:anim calcmode="lin" valueType="num">
                                      <p:cBhvr additive="base">
                                        <p:cTn id="26"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000" fill="hold">
                                          <p:stCondLst>
                                            <p:cond delay="0"/>
                                          </p:stCondLst>
                                        </p:cTn>
                                        <p:tgtEl>
                                          <p:spTgt spid="100">
                                            <p:txEl>
                                              <p:pRg st="2" end="2"/>
                                            </p:txEl>
                                          </p:spTgt>
                                        </p:tgtEl>
                                        <p:attrNameLst>
                                          <p:attrName>style.visibility</p:attrName>
                                        </p:attrNameLst>
                                      </p:cBhvr>
                                      <p:to>
                                        <p:strVal val="visible"/>
                                      </p:to>
                                    </p:set>
                                    <p:anim calcmode="lin" valueType="num">
                                      <p:cBhvr additive="base">
                                        <p:cTn id="31"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nodeType="afterEffect">
                                  <p:stCondLst>
                                    <p:cond delay="0"/>
                                  </p:stCondLst>
                                  <p:childTnLst>
                                    <p:set>
                                      <p:cBhvr>
                                        <p:cTn id="35" dur="1000" fill="hold">
                                          <p:stCondLst>
                                            <p:cond delay="0"/>
                                          </p:stCondLst>
                                        </p:cTn>
                                        <p:tgtEl>
                                          <p:spTgt spid="100">
                                            <p:txEl>
                                              <p:pRg st="3" end="3"/>
                                            </p:txEl>
                                          </p:spTgt>
                                        </p:tgtEl>
                                        <p:attrNameLst>
                                          <p:attrName>style.visibility</p:attrName>
                                        </p:attrNameLst>
                                      </p:cBhvr>
                                      <p:to>
                                        <p:strVal val="visible"/>
                                      </p:to>
                                    </p:set>
                                    <p:anim calcmode="lin" valueType="num">
                                      <p:cBhvr additive="base">
                                        <p:cTn id="36"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000" fill="hold">
                                          <p:stCondLst>
                                            <p:cond delay="0"/>
                                          </p:stCondLst>
                                        </p:cTn>
                                        <p:tgtEl>
                                          <p:spTgt spid="100">
                                            <p:txEl>
                                              <p:pRg st="5" end="5"/>
                                            </p:txEl>
                                          </p:spTgt>
                                        </p:tgtEl>
                                        <p:attrNameLst>
                                          <p:attrName>style.visibility</p:attrName>
                                        </p:attrNameLst>
                                      </p:cBhvr>
                                      <p:to>
                                        <p:strVal val="visible"/>
                                      </p:to>
                                    </p:set>
                                    <p:anim calcmode="lin" valueType="num">
                                      <p:cBhvr additive="base">
                                        <p:cTn id="42" dur="10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000" fill="hold">
                                          <p:stCondLst>
                                            <p:cond delay="0"/>
                                          </p:stCondLst>
                                        </p:cTn>
                                        <p:tgtEl>
                                          <p:spTgt spid="100">
                                            <p:txEl>
                                              <p:pRg st="7" end="7"/>
                                            </p:txEl>
                                          </p:spTgt>
                                        </p:tgtEl>
                                        <p:attrNameLst>
                                          <p:attrName>style.visibility</p:attrName>
                                        </p:attrNameLst>
                                      </p:cBhvr>
                                      <p:to>
                                        <p:strVal val="visible"/>
                                      </p:to>
                                    </p:set>
                                    <p:anim calcmode="lin" valueType="num">
                                      <p:cBhvr additive="base">
                                        <p:cTn id="48" dur="1000" fill="hold"/>
                                        <p:tgtEl>
                                          <p:spTgt spid="100">
                                            <p:txEl>
                                              <p:pRg st="7" end="7"/>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10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485640" y="296545"/>
            <a:ext cx="3797935" cy="706755"/>
          </a:xfrm>
          <a:prstGeom prst="rect">
            <a:avLst/>
          </a:prstGeom>
          <a:noFill/>
        </p:spPr>
        <p:txBody>
          <a:bodyPr wrap="squar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第四段</a:t>
            </a:r>
            <a:r>
              <a:rPr lang="en-US" alt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3200" b="1">
                <a:solidFill>
                  <a:srgbClr val="1317C8"/>
                </a:solidFill>
                <a:latin typeface="华文中宋" panose="02010600040101010101" pitchFamily="2" charset="-122"/>
                <a:ea typeface="华文中宋" panose="02010600040101010101" pitchFamily="2" charset="-122"/>
                <a:sym typeface="+mn-ea"/>
              </a:rPr>
              <a:t>省自身</a:t>
            </a:r>
            <a:endParaRPr lang="zh-CN" altLang="en-US" sz="32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663575" y="1184910"/>
            <a:ext cx="8376920" cy="4831080"/>
          </a:xfrm>
          <a:prstGeom prst="rect">
            <a:avLst/>
          </a:prstGeom>
          <a:noFill/>
        </p:spPr>
        <p:txBody>
          <a:bodyPr wrap="square" rtlCol="0" anchor="t">
            <a:spAutoFit/>
          </a:bodyPr>
          <a:p>
            <a:pPr>
              <a:lnSpc>
                <a:spcPct val="110000"/>
              </a:lnSpc>
            </a:pPr>
            <a:r>
              <a:rPr lang="zh-CN" altLang="zh-CN" sz="4000" b="1">
                <a:solidFill>
                  <a:srgbClr val="0A090C"/>
                </a:solidFill>
                <a:latin typeface="微软雅黑" panose="020B0503020204020204" charset="-122"/>
                <a:ea typeface="微软雅黑" panose="020B0503020204020204" charset="-122"/>
                <a:sym typeface="+mn-ea"/>
              </a:rPr>
              <a:t>悔</a:t>
            </a:r>
            <a:r>
              <a:rPr lang="zh-CN" altLang="zh-CN" sz="4000" b="1">
                <a:solidFill>
                  <a:srgbClr val="FF0000"/>
                </a:solidFill>
                <a:latin typeface="微软雅黑" panose="020B0503020204020204" charset="-122"/>
                <a:ea typeface="微软雅黑" panose="020B0503020204020204" charset="-122"/>
                <a:sym typeface="+mn-ea"/>
              </a:rPr>
              <a:t>相</a:t>
            </a:r>
            <a:r>
              <a:rPr lang="zh-CN" altLang="zh-CN" sz="4000" b="1">
                <a:solidFill>
                  <a:srgbClr val="0A090C"/>
                </a:solidFill>
                <a:latin typeface="微软雅黑" panose="020B0503020204020204" charset="-122"/>
                <a:ea typeface="微软雅黑" panose="020B0503020204020204" charset="-122"/>
                <a:sym typeface="+mn-ea"/>
              </a:rPr>
              <a:t>道之不察兮，</a:t>
            </a:r>
            <a:r>
              <a:rPr lang="zh-CN" altLang="zh-CN" sz="4000" b="1" u="sng">
                <a:solidFill>
                  <a:srgbClr val="FF0000"/>
                </a:solidFill>
                <a:latin typeface="微软雅黑" panose="020B0503020204020204" charset="-122"/>
                <a:ea typeface="微软雅黑" panose="020B0503020204020204" charset="-122"/>
                <a:sym typeface="+mn-ea"/>
              </a:rPr>
              <a:t>延伫</a:t>
            </a:r>
            <a:r>
              <a:rPr lang="zh-CN" altLang="zh-CN" sz="4000" b="1">
                <a:solidFill>
                  <a:srgbClr val="0A090C"/>
                </a:solidFill>
                <a:latin typeface="微软雅黑" panose="020B0503020204020204" charset="-122"/>
                <a:ea typeface="微软雅黑" panose="020B0503020204020204" charset="-122"/>
                <a:sym typeface="+mn-ea"/>
              </a:rPr>
              <a:t>乎吾将</a:t>
            </a:r>
            <a:r>
              <a:rPr lang="zh-CN" altLang="zh-CN" sz="4000" b="1">
                <a:solidFill>
                  <a:srgbClr val="FF0000"/>
                </a:solidFill>
                <a:latin typeface="微软雅黑" panose="020B0503020204020204" charset="-122"/>
                <a:ea typeface="微软雅黑" panose="020B0503020204020204" charset="-122"/>
                <a:sym typeface="+mn-ea"/>
              </a:rPr>
              <a:t>反</a:t>
            </a:r>
            <a:r>
              <a:rPr lang="zh-CN" altLang="zh-CN" sz="4000" b="1">
                <a:solidFill>
                  <a:srgbClr val="0A090C"/>
                </a:solidFill>
                <a:latin typeface="微软雅黑" panose="020B0503020204020204" charset="-122"/>
                <a:ea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r>
              <a:rPr lang="zh-CN" altLang="zh-CN" sz="4000" b="1">
                <a:solidFill>
                  <a:srgbClr val="FF0000"/>
                </a:solidFill>
                <a:latin typeface="微软雅黑" panose="020B0503020204020204" charset="-122"/>
                <a:ea typeface="微软雅黑" panose="020B0503020204020204" charset="-122"/>
                <a:sym typeface="+mn-ea"/>
              </a:rPr>
              <a:t>回</a:t>
            </a:r>
            <a:r>
              <a:rPr lang="zh-CN" altLang="zh-CN" sz="4000" b="1">
                <a:solidFill>
                  <a:srgbClr val="0A090C"/>
                </a:solidFill>
                <a:latin typeface="微软雅黑" panose="020B0503020204020204" charset="-122"/>
                <a:ea typeface="微软雅黑" panose="020B0503020204020204" charset="-122"/>
                <a:sym typeface="+mn-ea"/>
              </a:rPr>
              <a:t>朕车以</a:t>
            </a:r>
            <a:r>
              <a:rPr lang="zh-CN" altLang="zh-CN" sz="4000" b="1" u="sng">
                <a:solidFill>
                  <a:srgbClr val="FF0000"/>
                </a:solidFill>
                <a:latin typeface="微软雅黑" panose="020B0503020204020204" charset="-122"/>
                <a:ea typeface="微软雅黑" panose="020B0503020204020204" charset="-122"/>
                <a:sym typeface="+mn-ea"/>
              </a:rPr>
              <a:t>复路</a:t>
            </a:r>
            <a:r>
              <a:rPr lang="zh-CN" altLang="zh-CN" sz="4000" b="1">
                <a:solidFill>
                  <a:srgbClr val="0A090C"/>
                </a:solidFill>
                <a:latin typeface="微软雅黑" panose="020B0503020204020204" charset="-122"/>
                <a:ea typeface="微软雅黑" panose="020B0503020204020204" charset="-122"/>
                <a:sym typeface="+mn-ea"/>
              </a:rPr>
              <a:t>兮，</a:t>
            </a:r>
            <a:r>
              <a:rPr lang="zh-CN" altLang="zh-CN" sz="4000" b="1">
                <a:solidFill>
                  <a:srgbClr val="FF0000"/>
                </a:solidFill>
                <a:latin typeface="微软雅黑" panose="020B0503020204020204" charset="-122"/>
                <a:ea typeface="微软雅黑" panose="020B0503020204020204" charset="-122"/>
                <a:sym typeface="+mn-ea"/>
              </a:rPr>
              <a:t>及</a:t>
            </a:r>
            <a:r>
              <a:rPr lang="zh-CN" altLang="zh-CN" sz="4000" b="1" u="sng">
                <a:solidFill>
                  <a:srgbClr val="FF0000"/>
                </a:solidFill>
                <a:latin typeface="微软雅黑" panose="020B0503020204020204" charset="-122"/>
                <a:ea typeface="微软雅黑" panose="020B0503020204020204" charset="-122"/>
                <a:sym typeface="+mn-ea"/>
              </a:rPr>
              <a:t>行迷</a:t>
            </a:r>
            <a:r>
              <a:rPr lang="zh-CN" altLang="zh-CN" sz="4000" b="1">
                <a:solidFill>
                  <a:srgbClr val="0A090C"/>
                </a:solidFill>
                <a:latin typeface="微软雅黑" panose="020B0503020204020204" charset="-122"/>
                <a:ea typeface="微软雅黑" panose="020B0503020204020204" charset="-122"/>
                <a:sym typeface="+mn-ea"/>
              </a:rPr>
              <a:t>之未远。</a:t>
            </a: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r>
              <a:rPr lang="zh-CN" altLang="zh-CN" sz="4000" b="1">
                <a:solidFill>
                  <a:srgbClr val="FF0000"/>
                </a:solidFill>
                <a:latin typeface="微软雅黑" panose="020B0503020204020204" charset="-122"/>
                <a:ea typeface="微软雅黑" panose="020B0503020204020204" charset="-122"/>
                <a:sym typeface="+mn-ea"/>
              </a:rPr>
              <a:t>步</a:t>
            </a:r>
            <a:r>
              <a:rPr lang="zh-CN" altLang="zh-CN" sz="4000" b="1">
                <a:solidFill>
                  <a:srgbClr val="0A090C"/>
                </a:solidFill>
                <a:latin typeface="微软雅黑" panose="020B0503020204020204" charset="-122"/>
                <a:ea typeface="微软雅黑" panose="020B0503020204020204" charset="-122"/>
                <a:sym typeface="+mn-ea"/>
              </a:rPr>
              <a:t>余马于兰</a:t>
            </a:r>
            <a:r>
              <a:rPr lang="zh-CN" altLang="zh-CN" sz="4000" b="1">
                <a:solidFill>
                  <a:srgbClr val="FF0000"/>
                </a:solidFill>
                <a:latin typeface="微软雅黑" panose="020B0503020204020204" charset="-122"/>
                <a:ea typeface="微软雅黑" panose="020B0503020204020204" charset="-122"/>
                <a:sym typeface="+mn-ea"/>
              </a:rPr>
              <a:t>皋</a:t>
            </a:r>
            <a:r>
              <a:rPr lang="zh-CN" altLang="zh-CN" sz="4000" b="1">
                <a:solidFill>
                  <a:srgbClr val="0A090C"/>
                </a:solidFill>
                <a:latin typeface="微软雅黑" panose="020B0503020204020204" charset="-122"/>
                <a:ea typeface="微软雅黑" panose="020B0503020204020204" charset="-122"/>
                <a:sym typeface="+mn-ea"/>
              </a:rPr>
              <a:t>兮，驰椒</a:t>
            </a:r>
            <a:r>
              <a:rPr lang="zh-CN" altLang="zh-CN" sz="4000" b="1">
                <a:solidFill>
                  <a:srgbClr val="FF0000"/>
                </a:solidFill>
                <a:latin typeface="微软雅黑" panose="020B0503020204020204" charset="-122"/>
                <a:ea typeface="微软雅黑" panose="020B0503020204020204" charset="-122"/>
                <a:sym typeface="+mn-ea"/>
              </a:rPr>
              <a:t>丘</a:t>
            </a:r>
            <a:r>
              <a:rPr lang="zh-CN" altLang="zh-CN" sz="4000" b="1">
                <a:solidFill>
                  <a:srgbClr val="0A090C"/>
                </a:solidFill>
                <a:latin typeface="微软雅黑" panose="020B0503020204020204" charset="-122"/>
                <a:ea typeface="微软雅黑" panose="020B0503020204020204" charset="-122"/>
                <a:sym typeface="+mn-ea"/>
              </a:rPr>
              <a:t>且</a:t>
            </a:r>
            <a:r>
              <a:rPr lang="zh-CN" altLang="zh-CN" sz="4000" b="1">
                <a:solidFill>
                  <a:srgbClr val="FF0000"/>
                </a:solidFill>
                <a:latin typeface="微软雅黑" panose="020B0503020204020204" charset="-122"/>
                <a:ea typeface="微软雅黑" panose="020B0503020204020204" charset="-122"/>
                <a:sym typeface="+mn-ea"/>
              </a:rPr>
              <a:t>焉</a:t>
            </a:r>
            <a:r>
              <a:rPr lang="zh-CN" altLang="zh-CN" sz="4000" b="1" u="sng">
                <a:solidFill>
                  <a:srgbClr val="1317C8"/>
                </a:solidFill>
                <a:latin typeface="微软雅黑" panose="020B0503020204020204" charset="-122"/>
                <a:ea typeface="微软雅黑" panose="020B0503020204020204" charset="-122"/>
                <a:sym typeface="+mn-ea"/>
              </a:rPr>
              <a:t>止息</a:t>
            </a:r>
            <a:r>
              <a:rPr lang="zh-CN" altLang="zh-CN" sz="4000" b="1">
                <a:solidFill>
                  <a:srgbClr val="0A090C"/>
                </a:solidFill>
                <a:latin typeface="微软雅黑" panose="020B0503020204020204" charset="-122"/>
                <a:ea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sym typeface="+mn-ea"/>
            </a:endParaRPr>
          </a:p>
          <a:p>
            <a:pPr>
              <a:lnSpc>
                <a:spcPct val="110000"/>
              </a:lnSpc>
            </a:pPr>
            <a:r>
              <a:rPr lang="zh-CN" altLang="zh-CN" sz="4000" b="1">
                <a:solidFill>
                  <a:srgbClr val="0A090C"/>
                </a:solidFill>
                <a:latin typeface="微软雅黑" panose="020B0503020204020204" charset="-122"/>
                <a:ea typeface="微软雅黑" panose="020B0503020204020204" charset="-122"/>
                <a:sym typeface="+mn-ea"/>
              </a:rPr>
              <a:t>进</a:t>
            </a:r>
            <a:r>
              <a:rPr lang="zh-CN" altLang="zh-CN" sz="4000" b="1" u="sng">
                <a:solidFill>
                  <a:srgbClr val="FF0000"/>
                </a:solidFill>
                <a:latin typeface="微软雅黑" panose="020B0503020204020204" charset="-122"/>
                <a:ea typeface="微软雅黑" panose="020B0503020204020204" charset="-122"/>
                <a:sym typeface="+mn-ea"/>
              </a:rPr>
              <a:t>不入</a:t>
            </a:r>
            <a:r>
              <a:rPr lang="zh-CN" altLang="zh-CN" sz="4000" b="1">
                <a:solidFill>
                  <a:srgbClr val="0A090C"/>
                </a:solidFill>
                <a:latin typeface="微软雅黑" panose="020B0503020204020204" charset="-122"/>
                <a:ea typeface="微软雅黑" panose="020B0503020204020204" charset="-122"/>
                <a:sym typeface="+mn-ea"/>
              </a:rPr>
              <a:t>以</a:t>
            </a:r>
            <a:r>
              <a:rPr lang="zh-CN" altLang="zh-CN" sz="4000" b="1">
                <a:solidFill>
                  <a:srgbClr val="FF0000"/>
                </a:solidFill>
                <a:latin typeface="微软雅黑" panose="020B0503020204020204" charset="-122"/>
                <a:ea typeface="微软雅黑" panose="020B0503020204020204" charset="-122"/>
                <a:sym typeface="+mn-ea"/>
              </a:rPr>
              <a:t>离</a:t>
            </a:r>
            <a:r>
              <a:rPr lang="zh-CN" altLang="zh-CN" sz="4000" b="1">
                <a:solidFill>
                  <a:srgbClr val="0A090C"/>
                </a:solidFill>
                <a:latin typeface="微软雅黑" panose="020B0503020204020204" charset="-122"/>
                <a:ea typeface="微软雅黑" panose="020B0503020204020204" charset="-122"/>
                <a:sym typeface="+mn-ea"/>
              </a:rPr>
              <a:t>尤兮，退将复修吾</a:t>
            </a:r>
            <a:r>
              <a:rPr lang="zh-CN" altLang="zh-CN" sz="4000" b="1" u="sng">
                <a:solidFill>
                  <a:srgbClr val="FF0000"/>
                </a:solidFill>
                <a:latin typeface="微软雅黑" panose="020B0503020204020204" charset="-122"/>
                <a:ea typeface="微软雅黑" panose="020B0503020204020204" charset="-122"/>
                <a:sym typeface="+mn-ea"/>
              </a:rPr>
              <a:t>初服</a:t>
            </a:r>
            <a:r>
              <a:rPr lang="zh-CN" altLang="zh-CN" sz="4000" b="1">
                <a:solidFill>
                  <a:srgbClr val="0A090C"/>
                </a:solidFill>
                <a:latin typeface="微软雅黑" panose="020B0503020204020204" charset="-122"/>
                <a:ea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sym typeface="+mn-ea"/>
            </a:endParaRPr>
          </a:p>
        </p:txBody>
      </p:sp>
      <p:sp>
        <p:nvSpPr>
          <p:cNvPr id="5" name="文本框 4"/>
          <p:cNvSpPr txBox="1"/>
          <p:nvPr/>
        </p:nvSpPr>
        <p:spPr>
          <a:xfrm>
            <a:off x="1169670" y="190563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观察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4982210" y="190563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久立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8794750" y="1207770"/>
            <a:ext cx="269049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后悔选择道路时没有看清，我久久伫立而想返回。</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2785110" y="3199130"/>
            <a:ext cx="109918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回原</a:t>
            </a: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路</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8795385" y="2566670"/>
            <a:ext cx="2689860"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掉转我的车子返回原路，趁着迷路还不算远的时候。</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4591685" y="322516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趁着</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5393690" y="3225800"/>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走入迷途</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575945" y="457835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缓行</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2986405" y="4605655"/>
            <a:ext cx="109918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水边地</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5614670" y="4545965"/>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山冈</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6496685" y="4545965"/>
            <a:ext cx="109918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在那里</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1019810" y="5912485"/>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不被容纳</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2661285" y="5907405"/>
            <a:ext cx="2321560" cy="46037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同“罹”，遭受</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6303645" y="5897245"/>
            <a:ext cx="2386330" cy="75565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指出仕前的服饰，比喻原先的志向</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8795385" y="5281930"/>
            <a:ext cx="2973070" cy="141986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到朝廷做官不被（君王）接纳而又遭受指责，退下来重新整理我当初的衣服。</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8794750" y="3851275"/>
            <a:ext cx="3128645" cy="1419860"/>
          </a:xfrm>
          <a:prstGeom prst="rect">
            <a:avLst/>
          </a:prstGeom>
          <a:noFill/>
        </p:spPr>
        <p:txBody>
          <a:bodyPr wrap="square" rtlCol="0">
            <a:spAutoFit/>
          </a:bodyPr>
          <a:p>
            <a:pPr algn="l">
              <a:lnSpc>
                <a:spcPct val="90000"/>
              </a:lnSpc>
            </a:pPr>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让我的马缓缓走在长着兰草的水边，驱马疾行到长着椒树的山冈暂且在那里休息。</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 name="文本框 21"/>
          <p:cNvSpPr txBox="1"/>
          <p:nvPr/>
        </p:nvSpPr>
        <p:spPr>
          <a:xfrm>
            <a:off x="6496685" y="1905635"/>
            <a:ext cx="1576705" cy="755650"/>
          </a:xfrm>
          <a:prstGeom prst="rect">
            <a:avLst/>
          </a:prstGeom>
          <a:noFill/>
        </p:spPr>
        <p:txBody>
          <a:bodyPr wrap="square" rtlCol="0" anchor="t">
            <a:spAutoFit/>
          </a:bodyPr>
          <a:p>
            <a:pPr>
              <a:lnSpc>
                <a:spcPct val="90000"/>
              </a:lnSpc>
            </a:pPr>
            <a:r>
              <a:rPr lang="zh-CN" altLang="en-US" sz="2400" b="1" dirty="0">
                <a:solidFill>
                  <a:srgbClr val="1317C8"/>
                </a:solidFill>
                <a:latin typeface="华文中宋" panose="02010600040101010101" pitchFamily="2" charset="-122"/>
                <a:ea typeface="华文中宋" panose="02010600040101010101" pitchFamily="2" charset="-122"/>
                <a:sym typeface="+mn-ea"/>
              </a:rPr>
              <a:t>通“返”，返回</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23" name="文本框 22"/>
          <p:cNvSpPr txBox="1"/>
          <p:nvPr/>
        </p:nvSpPr>
        <p:spPr>
          <a:xfrm>
            <a:off x="664845" y="3244850"/>
            <a:ext cx="79375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调转</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24" name="文本框 23"/>
          <p:cNvSpPr txBox="1"/>
          <p:nvPr/>
        </p:nvSpPr>
        <p:spPr>
          <a:xfrm>
            <a:off x="7378700" y="3244850"/>
            <a:ext cx="1170940" cy="829945"/>
          </a:xfrm>
          <a:prstGeom prst="rect">
            <a:avLst/>
          </a:prstGeom>
          <a:noFill/>
        </p:spPr>
        <p:txBody>
          <a:bodyPr wrap="squar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停下来休息</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55"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strVal val="#ppt_w*0.70"/>
                                          </p:val>
                                        </p:tav>
                                        <p:tav tm="100000">
                                          <p:val>
                                            <p:strVal val="#ppt_w"/>
                                          </p:val>
                                        </p:tav>
                                      </p:tavLst>
                                    </p:anim>
                                    <p:anim calcmode="lin" valueType="num">
                                      <p:cBhvr>
                                        <p:cTn id="35" dur="1000" fill="hold"/>
                                        <p:tgtEl>
                                          <p:spTgt spid="7"/>
                                        </p:tgtEl>
                                        <p:attrNameLst>
                                          <p:attrName>ppt_h</p:attrName>
                                        </p:attrNameLst>
                                      </p:cBhvr>
                                      <p:tavLst>
                                        <p:tav tm="0">
                                          <p:val>
                                            <p:strVal val="#ppt_h"/>
                                          </p:val>
                                        </p:tav>
                                        <p:tav tm="100000">
                                          <p:val>
                                            <p:strVal val="#ppt_h"/>
                                          </p:val>
                                        </p:tav>
                                      </p:tavLst>
                                    </p:anim>
                                    <p:animEffect transition="in" filter="fade">
                                      <p:cBhvr>
                                        <p:cTn id="36" dur="1000"/>
                                        <p:tgtEl>
                                          <p:spTgt spid="7"/>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55"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1000" fill="hold"/>
                                        <p:tgtEl>
                                          <p:spTgt spid="9"/>
                                        </p:tgtEl>
                                        <p:attrNameLst>
                                          <p:attrName>ppt_w</p:attrName>
                                        </p:attrNameLst>
                                      </p:cBhvr>
                                      <p:tavLst>
                                        <p:tav tm="0">
                                          <p:val>
                                            <p:strVal val="#ppt_w*0.70"/>
                                          </p:val>
                                        </p:tav>
                                        <p:tav tm="100000">
                                          <p:val>
                                            <p:strVal val="#ppt_w"/>
                                          </p:val>
                                        </p:tav>
                                      </p:tavLst>
                                    </p:anim>
                                    <p:anim calcmode="lin" valueType="num">
                                      <p:cBhvr>
                                        <p:cTn id="61" dur="1000" fill="hold"/>
                                        <p:tgtEl>
                                          <p:spTgt spid="9"/>
                                        </p:tgtEl>
                                        <p:attrNameLst>
                                          <p:attrName>ppt_h</p:attrName>
                                        </p:attrNameLst>
                                      </p:cBhvr>
                                      <p:tavLst>
                                        <p:tav tm="0">
                                          <p:val>
                                            <p:strVal val="#ppt_h"/>
                                          </p:val>
                                        </p:tav>
                                        <p:tav tm="100000">
                                          <p:val>
                                            <p:strVal val="#ppt_h"/>
                                          </p:val>
                                        </p:tav>
                                      </p:tavLst>
                                    </p:anim>
                                    <p:animEffect transition="in" filter="fade">
                                      <p:cBhvr>
                                        <p:cTn id="62" dur="1000"/>
                                        <p:tgtEl>
                                          <p:spTgt spid="9"/>
                                        </p:tgtEl>
                                      </p:cBhvr>
                                    </p:animEffect>
                                  </p:childTnLst>
                                </p:cTn>
                              </p:par>
                            </p:childTnLst>
                          </p:cTn>
                        </p:par>
                        <p:par>
                          <p:cTn id="63" fill="hold">
                            <p:stCondLst>
                              <p:cond delay="5500"/>
                            </p:stCondLst>
                            <p:childTnLst>
                              <p:par>
                                <p:cTn id="64" presetID="2" presetClass="entr" presetSubtype="4"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1+#ppt_h/2"/>
                                          </p:val>
                                        </p:tav>
                                        <p:tav tm="100000">
                                          <p:val>
                                            <p:strVal val="#ppt_y"/>
                                          </p:val>
                                        </p:tav>
                                      </p:tavLst>
                                    </p:anim>
                                  </p:childTnLst>
                                </p:cTn>
                              </p:par>
                            </p:childTnLst>
                          </p:cTn>
                        </p:par>
                        <p:par>
                          <p:cTn id="68" fill="hold">
                            <p:stCondLst>
                              <p:cond delay="6000"/>
                            </p:stCondLst>
                            <p:childTnLst>
                              <p:par>
                                <p:cTn id="69" presetID="2" presetClass="entr" presetSubtype="4"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childTnLst>
                          </p:cTn>
                        </p:par>
                        <p:par>
                          <p:cTn id="73" fill="hold">
                            <p:stCondLst>
                              <p:cond delay="6500"/>
                            </p:stCondLst>
                            <p:childTnLst>
                              <p:par>
                                <p:cTn id="74" presetID="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2" presetClass="entr" presetSubtype="4"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ppt_x"/>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1+#ppt_h/2"/>
                                          </p:val>
                                        </p:tav>
                                        <p:tav tm="100000">
                                          <p:val>
                                            <p:strVal val="#ppt_y"/>
                                          </p:val>
                                        </p:tav>
                                      </p:tavLst>
                                    </p:anim>
                                  </p:childTnLst>
                                </p:cTn>
                              </p:par>
                            </p:childTnLst>
                          </p:cTn>
                        </p:par>
                        <p:par>
                          <p:cTn id="88" fill="hold">
                            <p:stCondLst>
                              <p:cond delay="8000"/>
                            </p:stCondLst>
                            <p:childTnLst>
                              <p:par>
                                <p:cTn id="89" presetID="55"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1000" fill="hold"/>
                                        <p:tgtEl>
                                          <p:spTgt spid="21"/>
                                        </p:tgtEl>
                                        <p:attrNameLst>
                                          <p:attrName>ppt_w</p:attrName>
                                        </p:attrNameLst>
                                      </p:cBhvr>
                                      <p:tavLst>
                                        <p:tav tm="0">
                                          <p:val>
                                            <p:strVal val="#ppt_w*0.70"/>
                                          </p:val>
                                        </p:tav>
                                        <p:tav tm="100000">
                                          <p:val>
                                            <p:strVal val="#ppt_w"/>
                                          </p:val>
                                        </p:tav>
                                      </p:tavLst>
                                    </p:anim>
                                    <p:anim calcmode="lin" valueType="num">
                                      <p:cBhvr>
                                        <p:cTn id="92" dur="1000" fill="hold"/>
                                        <p:tgtEl>
                                          <p:spTgt spid="21"/>
                                        </p:tgtEl>
                                        <p:attrNameLst>
                                          <p:attrName>ppt_h</p:attrName>
                                        </p:attrNameLst>
                                      </p:cBhvr>
                                      <p:tavLst>
                                        <p:tav tm="0">
                                          <p:val>
                                            <p:strVal val="#ppt_h"/>
                                          </p:val>
                                        </p:tav>
                                        <p:tav tm="100000">
                                          <p:val>
                                            <p:strVal val="#ppt_h"/>
                                          </p:val>
                                        </p:tav>
                                      </p:tavLst>
                                    </p:anim>
                                    <p:animEffect transition="in" filter="fade">
                                      <p:cBhvr>
                                        <p:cTn id="93" dur="1000"/>
                                        <p:tgtEl>
                                          <p:spTgt spid="21"/>
                                        </p:tgtEl>
                                      </p:cBhvr>
                                    </p:animEffect>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additive="base">
                                        <p:cTn id="102" dur="500" fill="hold"/>
                                        <p:tgtEl>
                                          <p:spTgt spid="18"/>
                                        </p:tgtEl>
                                        <p:attrNameLst>
                                          <p:attrName>ppt_x</p:attrName>
                                        </p:attrNameLst>
                                      </p:cBhvr>
                                      <p:tavLst>
                                        <p:tav tm="0">
                                          <p:val>
                                            <p:strVal val="#ppt_x"/>
                                          </p:val>
                                        </p:tav>
                                        <p:tav tm="100000">
                                          <p:val>
                                            <p:strVal val="#ppt_x"/>
                                          </p:val>
                                        </p:tav>
                                      </p:tavLst>
                                    </p:anim>
                                    <p:anim calcmode="lin" valueType="num">
                                      <p:cBhvr additive="base">
                                        <p:cTn id="103" dur="500" fill="hold"/>
                                        <p:tgtEl>
                                          <p:spTgt spid="18"/>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fill="hold"/>
                                        <p:tgtEl>
                                          <p:spTgt spid="19"/>
                                        </p:tgtEl>
                                        <p:attrNameLst>
                                          <p:attrName>ppt_x</p:attrName>
                                        </p:attrNameLst>
                                      </p:cBhvr>
                                      <p:tavLst>
                                        <p:tav tm="0">
                                          <p:val>
                                            <p:strVal val="#ppt_x"/>
                                          </p:val>
                                        </p:tav>
                                        <p:tav tm="100000">
                                          <p:val>
                                            <p:strVal val="#ppt_x"/>
                                          </p:val>
                                        </p:tav>
                                      </p:tavLst>
                                    </p:anim>
                                    <p:anim calcmode="lin" valueType="num">
                                      <p:cBhvr additive="base">
                                        <p:cTn id="108" dur="500" fill="hold"/>
                                        <p:tgtEl>
                                          <p:spTgt spid="19"/>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55" presetClass="entr" presetSubtype="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1000" fill="hold"/>
                                        <p:tgtEl>
                                          <p:spTgt spid="20"/>
                                        </p:tgtEl>
                                        <p:attrNameLst>
                                          <p:attrName>ppt_w</p:attrName>
                                        </p:attrNameLst>
                                      </p:cBhvr>
                                      <p:tavLst>
                                        <p:tav tm="0">
                                          <p:val>
                                            <p:strVal val="#ppt_w*0.70"/>
                                          </p:val>
                                        </p:tav>
                                        <p:tav tm="100000">
                                          <p:val>
                                            <p:strVal val="#ppt_w"/>
                                          </p:val>
                                        </p:tav>
                                      </p:tavLst>
                                    </p:anim>
                                    <p:anim calcmode="lin" valueType="num">
                                      <p:cBhvr>
                                        <p:cTn id="113" dur="1000" fill="hold"/>
                                        <p:tgtEl>
                                          <p:spTgt spid="20"/>
                                        </p:tgtEl>
                                        <p:attrNameLst>
                                          <p:attrName>ppt_h</p:attrName>
                                        </p:attrNameLst>
                                      </p:cBhvr>
                                      <p:tavLst>
                                        <p:tav tm="0">
                                          <p:val>
                                            <p:strVal val="#ppt_h"/>
                                          </p:val>
                                        </p:tav>
                                        <p:tav tm="100000">
                                          <p:val>
                                            <p:strVal val="#ppt_h"/>
                                          </p:val>
                                        </p:tav>
                                      </p:tavLst>
                                    </p:anim>
                                    <p:animEffect transition="in" filter="fade">
                                      <p:cBhvr>
                                        <p:cTn id="11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P spid="22" grpId="0"/>
      <p:bldP spid="7" grpId="0"/>
      <p:bldP spid="23" grpId="0"/>
      <p:bldP spid="8" grpId="0"/>
      <p:bldP spid="11" grpId="0"/>
      <p:bldP spid="12" grpId="0"/>
      <p:bldP spid="9" grpId="0"/>
      <p:bldP spid="13" grpId="0"/>
      <p:bldP spid="14" grpId="0"/>
      <p:bldP spid="15" grpId="0"/>
      <p:bldP spid="16" grpId="0"/>
      <p:bldP spid="21" grpId="0"/>
      <p:bldP spid="17" grpId="0"/>
      <p:bldP spid="18" grpId="0"/>
      <p:bldP spid="19" grpId="0"/>
      <p:bldP spid="20" grpId="0"/>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0" y="555625"/>
            <a:ext cx="8277225" cy="5262245"/>
          </a:xfrm>
          <a:prstGeom prst="rect">
            <a:avLst/>
          </a:prstGeom>
          <a:noFill/>
        </p:spPr>
        <p:txBody>
          <a:bodyPr wrap="square" rtlCol="0" anchor="t">
            <a:spAutoFit/>
          </a:bodyPr>
          <a:p>
            <a:pPr>
              <a:lnSpc>
                <a:spcPct val="12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制</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芰荷</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以为</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衣</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兮，集</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芙蓉</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以为</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裳</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不吾知</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其亦已兮，</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苟</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余情其信</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芳</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zh-CN" sz="4000" b="1">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高</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余冠之</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岌岌</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a:t>
            </a:r>
            <a:r>
              <a:rPr lang="zh-CN" altLang="zh-CN" sz="4000" b="1">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长</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余佩之</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陆离</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芳</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与</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泽</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其杂糅兮，唯</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昭质</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其犹未</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亏</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73430" y="1280795"/>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菱叶与荷叶</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773430" y="2809240"/>
            <a:ext cx="109918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不知吾</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4090670" y="2772410"/>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如果、只要</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6961505" y="277241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美好</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2258695" y="4222115"/>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高耸的样子</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6146165" y="4222115"/>
            <a:ext cx="171005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修长的样子</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4370070" y="5671820"/>
            <a:ext cx="2320925"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光明纯洁的本质</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 name="文本框 10"/>
          <p:cNvSpPr txBox="1"/>
          <p:nvPr/>
        </p:nvSpPr>
        <p:spPr>
          <a:xfrm>
            <a:off x="7485380" y="5671820"/>
            <a:ext cx="79375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减损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8279130" y="2253615"/>
            <a:ext cx="3310890"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不了解我也就算了，只要我本心确实是美好的。</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8279130" y="3721100"/>
            <a:ext cx="2889885"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加高我高高的帽子，加长我长长的佩带。</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8394700" y="5071745"/>
            <a:ext cx="3550920"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服饰的芳香和佩玉的润泽交织在一起，我光明纯洁的品质还是没有减损。</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8279130" y="786130"/>
            <a:ext cx="3481705" cy="829945"/>
          </a:xfrm>
          <a:prstGeom prst="rect">
            <a:avLst/>
          </a:prstGeom>
          <a:noFill/>
        </p:spPr>
        <p:txBody>
          <a:bodyPr wrap="square" rtlCol="0" anchor="t">
            <a:spAutoFit/>
          </a:bodyPr>
          <a:p>
            <a:r>
              <a:rPr lang="zh-CN" sz="2400" b="1">
                <a:solidFill>
                  <a:srgbClr val="1317C8"/>
                </a:solidFill>
                <a:latin typeface="华文中宋" panose="02010600040101010101" pitchFamily="2" charset="-122"/>
                <a:ea typeface="华文中宋" panose="02010600040101010101" pitchFamily="2" charset="-122"/>
                <a:sym typeface="+mn-ea"/>
              </a:rPr>
              <a:t>我要把菱叶裁剪成上衣，我并用荷花把下裳织就。</a:t>
            </a:r>
            <a:endParaRPr lang="zh-CN" altLang="en-US" sz="2400" b="1">
              <a:solidFill>
                <a:srgbClr val="1317C8"/>
              </a:solidFill>
              <a:latin typeface="华文中宋" panose="02010600040101010101" pitchFamily="2" charset="-122"/>
              <a:ea typeface="华文中宋" panose="02010600040101010101" pitchFamily="2" charset="-122"/>
              <a:sym typeface="+mn-ea"/>
            </a:endParaRPr>
          </a:p>
        </p:txBody>
      </p:sp>
      <p:sp>
        <p:nvSpPr>
          <p:cNvPr id="16" name="文本框 15"/>
          <p:cNvSpPr txBox="1"/>
          <p:nvPr/>
        </p:nvSpPr>
        <p:spPr>
          <a:xfrm>
            <a:off x="5236845" y="1280795"/>
            <a:ext cx="79375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荷花</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17" name="文本框 16"/>
          <p:cNvSpPr txBox="1"/>
          <p:nvPr/>
        </p:nvSpPr>
        <p:spPr>
          <a:xfrm>
            <a:off x="2738755" y="1322705"/>
            <a:ext cx="5117465" cy="460375"/>
          </a:xfrm>
          <a:prstGeom prst="rect">
            <a:avLst/>
          </a:prstGeom>
          <a:noFill/>
        </p:spPr>
        <p:txBody>
          <a:bodyPr wrap="none" rtlCol="0" anchor="t">
            <a:spAutoFit/>
          </a:bodyPr>
          <a:p>
            <a:r>
              <a:rPr lang="zh-CN" altLang="en-US" sz="2400" b="1" dirty="0">
                <a:solidFill>
                  <a:srgbClr val="1317C8"/>
                </a:solidFill>
                <a:highlight>
                  <a:srgbClr val="FFFF00"/>
                </a:highlight>
                <a:latin typeface="华文中宋" panose="02010600040101010101" pitchFamily="2" charset="-122"/>
                <a:ea typeface="华文中宋" panose="02010600040101010101" pitchFamily="2" charset="-122"/>
                <a:sym typeface="+mn-ea"/>
              </a:rPr>
              <a:t>古代上衣为衣，</a:t>
            </a:r>
            <a:r>
              <a:rPr lang="en-US" altLang="zh-CN" sz="2400" b="1" dirty="0">
                <a:solidFill>
                  <a:srgbClr val="1317C8"/>
                </a:solidFill>
                <a:latin typeface="华文中宋" panose="02010600040101010101" pitchFamily="2" charset="-122"/>
                <a:ea typeface="华文中宋" panose="02010600040101010101" pitchFamily="2" charset="-122"/>
                <a:sym typeface="+mn-ea"/>
              </a:rPr>
              <a:t>                </a:t>
            </a:r>
            <a:r>
              <a:rPr lang="zh-CN" altLang="en-US" sz="2400" b="1" dirty="0">
                <a:solidFill>
                  <a:srgbClr val="1317C8"/>
                </a:solidFill>
                <a:highlight>
                  <a:srgbClr val="FFFF00"/>
                </a:highlight>
                <a:latin typeface="华文中宋" panose="02010600040101010101" pitchFamily="2" charset="-122"/>
                <a:ea typeface="华文中宋" panose="02010600040101010101" pitchFamily="2" charset="-122"/>
                <a:sym typeface="+mn-ea"/>
              </a:rPr>
              <a:t>下衣为裳</a:t>
            </a:r>
            <a:endParaRPr lang="zh-CN" altLang="en-US" sz="2400" b="1" dirty="0">
              <a:solidFill>
                <a:srgbClr val="1317C8"/>
              </a:solidFill>
              <a:highlight>
                <a:srgbClr val="FFFF00"/>
              </a:highlight>
              <a:latin typeface="华文中宋" panose="02010600040101010101" pitchFamily="2" charset="-122"/>
              <a:ea typeface="华文中宋" panose="02010600040101010101" pitchFamily="2" charset="-122"/>
              <a:sym typeface="+mn-ea"/>
            </a:endParaRPr>
          </a:p>
        </p:txBody>
      </p:sp>
      <p:sp>
        <p:nvSpPr>
          <p:cNvPr id="18" name="文本框 17"/>
          <p:cNvSpPr txBox="1"/>
          <p:nvPr/>
        </p:nvSpPr>
        <p:spPr>
          <a:xfrm>
            <a:off x="340995" y="3199130"/>
            <a:ext cx="5097780" cy="460375"/>
          </a:xfrm>
          <a:prstGeom prst="rect">
            <a:avLst/>
          </a:prstGeom>
          <a:noFill/>
        </p:spPr>
        <p:txBody>
          <a:bodyPr wrap="square" rtlCol="0" anchor="t">
            <a:spAutoFit/>
          </a:bodyPr>
          <a:p>
            <a:r>
              <a:rPr lang="zh-CN" altLang="en-US" sz="2400" b="1" dirty="0">
                <a:solidFill>
                  <a:srgbClr val="1317C8"/>
                </a:solidFill>
                <a:highlight>
                  <a:srgbClr val="FFFF00"/>
                </a:highlight>
                <a:latin typeface="华文中宋" panose="02010600040101010101" pitchFamily="2" charset="-122"/>
                <a:ea typeface="华文中宋" panose="02010600040101010101" pitchFamily="2" charset="-122"/>
                <a:sym typeface="+mn-ea"/>
              </a:rPr>
              <a:t>形容词作动词，“加高”，“加长 ”</a:t>
            </a:r>
            <a:endParaRPr lang="zh-CN" altLang="en-US" sz="2400" b="1" dirty="0">
              <a:solidFill>
                <a:srgbClr val="1317C8"/>
              </a:solidFill>
              <a:highlight>
                <a:srgbClr val="FFFF00"/>
              </a:highlight>
              <a:latin typeface="华文中宋" panose="02010600040101010101" pitchFamily="2" charset="-122"/>
              <a:ea typeface="华文中宋" panose="02010600040101010101" pitchFamily="2" charset="-122"/>
              <a:sym typeface="+mn-ea"/>
            </a:endParaRPr>
          </a:p>
        </p:txBody>
      </p:sp>
      <p:sp>
        <p:nvSpPr>
          <p:cNvPr id="19" name="文本框 18"/>
          <p:cNvSpPr txBox="1"/>
          <p:nvPr/>
        </p:nvSpPr>
        <p:spPr>
          <a:xfrm>
            <a:off x="405765" y="5671820"/>
            <a:ext cx="179832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芳香</a:t>
            </a:r>
            <a:r>
              <a:rPr lang="zh-CN" altLang="en-US" sz="2400" b="1" dirty="0">
                <a:solidFill>
                  <a:srgbClr val="000000"/>
                </a:solidFill>
                <a:latin typeface="华文中宋" panose="02010600040101010101" pitchFamily="2" charset="-122"/>
                <a:ea typeface="华文中宋" panose="02010600040101010101" pitchFamily="2" charset="-122"/>
                <a:sym typeface="+mn-ea"/>
              </a:rPr>
              <a:t>    </a:t>
            </a:r>
            <a:r>
              <a:rPr lang="zh-CN" altLang="en-US" sz="2400" b="1" dirty="0">
                <a:solidFill>
                  <a:srgbClr val="1317C8"/>
                </a:solidFill>
                <a:latin typeface="华文中宋" panose="02010600040101010101" pitchFamily="2" charset="-122"/>
                <a:ea typeface="华文中宋" panose="02010600040101010101" pitchFamily="2" charset="-122"/>
                <a:sym typeface="+mn-ea"/>
              </a:rPr>
              <a:t>光泽</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5"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strVal val="#ppt_w*0.70"/>
                                          </p:val>
                                        </p:tav>
                                        <p:tav tm="100000">
                                          <p:val>
                                            <p:strVal val="#ppt_w"/>
                                          </p:val>
                                        </p:tav>
                                      </p:tavLst>
                                    </p:anim>
                                    <p:anim calcmode="lin" valueType="num">
                                      <p:cBhvr>
                                        <p:cTn id="30" dur="1000" fill="hold"/>
                                        <p:tgtEl>
                                          <p:spTgt spid="15"/>
                                        </p:tgtEl>
                                        <p:attrNameLst>
                                          <p:attrName>ppt_h</p:attrName>
                                        </p:attrNameLst>
                                      </p:cBhvr>
                                      <p:tavLst>
                                        <p:tav tm="0">
                                          <p:val>
                                            <p:strVal val="#ppt_h"/>
                                          </p:val>
                                        </p:tav>
                                        <p:tav tm="100000">
                                          <p:val>
                                            <p:strVal val="#ppt_h"/>
                                          </p:val>
                                        </p:tav>
                                      </p:tavLst>
                                    </p:anim>
                                    <p:animEffect transition="in" filter="fade">
                                      <p:cBhvr>
                                        <p:cTn id="31" dur="1000"/>
                                        <p:tgtEl>
                                          <p:spTgt spid="15"/>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55"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strVal val="#ppt_w*0.70"/>
                                          </p:val>
                                        </p:tav>
                                        <p:tav tm="100000">
                                          <p:val>
                                            <p:strVal val="#ppt_w"/>
                                          </p:val>
                                        </p:tav>
                                      </p:tavLst>
                                    </p:anim>
                                    <p:anim calcmode="lin" valueType="num">
                                      <p:cBhvr>
                                        <p:cTn id="51" dur="1000" fill="hold"/>
                                        <p:tgtEl>
                                          <p:spTgt spid="12"/>
                                        </p:tgtEl>
                                        <p:attrNameLst>
                                          <p:attrName>ppt_h</p:attrName>
                                        </p:attrNameLst>
                                      </p:cBhvr>
                                      <p:tavLst>
                                        <p:tav tm="0">
                                          <p:val>
                                            <p:strVal val="#ppt_h"/>
                                          </p:val>
                                        </p:tav>
                                        <p:tav tm="100000">
                                          <p:val>
                                            <p:strVal val="#ppt_h"/>
                                          </p:val>
                                        </p:tav>
                                      </p:tavLst>
                                    </p:anim>
                                    <p:animEffect transition="in" filter="fade">
                                      <p:cBhvr>
                                        <p:cTn id="52" dur="1000"/>
                                        <p:tgtEl>
                                          <p:spTgt spid="12"/>
                                        </p:tgtEl>
                                      </p:cBhvr>
                                    </p:animEffect>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ppt_x"/>
                                          </p:val>
                                        </p:tav>
                                        <p:tav tm="100000">
                                          <p:val>
                                            <p:strVal val="#ppt_x"/>
                                          </p:val>
                                        </p:tav>
                                      </p:tavLst>
                                    </p:anim>
                                    <p:anim calcmode="lin" valueType="num">
                                      <p:cBhvr additive="base">
                                        <p:cTn id="77" dur="500" fill="hold"/>
                                        <p:tgtEl>
                                          <p:spTgt spid="19"/>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additive="base">
                                        <p:cTn id="81" dur="500" fill="hold"/>
                                        <p:tgtEl>
                                          <p:spTgt spid="10"/>
                                        </p:tgtEl>
                                        <p:attrNameLst>
                                          <p:attrName>ppt_x</p:attrName>
                                        </p:attrNameLst>
                                      </p:cBhvr>
                                      <p:tavLst>
                                        <p:tav tm="0">
                                          <p:val>
                                            <p:strVal val="#ppt_x"/>
                                          </p:val>
                                        </p:tav>
                                        <p:tav tm="100000">
                                          <p:val>
                                            <p:strVal val="#ppt_x"/>
                                          </p:val>
                                        </p:tav>
                                      </p:tavLst>
                                    </p:anim>
                                    <p:anim calcmode="lin" valueType="num">
                                      <p:cBhvr additive="base">
                                        <p:cTn id="82" dur="500" fill="hold"/>
                                        <p:tgtEl>
                                          <p:spTgt spid="10"/>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fill="hold"/>
                                        <p:tgtEl>
                                          <p:spTgt spid="11"/>
                                        </p:tgtEl>
                                        <p:attrNameLst>
                                          <p:attrName>ppt_x</p:attrName>
                                        </p:attrNameLst>
                                      </p:cBhvr>
                                      <p:tavLst>
                                        <p:tav tm="0">
                                          <p:val>
                                            <p:strVal val="#ppt_x"/>
                                          </p:val>
                                        </p:tav>
                                        <p:tav tm="100000">
                                          <p:val>
                                            <p:strVal val="#ppt_x"/>
                                          </p:val>
                                        </p:tav>
                                      </p:tavLst>
                                    </p:anim>
                                    <p:anim calcmode="lin" valueType="num">
                                      <p:cBhvr additive="base">
                                        <p:cTn id="87" dur="500" fill="hold"/>
                                        <p:tgtEl>
                                          <p:spTgt spid="11"/>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55"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1000" fill="hold"/>
                                        <p:tgtEl>
                                          <p:spTgt spid="14"/>
                                        </p:tgtEl>
                                        <p:attrNameLst>
                                          <p:attrName>ppt_w</p:attrName>
                                        </p:attrNameLst>
                                      </p:cBhvr>
                                      <p:tavLst>
                                        <p:tav tm="0">
                                          <p:val>
                                            <p:strVal val="#ppt_w*0.70"/>
                                          </p:val>
                                        </p:tav>
                                        <p:tav tm="100000">
                                          <p:val>
                                            <p:strVal val="#ppt_w"/>
                                          </p:val>
                                        </p:tav>
                                      </p:tavLst>
                                    </p:anim>
                                    <p:anim calcmode="lin" valueType="num">
                                      <p:cBhvr>
                                        <p:cTn id="92" dur="1000" fill="hold"/>
                                        <p:tgtEl>
                                          <p:spTgt spid="14"/>
                                        </p:tgtEl>
                                        <p:attrNameLst>
                                          <p:attrName>ppt_h</p:attrName>
                                        </p:attrNameLst>
                                      </p:cBhvr>
                                      <p:tavLst>
                                        <p:tav tm="0">
                                          <p:val>
                                            <p:strVal val="#ppt_h"/>
                                          </p:val>
                                        </p:tav>
                                        <p:tav tm="100000">
                                          <p:val>
                                            <p:strVal val="#ppt_h"/>
                                          </p:val>
                                        </p:tav>
                                      </p:tavLst>
                                    </p:anim>
                                    <p:animEffect transition="in" filter="fade">
                                      <p:cBhvr>
                                        <p:cTn id="9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6" grpId="0"/>
      <p:bldP spid="17" grpId="0"/>
      <p:bldP spid="15" grpId="0"/>
      <p:bldP spid="5" grpId="0"/>
      <p:bldP spid="6" grpId="0"/>
      <p:bldP spid="7" grpId="0"/>
      <p:bldP spid="12" grpId="0"/>
      <p:bldP spid="18" grpId="0"/>
      <p:bldP spid="8" grpId="0"/>
      <p:bldP spid="9" grpId="0"/>
      <p:bldP spid="13" grpId="0"/>
      <p:bldP spid="19" grpId="0"/>
      <p:bldP spid="10" grpId="0"/>
      <p:bldP spid="11"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2440" y="746760"/>
            <a:ext cx="8160385" cy="4831080"/>
          </a:xfrm>
          <a:prstGeom prst="rect">
            <a:avLst/>
          </a:prstGeom>
          <a:noFill/>
        </p:spPr>
        <p:txBody>
          <a:bodyPr wrap="square" rtlCol="0" anchor="t">
            <a:spAutoFit/>
          </a:bodyPr>
          <a:p>
            <a:pPr>
              <a:lnSpc>
                <a:spcPct val="11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忽反顾以</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游目</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兮，将</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往观</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乎四荒。</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佩缤纷其繁饰兮，芳</a:t>
            </a:r>
            <a:r>
              <a:rPr lang="zh-CN" altLang="zh-CN" sz="4000" b="1" u="sng">
                <a:solidFill>
                  <a:srgbClr val="FF0000"/>
                </a:solidFill>
                <a:latin typeface="微软雅黑" panose="020B0503020204020204" charset="-122"/>
                <a:ea typeface="微软雅黑" panose="020B0503020204020204" charset="-122"/>
                <a:cs typeface="微软雅黑" panose="020B0503020204020204" charset="-122"/>
                <a:sym typeface="+mn-ea"/>
              </a:rPr>
              <a:t>菲菲</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其</a:t>
            </a:r>
            <a:r>
              <a:rPr lang="zh-CN" altLang="zh-CN" sz="4000" b="1">
                <a:solidFill>
                  <a:srgbClr val="0A090C"/>
                </a:solidFill>
                <a:highlight>
                  <a:srgbClr val="FFFF00"/>
                </a:highlight>
                <a:latin typeface="微软雅黑" panose="020B0503020204020204" charset="-122"/>
                <a:ea typeface="微软雅黑" panose="020B0503020204020204" charset="-122"/>
                <a:cs typeface="微软雅黑" panose="020B0503020204020204" charset="-122"/>
                <a:sym typeface="+mn-ea"/>
              </a:rPr>
              <a:t>弥</a:t>
            </a:r>
            <a:r>
              <a:rPr lang="zh-CN" altLang="zh-CN" sz="4000" b="1">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章</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民生各有所乐兮，余独好</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修</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以为常。</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虽体解吾犹未变兮，岂余心之可</a:t>
            </a:r>
            <a:r>
              <a:rPr lang="zh-CN"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惩</a:t>
            </a:r>
            <a:r>
              <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rPr>
              <a:t>？</a:t>
            </a:r>
            <a:endParaRPr lang="zh-CN" altLang="zh-CN" sz="4000" b="1">
              <a:solidFill>
                <a:srgbClr val="0A090C"/>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474595" y="1441450"/>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放眼观看</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4848225" y="2810510"/>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香气浓烈</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6551930" y="2810510"/>
            <a:ext cx="140462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同“彰”</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8632825" y="2198370"/>
            <a:ext cx="3275330" cy="829945"/>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佩戴的饰物缤纷多彩，浓烈的芳香更加显著。</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8634095" y="3569335"/>
            <a:ext cx="2755265" cy="119888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人生各有各的爱好，我独爱美好并且习以为常。</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6246495" y="5447030"/>
            <a:ext cx="2015490" cy="460375"/>
          </a:xfrm>
          <a:prstGeom prst="rect">
            <a:avLst/>
          </a:prstGeom>
          <a:noFill/>
        </p:spPr>
        <p:txBody>
          <a:bodyPr wrap="non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因受创而戒止</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 name="文本框 9"/>
          <p:cNvSpPr txBox="1"/>
          <p:nvPr/>
        </p:nvSpPr>
        <p:spPr>
          <a:xfrm>
            <a:off x="8634095" y="4892675"/>
            <a:ext cx="3322320" cy="1568450"/>
          </a:xfrm>
          <a:prstGeom prst="rect">
            <a:avLst/>
          </a:prstGeom>
          <a:noFill/>
        </p:spPr>
        <p:txBody>
          <a:bodyPr wrap="square" rtlCol="0">
            <a:spAutoFit/>
          </a:bodyPr>
          <a:p>
            <a:pPr algn="l"/>
            <a:r>
              <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rPr>
              <a:t>即使被肢解我仍然不会改变，难道我的心会因为受到惩罚而停止（爱美好，从正道）?</a:t>
            </a:r>
            <a:endParaRPr lang="zh-CN" altLang="en-US" sz="2400" b="1">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 name="文本框 10"/>
          <p:cNvSpPr txBox="1"/>
          <p:nvPr/>
        </p:nvSpPr>
        <p:spPr>
          <a:xfrm>
            <a:off x="6427470" y="1737995"/>
            <a:ext cx="140462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更加明显</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12" name="文本框 11"/>
          <p:cNvSpPr txBox="1"/>
          <p:nvPr/>
        </p:nvSpPr>
        <p:spPr>
          <a:xfrm>
            <a:off x="5022850" y="1441450"/>
            <a:ext cx="140462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前去观望</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
        <p:nvSpPr>
          <p:cNvPr id="13" name="文本框 12"/>
          <p:cNvSpPr txBox="1"/>
          <p:nvPr/>
        </p:nvSpPr>
        <p:spPr>
          <a:xfrm>
            <a:off x="8632825" y="746760"/>
            <a:ext cx="3052445" cy="1198880"/>
          </a:xfrm>
          <a:prstGeom prst="rect">
            <a:avLst/>
          </a:prstGeom>
          <a:noFill/>
        </p:spPr>
        <p:txBody>
          <a:bodyPr wrap="square" rtlCol="0" anchor="t">
            <a:spAutoFit/>
          </a:bodyPr>
          <a:p>
            <a:r>
              <a:rPr lang="zh-CN" altLang="en-US" sz="2400" b="1" dirty="0">
                <a:solidFill>
                  <a:srgbClr val="240BBD"/>
                </a:solidFill>
                <a:latin typeface="华文中宋" panose="02010600040101010101" pitchFamily="2" charset="-122"/>
                <a:ea typeface="华文中宋" panose="02010600040101010101" pitchFamily="2" charset="-122"/>
                <a:sym typeface="+mn-ea"/>
              </a:rPr>
              <a:t>我忽然又回过头来放眼观望，打算前去观察四方广大的土地。</a:t>
            </a:r>
            <a:endParaRPr lang="zh-CN" altLang="en-US" sz="2400" b="1" dirty="0">
              <a:solidFill>
                <a:srgbClr val="240BBD"/>
              </a:solidFill>
              <a:latin typeface="华文中宋" panose="02010600040101010101" pitchFamily="2" charset="-122"/>
              <a:ea typeface="华文中宋" panose="02010600040101010101" pitchFamily="2" charset="-122"/>
              <a:sym typeface="+mn-ea"/>
            </a:endParaRPr>
          </a:p>
        </p:txBody>
      </p:sp>
      <p:sp>
        <p:nvSpPr>
          <p:cNvPr id="14" name="文本框 13"/>
          <p:cNvSpPr txBox="1"/>
          <p:nvPr/>
        </p:nvSpPr>
        <p:spPr>
          <a:xfrm>
            <a:off x="5433695" y="4179570"/>
            <a:ext cx="2015490" cy="460375"/>
          </a:xfrm>
          <a:prstGeom prst="rect">
            <a:avLst/>
          </a:prstGeom>
          <a:noFill/>
        </p:spPr>
        <p:txBody>
          <a:bodyPr wrap="none" rtlCol="0" anchor="t">
            <a:spAutoFit/>
          </a:bodyPr>
          <a:p>
            <a:r>
              <a:rPr lang="zh-CN" altLang="en-US" sz="2400" b="1" dirty="0">
                <a:solidFill>
                  <a:srgbClr val="1317C8"/>
                </a:solidFill>
                <a:latin typeface="华文中宋" panose="02010600040101010101" pitchFamily="2" charset="-122"/>
                <a:ea typeface="华文中宋" panose="02010600040101010101" pitchFamily="2" charset="-122"/>
                <a:sym typeface="+mn-ea"/>
              </a:rPr>
              <a:t>比喻修身养性</a:t>
            </a:r>
            <a:endParaRPr lang="zh-CN" altLang="en-US" sz="2400" b="1" dirty="0">
              <a:solidFill>
                <a:srgbClr val="1317C8"/>
              </a:solidFill>
              <a:latin typeface="华文中宋" panose="02010600040101010101" pitchFamily="2" charset="-122"/>
              <a:ea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strVal val="#ppt_w*0.70"/>
                                          </p:val>
                                        </p:tav>
                                        <p:tav tm="100000">
                                          <p:val>
                                            <p:strVal val="#ppt_w"/>
                                          </p:val>
                                        </p:tav>
                                      </p:tavLst>
                                    </p:anim>
                                    <p:anim calcmode="lin" valueType="num">
                                      <p:cBhvr>
                                        <p:cTn id="25" dur="1000" fill="hold"/>
                                        <p:tgtEl>
                                          <p:spTgt spid="13"/>
                                        </p:tgtEl>
                                        <p:attrNameLst>
                                          <p:attrName>ppt_h</p:attrName>
                                        </p:attrNameLst>
                                      </p:cBhvr>
                                      <p:tavLst>
                                        <p:tav tm="0">
                                          <p:val>
                                            <p:strVal val="#ppt_h"/>
                                          </p:val>
                                        </p:tav>
                                        <p:tav tm="100000">
                                          <p:val>
                                            <p:strVal val="#ppt_h"/>
                                          </p:val>
                                        </p:tav>
                                      </p:tavLst>
                                    </p:anim>
                                    <p:animEffect transition="in" filter="fade">
                                      <p:cBhvr>
                                        <p:cTn id="26" dur="1000"/>
                                        <p:tgtEl>
                                          <p:spTgt spid="13"/>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5"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strVal val="#ppt_w*0.7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Effect transition="in" filter="fade">
                                      <p:cBhvr>
                                        <p:cTn id="47" dur="1000"/>
                                        <p:tgtEl>
                                          <p:spTgt spid="7"/>
                                        </p:tgtEl>
                                      </p:cBhvr>
                                    </p:animEffect>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55"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1000" fill="hold"/>
                                        <p:tgtEl>
                                          <p:spTgt spid="8"/>
                                        </p:tgtEl>
                                        <p:attrNameLst>
                                          <p:attrName>ppt_w</p:attrName>
                                        </p:attrNameLst>
                                      </p:cBhvr>
                                      <p:tavLst>
                                        <p:tav tm="0">
                                          <p:val>
                                            <p:strVal val="#ppt_w*0.70"/>
                                          </p:val>
                                        </p:tav>
                                        <p:tav tm="100000">
                                          <p:val>
                                            <p:strVal val="#ppt_w"/>
                                          </p:val>
                                        </p:tav>
                                      </p:tavLst>
                                    </p:anim>
                                    <p:anim calcmode="lin" valueType="num">
                                      <p:cBhvr>
                                        <p:cTn id="57" dur="1000" fill="hold"/>
                                        <p:tgtEl>
                                          <p:spTgt spid="8"/>
                                        </p:tgtEl>
                                        <p:attrNameLst>
                                          <p:attrName>ppt_h</p:attrName>
                                        </p:attrNameLst>
                                      </p:cBhvr>
                                      <p:tavLst>
                                        <p:tav tm="0">
                                          <p:val>
                                            <p:strVal val="#ppt_h"/>
                                          </p:val>
                                        </p:tav>
                                        <p:tav tm="100000">
                                          <p:val>
                                            <p:strVal val="#ppt_h"/>
                                          </p:val>
                                        </p:tav>
                                      </p:tavLst>
                                    </p:anim>
                                    <p:animEffect transition="in" filter="fade">
                                      <p:cBhvr>
                                        <p:cTn id="58" dur="1000"/>
                                        <p:tgtEl>
                                          <p:spTgt spid="8"/>
                                        </p:tgtEl>
                                      </p:cBhvr>
                                    </p:animEffect>
                                  </p:childTnLst>
                                </p:cTn>
                              </p:par>
                            </p:childTnLst>
                          </p:cTn>
                        </p:par>
                        <p:par>
                          <p:cTn id="59" fill="hold">
                            <p:stCondLst>
                              <p:cond delay="6000"/>
                            </p:stCondLst>
                            <p:childTnLst>
                              <p:par>
                                <p:cTn id="60" presetID="2" presetClass="entr" presetSubtype="4"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ppt_x"/>
                                          </p:val>
                                        </p:tav>
                                        <p:tav tm="100000">
                                          <p:val>
                                            <p:strVal val="#ppt_x"/>
                                          </p:val>
                                        </p:tav>
                                      </p:tavLst>
                                    </p:anim>
                                    <p:anim calcmode="lin" valueType="num">
                                      <p:cBhvr additive="base">
                                        <p:cTn id="63" dur="500" fill="hold"/>
                                        <p:tgtEl>
                                          <p:spTgt spid="9"/>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55"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1000" fill="hold"/>
                                        <p:tgtEl>
                                          <p:spTgt spid="10"/>
                                        </p:tgtEl>
                                        <p:attrNameLst>
                                          <p:attrName>ppt_w</p:attrName>
                                        </p:attrNameLst>
                                      </p:cBhvr>
                                      <p:tavLst>
                                        <p:tav tm="0">
                                          <p:val>
                                            <p:strVal val="#ppt_w*0.70"/>
                                          </p:val>
                                        </p:tav>
                                        <p:tav tm="100000">
                                          <p:val>
                                            <p:strVal val="#ppt_w"/>
                                          </p:val>
                                        </p:tav>
                                      </p:tavLst>
                                    </p:anim>
                                    <p:anim calcmode="lin" valueType="num">
                                      <p:cBhvr>
                                        <p:cTn id="68" dur="1000" fill="hold"/>
                                        <p:tgtEl>
                                          <p:spTgt spid="10"/>
                                        </p:tgtEl>
                                        <p:attrNameLst>
                                          <p:attrName>ppt_h</p:attrName>
                                        </p:attrNameLst>
                                      </p:cBhvr>
                                      <p:tavLst>
                                        <p:tav tm="0">
                                          <p:val>
                                            <p:strVal val="#ppt_h"/>
                                          </p:val>
                                        </p:tav>
                                        <p:tav tm="100000">
                                          <p:val>
                                            <p:strVal val="#ppt_h"/>
                                          </p:val>
                                        </p:tav>
                                      </p:tavLst>
                                    </p:anim>
                                    <p:animEffect transition="in" filter="fade">
                                      <p:cBhvr>
                                        <p:cTn id="6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2" grpId="0"/>
      <p:bldP spid="13" grpId="0"/>
      <p:bldP spid="5" grpId="0"/>
      <p:bldP spid="6" grpId="0"/>
      <p:bldP spid="11" grpId="0"/>
      <p:bldP spid="7" grpId="0"/>
      <p:bldP spid="14" grpId="0"/>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19985" y="203200"/>
            <a:ext cx="9170035" cy="6585585"/>
          </a:xfrm>
          <a:prstGeom prst="rect">
            <a:avLst/>
          </a:prstGeom>
          <a:noFill/>
          <a:ln w="9525">
            <a:noFill/>
          </a:ln>
        </p:spPr>
        <p:txBody>
          <a:bodyPr wrap="square">
            <a:spAutoFit/>
          </a:bodyPr>
          <a:p>
            <a:pPr indent="0">
              <a:lnSpc>
                <a:spcPct val="110000"/>
              </a:lnSpc>
            </a:pPr>
            <a:r>
              <a:rPr lang="zh-CN" sz="3200" b="1">
                <a:solidFill>
                  <a:schemeClr val="tx1"/>
                </a:solidFill>
                <a:latin typeface="华文中宋" panose="02010600040101010101" pitchFamily="2" charset="-122"/>
                <a:ea typeface="华文中宋" panose="02010600040101010101" pitchFamily="2" charset="-122"/>
              </a:rPr>
              <a:t>后悔当初不曾看清前途，迟疑了一阵我又将回头。调转我的车走回原路啊，趁着迷途未远赶快罢休。我打马在兰草水边行走，跑上椒木小山暂且停留。既然进取不成反而获罪，那就回来把我旧服重修。我要把菱叶裁剪成上衣，我并用荷花把下裳织就。没有人了解我也就罢了，只要内心真正馥郁芳柔。把我的帽子加得高高的，把我的佩带增得长悠悠。虽然芳洁污垢混杂一起，只有纯洁品质不会腐朽。我忽然回头啊纵目远望，我将游观四面遥远地方。佩着五彩缤纷华丽装饰，散发出一阵阵浓郁清香。人们各有自己的爱好啊，我独爱好修饰习以为常。即使粉身碎骨也不改变，难道我能受警戒而彷徨！</a:t>
            </a:r>
            <a:endParaRPr lang="zh-CN" altLang="en-US" sz="3200" b="1">
              <a:solidFill>
                <a:schemeClr val="tx1"/>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1004570" y="582295"/>
            <a:ext cx="960755" cy="1753235"/>
          </a:xfrm>
          <a:prstGeom prst="rect">
            <a:avLst/>
          </a:prstGeom>
          <a:noFill/>
        </p:spPr>
        <p:txBody>
          <a:bodyPr wrap="square" rtlCol="0">
            <a:spAutoFit/>
          </a:bodyPr>
          <a:p>
            <a:r>
              <a:rPr lang="zh-CN" altLang="en-US" sz="5400" b="1">
                <a:solidFill>
                  <a:srgbClr val="FF0000"/>
                </a:solidFill>
              </a:rPr>
              <a:t>译文</a:t>
            </a:r>
            <a:endParaRPr lang="zh-CN" altLang="en-US" sz="5400" b="1">
              <a:solidFill>
                <a:srgbClr val="FF0000"/>
              </a:solidFill>
            </a:endParaRPr>
          </a:p>
        </p:txBody>
      </p:sp>
      <p:pic>
        <p:nvPicPr>
          <p:cNvPr id="53250" name="Picture 3" descr="0"/>
          <p:cNvPicPr>
            <a:picLocks noChangeAspect="1"/>
          </p:cNvPicPr>
          <p:nvPr/>
        </p:nvPicPr>
        <p:blipFill>
          <a:blip r:embed="rId1"/>
          <a:stretch>
            <a:fillRect/>
          </a:stretch>
        </p:blipFill>
        <p:spPr>
          <a:xfrm>
            <a:off x="436245" y="1510030"/>
            <a:ext cx="1528445" cy="51441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矩形 2"/>
          <p:cNvSpPr/>
          <p:nvPr/>
        </p:nvSpPr>
        <p:spPr>
          <a:xfrm>
            <a:off x="676910" y="544830"/>
            <a:ext cx="11042015" cy="5674995"/>
          </a:xfrm>
          <a:prstGeom prst="rect">
            <a:avLst/>
          </a:prstGeom>
          <a:noFill/>
          <a:ln w="9525">
            <a:noFill/>
          </a:ln>
        </p:spPr>
        <p:txBody>
          <a:bodyPr wrap="square" anchor="t" anchorCtr="0">
            <a:spAutoFit/>
          </a:bodyPr>
          <a:p>
            <a:pPr>
              <a:lnSpc>
                <a:spcPct val="144000"/>
              </a:lnSpc>
            </a:pPr>
            <a:r>
              <a:rPr lang="zh-CN" altLang="en-US" sz="2800" dirty="0">
                <a:latin typeface="黑体" panose="02010609060101010101" pitchFamily="2" charset="-122"/>
                <a:ea typeface="黑体" panose="02010609060101010101" pitchFamily="2" charset="-122"/>
              </a:rPr>
              <a:t>   </a:t>
            </a:r>
            <a:r>
              <a:rPr lang="zh-CN" altLang="en-US" sz="2800" dirty="0">
                <a:solidFill>
                  <a:srgbClr val="000000"/>
                </a:solidFill>
                <a:latin typeface="黑体" panose="02010609060101010101" pitchFamily="2" charset="-122"/>
                <a:ea typeface="黑体" panose="02010609060101010101" pitchFamily="2" charset="-122"/>
              </a:rPr>
              <a:t> </a:t>
            </a:r>
            <a:r>
              <a:rPr lang="en-US" altLang="zh-CN" sz="2800" dirty="0">
                <a:solidFill>
                  <a:srgbClr val="000000"/>
                </a:solidFill>
                <a:latin typeface="黑体" panose="02010609060101010101" pitchFamily="2" charset="-122"/>
                <a:ea typeface="黑体" panose="0201060906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我国第一部诗歌总集</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诗经</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开创了现实主义的诗风，与之相提并论的</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楚辞</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则开创了浪漫主义的诗风。 后人将</a:t>
            </a:r>
            <a:r>
              <a:rPr lang="zh-CN" altLang="en-US" sz="3600" b="1" dirty="0">
                <a:solidFill>
                  <a:srgbClr val="FF0000"/>
                </a:solidFill>
                <a:latin typeface="华文中宋" panose="02010600040101010101" pitchFamily="2" charset="-122"/>
                <a:ea typeface="华文中宋" panose="02010600040101010101" pitchFamily="2" charset="-122"/>
              </a:rPr>
              <a:t>《楚辞》与《诗经》并称为“风骚”。</a:t>
            </a:r>
            <a:r>
              <a:rPr lang="zh-CN" altLang="en-US" sz="3600" b="1" dirty="0">
                <a:solidFill>
                  <a:srgbClr val="1317C8"/>
                </a:solidFill>
                <a:latin typeface="华文中宋" panose="02010600040101010101" pitchFamily="2" charset="-122"/>
                <a:ea typeface="华文中宋" panose="02010600040101010101" pitchFamily="2" charset="-122"/>
              </a:rPr>
              <a:t>风指《诗经》里的《国风》，骚指屈原所作的《离骚》，后代用来泛称文学，在文坛居于领袖地位或在某方面领先叫领风骚。</a:t>
            </a:r>
            <a:r>
              <a:rPr lang="zh-CN" altLang="en-US" sz="3600" b="1" dirty="0">
                <a:solidFill>
                  <a:srgbClr val="000000"/>
                </a:solidFill>
                <a:latin typeface="华文中宋" panose="02010600040101010101" pitchFamily="2" charset="-122"/>
                <a:ea typeface="华文中宋" panose="02010600040101010101" pitchFamily="2" charset="-122"/>
              </a:rPr>
              <a:t>今天，我们就来学习</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楚辞</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中的名篇</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离骚</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strVal val="#ppt_w*0.70"/>
                                          </p:val>
                                        </p:tav>
                                        <p:tav tm="100000">
                                          <p:val>
                                            <p:strVal val="#ppt_w"/>
                                          </p:val>
                                        </p:tav>
                                      </p:tavLst>
                                    </p:anim>
                                    <p:anim calcmode="lin" valueType="num">
                                      <p:cBhvr>
                                        <p:cTn id="8" dur="1000" fill="hold"/>
                                        <p:tgtEl>
                                          <p:spTgt spid="5123"/>
                                        </p:tgtEl>
                                        <p:attrNameLst>
                                          <p:attrName>ppt_h</p:attrName>
                                        </p:attrNameLst>
                                      </p:cBhvr>
                                      <p:tavLst>
                                        <p:tav tm="0">
                                          <p:val>
                                            <p:strVal val="#ppt_h"/>
                                          </p:val>
                                        </p:tav>
                                        <p:tav tm="100000">
                                          <p:val>
                                            <p:strVal val="#ppt_h"/>
                                          </p:val>
                                        </p:tav>
                                      </p:tavLst>
                                    </p:anim>
                                    <p:animEffect transition="in" filter="fade">
                                      <p:cBhvr>
                                        <p:cTn id="9"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7435" y="1118870"/>
            <a:ext cx="10378440" cy="1309370"/>
          </a:xfrm>
          <a:prstGeom prst="rect">
            <a:avLst/>
          </a:prstGeom>
          <a:noFill/>
          <a:ln w="9525">
            <a:noFill/>
          </a:ln>
        </p:spPr>
        <p:txBody>
          <a:bodyPr wrap="square">
            <a:spAutoFit/>
          </a:bodyPr>
          <a:p>
            <a:pPr indent="0">
              <a:lnSpc>
                <a:spcPct val="110000"/>
              </a:lnSpc>
            </a:pPr>
            <a:r>
              <a:rPr lang="en-US" altLang="zh-CN" sz="3600" b="1">
                <a:solidFill>
                  <a:srgbClr val="1E1E1E"/>
                </a:solidFill>
                <a:latin typeface="华文中宋" panose="02010600040101010101" pitchFamily="2" charset="-122"/>
                <a:ea typeface="华文中宋" panose="02010600040101010101" pitchFamily="2" charset="-122"/>
              </a:rPr>
              <a:t>      </a:t>
            </a:r>
            <a:r>
              <a:rPr lang="zh-CN" sz="3600" b="1">
                <a:solidFill>
                  <a:srgbClr val="1317C8"/>
                </a:solidFill>
                <a:latin typeface="华文中宋" panose="02010600040101010101" pitchFamily="2" charset="-122"/>
                <a:ea typeface="华文中宋" panose="02010600040101010101" pitchFamily="2" charset="-122"/>
              </a:rPr>
              <a:t>省自身</a:t>
            </a:r>
            <a:r>
              <a:rPr lang="zh-CN" sz="3600" b="1">
                <a:solidFill>
                  <a:srgbClr val="1E1E1E"/>
                </a:solidFill>
                <a:latin typeface="华文中宋" panose="02010600040101010101" pitchFamily="2" charset="-122"/>
                <a:ea typeface="华文中宋" panose="02010600040101010101" pitchFamily="2" charset="-122"/>
              </a:rPr>
              <a:t>。检查自己的行为，表现追求美德，体解不悔的高尚品格。</a:t>
            </a:r>
            <a:endParaRPr lang="zh-CN" altLang="en-US" sz="3600" b="1">
              <a:solidFill>
                <a:srgbClr val="1E1E1E"/>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5242560" y="296545"/>
            <a:ext cx="1706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第四段</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2" name="文本框 1"/>
          <p:cNvSpPr txBox="1"/>
          <p:nvPr/>
        </p:nvSpPr>
        <p:spPr>
          <a:xfrm>
            <a:off x="1190625" y="2645410"/>
            <a:ext cx="9491345" cy="3745865"/>
          </a:xfrm>
          <a:prstGeom prst="rect">
            <a:avLst/>
          </a:prstGeom>
          <a:noFill/>
          <a:ln w="9525">
            <a:noFill/>
          </a:ln>
        </p:spPr>
        <p:txBody>
          <a:bodyPr wrap="square">
            <a:spAutoFit/>
          </a:bodyPr>
          <a:p>
            <a:pPr indent="0">
              <a:lnSpc>
                <a:spcPct val="110000"/>
              </a:lnSpc>
            </a:pPr>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9</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本段中诗人直抒胸臆、表白心志的诗句。</a:t>
            </a:r>
            <a:endPar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不吾知其亦已兮，苟余情其信芳。</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——修身洁行，不管别人怎么看。</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民生各有所乐兮，余独好修以为常。</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虽体解吾犹未变兮，岂余心之可惩？</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——以“好修”为乐，至死不变。</a:t>
            </a:r>
            <a:endParaRPr lang="zh-CN" altLang="en-US"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000" fill="hold">
                                          <p:stCondLst>
                                            <p:cond delay="0"/>
                                          </p:stCondLst>
                                        </p:cTn>
                                        <p:tgtEl>
                                          <p:spTgt spid="2">
                                            <p:txEl>
                                              <p:pRg st="2" end="2"/>
                                            </p:txEl>
                                          </p:spTgt>
                                        </p:tgtEl>
                                        <p:attrNameLst>
                                          <p:attrName>style.visibility</p:attrName>
                                        </p:attrNameLst>
                                      </p:cBhvr>
                                      <p:to>
                                        <p:strVal val="visible"/>
                                      </p:to>
                                    </p:set>
                                    <p:anim calcmode="lin" valueType="num">
                                      <p:cBhvr additive="base">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nodeType="afterEffect">
                                  <p:stCondLst>
                                    <p:cond delay="0"/>
                                  </p:stCondLst>
                                  <p:childTnLst>
                                    <p:set>
                                      <p:cBhvr>
                                        <p:cTn id="33" dur="1000" fill="hold">
                                          <p:stCondLst>
                                            <p:cond delay="0"/>
                                          </p:stCondLst>
                                        </p:cTn>
                                        <p:tgtEl>
                                          <p:spTgt spid="2">
                                            <p:txEl>
                                              <p:pRg st="3" end="3"/>
                                            </p:txEl>
                                          </p:spTgt>
                                        </p:tgtEl>
                                        <p:attrNameLst>
                                          <p:attrName>style.visibility</p:attrName>
                                        </p:attrNameLst>
                                      </p:cBhvr>
                                      <p:to>
                                        <p:strVal val="visible"/>
                                      </p:to>
                                    </p:set>
                                    <p:anim calcmode="lin" valueType="num">
                                      <p:cBhvr additive="base">
                                        <p:cTn id="34"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nodeType="afterEffect">
                                  <p:stCondLst>
                                    <p:cond delay="0"/>
                                  </p:stCondLst>
                                  <p:childTnLst>
                                    <p:set>
                                      <p:cBhvr>
                                        <p:cTn id="38" dur="1000" fill="hold">
                                          <p:stCondLst>
                                            <p:cond delay="0"/>
                                          </p:stCondLst>
                                        </p:cTn>
                                        <p:tgtEl>
                                          <p:spTgt spid="2">
                                            <p:txEl>
                                              <p:pRg st="4" end="4"/>
                                            </p:txEl>
                                          </p:spTgt>
                                        </p:tgtEl>
                                        <p:attrNameLst>
                                          <p:attrName>style.visibility</p:attrName>
                                        </p:attrNameLst>
                                      </p:cBhvr>
                                      <p:to>
                                        <p:strVal val="visible"/>
                                      </p:to>
                                    </p:set>
                                    <p:anim calcmode="lin" valueType="num">
                                      <p:cBhvr additive="base">
                                        <p:cTn id="3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2">
                                            <p:txEl>
                                              <p:pRg st="4" end="4"/>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000" fill="hold">
                                          <p:stCondLst>
                                            <p:cond delay="0"/>
                                          </p:stCondLst>
                                        </p:cTn>
                                        <p:tgtEl>
                                          <p:spTgt spid="2">
                                            <p:txEl>
                                              <p:pRg st="5" end="5"/>
                                            </p:txEl>
                                          </p:spTgt>
                                        </p:tgtEl>
                                        <p:attrNameLst>
                                          <p:attrName>style.visibility</p:attrName>
                                        </p:attrNameLst>
                                      </p:cBhvr>
                                      <p:to>
                                        <p:strVal val="visible"/>
                                      </p:to>
                                    </p:set>
                                    <p:anim calcmode="lin" valueType="num">
                                      <p:cBhvr additive="base">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2945" y="234950"/>
            <a:ext cx="11004550" cy="6369685"/>
          </a:xfrm>
          <a:prstGeom prst="rect">
            <a:avLst/>
          </a:prstGeom>
          <a:noFill/>
          <a:ln w="9525">
            <a:noFill/>
          </a:ln>
        </p:spPr>
        <p:txBody>
          <a:bodyPr wrap="square">
            <a:spAutoFit/>
          </a:bodyPr>
          <a:p>
            <a:pPr indent="0"/>
            <a:r>
              <a:rPr lang="en-US" alt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10</a:t>
            </a:r>
            <a:r>
              <a:rPr lang="zh-CN" altLang="en-US"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这个诗节塑造了一个什么样的抒情主人公形象？</a:t>
            </a:r>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首先，他有着突出的外部形象的特征。</a:t>
            </a:r>
            <a:r>
              <a:rPr lang="zh-CN" sz="28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“高余冠之岌岌兮，长余佩之陆离。”“制芰荷以为衣兮，集芙蓉以为裳。”</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其次，他具有鲜明的思想性格。    </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第一，他是一位进步的政治改革家，主张法治</a:t>
            </a:r>
            <a:r>
              <a:rPr lang="zh-CN" sz="24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（“规  矩”“绳墨”）</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，主张举贤授能。    </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第二，他主张美政，重视人民的利益和人民的作用</a:t>
            </a:r>
            <a:r>
              <a:rPr lang="zh-CN" sz="24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（“哀民生之多艰” “怨灵修之浩荡兮，终不察夫民心”），</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反对统治者的荒淫暴虐和臣子的追逐私利。    </a:t>
            </a:r>
            <a:endPar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第三，追求真理，坚强不屈。</a:t>
            </a:r>
            <a:endPar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7030A0"/>
                </a:solidFill>
                <a:latin typeface="华文中宋" panose="02010600040101010101" pitchFamily="2" charset="-122"/>
                <a:ea typeface="华文中宋" panose="02010600040101010101" pitchFamily="2" charset="-122"/>
                <a:sym typeface="+mn-ea"/>
              </a:rPr>
              <a:t>塑造了一个忧国忧民、洁身自好、坚持正道、献身理想的爱国诗人形象。他不仅有着突出的外部形象特征，而且有着鲜明的思想性格。</a:t>
            </a:r>
            <a:endParaRPr lang="zh-CN" altLang="en-US"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100">
                                            <p:txEl>
                                              <p:pRg st="4" end="4"/>
                                            </p:txEl>
                                          </p:spTgt>
                                        </p:tgtEl>
                                        <p:attrNameLst>
                                          <p:attrName>style.visibility</p:attrName>
                                        </p:attrNameLst>
                                      </p:cBhvr>
                                      <p:to>
                                        <p:strVal val="visible"/>
                                      </p:to>
                                    </p:set>
                                    <p:anim calcmode="lin" valueType="num">
                                      <p:cBhvr additive="base">
                                        <p:cTn id="29" dur="10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100">
                                            <p:txEl>
                                              <p:pRg st="5" end="5"/>
                                            </p:txEl>
                                          </p:spTgt>
                                        </p:tgtEl>
                                        <p:attrNameLst>
                                          <p:attrName>style.visibility</p:attrName>
                                        </p:attrNameLst>
                                      </p:cBhvr>
                                      <p:to>
                                        <p:strVal val="visible"/>
                                      </p:to>
                                    </p:set>
                                    <p:anim calcmode="lin" valueType="num">
                                      <p:cBhvr additive="base">
                                        <p:cTn id="34" dur="10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nodeType="afterEffect">
                                  <p:stCondLst>
                                    <p:cond delay="0"/>
                                  </p:stCondLst>
                                  <p:childTnLst>
                                    <p:set>
                                      <p:cBhvr>
                                        <p:cTn id="38" dur="1000" fill="hold">
                                          <p:stCondLst>
                                            <p:cond delay="0"/>
                                          </p:stCondLst>
                                        </p:cTn>
                                        <p:tgtEl>
                                          <p:spTgt spid="100">
                                            <p:txEl>
                                              <p:pRg st="6" end="6"/>
                                            </p:txEl>
                                          </p:spTgt>
                                        </p:tgtEl>
                                        <p:attrNameLst>
                                          <p:attrName>style.visibility</p:attrName>
                                        </p:attrNameLst>
                                      </p:cBhvr>
                                      <p:to>
                                        <p:strVal val="visible"/>
                                      </p:to>
                                    </p:set>
                                    <p:anim calcmode="lin" valueType="num">
                                      <p:cBhvr additive="base">
                                        <p:cTn id="39" dur="10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Text Box 4"/>
          <p:cNvSpPr txBox="1"/>
          <p:nvPr/>
        </p:nvSpPr>
        <p:spPr>
          <a:xfrm>
            <a:off x="955040" y="1681480"/>
            <a:ext cx="10281285" cy="3856355"/>
          </a:xfrm>
          <a:prstGeom prst="rect">
            <a:avLst/>
          </a:prstGeom>
          <a:noFill/>
          <a:ln w="9525">
            <a:noFill/>
          </a:ln>
        </p:spPr>
        <p:txBody>
          <a:bodyPr wrap="square" anchor="t" anchorCtr="0">
            <a:spAutoFit/>
          </a:bodyPr>
          <a:p>
            <a:pPr>
              <a:lnSpc>
                <a:spcPct val="170000"/>
              </a:lnSpc>
              <a:spcBef>
                <a:spcPct val="50000"/>
              </a:spcBef>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通过回顾自己因辅佐楚怀王改革弊政而受谗被疏的遭遇，表明自己决不同流合污的政治态度和“九死不悔”的坚定信念，抒发了忧国忧民、献身理想的爱国情感。</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274945" y="713740"/>
            <a:ext cx="135001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主</a:t>
            </a:r>
            <a:r>
              <a:rPr lang="en-US" altLang="zh-CN" sz="4000" b="1" dirty="0">
                <a:solidFill>
                  <a:srgbClr val="FF0000"/>
                </a:solidFill>
                <a:latin typeface="微软雅黑" panose="020B0503020204020204" charset="-122"/>
                <a:ea typeface="微软雅黑" panose="020B0503020204020204" charset="-122"/>
                <a:sym typeface="+mn-ea"/>
              </a:rPr>
              <a:t> </a:t>
            </a:r>
            <a:r>
              <a:rPr lang="zh-CN" altLang="en-US" sz="4000" b="1" dirty="0">
                <a:solidFill>
                  <a:srgbClr val="FF0000"/>
                </a:solidFill>
                <a:latin typeface="微软雅黑" panose="020B0503020204020204" charset="-122"/>
                <a:ea typeface="微软雅黑" panose="020B0503020204020204" charset="-122"/>
                <a:sym typeface="+mn-ea"/>
              </a:rPr>
              <a:t>题</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4580"/>
                                        </p:tgtEl>
                                        <p:attrNameLst>
                                          <p:attrName>style.visibility</p:attrName>
                                        </p:attrNameLst>
                                      </p:cBhvr>
                                      <p:to>
                                        <p:strVal val="visible"/>
                                      </p:to>
                                    </p:set>
                                    <p:anim calcmode="lin" valueType="num">
                                      <p:cBhvr>
                                        <p:cTn id="12" dur="1000" fill="hold"/>
                                        <p:tgtEl>
                                          <p:spTgt spid="24580"/>
                                        </p:tgtEl>
                                        <p:attrNameLst>
                                          <p:attrName>ppt_w</p:attrName>
                                        </p:attrNameLst>
                                      </p:cBhvr>
                                      <p:tavLst>
                                        <p:tav tm="0">
                                          <p:val>
                                            <p:strVal val="#ppt_w*0.70"/>
                                          </p:val>
                                        </p:tav>
                                        <p:tav tm="100000">
                                          <p:val>
                                            <p:strVal val="#ppt_w"/>
                                          </p:val>
                                        </p:tav>
                                      </p:tavLst>
                                    </p:anim>
                                    <p:anim calcmode="lin" valueType="num">
                                      <p:cBhvr>
                                        <p:cTn id="13" dur="1000" fill="hold"/>
                                        <p:tgtEl>
                                          <p:spTgt spid="24580"/>
                                        </p:tgtEl>
                                        <p:attrNameLst>
                                          <p:attrName>ppt_h</p:attrName>
                                        </p:attrNameLst>
                                      </p:cBhvr>
                                      <p:tavLst>
                                        <p:tav tm="0">
                                          <p:val>
                                            <p:strVal val="#ppt_h"/>
                                          </p:val>
                                        </p:tav>
                                        <p:tav tm="100000">
                                          <p:val>
                                            <p:strVal val="#ppt_h"/>
                                          </p:val>
                                        </p:tav>
                                      </p:tavLst>
                                    </p:anim>
                                    <p:animEffect transition="in" filter="fade">
                                      <p:cBhvr>
                                        <p:cTn id="14" dur="1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p:nvPr/>
        </p:nvSpPr>
        <p:spPr>
          <a:xfrm>
            <a:off x="789305" y="1125220"/>
            <a:ext cx="9748520" cy="736600"/>
          </a:xfrm>
          <a:prstGeom prst="rect">
            <a:avLst/>
          </a:prstGeom>
          <a:noFill/>
          <a:ln w="9525">
            <a:noFill/>
          </a:ln>
        </p:spPr>
        <p:txBody>
          <a:bodyPr wrap="square" anchor="t" anchorCtr="0">
            <a:spAutoFit/>
          </a:bodyPr>
          <a:p>
            <a:pPr>
              <a:lnSpc>
                <a:spcPct val="105000"/>
              </a:lnSpc>
              <a:spcBef>
                <a:spcPct val="50000"/>
              </a:spcBef>
            </a:pPr>
            <a:r>
              <a:rPr lang="en-US" altLang="zh-CN" sz="4000" b="1" dirty="0">
                <a:solidFill>
                  <a:srgbClr val="1317C8"/>
                </a:solidFill>
                <a:latin typeface="华文中宋" panose="02010600040101010101" pitchFamily="2" charset="-122"/>
                <a:ea typeface="华文中宋" panose="02010600040101010101" pitchFamily="2" charset="-122"/>
                <a:sym typeface="宋体" panose="02010600030101010101" pitchFamily="2" charset="-122"/>
              </a:rPr>
              <a:t>1</a:t>
            </a:r>
            <a:r>
              <a:rPr lang="zh-CN" altLang="en-US" sz="4000" b="1" dirty="0">
                <a:solidFill>
                  <a:srgbClr val="1317C8"/>
                </a:solidFill>
                <a:latin typeface="华文中宋" panose="02010600040101010101" pitchFamily="2" charset="-122"/>
                <a:ea typeface="华文中宋" panose="02010600040101010101" pitchFamily="2" charset="-122"/>
                <a:sym typeface="宋体" panose="02010600030101010101" pitchFamily="2" charset="-122"/>
              </a:rPr>
              <a:t>、屈原为什么受屈遭贬，有哪三个原因？</a:t>
            </a:r>
            <a:r>
              <a:rPr lang="zh-CN" altLang="en-US" sz="3600" dirty="0">
                <a:solidFill>
                  <a:srgbClr val="240BBD"/>
                </a:solidFill>
                <a:latin typeface="华文行楷" panose="02010800040101010101" charset="-122"/>
                <a:ea typeface="华文行楷" panose="02010800040101010101" charset="-122"/>
                <a:sym typeface="宋体" panose="02010600030101010101" pitchFamily="2" charset="-122"/>
              </a:rPr>
              <a:t> </a:t>
            </a:r>
            <a:endParaRPr lang="zh-CN" altLang="en-US" sz="3600" dirty="0">
              <a:solidFill>
                <a:srgbClr val="240BBD"/>
              </a:solidFill>
              <a:latin typeface="华文行楷" panose="02010800040101010101" charset="-122"/>
              <a:ea typeface="华文行楷" panose="02010800040101010101" charset="-122"/>
              <a:sym typeface="宋体" panose="02010600030101010101" pitchFamily="2" charset="-122"/>
            </a:endParaRPr>
          </a:p>
        </p:txBody>
      </p:sp>
      <p:sp>
        <p:nvSpPr>
          <p:cNvPr id="25605" name="Text Box 5"/>
          <p:cNvSpPr/>
          <p:nvPr/>
        </p:nvSpPr>
        <p:spPr>
          <a:xfrm>
            <a:off x="659765" y="1979930"/>
            <a:ext cx="11106785" cy="4287520"/>
          </a:xfrm>
          <a:prstGeom prst="rect">
            <a:avLst/>
          </a:prstGeom>
          <a:noFill/>
          <a:ln w="9525">
            <a:noFill/>
          </a:ln>
        </p:spPr>
        <p:txBody>
          <a:bodyPr wrap="square" anchor="t" anchorCtr="0">
            <a:spAutoFit/>
          </a:bodyPr>
          <a:p>
            <a:pPr>
              <a:lnSpc>
                <a:spcPct val="11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①君王“不察”</a:t>
            </a:r>
            <a:r>
              <a:rPr lang="zh-CN" altLang="en-US" sz="32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（“灵俢浩荡”“终不察夫民心”）</a:t>
            </a:r>
            <a:endPar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endParaRPr>
          </a:p>
          <a:p>
            <a:pPr>
              <a:lnSpc>
                <a:spcPct val="11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②小人投机。</a:t>
            </a:r>
            <a:r>
              <a:rPr lang="zh-CN" altLang="en-US" sz="32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（“众女”“谣诼”“固时俗之工巧兮，偭规矩而改错”“背绳墨以追曲兮，竞周容以为度”）</a:t>
            </a: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 </a:t>
            </a:r>
            <a:endPar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endParaRPr>
          </a:p>
          <a:p>
            <a:pPr>
              <a:lnSpc>
                <a:spcPct val="11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③自己不愿同流合污。</a:t>
            </a:r>
            <a:r>
              <a:rPr lang="zh-CN" altLang="en-US" sz="32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（“宁溘死以流亡兮，余不忍为此态也” ）</a:t>
            </a:r>
            <a:endParaRPr lang="zh-CN" altLang="en-US" sz="32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endParaRPr>
          </a:p>
          <a:p>
            <a:pPr>
              <a:lnSpc>
                <a:spcPct val="110000"/>
              </a:lnSpc>
            </a:pPr>
            <a:r>
              <a:rPr lang="en-US" altLang="zh-CN" sz="36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      </a:t>
            </a:r>
            <a:r>
              <a:rPr lang="zh-CN" altLang="en-US" sz="3600" b="1" dirty="0">
                <a:solidFill>
                  <a:srgbClr val="FF0000"/>
                </a:solidFill>
                <a:latin typeface="华文中宋" panose="02010600040101010101" pitchFamily="2" charset="-122"/>
                <a:ea typeface="华文中宋" panose="02010600040101010101" pitchFamily="2" charset="-122"/>
                <a:sym typeface="宋体" panose="02010600030101010101" pitchFamily="2" charset="-122"/>
              </a:rPr>
              <a:t>在这样的环境里，诗人或许只能遭遇不幸，这是诗人的悲哀，更是历史的悲哀。</a:t>
            </a:r>
            <a:endParaRPr lang="zh-CN" altLang="en-US" sz="3600" b="1" dirty="0">
              <a:solidFill>
                <a:srgbClr val="FF000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5608" name="Text Box 8"/>
          <p:cNvSpPr/>
          <p:nvPr/>
        </p:nvSpPr>
        <p:spPr>
          <a:xfrm>
            <a:off x="2501900" y="5522913"/>
            <a:ext cx="7920038" cy="645160"/>
          </a:xfrm>
          <a:prstGeom prst="rect">
            <a:avLst/>
          </a:prstGeom>
          <a:noFill/>
          <a:ln w="9525">
            <a:noFill/>
          </a:ln>
        </p:spPr>
        <p:txBody>
          <a:bodyPr anchor="t" anchorCtr="0">
            <a:spAutoFit/>
          </a:bodyPr>
          <a:p>
            <a:r>
              <a:rPr lang="en-US" altLang="zh-CN" sz="3600" b="1" dirty="0">
                <a:solidFill>
                  <a:srgbClr val="C00000"/>
                </a:solidFill>
                <a:latin typeface="华文行楷" panose="02010800040101010101" charset="-122"/>
                <a:ea typeface="华文行楷" panose="02010800040101010101" charset="-122"/>
                <a:sym typeface="宋体" panose="02010600030101010101" pitchFamily="2" charset="-122"/>
              </a:rPr>
              <a:t>       </a:t>
            </a:r>
            <a:r>
              <a:rPr lang="en-US" altLang="zh-CN" sz="3200" b="1" dirty="0">
                <a:solidFill>
                  <a:srgbClr val="C00000"/>
                </a:solidFill>
                <a:latin typeface="华文行楷" panose="02010800040101010101" charset="-122"/>
                <a:ea typeface="华文行楷" panose="02010800040101010101" charset="-122"/>
                <a:sym typeface="宋体" panose="02010600030101010101" pitchFamily="2" charset="-122"/>
              </a:rPr>
              <a:t> </a:t>
            </a:r>
            <a:endParaRPr lang="zh-CN" altLang="en-US" sz="32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52232" name="文本框 2"/>
          <p:cNvSpPr txBox="1"/>
          <p:nvPr/>
        </p:nvSpPr>
        <p:spPr>
          <a:xfrm>
            <a:off x="5205730" y="238760"/>
            <a:ext cx="2512695"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课文探究</a:t>
            </a:r>
            <a:endParaRPr lang="zh-CN" altLang="en-US" sz="4400" b="1">
              <a:solidFill>
                <a:srgbClr val="FF0000"/>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2232"/>
                                        </p:tgtEl>
                                        <p:attrNameLst>
                                          <p:attrName>style.visibility</p:attrName>
                                        </p:attrNameLst>
                                      </p:cBhvr>
                                      <p:to>
                                        <p:strVal val="visible"/>
                                      </p:to>
                                    </p:set>
                                    <p:anim calcmode="lin" valueType="num">
                                      <p:cBhvr additive="base">
                                        <p:cTn id="7" dur="1000" fill="hold"/>
                                        <p:tgtEl>
                                          <p:spTgt spid="52232"/>
                                        </p:tgtEl>
                                        <p:attrNameLst>
                                          <p:attrName>ppt_x</p:attrName>
                                        </p:attrNameLst>
                                      </p:cBhvr>
                                      <p:tavLst>
                                        <p:tav tm="0">
                                          <p:val>
                                            <p:strVal val="#ppt_x"/>
                                          </p:val>
                                        </p:tav>
                                        <p:tav tm="100000">
                                          <p:val>
                                            <p:strVal val="#ppt_x"/>
                                          </p:val>
                                        </p:tav>
                                      </p:tavLst>
                                    </p:anim>
                                    <p:anim calcmode="lin" valueType="num">
                                      <p:cBhvr additive="base">
                                        <p:cTn id="8" dur="1000" fill="hold"/>
                                        <p:tgtEl>
                                          <p:spTgt spid="5223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5602"/>
                                        </p:tgtEl>
                                        <p:attrNameLst>
                                          <p:attrName>style.visibility</p:attrName>
                                        </p:attrNameLst>
                                      </p:cBhvr>
                                      <p:to>
                                        <p:strVal val="visible"/>
                                      </p:to>
                                    </p:set>
                                    <p:anim calcmode="lin" valueType="num">
                                      <p:cBhvr>
                                        <p:cTn id="12" dur="1000" fill="hold"/>
                                        <p:tgtEl>
                                          <p:spTgt spid="25602"/>
                                        </p:tgtEl>
                                        <p:attrNameLst>
                                          <p:attrName>ppt_w</p:attrName>
                                        </p:attrNameLst>
                                      </p:cBhvr>
                                      <p:tavLst>
                                        <p:tav tm="0">
                                          <p:val>
                                            <p:strVal val="#ppt_w*0.70"/>
                                          </p:val>
                                        </p:tav>
                                        <p:tav tm="100000">
                                          <p:val>
                                            <p:strVal val="#ppt_w"/>
                                          </p:val>
                                        </p:tav>
                                      </p:tavLst>
                                    </p:anim>
                                    <p:anim calcmode="lin" valueType="num">
                                      <p:cBhvr>
                                        <p:cTn id="13" dur="1000" fill="hold"/>
                                        <p:tgtEl>
                                          <p:spTgt spid="25602"/>
                                        </p:tgtEl>
                                        <p:attrNameLst>
                                          <p:attrName>ppt_h</p:attrName>
                                        </p:attrNameLst>
                                      </p:cBhvr>
                                      <p:tavLst>
                                        <p:tav tm="0">
                                          <p:val>
                                            <p:strVal val="#ppt_h"/>
                                          </p:val>
                                        </p:tav>
                                        <p:tav tm="100000">
                                          <p:val>
                                            <p:strVal val="#ppt_h"/>
                                          </p:val>
                                        </p:tav>
                                      </p:tavLst>
                                    </p:anim>
                                    <p:animEffect transition="in" filter="fade">
                                      <p:cBhvr>
                                        <p:cTn id="14" dur="1000"/>
                                        <p:tgtEl>
                                          <p:spTgt spid="2560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25605">
                                            <p:txEl>
                                              <p:pRg st="0" end="0"/>
                                            </p:txEl>
                                          </p:spTgt>
                                        </p:tgtEl>
                                        <p:attrNameLst>
                                          <p:attrName>style.visibility</p:attrName>
                                        </p:attrNameLst>
                                      </p:cBhvr>
                                      <p:to>
                                        <p:strVal val="visible"/>
                                      </p:to>
                                    </p:set>
                                    <p:anim calcmode="lin" valueType="num">
                                      <p:cBhvr additive="base">
                                        <p:cTn id="19" dur="1000" fill="hold"/>
                                        <p:tgtEl>
                                          <p:spTgt spid="25605">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5605">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25605">
                                            <p:txEl>
                                              <p:pRg st="1" end="1"/>
                                            </p:txEl>
                                          </p:spTgt>
                                        </p:tgtEl>
                                        <p:attrNameLst>
                                          <p:attrName>style.visibility</p:attrName>
                                        </p:attrNameLst>
                                      </p:cBhvr>
                                      <p:to>
                                        <p:strVal val="visible"/>
                                      </p:to>
                                    </p:set>
                                    <p:anim calcmode="lin" valueType="num">
                                      <p:cBhvr additive="base">
                                        <p:cTn id="24" dur="1000" fill="hold"/>
                                        <p:tgtEl>
                                          <p:spTgt spid="25605">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5605">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000" fill="hold">
                                          <p:stCondLst>
                                            <p:cond delay="0"/>
                                          </p:stCondLst>
                                        </p:cTn>
                                        <p:tgtEl>
                                          <p:spTgt spid="25605">
                                            <p:txEl>
                                              <p:pRg st="2" end="2"/>
                                            </p:txEl>
                                          </p:spTgt>
                                        </p:tgtEl>
                                        <p:attrNameLst>
                                          <p:attrName>style.visibility</p:attrName>
                                        </p:attrNameLst>
                                      </p:cBhvr>
                                      <p:to>
                                        <p:strVal val="visible"/>
                                      </p:to>
                                    </p:set>
                                    <p:anim calcmode="lin" valueType="num">
                                      <p:cBhvr additive="base">
                                        <p:cTn id="29" dur="1000" fill="hold"/>
                                        <p:tgtEl>
                                          <p:spTgt spid="25605">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5605">
                                            <p:txEl>
                                              <p:pRg st="2" end="2"/>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000" fill="hold">
                                          <p:stCondLst>
                                            <p:cond delay="0"/>
                                          </p:stCondLst>
                                        </p:cTn>
                                        <p:tgtEl>
                                          <p:spTgt spid="25605">
                                            <p:txEl>
                                              <p:pRg st="3" end="3"/>
                                            </p:txEl>
                                          </p:spTgt>
                                        </p:tgtEl>
                                        <p:attrNameLst>
                                          <p:attrName>style.visibility</p:attrName>
                                        </p:attrNameLst>
                                      </p:cBhvr>
                                      <p:to>
                                        <p:strVal val="visible"/>
                                      </p:to>
                                    </p:set>
                                    <p:anim calcmode="lin" valueType="num">
                                      <p:cBhvr additive="base">
                                        <p:cTn id="34" dur="1000" fill="hold"/>
                                        <p:tgtEl>
                                          <p:spTgt spid="25605">
                                            <p:txEl>
                                              <p:pRg st="3" end="3"/>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560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2" grpId="0"/>
      <p:bldP spid="2560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p:nvPr/>
        </p:nvSpPr>
        <p:spPr>
          <a:xfrm>
            <a:off x="1009015" y="436880"/>
            <a:ext cx="9551035" cy="860425"/>
          </a:xfrm>
          <a:prstGeom prst="rect">
            <a:avLst/>
          </a:prstGeom>
          <a:noFill/>
          <a:ln w="9525">
            <a:noFill/>
          </a:ln>
        </p:spPr>
        <p:txBody>
          <a:bodyPr wrap="square" anchor="t" anchorCtr="0">
            <a:spAutoFit/>
          </a:bodyPr>
          <a:p>
            <a:pPr eaLnBrk="0" hangingPunct="0">
              <a:lnSpc>
                <a:spcPct val="125000"/>
              </a:lnSpc>
              <a:spcBef>
                <a:spcPct val="50000"/>
              </a:spcBef>
            </a:pPr>
            <a:r>
              <a:rPr lang="en-US" altLang="zh-CN" sz="4000"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 </a:t>
            </a:r>
            <a:r>
              <a:rPr lang="en-US" altLang="zh-CN"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2</a:t>
            </a:r>
            <a:r>
              <a:rPr lang="zh-CN" altLang="en-US" sz="4000"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学习这篇文章，你受到了哪些启发？</a:t>
            </a:r>
            <a:endPar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p:txBody>
      </p:sp>
      <p:sp>
        <p:nvSpPr>
          <p:cNvPr id="32773" name="Text Box 5"/>
          <p:cNvSpPr/>
          <p:nvPr/>
        </p:nvSpPr>
        <p:spPr>
          <a:xfrm>
            <a:off x="1009015" y="1602105"/>
            <a:ext cx="10413365" cy="4411980"/>
          </a:xfrm>
          <a:prstGeom prst="rect">
            <a:avLst/>
          </a:prstGeom>
          <a:noFill/>
          <a:ln w="9525">
            <a:noFill/>
          </a:ln>
        </p:spPr>
        <p:txBody>
          <a:bodyPr wrap="square" anchor="t" anchorCtr="0">
            <a:spAutoFit/>
          </a:bodyPr>
          <a:p>
            <a:pPr eaLnBrk="0" hangingPunct="0">
              <a:lnSpc>
                <a:spcPct val="13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①一个人即使身处逆境，也要为崇高远大的理想而奋斗。</a:t>
            </a:r>
            <a:endPar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endParaRPr>
          </a:p>
          <a:p>
            <a:pPr eaLnBrk="0" hangingPunct="0">
              <a:lnSpc>
                <a:spcPct val="13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②人生的道路是曲折而漫长的，但为了追求真理，应不屈不挠，勇往直前。</a:t>
            </a:r>
            <a:endPar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endParaRPr>
          </a:p>
          <a:p>
            <a:pPr eaLnBrk="0" hangingPunct="0">
              <a:lnSpc>
                <a:spcPct val="130000"/>
              </a:lnSpc>
            </a:pP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③在污浊的环境中，应保持自己的高洁品质，要热爱祖国。</a:t>
            </a:r>
            <a:endParaRPr lang="zh-CN" altLang="en-US" sz="2800" dirty="0">
              <a:latin typeface="Arial" panose="020B0604020202020204" pitchFamily="34"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strVal val="#ppt_w*0.70"/>
                                          </p:val>
                                        </p:tav>
                                        <p:tav tm="100000">
                                          <p:val>
                                            <p:strVal val="#ppt_w"/>
                                          </p:val>
                                        </p:tav>
                                      </p:tavLst>
                                    </p:anim>
                                    <p:anim calcmode="lin" valueType="num">
                                      <p:cBhvr>
                                        <p:cTn id="8" dur="1000" fill="hold"/>
                                        <p:tgtEl>
                                          <p:spTgt spid="32770"/>
                                        </p:tgtEl>
                                        <p:attrNameLst>
                                          <p:attrName>ppt_h</p:attrName>
                                        </p:attrNameLst>
                                      </p:cBhvr>
                                      <p:tavLst>
                                        <p:tav tm="0">
                                          <p:val>
                                            <p:strVal val="#ppt_h"/>
                                          </p:val>
                                        </p:tav>
                                        <p:tav tm="100000">
                                          <p:val>
                                            <p:strVal val="#ppt_h"/>
                                          </p:val>
                                        </p:tav>
                                      </p:tavLst>
                                    </p:anim>
                                    <p:animEffect transition="in" filter="fade">
                                      <p:cBhvr>
                                        <p:cTn id="9" dur="1000"/>
                                        <p:tgtEl>
                                          <p:spTgt spid="3277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2773">
                                            <p:txEl>
                                              <p:pRg st="0" end="0"/>
                                            </p:txEl>
                                          </p:spTgt>
                                        </p:tgtEl>
                                        <p:attrNameLst>
                                          <p:attrName>style.visibility</p:attrName>
                                        </p:attrNameLst>
                                      </p:cBhvr>
                                      <p:to>
                                        <p:strVal val="visible"/>
                                      </p:to>
                                    </p:set>
                                    <p:anim calcmode="lin" valueType="num">
                                      <p:cBhvr additive="base">
                                        <p:cTn id="14" dur="1000" fill="hold"/>
                                        <p:tgtEl>
                                          <p:spTgt spid="3277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277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2773">
                                            <p:txEl>
                                              <p:pRg st="1" end="1"/>
                                            </p:txEl>
                                          </p:spTgt>
                                        </p:tgtEl>
                                        <p:attrNameLst>
                                          <p:attrName>style.visibility</p:attrName>
                                        </p:attrNameLst>
                                      </p:cBhvr>
                                      <p:to>
                                        <p:strVal val="visible"/>
                                      </p:to>
                                    </p:set>
                                    <p:anim calcmode="lin" valueType="num">
                                      <p:cBhvr additive="base">
                                        <p:cTn id="19" dur="1000" fill="hold"/>
                                        <p:tgtEl>
                                          <p:spTgt spid="3277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277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2773">
                                            <p:txEl>
                                              <p:pRg st="2" end="2"/>
                                            </p:txEl>
                                          </p:spTgt>
                                        </p:tgtEl>
                                        <p:attrNameLst>
                                          <p:attrName>style.visibility</p:attrName>
                                        </p:attrNameLst>
                                      </p:cBhvr>
                                      <p:to>
                                        <p:strVal val="visible"/>
                                      </p:to>
                                    </p:set>
                                    <p:anim calcmode="lin" valueType="num">
                                      <p:cBhvr additive="base">
                                        <p:cTn id="24" dur="1000" fill="hold"/>
                                        <p:tgtEl>
                                          <p:spTgt spid="3277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277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ldLvl="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2"/>
          <p:cNvSpPr/>
          <p:nvPr/>
        </p:nvSpPr>
        <p:spPr>
          <a:xfrm>
            <a:off x="880110" y="1006158"/>
            <a:ext cx="7820025" cy="768350"/>
          </a:xfrm>
          <a:prstGeom prst="rect">
            <a:avLst/>
          </a:prstGeom>
          <a:noFill/>
          <a:ln w="9525">
            <a:noFill/>
          </a:ln>
        </p:spPr>
        <p:txBody>
          <a:bodyPr wrap="square" anchor="t" anchorCtr="0">
            <a:spAutoFit/>
          </a:bodyPr>
          <a:p>
            <a:pPr eaLnBrk="0" hangingPunct="0">
              <a:lnSpc>
                <a:spcPct val="110000"/>
              </a:lnSpc>
              <a:spcBef>
                <a:spcPct val="50000"/>
              </a:spcBef>
            </a:pPr>
            <a:r>
              <a:rPr lang="en-US" altLang="zh-CN" sz="4000" b="1" dirty="0">
                <a:solidFill>
                  <a:srgbClr val="1317C8"/>
                </a:solidFill>
                <a:latin typeface="华文中宋" panose="02010600040101010101" pitchFamily="2" charset="-122"/>
                <a:ea typeface="华文中宋" panose="02010600040101010101" pitchFamily="2" charset="-122"/>
                <a:sym typeface="宋体" panose="02010600030101010101" pitchFamily="2" charset="-122"/>
              </a:rPr>
              <a:t>3</a:t>
            </a:r>
            <a:r>
              <a:rPr lang="zh-CN" altLang="en-US" sz="4000" b="1" dirty="0">
                <a:solidFill>
                  <a:srgbClr val="1317C8"/>
                </a:solidFill>
                <a:latin typeface="华文中宋" panose="02010600040101010101" pitchFamily="2" charset="-122"/>
                <a:ea typeface="华文中宋" panose="02010600040101010101" pitchFamily="2" charset="-122"/>
                <a:sym typeface="宋体" panose="02010600030101010101" pitchFamily="2" charset="-122"/>
              </a:rPr>
              <a:t>、哪些诗句表现屈原的外在美？</a:t>
            </a:r>
            <a:endParaRPr lang="zh-CN" altLang="en-US" sz="4000" b="1" dirty="0">
              <a:solidFill>
                <a:srgbClr val="1317C8"/>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7652" name="Text Box 4"/>
          <p:cNvSpPr/>
          <p:nvPr/>
        </p:nvSpPr>
        <p:spPr>
          <a:xfrm>
            <a:off x="1163955" y="2118360"/>
            <a:ext cx="9863455" cy="645160"/>
          </a:xfrm>
          <a:prstGeom prst="rect">
            <a:avLst/>
          </a:prstGeom>
          <a:noFill/>
          <a:ln w="9525">
            <a:noFill/>
          </a:ln>
        </p:spPr>
        <p:txBody>
          <a:bodyPr wrap="square" anchor="t" anchorCtr="0">
            <a:spAutoFit/>
          </a:bodyPr>
          <a:p>
            <a:pPr eaLnBrk="0" hangingPunct="0"/>
            <a:r>
              <a:rPr lang="en-US" altLang="zh-CN"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rPr>
              <a:t>他身披香草鲜花，宁死不放弃对美丽的坚持。</a:t>
            </a:r>
            <a:endParaRPr lang="zh-CN" altLang="en-US" sz="3600" b="1" dirty="0">
              <a:solidFill>
                <a:srgbClr val="00000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0" name="Text Box 3"/>
          <p:cNvSpPr/>
          <p:nvPr/>
        </p:nvSpPr>
        <p:spPr>
          <a:xfrm>
            <a:off x="1709420" y="3107055"/>
            <a:ext cx="8443913" cy="2916555"/>
          </a:xfrm>
          <a:prstGeom prst="rect">
            <a:avLst/>
          </a:prstGeom>
          <a:noFill/>
          <a:ln w="9525">
            <a:noFill/>
          </a:ln>
        </p:spPr>
        <p:txBody>
          <a:bodyPr wrap="square" anchor="t" anchorCtr="0">
            <a:spAutoFit/>
          </a:bodyPr>
          <a:p>
            <a:pPr eaLnBrk="0" hangingPunct="0">
              <a:lnSpc>
                <a:spcPct val="150000"/>
              </a:lnSpc>
              <a:spcBef>
                <a:spcPct val="30000"/>
              </a:spcBef>
            </a:pPr>
            <a:r>
              <a:rPr lang="en-US" altLang="zh-CN"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制芰荷以为衣兮，集芙蓉以为裳</a:t>
            </a:r>
            <a:endPar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endParaRPr>
          </a:p>
          <a:p>
            <a:pPr eaLnBrk="0" hangingPunct="0">
              <a:lnSpc>
                <a:spcPct val="150000"/>
              </a:lnSpc>
              <a:spcBef>
                <a:spcPct val="30000"/>
              </a:spcBef>
            </a:pPr>
            <a:r>
              <a:rPr lang="en-US" altLang="zh-CN"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高余冠之岌岌兮，长余佩之陆离</a:t>
            </a:r>
            <a:endPar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endParaRPr>
          </a:p>
          <a:p>
            <a:pPr eaLnBrk="0" hangingPunct="0">
              <a:lnSpc>
                <a:spcPct val="150000"/>
              </a:lnSpc>
              <a:spcBef>
                <a:spcPct val="30000"/>
              </a:spcBef>
            </a:pPr>
            <a:r>
              <a:rPr lang="en-US" altLang="zh-CN"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rPr>
              <a:t>佩缤纷其繁饰兮，芳菲菲其弥章</a:t>
            </a:r>
            <a:endParaRPr lang="zh-CN" altLang="en-US" sz="3600" b="1" dirty="0">
              <a:solidFill>
                <a:srgbClr val="7030A0"/>
              </a:solidFill>
              <a:latin typeface="华文中宋" panose="02010600040101010101" pitchFamily="2" charset="-122"/>
              <a:ea typeface="华文中宋" panose="02010600040101010101" pitchFamily="2" charset="-122"/>
              <a:sym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strVal val="#ppt_w*0.70"/>
                                          </p:val>
                                        </p:tav>
                                        <p:tav tm="100000">
                                          <p:val>
                                            <p:strVal val="#ppt_w"/>
                                          </p:val>
                                        </p:tav>
                                      </p:tavLst>
                                    </p:anim>
                                    <p:anim calcmode="lin" valueType="num">
                                      <p:cBhvr>
                                        <p:cTn id="8" dur="1000" fill="hold"/>
                                        <p:tgtEl>
                                          <p:spTgt spid="27650"/>
                                        </p:tgtEl>
                                        <p:attrNameLst>
                                          <p:attrName>ppt_h</p:attrName>
                                        </p:attrNameLst>
                                      </p:cBhvr>
                                      <p:tavLst>
                                        <p:tav tm="0">
                                          <p:val>
                                            <p:strVal val="#ppt_h"/>
                                          </p:val>
                                        </p:tav>
                                        <p:tav tm="100000">
                                          <p:val>
                                            <p:strVal val="#ppt_h"/>
                                          </p:val>
                                        </p:tav>
                                      </p:tavLst>
                                    </p:anim>
                                    <p:animEffect transition="in" filter="fade">
                                      <p:cBhvr>
                                        <p:cTn id="9" dur="1000"/>
                                        <p:tgtEl>
                                          <p:spTgt spid="276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7652"/>
                                        </p:tgtEl>
                                        <p:attrNameLst>
                                          <p:attrName>style.visibility</p:attrName>
                                        </p:attrNameLst>
                                      </p:cBhvr>
                                      <p:to>
                                        <p:strVal val="visible"/>
                                      </p:to>
                                    </p:set>
                                    <p:anim calcmode="lin" valueType="num">
                                      <p:cBhvr additive="base">
                                        <p:cTn id="14" dur="1000" fill="hold"/>
                                        <p:tgtEl>
                                          <p:spTgt spid="27652"/>
                                        </p:tgtEl>
                                        <p:attrNameLst>
                                          <p:attrName>ppt_x</p:attrName>
                                        </p:attrNameLst>
                                      </p:cBhvr>
                                      <p:tavLst>
                                        <p:tav tm="0">
                                          <p:val>
                                            <p:strVal val="#ppt_x"/>
                                          </p:val>
                                        </p:tav>
                                        <p:tav tm="100000">
                                          <p:val>
                                            <p:strVal val="#ppt_x"/>
                                          </p:val>
                                        </p:tav>
                                      </p:tavLst>
                                    </p:anim>
                                    <p:anim calcmode="lin" valueType="num">
                                      <p:cBhvr additive="base">
                                        <p:cTn id="15" dur="1000" fill="hold"/>
                                        <p:tgtEl>
                                          <p:spTgt spid="27652"/>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charRg st="0" end="17"/>
                                            </p:txEl>
                                          </p:spTgt>
                                        </p:tgtEl>
                                        <p:attrNameLst>
                                          <p:attrName>style.visibility</p:attrName>
                                        </p:attrNameLst>
                                      </p:cBhvr>
                                      <p:to>
                                        <p:strVal val="visible"/>
                                      </p:to>
                                    </p:set>
                                    <p:anim calcmode="lin" valueType="num">
                                      <p:cBhvr additive="base">
                                        <p:cTn id="19" dur="1000" fill="hold"/>
                                        <p:tgtEl>
                                          <p:spTgt spid="20">
                                            <p:txEl>
                                              <p:charRg st="0" end="17"/>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charRg st="0" end="17"/>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0">
                                            <p:txEl>
                                              <p:charRg st="17" end="34"/>
                                            </p:txEl>
                                          </p:spTgt>
                                        </p:tgtEl>
                                        <p:attrNameLst>
                                          <p:attrName>style.visibility</p:attrName>
                                        </p:attrNameLst>
                                      </p:cBhvr>
                                      <p:to>
                                        <p:strVal val="visible"/>
                                      </p:to>
                                    </p:set>
                                    <p:anim calcmode="lin" valueType="num">
                                      <p:cBhvr additive="base">
                                        <p:cTn id="24" dur="1000" fill="hold"/>
                                        <p:tgtEl>
                                          <p:spTgt spid="20">
                                            <p:txEl>
                                              <p:charRg st="17" end="3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0">
                                            <p:txEl>
                                              <p:charRg st="17" end="34"/>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0">
                                            <p:txEl>
                                              <p:charRg st="34" end="51"/>
                                            </p:txEl>
                                          </p:spTgt>
                                        </p:tgtEl>
                                        <p:attrNameLst>
                                          <p:attrName>style.visibility</p:attrName>
                                        </p:attrNameLst>
                                      </p:cBhvr>
                                      <p:to>
                                        <p:strVal val="visible"/>
                                      </p:to>
                                    </p:set>
                                    <p:anim calcmode="lin" valueType="num">
                                      <p:cBhvr additive="base">
                                        <p:cTn id="29" dur="1000" fill="hold"/>
                                        <p:tgtEl>
                                          <p:spTgt spid="20">
                                            <p:txEl>
                                              <p:charRg st="34" end="51"/>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0">
                                            <p:txEl>
                                              <p:charRg st="34" end="5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animBg="1"/>
      <p:bldP spid="27652" grpId="0" bldLvl="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384810" y="313690"/>
            <a:ext cx="11290300" cy="1325245"/>
          </a:xfrm>
          <a:prstGeom prst="rect">
            <a:avLst/>
          </a:prstGeom>
          <a:noFill/>
          <a:ln w="9525">
            <a:noFill/>
          </a:ln>
        </p:spPr>
        <p:txBody>
          <a:bodyPr anchor="t" anchorCtr="0"/>
          <a:p>
            <a:pPr marL="342900" indent="-342900">
              <a:spcBef>
                <a:spcPct val="20000"/>
              </a:spcBef>
            </a:pPr>
            <a:r>
              <a:rPr lang="en-US" altLang="zh-CN" sz="40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rPr>
              <a:t>    </a:t>
            </a:r>
            <a:r>
              <a:rPr lang="en-US" altLang="zh-CN" sz="4000" b="1" dirty="0">
                <a:solidFill>
                  <a:srgbClr val="240BBD"/>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rPr>
              <a:t> </a:t>
            </a:r>
            <a:r>
              <a:rPr lang="en-US" altLang="zh-CN"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rPr>
              <a:t>4</a:t>
            </a:r>
            <a:r>
              <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rPr>
              <a:t>、有哪些诗句能表现出诗人高尚品德和爱国情怀？</a:t>
            </a:r>
            <a:r>
              <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Times New Roman" panose="02020603050405020304" pitchFamily="2" charset="0"/>
              </a:rPr>
              <a:t> </a:t>
            </a:r>
            <a:r>
              <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rPr>
              <a:t> </a:t>
            </a:r>
            <a:endParaRPr lang="zh-CN" altLang="en-US" sz="40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charset="0"/>
            </a:endParaRPr>
          </a:p>
        </p:txBody>
      </p:sp>
      <p:sp>
        <p:nvSpPr>
          <p:cNvPr id="29700" name="Rectangle 4"/>
          <p:cNvSpPr/>
          <p:nvPr/>
        </p:nvSpPr>
        <p:spPr>
          <a:xfrm>
            <a:off x="763270" y="1466850"/>
            <a:ext cx="11263630" cy="5399405"/>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p>
            <a:pPr marL="342900" indent="-342900" fontAlgn="base">
              <a:lnSpc>
                <a:spcPct val="70000"/>
              </a:lnSpc>
              <a:spcBef>
                <a:spcPct val="20000"/>
              </a:spcBef>
            </a:pPr>
            <a:endParaRPr lang="zh-CN" altLang="en-US" sz="3200" strike="noStrike" noProof="1">
              <a:latin typeface="华文中宋" panose="02010600040101010101" pitchFamily="2" charset="-122"/>
              <a:ea typeface="华文中宋" panose="02010600040101010101" pitchFamily="2" charset="-122"/>
              <a:cs typeface="华文中宋" panose="02010600040101010101" pitchFamily="2" charset="-122"/>
            </a:endParaRPr>
          </a:p>
          <a:p>
            <a:pPr marL="342900" indent="-342900" fontAlgn="base">
              <a:lnSpc>
                <a:spcPct val="70000"/>
              </a:lnSpc>
              <a:spcBef>
                <a:spcPct val="20000"/>
              </a:spcBef>
            </a:pPr>
            <a:endParaRPr lang="zh-CN" altLang="en-US" sz="3200" b="1"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p:txBody>
      </p:sp>
      <p:sp>
        <p:nvSpPr>
          <p:cNvPr id="2" name="文本框 1"/>
          <p:cNvSpPr txBox="1"/>
          <p:nvPr/>
        </p:nvSpPr>
        <p:spPr>
          <a:xfrm>
            <a:off x="549910" y="1786890"/>
            <a:ext cx="11476990" cy="4423410"/>
          </a:xfrm>
          <a:prstGeom prst="rect">
            <a:avLst/>
          </a:prstGeom>
          <a:noFill/>
        </p:spPr>
        <p:txBody>
          <a:bodyPr wrap="square" rtlCol="0">
            <a:spAutoFit/>
          </a:bodyPr>
          <a:p>
            <a:pPr marL="342900" indent="-342900" algn="l" fontAlgn="base">
              <a:lnSpc>
                <a:spcPct val="140000"/>
              </a:lnSpc>
              <a:spcBef>
                <a:spcPct val="20000"/>
              </a:spcBef>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长太息以掩涕兮，哀民生之多艰。 </a:t>
            </a: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  </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（忧国忧民，热爱祖国）</a:t>
            </a:r>
            <a:endParaRPr lang="zh-CN" altLang="en-US" sz="3200" b="1" strike="noStrike" noProof="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marL="342900" indent="-342900" algn="l" fontAlgn="base">
              <a:lnSpc>
                <a:spcPct val="140000"/>
              </a:lnSpc>
              <a:spcBef>
                <a:spcPct val="20000"/>
              </a:spcBef>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亦余心之所善兮，虽九死其犹未悔。</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（坚持真理，献身理想）</a:t>
            </a:r>
            <a:endParaRPr lang="zh-CN" altLang="en-US" sz="3200" b="1" strike="noStrike" noProof="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marL="342900" indent="-342900" algn="l" fontAlgn="base">
              <a:lnSpc>
                <a:spcPct val="140000"/>
              </a:lnSpc>
              <a:spcBef>
                <a:spcPct val="20000"/>
              </a:spcBef>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宁溘死以流亡兮，余不忍为此态也！</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（疾恶如仇，不同流合污）</a:t>
            </a: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  </a:t>
            </a:r>
            <a:endParaRPr lang="en-US" altLang="zh-CN" sz="3200" b="1"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algn="l" fontAlgn="base">
              <a:lnSpc>
                <a:spcPct val="140000"/>
              </a:lnSpc>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伏清白以死直兮，固前圣之所厚。 </a:t>
            </a: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  </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（刚正不阿，一身正气）  </a:t>
            </a:r>
            <a:r>
              <a:rPr lang="zh-CN" altLang="en-US" sz="3200" b="1" dirty="0">
                <a:solidFill>
                  <a:srgbClr val="FFFF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 </a:t>
            </a:r>
            <a:endParaRPr lang="zh-CN" altLang="en-US" sz="3200" b="1" strike="noStrike" noProof="1" dirty="0">
              <a:solidFill>
                <a:srgbClr val="FFFF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algn="l" fontAlgn="base">
              <a:lnSpc>
                <a:spcPct val="140000"/>
              </a:lnSpc>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民生各有所乐兮，余独好修以为常。</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（洁身自好，自我完善）</a:t>
            </a:r>
            <a:endParaRPr lang="zh-CN" altLang="en-US" sz="3200" b="1" strike="noStrike" noProof="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algn="l" fontAlgn="base">
              <a:lnSpc>
                <a:spcPct val="140000"/>
              </a:lnSpc>
            </a:pP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虽体解吾犹未变兮，岂余心之可惩。</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（忠贞不移，至死不变）</a:t>
            </a:r>
            <a:r>
              <a:rPr lang="zh-CN" altLang="en-US" sz="3200" b="1"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Times New Roman" panose="02020603050405020304" pitchFamily="2" charset="0"/>
              </a:rPr>
              <a:t> </a:t>
            </a:r>
            <a:endParaRPr lang="zh-CN" altLang="en-US" sz="3200" b="1"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698">
                                            <p:txEl>
                                              <p:charRg st="0" end="31"/>
                                            </p:txEl>
                                          </p:spTgt>
                                        </p:tgtEl>
                                        <p:attrNameLst>
                                          <p:attrName>style.visibility</p:attrName>
                                        </p:attrNameLst>
                                      </p:cBhvr>
                                      <p:to>
                                        <p:strVal val="visible"/>
                                      </p:to>
                                    </p:set>
                                    <p:anim calcmode="lin" valueType="num">
                                      <p:cBhvr>
                                        <p:cTn id="7" dur="1000" fill="hold"/>
                                        <p:tgtEl>
                                          <p:spTgt spid="29698">
                                            <p:txEl>
                                              <p:charRg st="0" end="31"/>
                                            </p:txEl>
                                          </p:spTgt>
                                        </p:tgtEl>
                                        <p:attrNameLst>
                                          <p:attrName>ppt_w</p:attrName>
                                        </p:attrNameLst>
                                      </p:cBhvr>
                                      <p:tavLst>
                                        <p:tav tm="0">
                                          <p:val>
                                            <p:strVal val="#ppt_w*0.70"/>
                                          </p:val>
                                        </p:tav>
                                        <p:tav tm="100000">
                                          <p:val>
                                            <p:strVal val="#ppt_w"/>
                                          </p:val>
                                        </p:tav>
                                      </p:tavLst>
                                    </p:anim>
                                    <p:anim calcmode="lin" valueType="num">
                                      <p:cBhvr>
                                        <p:cTn id="8" dur="1000" fill="hold"/>
                                        <p:tgtEl>
                                          <p:spTgt spid="29698">
                                            <p:txEl>
                                              <p:charRg st="0" end="31"/>
                                            </p:txEl>
                                          </p:spTgt>
                                        </p:tgtEl>
                                        <p:attrNameLst>
                                          <p:attrName>ppt_h</p:attrName>
                                        </p:attrNameLst>
                                      </p:cBhvr>
                                      <p:tavLst>
                                        <p:tav tm="0">
                                          <p:val>
                                            <p:strVal val="#ppt_h"/>
                                          </p:val>
                                        </p:tav>
                                        <p:tav tm="100000">
                                          <p:val>
                                            <p:strVal val="#ppt_h"/>
                                          </p:val>
                                        </p:tav>
                                      </p:tavLst>
                                    </p:anim>
                                    <p:animEffect transition="in" filter="fade">
                                      <p:cBhvr>
                                        <p:cTn id="9" dur="1000"/>
                                        <p:tgtEl>
                                          <p:spTgt spid="29698">
                                            <p:txEl>
                                              <p:charRg st="0" end="3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2" end="2"/>
                                            </p:txEl>
                                          </p:spTgt>
                                        </p:tgtEl>
                                        <p:attrNameLst>
                                          <p:attrName>style.visibility</p:attrName>
                                        </p:attrNameLst>
                                      </p:cBhvr>
                                      <p:to>
                                        <p:strVal val="visible"/>
                                      </p:to>
                                    </p:set>
                                    <p:anim calcmode="lin" valueType="num">
                                      <p:cBhvr additive="base">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
                                            <p:txEl>
                                              <p:pRg st="3" end="3"/>
                                            </p:txEl>
                                          </p:spTgt>
                                        </p:tgtEl>
                                        <p:attrNameLst>
                                          <p:attrName>style.visibility</p:attrName>
                                        </p:attrNameLst>
                                      </p:cBhvr>
                                      <p:to>
                                        <p:strVal val="visible"/>
                                      </p:to>
                                    </p:set>
                                    <p:anim calcmode="lin" valueType="num">
                                      <p:cBhvr additive="base">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2">
                                            <p:txEl>
                                              <p:pRg st="4" end="4"/>
                                            </p:txEl>
                                          </p:spTgt>
                                        </p:tgtEl>
                                        <p:attrNameLst>
                                          <p:attrName>style.visibility</p:attrName>
                                        </p:attrNameLst>
                                      </p:cBhvr>
                                      <p:to>
                                        <p:strVal val="visible"/>
                                      </p:to>
                                    </p:set>
                                    <p:anim calcmode="lin" valueType="num">
                                      <p:cBhvr additive="base">
                                        <p:cTn id="3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nodeType="afterEffect">
                                  <p:stCondLst>
                                    <p:cond delay="0"/>
                                  </p:stCondLst>
                                  <p:childTnLst>
                                    <p:set>
                                      <p:cBhvr>
                                        <p:cTn id="38" dur="1000" fill="hold">
                                          <p:stCondLst>
                                            <p:cond delay="0"/>
                                          </p:stCondLst>
                                        </p:cTn>
                                        <p:tgtEl>
                                          <p:spTgt spid="2">
                                            <p:txEl>
                                              <p:pRg st="5" end="5"/>
                                            </p:txEl>
                                          </p:spTgt>
                                        </p:tgtEl>
                                        <p:attrNameLst>
                                          <p:attrName>style.visibility</p:attrName>
                                        </p:attrNameLst>
                                      </p:cBhvr>
                                      <p:to>
                                        <p:strVal val="visible"/>
                                      </p:to>
                                    </p:set>
                                    <p:anim calcmode="lin" valueType="num">
                                      <p:cBhvr additive="base">
                                        <p:cTn id="3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build="allAtOnce"/>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TextBox 9"/>
          <p:cNvSpPr txBox="1"/>
          <p:nvPr/>
        </p:nvSpPr>
        <p:spPr>
          <a:xfrm>
            <a:off x="7680325" y="4108450"/>
            <a:ext cx="2808288" cy="460375"/>
          </a:xfrm>
          <a:prstGeom prst="rect">
            <a:avLst/>
          </a:prstGeom>
          <a:noFill/>
          <a:ln w="9525">
            <a:noFill/>
          </a:ln>
        </p:spPr>
        <p:txBody>
          <a:bodyPr anchor="t" anchorCtr="0">
            <a:spAutoFit/>
          </a:bodyPr>
          <a:p>
            <a:pPr eaLnBrk="0" hangingPunct="0"/>
            <a:r>
              <a:rPr lang="zh-CN" altLang="en-US" sz="2400" b="1" dirty="0">
                <a:solidFill>
                  <a:srgbClr val="000000"/>
                </a:solidFill>
                <a:latin typeface="宋体" panose="02010600030101010101" pitchFamily="2" charset="-122"/>
                <a:ea typeface="宋体" panose="02010600030101010101" pitchFamily="2" charset="-122"/>
              </a:rPr>
              <a:t>    </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31747" name="矩形 5"/>
          <p:cNvSpPr/>
          <p:nvPr/>
        </p:nvSpPr>
        <p:spPr>
          <a:xfrm>
            <a:off x="666115" y="1205230"/>
            <a:ext cx="11061700" cy="5406390"/>
          </a:xfrm>
          <a:prstGeom prst="rect">
            <a:avLst/>
          </a:prstGeom>
          <a:noFill/>
          <a:ln w="9525">
            <a:noFill/>
          </a:ln>
        </p:spPr>
        <p:txBody>
          <a:bodyPr wrap="square" anchor="t" anchorCtr="0">
            <a:spAutoFit/>
          </a:bodyPr>
          <a:p>
            <a:pPr eaLnBrk="0" hangingPunct="0">
              <a:lnSpc>
                <a:spcPct val="120000"/>
              </a:lnSpc>
            </a:pPr>
            <a:r>
              <a:rPr lang="zh-CN" altLang="en-US" sz="2400" b="1" dirty="0">
                <a:solidFill>
                  <a:srgbClr val="FF0000"/>
                </a:solidFill>
                <a:latin typeface="Arial" panose="020B0604020202020204" pitchFamily="34" charset="0"/>
                <a:ea typeface="宋体" panose="02010600030101010101" pitchFamily="2" charset="-122"/>
              </a:rPr>
              <a:t>        </a:t>
            </a:r>
            <a:r>
              <a:rPr lang="en-US" altLang="zh-CN" sz="2400" b="1" dirty="0">
                <a:solidFill>
                  <a:srgbClr val="FF0000"/>
                </a:solidFill>
                <a:latin typeface="Arial" panose="020B0604020202020204" pitchFamily="34" charset="0"/>
                <a:ea typeface="宋体" panose="02010600030101010101" pitchFamily="2" charset="-122"/>
              </a:rPr>
              <a:t>  </a:t>
            </a:r>
            <a:r>
              <a:rPr lang="zh-CN" altLang="en-US" sz="3200" b="1" dirty="0">
                <a:solidFill>
                  <a:srgbClr val="000000"/>
                </a:solidFill>
                <a:latin typeface="华文中宋" panose="02010600040101010101" pitchFamily="2" charset="-122"/>
                <a:ea typeface="华文中宋" panose="02010600040101010101" pitchFamily="2" charset="-122"/>
              </a:rPr>
              <a:t>第一，他是一位进步的政治改革家，主张法治</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规矩”</a:t>
            </a:r>
            <a:endParaRPr lang="zh-CN" altLang="en-US" sz="3200" b="1" dirty="0">
              <a:solidFill>
                <a:srgbClr val="000000"/>
              </a:solidFill>
              <a:latin typeface="华文中宋" panose="02010600040101010101" pitchFamily="2" charset="-122"/>
              <a:ea typeface="华文中宋" panose="02010600040101010101" pitchFamily="2" charset="-122"/>
            </a:endParaRPr>
          </a:p>
          <a:p>
            <a:pPr eaLnBrk="0" hangingPunct="0">
              <a:lnSpc>
                <a:spcPct val="120000"/>
              </a:lnSpc>
            </a:pPr>
            <a:r>
              <a:rPr lang="zh-CN" altLang="en-US" sz="3200" b="1" dirty="0">
                <a:solidFill>
                  <a:srgbClr val="000000"/>
                </a:solidFill>
                <a:latin typeface="华文中宋" panose="02010600040101010101" pitchFamily="2" charset="-122"/>
                <a:ea typeface="华文中宋" panose="02010600040101010101" pitchFamily="2" charset="-122"/>
              </a:rPr>
              <a:t>“绳墨”</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，主张举贤授能。</a:t>
            </a:r>
            <a:endParaRPr lang="en-US" altLang="zh-CN" sz="3200" b="1" dirty="0">
              <a:solidFill>
                <a:srgbClr val="000000"/>
              </a:solidFill>
              <a:latin typeface="华文中宋" panose="02010600040101010101" pitchFamily="2" charset="-122"/>
              <a:ea typeface="华文中宋" panose="02010600040101010101" pitchFamily="2" charset="-122"/>
            </a:endParaRPr>
          </a:p>
          <a:p>
            <a:pPr eaLnBrk="0" hangingPunct="0">
              <a:lnSpc>
                <a:spcPct val="120000"/>
              </a:lnSpc>
            </a:pPr>
            <a:r>
              <a:rPr lang="zh-CN" altLang="en-US" sz="3200" b="1" dirty="0">
                <a:solidFill>
                  <a:srgbClr val="000000"/>
                </a:solidFill>
                <a:latin typeface="华文中宋" panose="02010600040101010101" pitchFamily="2" charset="-122"/>
                <a:ea typeface="华文中宋" panose="02010600040101010101" pitchFamily="2" charset="-122"/>
              </a:rPr>
              <a:t>     </a:t>
            </a:r>
            <a:r>
              <a:rPr lang="en-US" altLang="zh-CN" sz="3200" b="1" dirty="0">
                <a:solidFill>
                  <a:srgbClr val="000000"/>
                </a:solidFill>
                <a:latin typeface="华文中宋" panose="02010600040101010101" pitchFamily="2" charset="-122"/>
                <a:ea typeface="华文中宋" panose="02010600040101010101" pitchFamily="2" charset="-122"/>
              </a:rPr>
              <a:t> </a:t>
            </a:r>
            <a:r>
              <a:rPr lang="zh-CN" altLang="en-US" sz="3200" b="1" dirty="0">
                <a:solidFill>
                  <a:srgbClr val="000000"/>
                </a:solidFill>
                <a:latin typeface="华文中宋" panose="02010600040101010101" pitchFamily="2" charset="-122"/>
                <a:ea typeface="华文中宋" panose="02010600040101010101" pitchFamily="2" charset="-122"/>
              </a:rPr>
              <a:t>第二，他主张美政，重视人民的利益和人民的作用</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哀民生之多艰”“怨灵修之浩荡兮，终不察夫民心”</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，反对统治者的荒淫暴虐和臣子的追逐私利。</a:t>
            </a:r>
            <a:endParaRPr lang="en-US" altLang="zh-CN" sz="3200" b="1" dirty="0">
              <a:solidFill>
                <a:srgbClr val="000000"/>
              </a:solidFill>
              <a:latin typeface="华文中宋" panose="02010600040101010101" pitchFamily="2" charset="-122"/>
              <a:ea typeface="华文中宋" panose="02010600040101010101" pitchFamily="2" charset="-122"/>
            </a:endParaRPr>
          </a:p>
          <a:p>
            <a:pPr eaLnBrk="0" hangingPunct="0">
              <a:lnSpc>
                <a:spcPct val="120000"/>
              </a:lnSpc>
            </a:pPr>
            <a:r>
              <a:rPr lang="zh-CN" altLang="en-US" sz="3200" b="1" dirty="0">
                <a:solidFill>
                  <a:srgbClr val="000000"/>
                </a:solidFill>
                <a:latin typeface="华文中宋" panose="02010600040101010101" pitchFamily="2" charset="-122"/>
                <a:ea typeface="华文中宋" panose="02010600040101010101" pitchFamily="2" charset="-122"/>
              </a:rPr>
              <a:t>      第三，他追求真理，坚强不屈</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亦余心之所善兮，虽九死其犹未悔”“虽体解吾犹未变兮，岂余心之可惩”</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。这个形象，是中华民族精神的集中体现，两千多年来给了无数仁人志士以品格与行为的示范，也给了他们力量。</a:t>
            </a:r>
            <a:endParaRPr lang="zh-CN" altLang="en-US" sz="3200" b="1" dirty="0">
              <a:solidFill>
                <a:srgbClr val="000000"/>
              </a:solidFill>
              <a:latin typeface="华文中宋" panose="02010600040101010101" pitchFamily="2" charset="-122"/>
              <a:ea typeface="华文中宋" panose="02010600040101010101" pitchFamily="2" charset="-122"/>
            </a:endParaRPr>
          </a:p>
        </p:txBody>
      </p:sp>
      <p:sp>
        <p:nvSpPr>
          <p:cNvPr id="56323" name="文本框 1"/>
          <p:cNvSpPr txBox="1"/>
          <p:nvPr/>
        </p:nvSpPr>
        <p:spPr>
          <a:xfrm>
            <a:off x="577215" y="261620"/>
            <a:ext cx="10639425" cy="706755"/>
          </a:xfrm>
          <a:prstGeom prst="rect">
            <a:avLst/>
          </a:prstGeom>
          <a:noFill/>
          <a:ln w="9525">
            <a:noFill/>
          </a:ln>
        </p:spPr>
        <p:txBody>
          <a:bodyPr wrap="square" anchor="t" anchorCtr="0">
            <a:spAutoFit/>
          </a:bodyPr>
          <a:p>
            <a:r>
              <a:rPr lang="en-US" altLang="zh-CN" sz="4000" b="1">
                <a:solidFill>
                  <a:srgbClr val="1317C8"/>
                </a:solidFill>
                <a:latin typeface="华文中宋" panose="02010600040101010101" pitchFamily="2" charset="-122"/>
                <a:ea typeface="华文中宋" panose="02010600040101010101" pitchFamily="2" charset="-122"/>
              </a:rPr>
              <a:t>5</a:t>
            </a:r>
            <a:r>
              <a:rPr lang="zh-CN" altLang="en-US" sz="4000" b="1">
                <a:solidFill>
                  <a:srgbClr val="1317C8"/>
                </a:solidFill>
                <a:latin typeface="华文中宋" panose="02010600040101010101" pitchFamily="2" charset="-122"/>
                <a:ea typeface="华文中宋" panose="02010600040101010101" pitchFamily="2" charset="-122"/>
              </a:rPr>
              <a:t>、从诗中可总结出的屈原性格特征有哪些？</a:t>
            </a:r>
            <a:endParaRPr lang="zh-CN" altLang="en-US" sz="4000" b="1">
              <a:solidFill>
                <a:srgbClr val="1317C8"/>
              </a:solidFill>
              <a:latin typeface="华文中宋" panose="02010600040101010101" pitchFamily="2" charset="-122"/>
              <a:ea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6323">
                                            <p:txEl>
                                              <p:charRg st="0" end="21"/>
                                            </p:txEl>
                                          </p:spTgt>
                                        </p:tgtEl>
                                        <p:attrNameLst>
                                          <p:attrName>style.visibility</p:attrName>
                                        </p:attrNameLst>
                                      </p:cBhvr>
                                      <p:to>
                                        <p:strVal val="visible"/>
                                      </p:to>
                                    </p:set>
                                    <p:anim calcmode="lin" valueType="num">
                                      <p:cBhvr>
                                        <p:cTn id="7" dur="1000" fill="hold"/>
                                        <p:tgtEl>
                                          <p:spTgt spid="56323">
                                            <p:txEl>
                                              <p:charRg st="0" end="21"/>
                                            </p:txEl>
                                          </p:spTgt>
                                        </p:tgtEl>
                                        <p:attrNameLst>
                                          <p:attrName>ppt_w</p:attrName>
                                        </p:attrNameLst>
                                      </p:cBhvr>
                                      <p:tavLst>
                                        <p:tav tm="0">
                                          <p:val>
                                            <p:strVal val="#ppt_w*0.70"/>
                                          </p:val>
                                        </p:tav>
                                        <p:tav tm="100000">
                                          <p:val>
                                            <p:strVal val="#ppt_w"/>
                                          </p:val>
                                        </p:tav>
                                      </p:tavLst>
                                    </p:anim>
                                    <p:anim calcmode="lin" valueType="num">
                                      <p:cBhvr>
                                        <p:cTn id="8" dur="1000" fill="hold"/>
                                        <p:tgtEl>
                                          <p:spTgt spid="56323">
                                            <p:txEl>
                                              <p:charRg st="0" end="21"/>
                                            </p:txEl>
                                          </p:spTgt>
                                        </p:tgtEl>
                                        <p:attrNameLst>
                                          <p:attrName>ppt_h</p:attrName>
                                        </p:attrNameLst>
                                      </p:cBhvr>
                                      <p:tavLst>
                                        <p:tav tm="0">
                                          <p:val>
                                            <p:strVal val="#ppt_h"/>
                                          </p:val>
                                        </p:tav>
                                        <p:tav tm="100000">
                                          <p:val>
                                            <p:strVal val="#ppt_h"/>
                                          </p:val>
                                        </p:tav>
                                      </p:tavLst>
                                    </p:anim>
                                    <p:animEffect transition="in" filter="fade">
                                      <p:cBhvr>
                                        <p:cTn id="9" dur="1000"/>
                                        <p:tgtEl>
                                          <p:spTgt spid="56323">
                                            <p:txEl>
                                              <p:charRg st="0" end="2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1747">
                                            <p:txEl>
                                              <p:charRg st="0" end="47"/>
                                            </p:txEl>
                                          </p:spTgt>
                                        </p:tgtEl>
                                        <p:attrNameLst>
                                          <p:attrName>style.visibility</p:attrName>
                                        </p:attrNameLst>
                                      </p:cBhvr>
                                      <p:to>
                                        <p:strVal val="visible"/>
                                      </p:to>
                                    </p:set>
                                    <p:anim calcmode="lin" valueType="num">
                                      <p:cBhvr additive="base">
                                        <p:cTn id="14" dur="1000" fill="hold"/>
                                        <p:tgtEl>
                                          <p:spTgt spid="31747">
                                            <p:txEl>
                                              <p:charRg st="0" end="47"/>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1747">
                                            <p:txEl>
                                              <p:charRg st="0" end="47"/>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000" fill="hold">
                                          <p:stCondLst>
                                            <p:cond delay="0"/>
                                          </p:stCondLst>
                                        </p:cTn>
                                        <p:tgtEl>
                                          <p:spTgt spid="31747">
                                            <p:txEl>
                                              <p:charRg st="1" end="1"/>
                                            </p:txEl>
                                          </p:spTgt>
                                        </p:tgtEl>
                                        <p:attrNameLst>
                                          <p:attrName>style.visibility</p:attrName>
                                        </p:attrNameLst>
                                      </p:cBhvr>
                                      <p:to>
                                        <p:strVal val="visible"/>
                                      </p:to>
                                    </p:set>
                                    <p:anim calcmode="lin" valueType="num">
                                      <p:cBhvr additive="base">
                                        <p:cTn id="18" dur="1000" fill="hold"/>
                                        <p:tgtEl>
                                          <p:spTgt spid="31747">
                                            <p:txEl>
                                              <p:char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1747">
                                            <p:txEl>
                                              <p:char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000" fill="hold">
                                          <p:stCondLst>
                                            <p:cond delay="0"/>
                                          </p:stCondLst>
                                        </p:cTn>
                                        <p:tgtEl>
                                          <p:spTgt spid="31747">
                                            <p:txEl>
                                              <p:charRg st="47" end="121"/>
                                            </p:txEl>
                                          </p:spTgt>
                                        </p:tgtEl>
                                        <p:attrNameLst>
                                          <p:attrName>style.visibility</p:attrName>
                                        </p:attrNameLst>
                                      </p:cBhvr>
                                      <p:to>
                                        <p:strVal val="visible"/>
                                      </p:to>
                                    </p:set>
                                    <p:anim calcmode="lin" valueType="num">
                                      <p:cBhvr additive="base">
                                        <p:cTn id="23" dur="1000" fill="hold"/>
                                        <p:tgtEl>
                                          <p:spTgt spid="31747">
                                            <p:txEl>
                                              <p:charRg st="47" end="121"/>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31747">
                                            <p:txEl>
                                              <p:charRg st="47" end="121"/>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000" fill="hold">
                                          <p:stCondLst>
                                            <p:cond delay="0"/>
                                          </p:stCondLst>
                                        </p:cTn>
                                        <p:tgtEl>
                                          <p:spTgt spid="31747">
                                            <p:txEl>
                                              <p:charRg st="121" end="227"/>
                                            </p:txEl>
                                          </p:spTgt>
                                        </p:tgtEl>
                                        <p:attrNameLst>
                                          <p:attrName>style.visibility</p:attrName>
                                        </p:attrNameLst>
                                      </p:cBhvr>
                                      <p:to>
                                        <p:strVal val="visible"/>
                                      </p:to>
                                    </p:set>
                                    <p:anim calcmode="lin" valueType="num">
                                      <p:cBhvr additive="base">
                                        <p:cTn id="28" dur="1000" fill="hold"/>
                                        <p:tgtEl>
                                          <p:spTgt spid="31747">
                                            <p:txEl>
                                              <p:charRg st="121" end="227"/>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31747">
                                            <p:txEl>
                                              <p:charRg st="121" end="2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0" name="文本框 34817"/>
          <p:cNvSpPr txBox="1"/>
          <p:nvPr/>
        </p:nvSpPr>
        <p:spPr>
          <a:xfrm>
            <a:off x="596265" y="1374775"/>
            <a:ext cx="10782935" cy="5077460"/>
          </a:xfrm>
          <a:prstGeom prst="rect">
            <a:avLst/>
          </a:prstGeom>
          <a:noFill/>
          <a:ln w="9525">
            <a:noFill/>
          </a:ln>
        </p:spPr>
        <p:txBody>
          <a:bodyPr wrap="square" anchor="t" anchorCtr="0">
            <a:spAutoFit/>
          </a:bodyPr>
          <a:p>
            <a:pPr marL="342900" indent="-342900">
              <a:lnSpc>
                <a:spcPct val="100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、屈原在</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离骚</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中表现自己同情百姓的苦难生活，并因此流泪叹息的名句是</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00000"/>
              </a:lnSpc>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00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、本文中表达自己虽爱好修洁严以律己，但早晨被诟骂晚上被免职的句子是：</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00000"/>
              </a:lnSpc>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黑体" panose="0201060906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00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、屈原在</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离骚</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中表达自己虽然遭到不公的待遇，但是为了自己心中追求的目标九死不悔的语句是：</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00000"/>
              </a:lnSpc>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1417955" y="2508250"/>
            <a:ext cx="7080885" cy="647700"/>
          </a:xfrm>
          <a:prstGeom prst="rect">
            <a:avLst/>
          </a:prstGeom>
          <a:noFill/>
          <a:ln w="9525">
            <a:noFill/>
          </a:ln>
        </p:spPr>
        <p:txBody>
          <a:bodyPr wrap="square" lIns="90170" tIns="46990" rIns="90170" bIns="46990" anchor="t" anchorCtr="0">
            <a:spAutoFit/>
          </a:bodyPr>
          <a:p>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长太息以掩涕兮     哀民生之多艰</a:t>
            </a:r>
            <a:endPar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1417955" y="4130040"/>
            <a:ext cx="7870190" cy="586105"/>
          </a:xfrm>
          <a:prstGeom prst="rect">
            <a:avLst/>
          </a:prstGeom>
          <a:noFill/>
          <a:ln w="9525">
            <a:noFill/>
          </a:ln>
        </p:spPr>
        <p:txBody>
          <a:bodyPr wrap="square" lIns="90170" tIns="46990" rIns="90170" bIns="46990" anchor="t" anchorCtr="0">
            <a:spAutoFit/>
          </a:bodyPr>
          <a:p>
            <a:pPr algn="just"/>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余虽好修姱以鞿羁兮       謇朝谇而夕替。</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1839595" y="5866130"/>
            <a:ext cx="6659245" cy="586105"/>
          </a:xfrm>
          <a:prstGeom prst="rect">
            <a:avLst/>
          </a:prstGeom>
          <a:noFill/>
          <a:ln w="9525">
            <a:noFill/>
          </a:ln>
        </p:spPr>
        <p:txBody>
          <a:bodyPr wrap="square" lIns="90170" tIns="46990" rIns="90170" bIns="46990" anchor="t" anchorCtr="0">
            <a:spAutoFit/>
          </a:bodyPr>
          <a:p>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亦余心之所善兮    虽九死其犹未悔</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1980565" y="224790"/>
            <a:ext cx="8014970" cy="1309370"/>
          </a:xfrm>
          <a:prstGeom prst="rect">
            <a:avLst/>
          </a:prstGeom>
          <a:noFill/>
        </p:spPr>
        <p:txBody>
          <a:bodyPr wrap="none" rtlCol="0">
            <a:spAutoFit/>
          </a:bodyPr>
          <a:p>
            <a:pPr algn="l">
              <a:lnSpc>
                <a:spcPct val="90000"/>
              </a:lnSpc>
            </a:pPr>
            <a:r>
              <a:rPr lang="zh-CN" altLang="en-US" sz="8800" b="1">
                <a:ln w="9525" cap="flat" cmpd="sng">
                  <a:solidFill>
                    <a:srgbClr val="000000"/>
                  </a:solidFill>
                  <a:prstDash val="solid"/>
                  <a:round/>
                  <a:headEnd type="none" w="med" len="med"/>
                  <a:tailEnd type="none" w="med" len="med"/>
                </a:ln>
                <a:solidFill>
                  <a:srgbClr val="FF0000"/>
                </a:solidFill>
                <a:latin typeface="华文行楷" panose="02010800040101010101" charset="-122"/>
                <a:ea typeface="华文行楷" panose="02010800040101010101" charset="-122"/>
                <a:sym typeface="+mn-ea"/>
              </a:rPr>
              <a:t>离骚情境式默写</a:t>
            </a:r>
            <a:endParaRPr lang="zh-CN" altLang="en-US" sz="8800" b="1">
              <a:ln w="9525" cap="flat" cmpd="sng">
                <a:solidFill>
                  <a:srgbClr val="000000"/>
                </a:solidFill>
                <a:prstDash val="solid"/>
                <a:round/>
                <a:headEnd type="none" w="med" len="med"/>
                <a:tailEnd type="none" w="med" len="med"/>
              </a:ln>
              <a:solidFill>
                <a:srgbClr val="FF0000"/>
              </a:solidFill>
              <a:latin typeface="华文行楷" panose="02010800040101010101" charset="-122"/>
              <a:ea typeface="华文行楷" panose="0201080004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60420">
                                            <p:txEl>
                                              <p:pRg st="0" end="0"/>
                                            </p:txEl>
                                          </p:spTgt>
                                        </p:tgtEl>
                                        <p:attrNameLst>
                                          <p:attrName>style.visibility</p:attrName>
                                        </p:attrNameLst>
                                      </p:cBhvr>
                                      <p:to>
                                        <p:strVal val="visible"/>
                                      </p:to>
                                    </p:set>
                                    <p:anim calcmode="lin" valueType="num">
                                      <p:cBhvr>
                                        <p:cTn id="12" dur="1000" fill="hold"/>
                                        <p:tgtEl>
                                          <p:spTgt spid="6042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6042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60420">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60420">
                                            <p:txEl>
                                              <p:pRg st="1" end="1"/>
                                            </p:txEl>
                                          </p:spTgt>
                                        </p:tgtEl>
                                        <p:attrNameLst>
                                          <p:attrName>style.visibility</p:attrName>
                                        </p:attrNameLst>
                                      </p:cBhvr>
                                      <p:to>
                                        <p:strVal val="visible"/>
                                      </p:to>
                                    </p:set>
                                    <p:anim calcmode="lin" valueType="num">
                                      <p:cBhvr>
                                        <p:cTn id="17" dur="1000" fill="hold"/>
                                        <p:tgtEl>
                                          <p:spTgt spid="60420">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60420">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60420">
                                            <p:txEl>
                                              <p:pRg st="1" end="1"/>
                                            </p:txEl>
                                          </p:spTgt>
                                        </p:tgtEl>
                                      </p:cBhvr>
                                    </p:animEffect>
                                  </p:childTnLst>
                                </p:cTn>
                              </p:par>
                            </p:childTnLst>
                          </p:cTn>
                        </p:par>
                        <p:par>
                          <p:cTn id="20" fill="hold">
                            <p:stCondLst>
                              <p:cond delay="2000"/>
                            </p:stCondLst>
                            <p:childTnLst>
                              <p:par>
                                <p:cTn id="21" presetID="55" presetClass="entr" presetSubtype="0" fill="hold" nodeType="afterEffect">
                                  <p:stCondLst>
                                    <p:cond delay="0"/>
                                  </p:stCondLst>
                                  <p:childTnLst>
                                    <p:set>
                                      <p:cBhvr>
                                        <p:cTn id="22" dur="1" fill="hold">
                                          <p:stCondLst>
                                            <p:cond delay="0"/>
                                          </p:stCondLst>
                                        </p:cTn>
                                        <p:tgtEl>
                                          <p:spTgt spid="60420">
                                            <p:txEl>
                                              <p:pRg st="2" end="2"/>
                                            </p:txEl>
                                          </p:spTgt>
                                        </p:tgtEl>
                                        <p:attrNameLst>
                                          <p:attrName>style.visibility</p:attrName>
                                        </p:attrNameLst>
                                      </p:cBhvr>
                                      <p:to>
                                        <p:strVal val="visible"/>
                                      </p:to>
                                    </p:set>
                                    <p:anim calcmode="lin" valueType="num">
                                      <p:cBhvr>
                                        <p:cTn id="23" dur="1000" fill="hold"/>
                                        <p:tgtEl>
                                          <p:spTgt spid="60420">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60420">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60420">
                                            <p:txEl>
                                              <p:pRg st="2" end="2"/>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60420">
                                            <p:txEl>
                                              <p:pRg st="3" end="3"/>
                                            </p:txEl>
                                          </p:spTgt>
                                        </p:tgtEl>
                                        <p:attrNameLst>
                                          <p:attrName>style.visibility</p:attrName>
                                        </p:attrNameLst>
                                      </p:cBhvr>
                                      <p:to>
                                        <p:strVal val="visible"/>
                                      </p:to>
                                    </p:set>
                                    <p:anim calcmode="lin" valueType="num">
                                      <p:cBhvr>
                                        <p:cTn id="28" dur="1000" fill="hold"/>
                                        <p:tgtEl>
                                          <p:spTgt spid="60420">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60420">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60420">
                                            <p:txEl>
                                              <p:pRg st="3" end="3"/>
                                            </p:txEl>
                                          </p:spTgt>
                                        </p:tgtEl>
                                      </p:cBhvr>
                                    </p:animEffect>
                                  </p:childTnLst>
                                </p:cTn>
                              </p:par>
                            </p:childTnLst>
                          </p:cTn>
                        </p:par>
                        <p:par>
                          <p:cTn id="31" fill="hold">
                            <p:stCondLst>
                              <p:cond delay="3000"/>
                            </p:stCondLst>
                            <p:childTnLst>
                              <p:par>
                                <p:cTn id="32" presetID="55" presetClass="entr" presetSubtype="0" fill="hold" nodeType="afterEffect">
                                  <p:stCondLst>
                                    <p:cond delay="0"/>
                                  </p:stCondLst>
                                  <p:childTnLst>
                                    <p:set>
                                      <p:cBhvr>
                                        <p:cTn id="33" dur="1" fill="hold">
                                          <p:stCondLst>
                                            <p:cond delay="0"/>
                                          </p:stCondLst>
                                        </p:cTn>
                                        <p:tgtEl>
                                          <p:spTgt spid="60420">
                                            <p:txEl>
                                              <p:pRg st="4" end="4"/>
                                            </p:txEl>
                                          </p:spTgt>
                                        </p:tgtEl>
                                        <p:attrNameLst>
                                          <p:attrName>style.visibility</p:attrName>
                                        </p:attrNameLst>
                                      </p:cBhvr>
                                      <p:to>
                                        <p:strVal val="visible"/>
                                      </p:to>
                                    </p:set>
                                    <p:anim calcmode="lin" valueType="num">
                                      <p:cBhvr>
                                        <p:cTn id="34" dur="1000" fill="hold"/>
                                        <p:tgtEl>
                                          <p:spTgt spid="60420">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60420">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60420">
                                            <p:txEl>
                                              <p:pRg st="4" end="4"/>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60420">
                                            <p:txEl>
                                              <p:pRg st="5" end="5"/>
                                            </p:txEl>
                                          </p:spTgt>
                                        </p:tgtEl>
                                        <p:attrNameLst>
                                          <p:attrName>style.visibility</p:attrName>
                                        </p:attrNameLst>
                                      </p:cBhvr>
                                      <p:to>
                                        <p:strVal val="visible"/>
                                      </p:to>
                                    </p:set>
                                    <p:anim calcmode="lin" valueType="num">
                                      <p:cBhvr>
                                        <p:cTn id="39" dur="1000" fill="hold"/>
                                        <p:tgtEl>
                                          <p:spTgt spid="60420">
                                            <p:txEl>
                                              <p:pRg st="5" end="5"/>
                                            </p:txEl>
                                          </p:spTgt>
                                        </p:tgtEl>
                                        <p:attrNameLst>
                                          <p:attrName>ppt_w</p:attrName>
                                        </p:attrNameLst>
                                      </p:cBhvr>
                                      <p:tavLst>
                                        <p:tav tm="0">
                                          <p:val>
                                            <p:strVal val="#ppt_w*0.70"/>
                                          </p:val>
                                        </p:tav>
                                        <p:tav tm="100000">
                                          <p:val>
                                            <p:strVal val="#ppt_w"/>
                                          </p:val>
                                        </p:tav>
                                      </p:tavLst>
                                    </p:anim>
                                    <p:anim calcmode="lin" valueType="num">
                                      <p:cBhvr>
                                        <p:cTn id="40" dur="1000" fill="hold"/>
                                        <p:tgtEl>
                                          <p:spTgt spid="60420">
                                            <p:txEl>
                                              <p:pRg st="5" end="5"/>
                                            </p:txEl>
                                          </p:spTgt>
                                        </p:tgtEl>
                                        <p:attrNameLst>
                                          <p:attrName>ppt_h</p:attrName>
                                        </p:attrNameLst>
                                      </p:cBhvr>
                                      <p:tavLst>
                                        <p:tav tm="0">
                                          <p:val>
                                            <p:strVal val="#ppt_h"/>
                                          </p:val>
                                        </p:tav>
                                        <p:tav tm="100000">
                                          <p:val>
                                            <p:strVal val="#ppt_h"/>
                                          </p:val>
                                        </p:tav>
                                      </p:tavLst>
                                    </p:anim>
                                    <p:animEffect transition="in" filter="fade">
                                      <p:cBhvr>
                                        <p:cTn id="41" dur="1000"/>
                                        <p:tgtEl>
                                          <p:spTgt spid="60420">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000" fill="hold">
                                          <p:stCondLst>
                                            <p:cond delay="0"/>
                                          </p:stCondLst>
                                        </p:cTn>
                                        <p:tgtEl>
                                          <p:spTgt spid="2"/>
                                        </p:tgtEl>
                                        <p:attrNameLst>
                                          <p:attrName>style.visibility</p:attrName>
                                        </p:attrNameLst>
                                      </p:cBhvr>
                                      <p:to>
                                        <p:strVal val="visible"/>
                                      </p:to>
                                    </p:set>
                                    <p:anim calcmode="lin" valueType="num">
                                      <p:cBhvr additive="base">
                                        <p:cTn id="46" dur="1000" fill="hold"/>
                                        <p:tgtEl>
                                          <p:spTgt spid="2"/>
                                        </p:tgtEl>
                                        <p:attrNameLst>
                                          <p:attrName>ppt_x</p:attrName>
                                        </p:attrNameLst>
                                      </p:cBhvr>
                                      <p:tavLst>
                                        <p:tav tm="0">
                                          <p:val>
                                            <p:strVal val="#ppt_x"/>
                                          </p:val>
                                        </p:tav>
                                        <p:tav tm="100000">
                                          <p:val>
                                            <p:strVal val="#ppt_x"/>
                                          </p:val>
                                        </p:tav>
                                      </p:tavLst>
                                    </p:anim>
                                    <p:anim calcmode="lin" valueType="num">
                                      <p:cBhvr additive="base">
                                        <p:cTn id="4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000" fill="hold">
                                          <p:stCondLst>
                                            <p:cond delay="0"/>
                                          </p:stCondLst>
                                        </p:cTn>
                                        <p:tgtEl>
                                          <p:spTgt spid="3"/>
                                        </p:tgtEl>
                                        <p:attrNameLst>
                                          <p:attrName>style.visibility</p:attrName>
                                        </p:attrNameLst>
                                      </p:cBhvr>
                                      <p:to>
                                        <p:strVal val="visible"/>
                                      </p:to>
                                    </p:set>
                                    <p:anim calcmode="lin" valueType="num">
                                      <p:cBhvr additive="base">
                                        <p:cTn id="52" dur="1000" fill="hold"/>
                                        <p:tgtEl>
                                          <p:spTgt spid="3"/>
                                        </p:tgtEl>
                                        <p:attrNameLst>
                                          <p:attrName>ppt_x</p:attrName>
                                        </p:attrNameLst>
                                      </p:cBhvr>
                                      <p:tavLst>
                                        <p:tav tm="0">
                                          <p:val>
                                            <p:strVal val="#ppt_x"/>
                                          </p:val>
                                        </p:tav>
                                        <p:tav tm="100000">
                                          <p:val>
                                            <p:strVal val="#ppt_x"/>
                                          </p:val>
                                        </p:tav>
                                      </p:tavLst>
                                    </p:anim>
                                    <p:anim calcmode="lin" valueType="num">
                                      <p:cBhvr additive="base">
                                        <p:cTn id="5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000" fill="hold">
                                          <p:stCondLst>
                                            <p:cond delay="0"/>
                                          </p:stCondLst>
                                        </p:cTn>
                                        <p:tgtEl>
                                          <p:spTgt spid="4"/>
                                        </p:tgtEl>
                                        <p:attrNameLst>
                                          <p:attrName>style.visibility</p:attrName>
                                        </p:attrNameLst>
                                      </p:cBhvr>
                                      <p:to>
                                        <p:strVal val="visible"/>
                                      </p:to>
                                    </p:set>
                                    <p:anim calcmode="lin" valueType="num">
                                      <p:cBhvr additive="base">
                                        <p:cTn id="58" dur="1000" fill="hold"/>
                                        <p:tgtEl>
                                          <p:spTgt spid="4"/>
                                        </p:tgtEl>
                                        <p:attrNameLst>
                                          <p:attrName>ppt_x</p:attrName>
                                        </p:attrNameLst>
                                      </p:cBhvr>
                                      <p:tavLst>
                                        <p:tav tm="0">
                                          <p:val>
                                            <p:strVal val="#ppt_x"/>
                                          </p:val>
                                        </p:tav>
                                        <p:tav tm="100000">
                                          <p:val>
                                            <p:strVal val="#ppt_x"/>
                                          </p:val>
                                        </p:tav>
                                      </p:tavLst>
                                    </p:anim>
                                    <p:anim calcmode="lin" valueType="num">
                                      <p:cBhvr additive="base">
                                        <p:cTn id="5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4" name="文本框 20"/>
          <p:cNvSpPr txBox="1"/>
          <p:nvPr/>
        </p:nvSpPr>
        <p:spPr>
          <a:xfrm>
            <a:off x="541655" y="467360"/>
            <a:ext cx="11108690" cy="5324475"/>
          </a:xfrm>
          <a:prstGeom prst="rect">
            <a:avLst/>
          </a:prstGeom>
          <a:noFill/>
          <a:ln w="9525">
            <a:noFill/>
          </a:ln>
        </p:spPr>
        <p:txBody>
          <a:bodyPr wrap="square" anchor="t" anchorCtr="0">
            <a:spAutoFit/>
          </a:bodyPr>
          <a:p>
            <a:pPr marL="342900" indent="-342900">
              <a:lnSpc>
                <a:spcPct val="135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、屈原在</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离骚</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中用比喻的手法，写出自己才能优</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35000"/>
              </a:lnSpc>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秀却遭到嫉妒和造谣中伤的句子是：</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35000"/>
              </a:lnSpc>
            </a:pP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35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5</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”表明自己追慕古代圣贤，宁死不失正义。</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ct val="135000"/>
              </a:lnSpc>
            </a:pP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6</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3600" b="1" u="sng"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____________</a:t>
            </a:r>
            <a:r>
              <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。”表明诗人此时产生了退隐的思想。</a:t>
            </a:r>
            <a:endParaRPr lang="zh-CN" altLang="en-US" sz="36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1139190" y="2146300"/>
            <a:ext cx="7100570" cy="586105"/>
          </a:xfrm>
          <a:prstGeom prst="rect">
            <a:avLst/>
          </a:prstGeom>
          <a:noFill/>
          <a:ln w="9525">
            <a:noFill/>
          </a:ln>
        </p:spPr>
        <p:txBody>
          <a:bodyPr wrap="square" lIns="90170" tIns="46990" rIns="90170" bIns="46990" anchor="t" anchorCtr="0">
            <a:spAutoFit/>
          </a:bodyPr>
          <a:p>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众女嫉余之蛾眉兮    谣諑谓余以善淫</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1997075" y="2867660"/>
            <a:ext cx="6155055" cy="586105"/>
          </a:xfrm>
          <a:prstGeom prst="rect">
            <a:avLst/>
          </a:prstGeom>
          <a:noFill/>
          <a:ln w="9525">
            <a:noFill/>
          </a:ln>
        </p:spPr>
        <p:txBody>
          <a:bodyPr wrap="square" lIns="90170" tIns="46990" rIns="90170" bIns="46990" anchor="t" anchorCtr="0">
            <a:spAutoFit/>
          </a:bodyPr>
          <a:p>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伏清白以死直兮   固前圣之所厚</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2141220" y="4370705"/>
            <a:ext cx="6229985" cy="586105"/>
          </a:xfrm>
          <a:prstGeom prst="rect">
            <a:avLst/>
          </a:prstGeom>
          <a:noFill/>
          <a:ln w="9525">
            <a:noFill/>
          </a:ln>
        </p:spPr>
        <p:txBody>
          <a:bodyPr wrap="square" lIns="90170" tIns="46990" rIns="90170" bIns="46990" anchor="t" anchorCtr="0">
            <a:spAutoFit/>
          </a:bodyPr>
          <a:p>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悔相道之不察兮    延伫乎吾将反</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1444">
                                            <p:txEl>
                                              <p:pRg st="0" end="0"/>
                                            </p:txEl>
                                          </p:spTgt>
                                        </p:tgtEl>
                                        <p:attrNameLst>
                                          <p:attrName>style.visibility</p:attrName>
                                        </p:attrNameLst>
                                      </p:cBhvr>
                                      <p:to>
                                        <p:strVal val="visible"/>
                                      </p:to>
                                    </p:set>
                                    <p:anim calcmode="lin" valueType="num">
                                      <p:cBhvr>
                                        <p:cTn id="7" dur="1000" fill="hold"/>
                                        <p:tgtEl>
                                          <p:spTgt spid="6144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144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1444">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61444">
                                            <p:txEl>
                                              <p:pRg st="1" end="1"/>
                                            </p:txEl>
                                          </p:spTgt>
                                        </p:tgtEl>
                                        <p:attrNameLst>
                                          <p:attrName>style.visibility</p:attrName>
                                        </p:attrNameLst>
                                      </p:cBhvr>
                                      <p:to>
                                        <p:strVal val="visible"/>
                                      </p:to>
                                    </p:set>
                                    <p:anim calcmode="lin" valueType="num">
                                      <p:cBhvr>
                                        <p:cTn id="12" dur="1000" fill="hold"/>
                                        <p:tgtEl>
                                          <p:spTgt spid="61444">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61444">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61444">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61444">
                                            <p:txEl>
                                              <p:pRg st="2" end="2"/>
                                            </p:txEl>
                                          </p:spTgt>
                                        </p:tgtEl>
                                        <p:attrNameLst>
                                          <p:attrName>style.visibility</p:attrName>
                                        </p:attrNameLst>
                                      </p:cBhvr>
                                      <p:to>
                                        <p:strVal val="visible"/>
                                      </p:to>
                                    </p:set>
                                    <p:anim calcmode="lin" valueType="num">
                                      <p:cBhvr>
                                        <p:cTn id="17" dur="1000" fill="hold"/>
                                        <p:tgtEl>
                                          <p:spTgt spid="61444">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61444">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61444">
                                            <p:txEl>
                                              <p:pRg st="2" end="2"/>
                                            </p:txEl>
                                          </p:spTgt>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61444">
                                            <p:txEl>
                                              <p:pRg st="3" end="3"/>
                                            </p:txEl>
                                          </p:spTgt>
                                        </p:tgtEl>
                                        <p:attrNameLst>
                                          <p:attrName>style.visibility</p:attrName>
                                        </p:attrNameLst>
                                      </p:cBhvr>
                                      <p:to>
                                        <p:strVal val="visible"/>
                                      </p:to>
                                    </p:set>
                                    <p:anim calcmode="lin" valueType="num">
                                      <p:cBhvr>
                                        <p:cTn id="23" dur="1000" fill="hold"/>
                                        <p:tgtEl>
                                          <p:spTgt spid="61444">
                                            <p:txEl>
                                              <p:pRg st="3" end="3"/>
                                            </p:txEl>
                                          </p:spTgt>
                                        </p:tgtEl>
                                        <p:attrNameLst>
                                          <p:attrName>ppt_w</p:attrName>
                                        </p:attrNameLst>
                                      </p:cBhvr>
                                      <p:tavLst>
                                        <p:tav tm="0">
                                          <p:val>
                                            <p:strVal val="#ppt_w*0.70"/>
                                          </p:val>
                                        </p:tav>
                                        <p:tav tm="100000">
                                          <p:val>
                                            <p:strVal val="#ppt_w"/>
                                          </p:val>
                                        </p:tav>
                                      </p:tavLst>
                                    </p:anim>
                                    <p:anim calcmode="lin" valueType="num">
                                      <p:cBhvr>
                                        <p:cTn id="24" dur="1000" fill="hold"/>
                                        <p:tgtEl>
                                          <p:spTgt spid="61444">
                                            <p:txEl>
                                              <p:pRg st="3" end="3"/>
                                            </p:txEl>
                                          </p:spTgt>
                                        </p:tgtEl>
                                        <p:attrNameLst>
                                          <p:attrName>ppt_h</p:attrName>
                                        </p:attrNameLst>
                                      </p:cBhvr>
                                      <p:tavLst>
                                        <p:tav tm="0">
                                          <p:val>
                                            <p:strVal val="#ppt_h"/>
                                          </p:val>
                                        </p:tav>
                                        <p:tav tm="100000">
                                          <p:val>
                                            <p:strVal val="#ppt_h"/>
                                          </p:val>
                                        </p:tav>
                                      </p:tavLst>
                                    </p:anim>
                                    <p:animEffect transition="in" filter="fade">
                                      <p:cBhvr>
                                        <p:cTn id="25" dur="1000"/>
                                        <p:tgtEl>
                                          <p:spTgt spid="61444">
                                            <p:txEl>
                                              <p:pRg st="3" end="3"/>
                                            </p:txEl>
                                          </p:spTgt>
                                        </p:tgtEl>
                                      </p:cBhvr>
                                    </p:animEffect>
                                  </p:childTnLst>
                                </p:cTn>
                              </p:par>
                            </p:childTnLst>
                          </p:cTn>
                        </p:par>
                        <p:par>
                          <p:cTn id="26" fill="hold">
                            <p:stCondLst>
                              <p:cond delay="2000"/>
                            </p:stCondLst>
                            <p:childTnLst>
                              <p:par>
                                <p:cTn id="27" presetID="55" presetClass="entr" presetSubtype="0" fill="hold" nodeType="afterEffect">
                                  <p:stCondLst>
                                    <p:cond delay="0"/>
                                  </p:stCondLst>
                                  <p:childTnLst>
                                    <p:set>
                                      <p:cBhvr>
                                        <p:cTn id="28" dur="1" fill="hold">
                                          <p:stCondLst>
                                            <p:cond delay="0"/>
                                          </p:stCondLst>
                                        </p:cTn>
                                        <p:tgtEl>
                                          <p:spTgt spid="61444">
                                            <p:txEl>
                                              <p:pRg st="4" end="4"/>
                                            </p:txEl>
                                          </p:spTgt>
                                        </p:tgtEl>
                                        <p:attrNameLst>
                                          <p:attrName>style.visibility</p:attrName>
                                        </p:attrNameLst>
                                      </p:cBhvr>
                                      <p:to>
                                        <p:strVal val="visible"/>
                                      </p:to>
                                    </p:set>
                                    <p:anim calcmode="lin" valueType="num">
                                      <p:cBhvr>
                                        <p:cTn id="29" dur="1000" fill="hold"/>
                                        <p:tgtEl>
                                          <p:spTgt spid="61444">
                                            <p:txEl>
                                              <p:pRg st="4" end="4"/>
                                            </p:txEl>
                                          </p:spTgt>
                                        </p:tgtEl>
                                        <p:attrNameLst>
                                          <p:attrName>ppt_w</p:attrName>
                                        </p:attrNameLst>
                                      </p:cBhvr>
                                      <p:tavLst>
                                        <p:tav tm="0">
                                          <p:val>
                                            <p:strVal val="#ppt_w*0.70"/>
                                          </p:val>
                                        </p:tav>
                                        <p:tav tm="100000">
                                          <p:val>
                                            <p:strVal val="#ppt_w"/>
                                          </p:val>
                                        </p:tav>
                                      </p:tavLst>
                                    </p:anim>
                                    <p:anim calcmode="lin" valueType="num">
                                      <p:cBhvr>
                                        <p:cTn id="30" dur="1000" fill="hold"/>
                                        <p:tgtEl>
                                          <p:spTgt spid="61444">
                                            <p:txEl>
                                              <p:pRg st="4" end="4"/>
                                            </p:txEl>
                                          </p:spTgt>
                                        </p:tgtEl>
                                        <p:attrNameLst>
                                          <p:attrName>ppt_h</p:attrName>
                                        </p:attrNameLst>
                                      </p:cBhvr>
                                      <p:tavLst>
                                        <p:tav tm="0">
                                          <p:val>
                                            <p:strVal val="#ppt_h"/>
                                          </p:val>
                                        </p:tav>
                                        <p:tav tm="100000">
                                          <p:val>
                                            <p:strVal val="#ppt_h"/>
                                          </p:val>
                                        </p:tav>
                                      </p:tavLst>
                                    </p:anim>
                                    <p:animEffect transition="in" filter="fade">
                                      <p:cBhvr>
                                        <p:cTn id="31" dur="1000"/>
                                        <p:tgtEl>
                                          <p:spTgt spid="61444">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000" fill="hold">
                                          <p:stCondLst>
                                            <p:cond delay="0"/>
                                          </p:stCondLst>
                                        </p:cTn>
                                        <p:tgtEl>
                                          <p:spTgt spid="2"/>
                                        </p:tgtEl>
                                        <p:attrNameLst>
                                          <p:attrName>style.visibility</p:attrName>
                                        </p:attrNameLst>
                                      </p:cBhvr>
                                      <p:to>
                                        <p:strVal val="visible"/>
                                      </p:to>
                                    </p:set>
                                    <p:anim calcmode="lin" valueType="num">
                                      <p:cBhvr additive="base">
                                        <p:cTn id="36" dur="1000" fill="hold"/>
                                        <p:tgtEl>
                                          <p:spTgt spid="2"/>
                                        </p:tgtEl>
                                        <p:attrNameLst>
                                          <p:attrName>ppt_x</p:attrName>
                                        </p:attrNameLst>
                                      </p:cBhvr>
                                      <p:tavLst>
                                        <p:tav tm="0">
                                          <p:val>
                                            <p:strVal val="#ppt_x"/>
                                          </p:val>
                                        </p:tav>
                                        <p:tav tm="100000">
                                          <p:val>
                                            <p:strVal val="#ppt_x"/>
                                          </p:val>
                                        </p:tav>
                                      </p:tavLst>
                                    </p:anim>
                                    <p:anim calcmode="lin" valueType="num">
                                      <p:cBhvr additive="base">
                                        <p:cTn id="3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000" fill="hold">
                                          <p:stCondLst>
                                            <p:cond delay="0"/>
                                          </p:stCondLst>
                                        </p:cTn>
                                        <p:tgtEl>
                                          <p:spTgt spid="3"/>
                                        </p:tgtEl>
                                        <p:attrNameLst>
                                          <p:attrName>style.visibility</p:attrName>
                                        </p:attrNameLst>
                                      </p:cBhvr>
                                      <p:to>
                                        <p:strVal val="visible"/>
                                      </p:to>
                                    </p:set>
                                    <p:anim calcmode="lin" valueType="num">
                                      <p:cBhvr additive="base">
                                        <p:cTn id="42" dur="1000" fill="hold"/>
                                        <p:tgtEl>
                                          <p:spTgt spid="3"/>
                                        </p:tgtEl>
                                        <p:attrNameLst>
                                          <p:attrName>ppt_x</p:attrName>
                                        </p:attrNameLst>
                                      </p:cBhvr>
                                      <p:tavLst>
                                        <p:tav tm="0">
                                          <p:val>
                                            <p:strVal val="#ppt_x"/>
                                          </p:val>
                                        </p:tav>
                                        <p:tav tm="100000">
                                          <p:val>
                                            <p:strVal val="#ppt_x"/>
                                          </p:val>
                                        </p:tav>
                                      </p:tavLst>
                                    </p:anim>
                                    <p:anim calcmode="lin" valueType="num">
                                      <p:cBhvr additive="base">
                                        <p:cTn id="4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000" fill="hold">
                                          <p:stCondLst>
                                            <p:cond delay="0"/>
                                          </p:stCondLst>
                                        </p:cTn>
                                        <p:tgtEl>
                                          <p:spTgt spid="4"/>
                                        </p:tgtEl>
                                        <p:attrNameLst>
                                          <p:attrName>style.visibility</p:attrName>
                                        </p:attrNameLst>
                                      </p:cBhvr>
                                      <p:to>
                                        <p:strVal val="visible"/>
                                      </p:to>
                                    </p:set>
                                    <p:anim calcmode="lin" valueType="num">
                                      <p:cBhvr additive="base">
                                        <p:cTn id="48" dur="1000" fill="hold"/>
                                        <p:tgtEl>
                                          <p:spTgt spid="4"/>
                                        </p:tgtEl>
                                        <p:attrNameLst>
                                          <p:attrName>ppt_x</p:attrName>
                                        </p:attrNameLst>
                                      </p:cBhvr>
                                      <p:tavLst>
                                        <p:tav tm="0">
                                          <p:val>
                                            <p:strVal val="#ppt_x"/>
                                          </p:val>
                                        </p:tav>
                                        <p:tav tm="100000">
                                          <p:val>
                                            <p:strVal val="#ppt_x"/>
                                          </p:val>
                                        </p:tav>
                                      </p:tavLst>
                                    </p:anim>
                                    <p:anim calcmode="lin" valueType="num">
                                      <p:cBhvr additive="base">
                                        <p:cTn id="4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 Box 5"/>
          <p:cNvSpPr txBox="1"/>
          <p:nvPr/>
        </p:nvSpPr>
        <p:spPr>
          <a:xfrm>
            <a:off x="1568450" y="2703195"/>
            <a:ext cx="9435465" cy="3524250"/>
          </a:xfrm>
          <a:prstGeom prst="rect">
            <a:avLst/>
          </a:prstGeom>
          <a:noFill/>
          <a:ln w="9525">
            <a:noFill/>
          </a:ln>
        </p:spPr>
        <p:txBody>
          <a:bodyPr wrap="square" anchor="t" anchorCtr="0">
            <a:spAutoFit/>
          </a:bodyPr>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1.</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我国历史上第一个伟大的爱国诗人。</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2.</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开创了全新的诗体：骚体 。</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3.</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开创了浪漫主义诗风 。</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30000"/>
              </a:lnSpc>
            </a:pPr>
            <a:r>
              <a:rPr lang="zh-CN" altLang="en-US" sz="3600" b="1" dirty="0">
                <a:solidFill>
                  <a:srgbClr val="000000"/>
                </a:solidFill>
                <a:latin typeface="华文中宋" panose="02010600040101010101" pitchFamily="2" charset="-122"/>
                <a:ea typeface="华文中宋" panose="02010600040101010101" pitchFamily="2" charset="-122"/>
              </a:rPr>
              <a:t>4.</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世界四大文化名人之一。</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30000"/>
              </a:lnSpc>
            </a:pPr>
            <a:r>
              <a:rPr lang="zh-CN" altLang="en-US" sz="3600" b="1" dirty="0">
                <a:solidFill>
                  <a:srgbClr val="240BBD"/>
                </a:solidFill>
                <a:latin typeface="华文中宋" panose="02010600040101010101" pitchFamily="2" charset="-122"/>
                <a:ea typeface="华文中宋" panose="02010600040101010101" pitchFamily="2" charset="-122"/>
              </a:rPr>
              <a:t>（波兰哥白尼、英国莎士比亚、意大利但丁）</a:t>
            </a:r>
            <a:endParaRPr lang="zh-CN" altLang="en-US" sz="3600" b="1" dirty="0">
              <a:solidFill>
                <a:srgbClr val="240BBD"/>
              </a:solidFill>
              <a:latin typeface="华文中宋" panose="02010600040101010101" pitchFamily="2" charset="-122"/>
              <a:ea typeface="华文中宋" panose="02010600040101010101" pitchFamily="2" charset="-122"/>
            </a:endParaRPr>
          </a:p>
        </p:txBody>
      </p:sp>
      <p:pic>
        <p:nvPicPr>
          <p:cNvPr id="17410" name="Picture 15" descr="z3"/>
          <p:cNvPicPr>
            <a:picLocks noChangeAspect="1"/>
          </p:cNvPicPr>
          <p:nvPr/>
        </p:nvPicPr>
        <p:blipFill>
          <a:blip r:embed="rId1"/>
          <a:stretch>
            <a:fillRect/>
          </a:stretch>
        </p:blipFill>
        <p:spPr>
          <a:xfrm>
            <a:off x="1405890" y="192405"/>
            <a:ext cx="9761220" cy="2366645"/>
          </a:xfrm>
          <a:prstGeom prst="rect">
            <a:avLst/>
          </a:prstGeom>
          <a:noFill/>
          <a:ln w="9525">
            <a:noFill/>
          </a:ln>
        </p:spPr>
      </p:pic>
      <p:sp>
        <p:nvSpPr>
          <p:cNvPr id="17415" name="Text Box 7"/>
          <p:cNvSpPr txBox="1"/>
          <p:nvPr/>
        </p:nvSpPr>
        <p:spPr>
          <a:xfrm>
            <a:off x="5184458" y="1729105"/>
            <a:ext cx="1822450" cy="829945"/>
          </a:xfrm>
          <a:prstGeom prst="rect">
            <a:avLst/>
          </a:prstGeom>
          <a:noFill/>
          <a:ln w="9525">
            <a:noFill/>
          </a:ln>
        </p:spPr>
        <p:txBody>
          <a:bodyPr wrap="square" anchor="t" anchorCtr="0">
            <a:spAutoFit/>
          </a:bodyPr>
          <a:p>
            <a:r>
              <a:rPr lang="zh-CN" altLang="en-US" sz="4800" b="1" dirty="0">
                <a:solidFill>
                  <a:srgbClr val="FF0000"/>
                </a:solidFill>
                <a:highlight>
                  <a:srgbClr val="FFFF00"/>
                </a:highlight>
                <a:latin typeface="微软雅黑" panose="020B0503020204020204" charset="-122"/>
                <a:ea typeface="微软雅黑" panose="020B0503020204020204" charset="-122"/>
              </a:rPr>
              <a:t>屈</a:t>
            </a:r>
            <a:r>
              <a:rPr lang="en-US" altLang="zh-CN" sz="4800" b="1" dirty="0">
                <a:solidFill>
                  <a:srgbClr val="FF0000"/>
                </a:solidFill>
                <a:highlight>
                  <a:srgbClr val="FFFF00"/>
                </a:highlight>
                <a:latin typeface="微软雅黑" panose="020B0503020204020204" charset="-122"/>
                <a:ea typeface="微软雅黑" panose="020B0503020204020204" charset="-122"/>
              </a:rPr>
              <a:t>  </a:t>
            </a:r>
            <a:r>
              <a:rPr lang="zh-CN" altLang="en-US" sz="4800" b="1" dirty="0">
                <a:solidFill>
                  <a:srgbClr val="FF0000"/>
                </a:solidFill>
                <a:highlight>
                  <a:srgbClr val="FFFF00"/>
                </a:highlight>
                <a:latin typeface="微软雅黑" panose="020B0503020204020204" charset="-122"/>
                <a:ea typeface="微软雅黑" panose="020B0503020204020204" charset="-122"/>
              </a:rPr>
              <a:t>原</a:t>
            </a:r>
            <a:endParaRPr lang="zh-CN" altLang="en-US" sz="4800" b="1" dirty="0">
              <a:solidFill>
                <a:srgbClr val="FF0000"/>
              </a:solidFill>
              <a:highlight>
                <a:srgbClr val="FFFF00"/>
              </a:highlight>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000" fill="hold">
                                          <p:stCondLst>
                                            <p:cond delay="0"/>
                                          </p:stCondLst>
                                        </p:cTn>
                                        <p:tgtEl>
                                          <p:spTgt spid="17410"/>
                                        </p:tgtEl>
                                        <p:attrNameLst>
                                          <p:attrName>style.visibility</p:attrName>
                                        </p:attrNameLst>
                                      </p:cBhvr>
                                      <p:to>
                                        <p:strVal val="visible"/>
                                      </p:to>
                                    </p:set>
                                    <p:animEffect transition="in" filter="wedge">
                                      <p:cBhvr>
                                        <p:cTn id="7" dur="1000"/>
                                        <p:tgtEl>
                                          <p:spTgt spid="17410"/>
                                        </p:tgtEl>
                                      </p:cBhvr>
                                    </p:animEffect>
                                  </p:childTnLst>
                                </p:cTn>
                              </p:par>
                              <p:par>
                                <p:cTn id="8" presetID="2" presetClass="entr" presetSubtype="4" fill="hold" grpId="0" nodeType="withEffect">
                                  <p:stCondLst>
                                    <p:cond delay="0"/>
                                  </p:stCondLst>
                                  <p:childTnLst>
                                    <p:set>
                                      <p:cBhvr>
                                        <p:cTn id="9" dur="1000" fill="hold">
                                          <p:stCondLst>
                                            <p:cond delay="0"/>
                                          </p:stCondLst>
                                        </p:cTn>
                                        <p:tgtEl>
                                          <p:spTgt spid="17415"/>
                                        </p:tgtEl>
                                        <p:attrNameLst>
                                          <p:attrName>style.visibility</p:attrName>
                                        </p:attrNameLst>
                                      </p:cBhvr>
                                      <p:to>
                                        <p:strVal val="visible"/>
                                      </p:to>
                                    </p:set>
                                    <p:anim calcmode="lin" valueType="num">
                                      <p:cBhvr additive="base">
                                        <p:cTn id="10" dur="1000" fill="hold"/>
                                        <p:tgtEl>
                                          <p:spTgt spid="17415"/>
                                        </p:tgtEl>
                                        <p:attrNameLst>
                                          <p:attrName>ppt_x</p:attrName>
                                        </p:attrNameLst>
                                      </p:cBhvr>
                                      <p:tavLst>
                                        <p:tav tm="0">
                                          <p:val>
                                            <p:strVal val="#ppt_x"/>
                                          </p:val>
                                        </p:tav>
                                        <p:tav tm="100000">
                                          <p:val>
                                            <p:strVal val="#ppt_x"/>
                                          </p:val>
                                        </p:tav>
                                      </p:tavLst>
                                    </p:anim>
                                    <p:anim calcmode="lin" valueType="num">
                                      <p:cBhvr additive="base">
                                        <p:cTn id="11" dur="1000" fill="hold"/>
                                        <p:tgtEl>
                                          <p:spTgt spid="17415"/>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7170">
                                            <p:txEl>
                                              <p:charRg st="0" end="20"/>
                                            </p:txEl>
                                          </p:spTgt>
                                        </p:tgtEl>
                                        <p:attrNameLst>
                                          <p:attrName>style.visibility</p:attrName>
                                        </p:attrNameLst>
                                      </p:cBhvr>
                                      <p:to>
                                        <p:strVal val="visible"/>
                                      </p:to>
                                    </p:set>
                                    <p:anim calcmode="lin" valueType="num">
                                      <p:cBhvr>
                                        <p:cTn id="15" dur="1000" fill="hold"/>
                                        <p:tgtEl>
                                          <p:spTgt spid="7170">
                                            <p:txEl>
                                              <p:charRg st="0" end="20"/>
                                            </p:txEl>
                                          </p:spTgt>
                                        </p:tgtEl>
                                        <p:attrNameLst>
                                          <p:attrName>ppt_w</p:attrName>
                                        </p:attrNameLst>
                                      </p:cBhvr>
                                      <p:tavLst>
                                        <p:tav tm="0">
                                          <p:val>
                                            <p:strVal val="#ppt_w*0.70"/>
                                          </p:val>
                                        </p:tav>
                                        <p:tav tm="100000">
                                          <p:val>
                                            <p:strVal val="#ppt_w"/>
                                          </p:val>
                                        </p:tav>
                                      </p:tavLst>
                                    </p:anim>
                                    <p:anim calcmode="lin" valueType="num">
                                      <p:cBhvr>
                                        <p:cTn id="16" dur="1000" fill="hold"/>
                                        <p:tgtEl>
                                          <p:spTgt spid="7170">
                                            <p:txEl>
                                              <p:charRg st="0" end="20"/>
                                            </p:txEl>
                                          </p:spTgt>
                                        </p:tgtEl>
                                        <p:attrNameLst>
                                          <p:attrName>ppt_h</p:attrName>
                                        </p:attrNameLst>
                                      </p:cBhvr>
                                      <p:tavLst>
                                        <p:tav tm="0">
                                          <p:val>
                                            <p:strVal val="#ppt_h"/>
                                          </p:val>
                                        </p:tav>
                                        <p:tav tm="100000">
                                          <p:val>
                                            <p:strVal val="#ppt_h"/>
                                          </p:val>
                                        </p:tav>
                                      </p:tavLst>
                                    </p:anim>
                                    <p:animEffect transition="in" filter="fade">
                                      <p:cBhvr>
                                        <p:cTn id="17" dur="1000"/>
                                        <p:tgtEl>
                                          <p:spTgt spid="7170">
                                            <p:txEl>
                                              <p:charRg st="0" end="20"/>
                                            </p:txEl>
                                          </p:spTgt>
                                        </p:tgtEl>
                                      </p:cBhvr>
                                    </p:animEffect>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7170">
                                            <p:txEl>
                                              <p:charRg st="20" end="37"/>
                                            </p:txEl>
                                          </p:spTgt>
                                        </p:tgtEl>
                                        <p:attrNameLst>
                                          <p:attrName>style.visibility</p:attrName>
                                        </p:attrNameLst>
                                      </p:cBhvr>
                                      <p:to>
                                        <p:strVal val="visible"/>
                                      </p:to>
                                    </p:set>
                                    <p:anim calcmode="lin" valueType="num">
                                      <p:cBhvr>
                                        <p:cTn id="21" dur="1000" fill="hold"/>
                                        <p:tgtEl>
                                          <p:spTgt spid="7170">
                                            <p:txEl>
                                              <p:charRg st="20" end="37"/>
                                            </p:txEl>
                                          </p:spTgt>
                                        </p:tgtEl>
                                        <p:attrNameLst>
                                          <p:attrName>ppt_w</p:attrName>
                                        </p:attrNameLst>
                                      </p:cBhvr>
                                      <p:tavLst>
                                        <p:tav tm="0">
                                          <p:val>
                                            <p:strVal val="#ppt_w*0.70"/>
                                          </p:val>
                                        </p:tav>
                                        <p:tav tm="100000">
                                          <p:val>
                                            <p:strVal val="#ppt_w"/>
                                          </p:val>
                                        </p:tav>
                                      </p:tavLst>
                                    </p:anim>
                                    <p:anim calcmode="lin" valueType="num">
                                      <p:cBhvr>
                                        <p:cTn id="22" dur="1000" fill="hold"/>
                                        <p:tgtEl>
                                          <p:spTgt spid="7170">
                                            <p:txEl>
                                              <p:charRg st="20" end="37"/>
                                            </p:txEl>
                                          </p:spTgt>
                                        </p:tgtEl>
                                        <p:attrNameLst>
                                          <p:attrName>ppt_h</p:attrName>
                                        </p:attrNameLst>
                                      </p:cBhvr>
                                      <p:tavLst>
                                        <p:tav tm="0">
                                          <p:val>
                                            <p:strVal val="#ppt_h"/>
                                          </p:val>
                                        </p:tav>
                                        <p:tav tm="100000">
                                          <p:val>
                                            <p:strVal val="#ppt_h"/>
                                          </p:val>
                                        </p:tav>
                                      </p:tavLst>
                                    </p:anim>
                                    <p:animEffect transition="in" filter="fade">
                                      <p:cBhvr>
                                        <p:cTn id="23" dur="1000"/>
                                        <p:tgtEl>
                                          <p:spTgt spid="7170">
                                            <p:txEl>
                                              <p:charRg st="20" end="37"/>
                                            </p:txEl>
                                          </p:spTgt>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7170">
                                            <p:txEl>
                                              <p:charRg st="37" end="52"/>
                                            </p:txEl>
                                          </p:spTgt>
                                        </p:tgtEl>
                                        <p:attrNameLst>
                                          <p:attrName>style.visibility</p:attrName>
                                        </p:attrNameLst>
                                      </p:cBhvr>
                                      <p:to>
                                        <p:strVal val="visible"/>
                                      </p:to>
                                    </p:set>
                                    <p:anim calcmode="lin" valueType="num">
                                      <p:cBhvr>
                                        <p:cTn id="27" dur="1000" fill="hold"/>
                                        <p:tgtEl>
                                          <p:spTgt spid="7170">
                                            <p:txEl>
                                              <p:charRg st="37" end="52"/>
                                            </p:txEl>
                                          </p:spTgt>
                                        </p:tgtEl>
                                        <p:attrNameLst>
                                          <p:attrName>ppt_w</p:attrName>
                                        </p:attrNameLst>
                                      </p:cBhvr>
                                      <p:tavLst>
                                        <p:tav tm="0">
                                          <p:val>
                                            <p:strVal val="#ppt_w*0.70"/>
                                          </p:val>
                                        </p:tav>
                                        <p:tav tm="100000">
                                          <p:val>
                                            <p:strVal val="#ppt_w"/>
                                          </p:val>
                                        </p:tav>
                                      </p:tavLst>
                                    </p:anim>
                                    <p:anim calcmode="lin" valueType="num">
                                      <p:cBhvr>
                                        <p:cTn id="28" dur="1000" fill="hold"/>
                                        <p:tgtEl>
                                          <p:spTgt spid="7170">
                                            <p:txEl>
                                              <p:charRg st="37" end="52"/>
                                            </p:txEl>
                                          </p:spTgt>
                                        </p:tgtEl>
                                        <p:attrNameLst>
                                          <p:attrName>ppt_h</p:attrName>
                                        </p:attrNameLst>
                                      </p:cBhvr>
                                      <p:tavLst>
                                        <p:tav tm="0">
                                          <p:val>
                                            <p:strVal val="#ppt_h"/>
                                          </p:val>
                                        </p:tav>
                                        <p:tav tm="100000">
                                          <p:val>
                                            <p:strVal val="#ppt_h"/>
                                          </p:val>
                                        </p:tav>
                                      </p:tavLst>
                                    </p:anim>
                                    <p:animEffect transition="in" filter="fade">
                                      <p:cBhvr>
                                        <p:cTn id="29" dur="1000"/>
                                        <p:tgtEl>
                                          <p:spTgt spid="7170">
                                            <p:txEl>
                                              <p:charRg st="37" end="52"/>
                                            </p:txEl>
                                          </p:spTgt>
                                        </p:tgtEl>
                                      </p:cBhvr>
                                    </p:animEffect>
                                  </p:childTnLst>
                                </p:cTn>
                              </p:par>
                            </p:childTnLst>
                          </p:cTn>
                        </p:par>
                        <p:par>
                          <p:cTn id="30" fill="hold">
                            <p:stCondLst>
                              <p:cond delay="4000"/>
                            </p:stCondLst>
                            <p:childTnLst>
                              <p:par>
                                <p:cTn id="31" presetID="55" presetClass="entr" presetSubtype="0" fill="hold" nodeType="afterEffect">
                                  <p:stCondLst>
                                    <p:cond delay="0"/>
                                  </p:stCondLst>
                                  <p:childTnLst>
                                    <p:set>
                                      <p:cBhvr>
                                        <p:cTn id="32" dur="1" fill="hold">
                                          <p:stCondLst>
                                            <p:cond delay="0"/>
                                          </p:stCondLst>
                                        </p:cTn>
                                        <p:tgtEl>
                                          <p:spTgt spid="7170">
                                            <p:txEl>
                                              <p:charRg st="52" end="67"/>
                                            </p:txEl>
                                          </p:spTgt>
                                        </p:tgtEl>
                                        <p:attrNameLst>
                                          <p:attrName>style.visibility</p:attrName>
                                        </p:attrNameLst>
                                      </p:cBhvr>
                                      <p:to>
                                        <p:strVal val="visible"/>
                                      </p:to>
                                    </p:set>
                                    <p:anim calcmode="lin" valueType="num">
                                      <p:cBhvr>
                                        <p:cTn id="33" dur="1000" fill="hold"/>
                                        <p:tgtEl>
                                          <p:spTgt spid="7170">
                                            <p:txEl>
                                              <p:charRg st="52" end="67"/>
                                            </p:txEl>
                                          </p:spTgt>
                                        </p:tgtEl>
                                        <p:attrNameLst>
                                          <p:attrName>ppt_w</p:attrName>
                                        </p:attrNameLst>
                                      </p:cBhvr>
                                      <p:tavLst>
                                        <p:tav tm="0">
                                          <p:val>
                                            <p:strVal val="#ppt_w*0.70"/>
                                          </p:val>
                                        </p:tav>
                                        <p:tav tm="100000">
                                          <p:val>
                                            <p:strVal val="#ppt_w"/>
                                          </p:val>
                                        </p:tav>
                                      </p:tavLst>
                                    </p:anim>
                                    <p:anim calcmode="lin" valueType="num">
                                      <p:cBhvr>
                                        <p:cTn id="34" dur="1000" fill="hold"/>
                                        <p:tgtEl>
                                          <p:spTgt spid="7170">
                                            <p:txEl>
                                              <p:charRg st="52" end="67"/>
                                            </p:txEl>
                                          </p:spTgt>
                                        </p:tgtEl>
                                        <p:attrNameLst>
                                          <p:attrName>ppt_h</p:attrName>
                                        </p:attrNameLst>
                                      </p:cBhvr>
                                      <p:tavLst>
                                        <p:tav tm="0">
                                          <p:val>
                                            <p:strVal val="#ppt_h"/>
                                          </p:val>
                                        </p:tav>
                                        <p:tav tm="100000">
                                          <p:val>
                                            <p:strVal val="#ppt_h"/>
                                          </p:val>
                                        </p:tav>
                                      </p:tavLst>
                                    </p:anim>
                                    <p:animEffect transition="in" filter="fade">
                                      <p:cBhvr>
                                        <p:cTn id="35" dur="1000"/>
                                        <p:tgtEl>
                                          <p:spTgt spid="7170">
                                            <p:txEl>
                                              <p:charRg st="52" end="67"/>
                                            </p:txEl>
                                          </p:spTgt>
                                        </p:tgtEl>
                                      </p:cBhvr>
                                    </p:animEffect>
                                  </p:childTnLst>
                                </p:cTn>
                              </p:par>
                            </p:childTnLst>
                          </p:cTn>
                        </p:par>
                        <p:par>
                          <p:cTn id="36" fill="hold">
                            <p:stCondLst>
                              <p:cond delay="5000"/>
                            </p:stCondLst>
                            <p:childTnLst>
                              <p:par>
                                <p:cTn id="37" presetID="55" presetClass="entr" presetSubtype="0" fill="hold" nodeType="afterEffect">
                                  <p:stCondLst>
                                    <p:cond delay="0"/>
                                  </p:stCondLst>
                                  <p:childTnLst>
                                    <p:set>
                                      <p:cBhvr>
                                        <p:cTn id="38" dur="1" fill="hold">
                                          <p:stCondLst>
                                            <p:cond delay="0"/>
                                          </p:stCondLst>
                                        </p:cTn>
                                        <p:tgtEl>
                                          <p:spTgt spid="7170">
                                            <p:txEl>
                                              <p:charRg st="67" end="88"/>
                                            </p:txEl>
                                          </p:spTgt>
                                        </p:tgtEl>
                                        <p:attrNameLst>
                                          <p:attrName>style.visibility</p:attrName>
                                        </p:attrNameLst>
                                      </p:cBhvr>
                                      <p:to>
                                        <p:strVal val="visible"/>
                                      </p:to>
                                    </p:set>
                                    <p:anim calcmode="lin" valueType="num">
                                      <p:cBhvr>
                                        <p:cTn id="39" dur="1000" fill="hold"/>
                                        <p:tgtEl>
                                          <p:spTgt spid="7170">
                                            <p:txEl>
                                              <p:charRg st="67" end="88"/>
                                            </p:txEl>
                                          </p:spTgt>
                                        </p:tgtEl>
                                        <p:attrNameLst>
                                          <p:attrName>ppt_w</p:attrName>
                                        </p:attrNameLst>
                                      </p:cBhvr>
                                      <p:tavLst>
                                        <p:tav tm="0">
                                          <p:val>
                                            <p:strVal val="#ppt_w*0.70"/>
                                          </p:val>
                                        </p:tav>
                                        <p:tav tm="100000">
                                          <p:val>
                                            <p:strVal val="#ppt_w"/>
                                          </p:val>
                                        </p:tav>
                                      </p:tavLst>
                                    </p:anim>
                                    <p:anim calcmode="lin" valueType="num">
                                      <p:cBhvr>
                                        <p:cTn id="40" dur="1000" fill="hold"/>
                                        <p:tgtEl>
                                          <p:spTgt spid="7170">
                                            <p:txEl>
                                              <p:charRg st="67" end="88"/>
                                            </p:txEl>
                                          </p:spTgt>
                                        </p:tgtEl>
                                        <p:attrNameLst>
                                          <p:attrName>ppt_h</p:attrName>
                                        </p:attrNameLst>
                                      </p:cBhvr>
                                      <p:tavLst>
                                        <p:tav tm="0">
                                          <p:val>
                                            <p:strVal val="#ppt_h"/>
                                          </p:val>
                                        </p:tav>
                                        <p:tav tm="100000">
                                          <p:val>
                                            <p:strVal val="#ppt_h"/>
                                          </p:val>
                                        </p:tav>
                                      </p:tavLst>
                                    </p:anim>
                                    <p:animEffect transition="in" filter="fade">
                                      <p:cBhvr>
                                        <p:cTn id="41" dur="1000"/>
                                        <p:tgtEl>
                                          <p:spTgt spid="7170">
                                            <p:txEl>
                                              <p:charRg st="67"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70" name="Rectangle 3"/>
          <p:cNvSpPr/>
          <p:nvPr/>
        </p:nvSpPr>
        <p:spPr>
          <a:xfrm>
            <a:off x="1264285" y="189865"/>
            <a:ext cx="9663430" cy="6389370"/>
          </a:xfrm>
          <a:prstGeom prst="rect">
            <a:avLst/>
          </a:prstGeom>
          <a:noFill/>
          <a:ln w="9525">
            <a:noFill/>
          </a:ln>
        </p:spPr>
        <p:txBody>
          <a:bodyPr wrap="square" anchor="t" anchorCtr="0">
            <a:spAutoFit/>
          </a:bodyPr>
          <a:p>
            <a:pPr marL="342900" indent="-342900" eaLnBrk="0" hangingPunct="0">
              <a:lnSpc>
                <a:spcPct val="90000"/>
              </a:lnSpc>
              <a:spcBef>
                <a:spcPct val="20000"/>
              </a:spcBef>
            </a:pPr>
            <a:r>
              <a:rPr lang="en-US" altLang="zh-CN" sz="32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7</a:t>
            </a:r>
            <a:r>
              <a:rPr lang="zh-CN" altLang="en-US"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、屈原在</a:t>
            </a:r>
            <a:r>
              <a:rPr lang="en-US" altLang="zh-CN"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离骚</a:t>
            </a:r>
            <a:r>
              <a:rPr lang="en-US" altLang="zh-CN"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中表现出了高尚的品德和爱国情怀，请按要求写出有关诗句：</a:t>
            </a:r>
            <a:endParaRPr lang="zh-CN" altLang="en-US" sz="32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⑴　表现诗人忧国忧民、热爱祖国的诗句：</a:t>
            </a: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_______________,____________.</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⑵</a:t>
            </a: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表现诗人坚持真理、献身理想的诗句：</a:t>
            </a: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_______________,______________.</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⑶</a:t>
            </a: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表现诗人嫉恶如仇、不同流合污的诗句：</a:t>
            </a:r>
            <a:endPar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____ __________,______________.</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⑷</a:t>
            </a: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表现诗人刚正不阿、一身正气的诗句：</a:t>
            </a:r>
            <a:endPar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_______________,______________.</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⑸</a:t>
            </a: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表现诗人洁身自好、自我完善的诗句：</a:t>
            </a:r>
            <a:endPar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a:p>
            <a:pPr marL="342900" indent="-342900" eaLnBrk="0" hangingPunct="0">
              <a:lnSpc>
                <a:spcPct val="90000"/>
              </a:lnSpc>
              <a:spcBef>
                <a:spcPct val="20000"/>
              </a:spcBef>
            </a:pPr>
            <a:r>
              <a:rPr lang="zh-CN" altLang="en-US"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rPr>
              <a:t>      _______________,______________.</a:t>
            </a:r>
            <a:endParaRPr lang="en-US" altLang="zh-CN" sz="3200" b="1" dirty="0">
              <a:solidFill>
                <a:srgbClr val="2C2C2C"/>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2409190" y="1666875"/>
            <a:ext cx="5433060" cy="524510"/>
          </a:xfrm>
          <a:prstGeom prst="rect">
            <a:avLst/>
          </a:prstGeom>
          <a:noFill/>
          <a:ln w="9525">
            <a:noFill/>
          </a:ln>
        </p:spPr>
        <p:txBody>
          <a:bodyPr wrap="square" lIns="90170" tIns="46990" rIns="90170" bIns="46990" anchor="t" anchorCtr="0">
            <a:spAutoFit/>
          </a:bodyPr>
          <a:p>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长太息以掩涕兮    哀民生之多艰</a:t>
            </a:r>
            <a:endPar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2345055" y="2736215"/>
            <a:ext cx="6200775" cy="524510"/>
          </a:xfrm>
          <a:prstGeom prst="rect">
            <a:avLst/>
          </a:prstGeom>
          <a:noFill/>
          <a:ln w="9525">
            <a:noFill/>
          </a:ln>
        </p:spPr>
        <p:txBody>
          <a:bodyPr wrap="square" lIns="90170" tIns="46990" rIns="90170" bIns="46990" anchor="t" anchorCtr="0">
            <a:spAutoFit/>
          </a:bodyPr>
          <a:p>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亦余心之所善兮      虽九死其犹未悔</a:t>
            </a:r>
            <a:endPar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2280285" y="3805555"/>
            <a:ext cx="6466205" cy="524510"/>
          </a:xfrm>
          <a:prstGeom prst="rect">
            <a:avLst/>
          </a:prstGeom>
          <a:noFill/>
          <a:ln w="9525">
            <a:noFill/>
          </a:ln>
        </p:spPr>
        <p:txBody>
          <a:bodyPr wrap="square" lIns="90170" tIns="46990" rIns="90170" bIns="46990" anchor="t" anchorCtr="0">
            <a:spAutoFit/>
          </a:bodyPr>
          <a:p>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宁溘死以流亡兮      余不忍为此态也</a:t>
            </a:r>
            <a:endPar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2591435" y="4930140"/>
            <a:ext cx="5579110" cy="524510"/>
          </a:xfrm>
          <a:prstGeom prst="rect">
            <a:avLst/>
          </a:prstGeom>
          <a:noFill/>
          <a:ln w="9525">
            <a:noFill/>
          </a:ln>
        </p:spPr>
        <p:txBody>
          <a:bodyPr wrap="square" lIns="90170" tIns="46990" rIns="90170" bIns="46990" anchor="t" anchorCtr="0">
            <a:spAutoFit/>
          </a:bodyPr>
          <a:p>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伏清白以死直兮      固前圣之所厚</a:t>
            </a:r>
            <a:endPar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2409190" y="5944235"/>
            <a:ext cx="6071870" cy="524510"/>
          </a:xfrm>
          <a:prstGeom prst="rect">
            <a:avLst/>
          </a:prstGeom>
          <a:noFill/>
          <a:ln w="9525">
            <a:noFill/>
          </a:ln>
        </p:spPr>
        <p:txBody>
          <a:bodyPr wrap="square" lIns="90170" tIns="46990" rIns="90170" bIns="46990" anchor="t" anchorCtr="0">
            <a:spAutoFit/>
          </a:bodyPr>
          <a:p>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民生各有所乐兮     余独好修以为常</a:t>
            </a:r>
            <a:endPar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2470"/>
                                        </p:tgtEl>
                                        <p:attrNameLst>
                                          <p:attrName>style.visibility</p:attrName>
                                        </p:attrNameLst>
                                      </p:cBhvr>
                                      <p:to>
                                        <p:strVal val="visible"/>
                                      </p:to>
                                    </p:set>
                                    <p:anim calcmode="lin" valueType="num">
                                      <p:cBhvr>
                                        <p:cTn id="7" dur="1000" fill="hold"/>
                                        <p:tgtEl>
                                          <p:spTgt spid="62470"/>
                                        </p:tgtEl>
                                        <p:attrNameLst>
                                          <p:attrName>ppt_w</p:attrName>
                                        </p:attrNameLst>
                                      </p:cBhvr>
                                      <p:tavLst>
                                        <p:tav tm="0">
                                          <p:val>
                                            <p:strVal val="#ppt_w*0.70"/>
                                          </p:val>
                                        </p:tav>
                                        <p:tav tm="100000">
                                          <p:val>
                                            <p:strVal val="#ppt_w"/>
                                          </p:val>
                                        </p:tav>
                                      </p:tavLst>
                                    </p:anim>
                                    <p:anim calcmode="lin" valueType="num">
                                      <p:cBhvr>
                                        <p:cTn id="8" dur="1000" fill="hold"/>
                                        <p:tgtEl>
                                          <p:spTgt spid="62470"/>
                                        </p:tgtEl>
                                        <p:attrNameLst>
                                          <p:attrName>ppt_h</p:attrName>
                                        </p:attrNameLst>
                                      </p:cBhvr>
                                      <p:tavLst>
                                        <p:tav tm="0">
                                          <p:val>
                                            <p:strVal val="#ppt_h"/>
                                          </p:val>
                                        </p:tav>
                                        <p:tav tm="100000">
                                          <p:val>
                                            <p:strVal val="#ppt_h"/>
                                          </p:val>
                                        </p:tav>
                                      </p:tavLst>
                                    </p:anim>
                                    <p:animEffect transition="in" filter="fade">
                                      <p:cBhvr>
                                        <p:cTn id="9" dur="1000"/>
                                        <p:tgtEl>
                                          <p:spTgt spid="6247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ppt_x"/>
                                          </p:val>
                                        </p:tav>
                                        <p:tav tm="100000">
                                          <p:val>
                                            <p:strVal val="#ppt_x"/>
                                          </p:val>
                                        </p:tav>
                                      </p:tavLst>
                                    </p:anim>
                                    <p:anim calcmode="lin" valueType="num">
                                      <p:cBhvr additive="base">
                                        <p:cTn id="21"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000"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ppt_x"/>
                                          </p:val>
                                        </p:tav>
                                        <p:tav tm="100000">
                                          <p:val>
                                            <p:strVal val="#ppt_x"/>
                                          </p:val>
                                        </p:tav>
                                      </p:tavLst>
                                    </p:anim>
                                    <p:anim calcmode="lin" valueType="num">
                                      <p:cBhvr additive="base">
                                        <p:cTn id="2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000" fill="hold">
                                          <p:stCondLst>
                                            <p:cond delay="0"/>
                                          </p:stCondLst>
                                        </p:cTn>
                                        <p:tgtEl>
                                          <p:spTgt spid="5"/>
                                        </p:tgtEl>
                                        <p:attrNameLst>
                                          <p:attrName>style.visibility</p:attrName>
                                        </p:attrNameLst>
                                      </p:cBhvr>
                                      <p:to>
                                        <p:strVal val="visible"/>
                                      </p:to>
                                    </p:set>
                                    <p:anim calcmode="lin" valueType="num">
                                      <p:cBhvr additive="base">
                                        <p:cTn id="32" dur="1000" fill="hold"/>
                                        <p:tgtEl>
                                          <p:spTgt spid="5"/>
                                        </p:tgtEl>
                                        <p:attrNameLst>
                                          <p:attrName>ppt_x</p:attrName>
                                        </p:attrNameLst>
                                      </p:cBhvr>
                                      <p:tavLst>
                                        <p:tav tm="0">
                                          <p:val>
                                            <p:strVal val="#ppt_x"/>
                                          </p:val>
                                        </p:tav>
                                        <p:tav tm="100000">
                                          <p:val>
                                            <p:strVal val="#ppt_x"/>
                                          </p:val>
                                        </p:tav>
                                      </p:tavLst>
                                    </p:anim>
                                    <p:anim calcmode="lin" valueType="num">
                                      <p:cBhvr additive="base">
                                        <p:cTn id="3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000" fill="hold">
                                          <p:stCondLst>
                                            <p:cond delay="0"/>
                                          </p:stCondLst>
                                        </p:cTn>
                                        <p:tgtEl>
                                          <p:spTgt spid="6"/>
                                        </p:tgtEl>
                                        <p:attrNameLst>
                                          <p:attrName>style.visibility</p:attrName>
                                        </p:attrNameLst>
                                      </p:cBhvr>
                                      <p:to>
                                        <p:strVal val="visible"/>
                                      </p:to>
                                    </p:set>
                                    <p:anim calcmode="lin" valueType="num">
                                      <p:cBhvr additive="base">
                                        <p:cTn id="38" dur="1000" fill="hold"/>
                                        <p:tgtEl>
                                          <p:spTgt spid="6"/>
                                        </p:tgtEl>
                                        <p:attrNameLst>
                                          <p:attrName>ppt_x</p:attrName>
                                        </p:attrNameLst>
                                      </p:cBhvr>
                                      <p:tavLst>
                                        <p:tav tm="0">
                                          <p:val>
                                            <p:strVal val="#ppt_x"/>
                                          </p:val>
                                        </p:tav>
                                        <p:tav tm="100000">
                                          <p:val>
                                            <p:strVal val="#ppt_x"/>
                                          </p:val>
                                        </p:tav>
                                      </p:tavLst>
                                    </p:anim>
                                    <p:anim calcmode="lin" valueType="num">
                                      <p:cBhvr additive="base">
                                        <p:cTn id="39"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p:bldP spid="2" grpId="0"/>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6"/>
          <p:cNvSpPr/>
          <p:nvPr/>
        </p:nvSpPr>
        <p:spPr>
          <a:xfrm>
            <a:off x="1828800" y="2781300"/>
            <a:ext cx="8208963" cy="521970"/>
          </a:xfrm>
          <a:prstGeom prst="rect">
            <a:avLst/>
          </a:prstGeom>
          <a:noFill/>
          <a:ln w="9525">
            <a:noFill/>
          </a:ln>
        </p:spPr>
        <p:txBody>
          <a:bodyPr anchor="t" anchorCtr="0">
            <a:spAutoFit/>
          </a:bodyPr>
          <a:p>
            <a:r>
              <a:rPr lang="en-US" altLang="zh-CN" sz="2800" b="1" dirty="0">
                <a:solidFill>
                  <a:srgbClr val="0000FF"/>
                </a:solidFill>
                <a:latin typeface="Times New Roman" panose="02020603050405020304" pitchFamily="2" charset="0"/>
                <a:ea typeface="黑体" panose="02010609060101010101" pitchFamily="2" charset="-122"/>
              </a:rPr>
              <a:t> </a:t>
            </a:r>
            <a:endParaRPr lang="zh-CN" altLang="en-US" sz="2800" b="1" dirty="0">
              <a:solidFill>
                <a:srgbClr val="0000FF"/>
              </a:solidFill>
              <a:latin typeface="黑体" panose="02010609060101010101" pitchFamily="2" charset="-122"/>
              <a:ea typeface="黑体" panose="02010609060101010101" pitchFamily="2" charset="-122"/>
            </a:endParaRPr>
          </a:p>
        </p:txBody>
      </p:sp>
      <p:sp>
        <p:nvSpPr>
          <p:cNvPr id="18434" name="Rectangle 10"/>
          <p:cNvSpPr/>
          <p:nvPr/>
        </p:nvSpPr>
        <p:spPr>
          <a:xfrm>
            <a:off x="1620838" y="3505200"/>
            <a:ext cx="8742362" cy="607695"/>
          </a:xfrm>
          <a:prstGeom prst="rect">
            <a:avLst/>
          </a:prstGeom>
          <a:noFill/>
          <a:ln w="9525">
            <a:noFill/>
          </a:ln>
        </p:spPr>
        <p:txBody>
          <a:bodyPr anchor="t" anchorCtr="0">
            <a:spAutoFit/>
          </a:bodyPr>
          <a:p>
            <a:pPr>
              <a:lnSpc>
                <a:spcPct val="120000"/>
              </a:lnSpc>
            </a:pPr>
            <a:r>
              <a:rPr lang="en-US" altLang="zh-CN" sz="2800" b="1" dirty="0">
                <a:solidFill>
                  <a:schemeClr val="tx2"/>
                </a:solidFill>
                <a:latin typeface="Times New Roman" panose="02020603050405020304" pitchFamily="2" charset="0"/>
                <a:ea typeface="黑体" panose="02010609060101010101" pitchFamily="2" charset="-122"/>
              </a:rPr>
              <a:t>   </a:t>
            </a:r>
            <a:endParaRPr lang="zh-CN" altLang="en-US" sz="2800" b="1" dirty="0">
              <a:solidFill>
                <a:srgbClr val="2C2C2C"/>
              </a:solidFill>
              <a:latin typeface="Times New Roman" panose="02020603050405020304" pitchFamily="2" charset="0"/>
              <a:ea typeface="黑体" panose="02010609060101010101" pitchFamily="2" charset="-122"/>
            </a:endParaRPr>
          </a:p>
        </p:txBody>
      </p:sp>
      <p:sp>
        <p:nvSpPr>
          <p:cNvPr id="8197" name="Text Box 14"/>
          <p:cNvSpPr txBox="1"/>
          <p:nvPr/>
        </p:nvSpPr>
        <p:spPr>
          <a:xfrm>
            <a:off x="649605" y="284480"/>
            <a:ext cx="11155045" cy="4076700"/>
          </a:xfrm>
          <a:prstGeom prst="rect">
            <a:avLst/>
          </a:prstGeom>
          <a:noFill/>
          <a:ln w="9525">
            <a:noFill/>
          </a:ln>
        </p:spPr>
        <p:txBody>
          <a:bodyPr wrap="square" anchor="t" anchorCtr="0">
            <a:spAutoFit/>
          </a:bodyPr>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5.</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农历五月初五是其投江自沉的纪念日。</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6.</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推崇“美政”：圣君贤相</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7.</a:t>
            </a: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作品：《离骚》、《天问》、《九歌》（11篇）、《九章》（9篇）、《招魂》 ，共23篇。</a:t>
            </a:r>
            <a:endParaRPr lang="zh-CN" altLang="en-US" sz="3600" b="1" dirty="0">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000000"/>
                </a:solidFill>
                <a:latin typeface="华文中宋" panose="02010600040101010101" pitchFamily="2" charset="-122"/>
                <a:ea typeface="华文中宋" panose="02010600040101010101" pitchFamily="2" charset="-122"/>
              </a:rPr>
              <a:t>8.《离骚》中国古代文学史上最长的一首浪漫主义的政治抒情诗。是我国古代浪漫主义文学的源头。</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pic>
        <p:nvPicPr>
          <p:cNvPr id="17410" name="Picture 15" descr="z3"/>
          <p:cNvPicPr>
            <a:picLocks noChangeAspect="1"/>
          </p:cNvPicPr>
          <p:nvPr/>
        </p:nvPicPr>
        <p:blipFill>
          <a:blip r:embed="rId1"/>
          <a:stretch>
            <a:fillRect/>
          </a:stretch>
        </p:blipFill>
        <p:spPr>
          <a:xfrm>
            <a:off x="1111885" y="4361180"/>
            <a:ext cx="9761220" cy="2366645"/>
          </a:xfrm>
          <a:prstGeom prst="rect">
            <a:avLst/>
          </a:prstGeom>
          <a:noFill/>
          <a:ln w="9525">
            <a:noFill/>
          </a:ln>
        </p:spPr>
      </p:pic>
      <p:sp>
        <p:nvSpPr>
          <p:cNvPr id="17415" name="Text Box 7"/>
          <p:cNvSpPr txBox="1"/>
          <p:nvPr/>
        </p:nvSpPr>
        <p:spPr>
          <a:xfrm>
            <a:off x="5021898" y="5897880"/>
            <a:ext cx="1822450" cy="829945"/>
          </a:xfrm>
          <a:prstGeom prst="rect">
            <a:avLst/>
          </a:prstGeom>
          <a:noFill/>
          <a:ln w="9525">
            <a:noFill/>
          </a:ln>
        </p:spPr>
        <p:txBody>
          <a:bodyPr wrap="square" anchor="t" anchorCtr="0">
            <a:spAutoFit/>
          </a:bodyPr>
          <a:p>
            <a:r>
              <a:rPr lang="zh-CN" altLang="en-US" sz="4800" b="1" dirty="0">
                <a:solidFill>
                  <a:srgbClr val="FF0000"/>
                </a:solidFill>
                <a:highlight>
                  <a:srgbClr val="FFFF00"/>
                </a:highlight>
                <a:latin typeface="微软雅黑" panose="020B0503020204020204" charset="-122"/>
                <a:ea typeface="微软雅黑" panose="020B0503020204020204" charset="-122"/>
              </a:rPr>
              <a:t>屈</a:t>
            </a:r>
            <a:r>
              <a:rPr lang="en-US" altLang="zh-CN" sz="4800" b="1" dirty="0">
                <a:solidFill>
                  <a:srgbClr val="FF0000"/>
                </a:solidFill>
                <a:highlight>
                  <a:srgbClr val="FFFF00"/>
                </a:highlight>
                <a:latin typeface="微软雅黑" panose="020B0503020204020204" charset="-122"/>
                <a:ea typeface="微软雅黑" panose="020B0503020204020204" charset="-122"/>
              </a:rPr>
              <a:t>  </a:t>
            </a:r>
            <a:r>
              <a:rPr lang="zh-CN" altLang="en-US" sz="4800" b="1" dirty="0">
                <a:solidFill>
                  <a:srgbClr val="FF0000"/>
                </a:solidFill>
                <a:highlight>
                  <a:srgbClr val="FFFF00"/>
                </a:highlight>
                <a:latin typeface="微软雅黑" panose="020B0503020204020204" charset="-122"/>
                <a:ea typeface="微软雅黑" panose="020B0503020204020204" charset="-122"/>
              </a:rPr>
              <a:t>原</a:t>
            </a:r>
            <a:endParaRPr lang="zh-CN" altLang="en-US" sz="4800" b="1" dirty="0">
              <a:solidFill>
                <a:srgbClr val="FF0000"/>
              </a:solidFill>
              <a:highlight>
                <a:srgbClr val="FFFF00"/>
              </a:highlight>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197">
                                            <p:txEl>
                                              <p:charRg st="0" end="22"/>
                                            </p:txEl>
                                          </p:spTgt>
                                        </p:tgtEl>
                                        <p:attrNameLst>
                                          <p:attrName>style.visibility</p:attrName>
                                        </p:attrNameLst>
                                      </p:cBhvr>
                                      <p:to>
                                        <p:strVal val="visible"/>
                                      </p:to>
                                    </p:set>
                                    <p:anim calcmode="lin" valueType="num">
                                      <p:cBhvr>
                                        <p:cTn id="7" dur="1000" fill="hold"/>
                                        <p:tgtEl>
                                          <p:spTgt spid="8197">
                                            <p:txEl>
                                              <p:charRg st="0" end="22"/>
                                            </p:txEl>
                                          </p:spTgt>
                                        </p:tgtEl>
                                        <p:attrNameLst>
                                          <p:attrName>ppt_w</p:attrName>
                                        </p:attrNameLst>
                                      </p:cBhvr>
                                      <p:tavLst>
                                        <p:tav tm="0">
                                          <p:val>
                                            <p:strVal val="#ppt_w*0.70"/>
                                          </p:val>
                                        </p:tav>
                                        <p:tav tm="100000">
                                          <p:val>
                                            <p:strVal val="#ppt_w"/>
                                          </p:val>
                                        </p:tav>
                                      </p:tavLst>
                                    </p:anim>
                                    <p:anim calcmode="lin" valueType="num">
                                      <p:cBhvr>
                                        <p:cTn id="8" dur="1000" fill="hold"/>
                                        <p:tgtEl>
                                          <p:spTgt spid="8197">
                                            <p:txEl>
                                              <p:charRg st="0" end="22"/>
                                            </p:txEl>
                                          </p:spTgt>
                                        </p:tgtEl>
                                        <p:attrNameLst>
                                          <p:attrName>ppt_h</p:attrName>
                                        </p:attrNameLst>
                                      </p:cBhvr>
                                      <p:tavLst>
                                        <p:tav tm="0">
                                          <p:val>
                                            <p:strVal val="#ppt_h"/>
                                          </p:val>
                                        </p:tav>
                                        <p:tav tm="100000">
                                          <p:val>
                                            <p:strVal val="#ppt_h"/>
                                          </p:val>
                                        </p:tav>
                                      </p:tavLst>
                                    </p:anim>
                                    <p:animEffect transition="in" filter="fade">
                                      <p:cBhvr>
                                        <p:cTn id="9" dur="1000"/>
                                        <p:tgtEl>
                                          <p:spTgt spid="8197">
                                            <p:txEl>
                                              <p:charRg st="0" end="22"/>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8197">
                                            <p:txEl>
                                              <p:charRg st="22" end="38"/>
                                            </p:txEl>
                                          </p:spTgt>
                                        </p:tgtEl>
                                        <p:attrNameLst>
                                          <p:attrName>style.visibility</p:attrName>
                                        </p:attrNameLst>
                                      </p:cBhvr>
                                      <p:to>
                                        <p:strVal val="visible"/>
                                      </p:to>
                                    </p:set>
                                    <p:anim calcmode="lin" valueType="num">
                                      <p:cBhvr>
                                        <p:cTn id="13" dur="1000" fill="hold"/>
                                        <p:tgtEl>
                                          <p:spTgt spid="8197">
                                            <p:txEl>
                                              <p:charRg st="22" end="38"/>
                                            </p:txEl>
                                          </p:spTgt>
                                        </p:tgtEl>
                                        <p:attrNameLst>
                                          <p:attrName>ppt_w</p:attrName>
                                        </p:attrNameLst>
                                      </p:cBhvr>
                                      <p:tavLst>
                                        <p:tav tm="0">
                                          <p:val>
                                            <p:strVal val="#ppt_w*0.70"/>
                                          </p:val>
                                        </p:tav>
                                        <p:tav tm="100000">
                                          <p:val>
                                            <p:strVal val="#ppt_w"/>
                                          </p:val>
                                        </p:tav>
                                      </p:tavLst>
                                    </p:anim>
                                    <p:anim calcmode="lin" valueType="num">
                                      <p:cBhvr>
                                        <p:cTn id="14" dur="1000" fill="hold"/>
                                        <p:tgtEl>
                                          <p:spTgt spid="8197">
                                            <p:txEl>
                                              <p:charRg st="22" end="38"/>
                                            </p:txEl>
                                          </p:spTgt>
                                        </p:tgtEl>
                                        <p:attrNameLst>
                                          <p:attrName>ppt_h</p:attrName>
                                        </p:attrNameLst>
                                      </p:cBhvr>
                                      <p:tavLst>
                                        <p:tav tm="0">
                                          <p:val>
                                            <p:strVal val="#ppt_h"/>
                                          </p:val>
                                        </p:tav>
                                        <p:tav tm="100000">
                                          <p:val>
                                            <p:strVal val="#ppt_h"/>
                                          </p:val>
                                        </p:tav>
                                      </p:tavLst>
                                    </p:anim>
                                    <p:animEffect transition="in" filter="fade">
                                      <p:cBhvr>
                                        <p:cTn id="15" dur="1000"/>
                                        <p:tgtEl>
                                          <p:spTgt spid="8197">
                                            <p:txEl>
                                              <p:charRg st="22" end="38"/>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8197">
                                            <p:txEl>
                                              <p:charRg st="38" end="86"/>
                                            </p:txEl>
                                          </p:spTgt>
                                        </p:tgtEl>
                                        <p:attrNameLst>
                                          <p:attrName>style.visibility</p:attrName>
                                        </p:attrNameLst>
                                      </p:cBhvr>
                                      <p:to>
                                        <p:strVal val="visible"/>
                                      </p:to>
                                    </p:set>
                                    <p:anim calcmode="lin" valueType="num">
                                      <p:cBhvr>
                                        <p:cTn id="19" dur="1000" fill="hold"/>
                                        <p:tgtEl>
                                          <p:spTgt spid="8197">
                                            <p:txEl>
                                              <p:charRg st="38" end="86"/>
                                            </p:txEl>
                                          </p:spTgt>
                                        </p:tgtEl>
                                        <p:attrNameLst>
                                          <p:attrName>ppt_w</p:attrName>
                                        </p:attrNameLst>
                                      </p:cBhvr>
                                      <p:tavLst>
                                        <p:tav tm="0">
                                          <p:val>
                                            <p:strVal val="#ppt_w*0.70"/>
                                          </p:val>
                                        </p:tav>
                                        <p:tav tm="100000">
                                          <p:val>
                                            <p:strVal val="#ppt_w"/>
                                          </p:val>
                                        </p:tav>
                                      </p:tavLst>
                                    </p:anim>
                                    <p:anim calcmode="lin" valueType="num">
                                      <p:cBhvr>
                                        <p:cTn id="20" dur="1000" fill="hold"/>
                                        <p:tgtEl>
                                          <p:spTgt spid="8197">
                                            <p:txEl>
                                              <p:charRg st="38" end="86"/>
                                            </p:txEl>
                                          </p:spTgt>
                                        </p:tgtEl>
                                        <p:attrNameLst>
                                          <p:attrName>ppt_h</p:attrName>
                                        </p:attrNameLst>
                                      </p:cBhvr>
                                      <p:tavLst>
                                        <p:tav tm="0">
                                          <p:val>
                                            <p:strVal val="#ppt_h"/>
                                          </p:val>
                                        </p:tav>
                                        <p:tav tm="100000">
                                          <p:val>
                                            <p:strVal val="#ppt_h"/>
                                          </p:val>
                                        </p:tav>
                                      </p:tavLst>
                                    </p:anim>
                                    <p:animEffect transition="in" filter="fade">
                                      <p:cBhvr>
                                        <p:cTn id="21" dur="1000"/>
                                        <p:tgtEl>
                                          <p:spTgt spid="8197">
                                            <p:txEl>
                                              <p:charRg st="38" end="86"/>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8197">
                                            <p:txEl>
                                              <p:charRg st="86" end="108"/>
                                            </p:txEl>
                                          </p:spTgt>
                                        </p:tgtEl>
                                        <p:attrNameLst>
                                          <p:attrName>style.visibility</p:attrName>
                                        </p:attrNameLst>
                                      </p:cBhvr>
                                      <p:to>
                                        <p:strVal val="visible"/>
                                      </p:to>
                                    </p:set>
                                    <p:anim calcmode="lin" valueType="num">
                                      <p:cBhvr>
                                        <p:cTn id="25" dur="1000" fill="hold"/>
                                        <p:tgtEl>
                                          <p:spTgt spid="8197">
                                            <p:txEl>
                                              <p:charRg st="86" end="108"/>
                                            </p:txEl>
                                          </p:spTgt>
                                        </p:tgtEl>
                                        <p:attrNameLst>
                                          <p:attrName>ppt_w</p:attrName>
                                        </p:attrNameLst>
                                      </p:cBhvr>
                                      <p:tavLst>
                                        <p:tav tm="0">
                                          <p:val>
                                            <p:strVal val="#ppt_w*0.70"/>
                                          </p:val>
                                        </p:tav>
                                        <p:tav tm="100000">
                                          <p:val>
                                            <p:strVal val="#ppt_w"/>
                                          </p:val>
                                        </p:tav>
                                      </p:tavLst>
                                    </p:anim>
                                    <p:anim calcmode="lin" valueType="num">
                                      <p:cBhvr>
                                        <p:cTn id="26" dur="1000" fill="hold"/>
                                        <p:tgtEl>
                                          <p:spTgt spid="8197">
                                            <p:txEl>
                                              <p:charRg st="86" end="108"/>
                                            </p:txEl>
                                          </p:spTgt>
                                        </p:tgtEl>
                                        <p:attrNameLst>
                                          <p:attrName>ppt_h</p:attrName>
                                        </p:attrNameLst>
                                      </p:cBhvr>
                                      <p:tavLst>
                                        <p:tav tm="0">
                                          <p:val>
                                            <p:strVal val="#ppt_h"/>
                                          </p:val>
                                        </p:tav>
                                        <p:tav tm="100000">
                                          <p:val>
                                            <p:strVal val="#ppt_h"/>
                                          </p:val>
                                        </p:tav>
                                      </p:tavLst>
                                    </p:anim>
                                    <p:animEffect transition="in" filter="fade">
                                      <p:cBhvr>
                                        <p:cTn id="27" dur="1000"/>
                                        <p:tgtEl>
                                          <p:spTgt spid="8197">
                                            <p:txEl>
                                              <p:charRg st="86" end="108"/>
                                            </p:txEl>
                                          </p:spTgt>
                                        </p:tgtEl>
                                      </p:cBhvr>
                                    </p:animEffect>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000" fill="hold">
                                          <p:stCondLst>
                                            <p:cond delay="0"/>
                                          </p:stCondLst>
                                        </p:cTn>
                                        <p:tgtEl>
                                          <p:spTgt spid="17415"/>
                                        </p:tgtEl>
                                        <p:attrNameLst>
                                          <p:attrName>style.visibility</p:attrName>
                                        </p:attrNameLst>
                                      </p:cBhvr>
                                      <p:to>
                                        <p:strVal val="visible"/>
                                      </p:to>
                                    </p:set>
                                    <p:anim calcmode="lin" valueType="num">
                                      <p:cBhvr additive="base">
                                        <p:cTn id="31" dur="1000" fill="hold"/>
                                        <p:tgtEl>
                                          <p:spTgt spid="17415"/>
                                        </p:tgtEl>
                                        <p:attrNameLst>
                                          <p:attrName>ppt_x</p:attrName>
                                        </p:attrNameLst>
                                      </p:cBhvr>
                                      <p:tavLst>
                                        <p:tav tm="0">
                                          <p:val>
                                            <p:strVal val="#ppt_x"/>
                                          </p:val>
                                        </p:tav>
                                        <p:tav tm="100000">
                                          <p:val>
                                            <p:strVal val="#ppt_x"/>
                                          </p:val>
                                        </p:tav>
                                      </p:tavLst>
                                    </p:anim>
                                    <p:anim calcmode="lin" valueType="num">
                                      <p:cBhvr additive="base">
                                        <p:cTn id="32" dur="1000" fill="hold"/>
                                        <p:tgtEl>
                                          <p:spTgt spid="17415"/>
                                        </p:tgtEl>
                                        <p:attrNameLst>
                                          <p:attrName>ppt_y</p:attrName>
                                        </p:attrNameLst>
                                      </p:cBhvr>
                                      <p:tavLst>
                                        <p:tav tm="0">
                                          <p:val>
                                            <p:strVal val="1+#ppt_h/2"/>
                                          </p:val>
                                        </p:tav>
                                        <p:tav tm="100000">
                                          <p:val>
                                            <p:strVal val="#ppt_y"/>
                                          </p:val>
                                        </p:tav>
                                      </p:tavLst>
                                    </p:anim>
                                  </p:childTnLst>
                                </p:cTn>
                              </p:par>
                              <p:par>
                                <p:cTn id="33" presetID="20" presetClass="entr" presetSubtype="0" fill="hold" nodeType="withEffect">
                                  <p:stCondLst>
                                    <p:cond delay="0"/>
                                  </p:stCondLst>
                                  <p:childTnLst>
                                    <p:set>
                                      <p:cBhvr>
                                        <p:cTn id="34" dur="1000" fill="hold">
                                          <p:stCondLst>
                                            <p:cond delay="0"/>
                                          </p:stCondLst>
                                        </p:cTn>
                                        <p:tgtEl>
                                          <p:spTgt spid="17410"/>
                                        </p:tgtEl>
                                        <p:attrNameLst>
                                          <p:attrName>style.visibility</p:attrName>
                                        </p:attrNameLst>
                                      </p:cBhvr>
                                      <p:to>
                                        <p:strVal val="visible"/>
                                      </p:to>
                                    </p:set>
                                    <p:animEffect transition="in" filter="wedge">
                                      <p:cBhvr>
                                        <p:cTn id="35"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矩形 2"/>
          <p:cNvSpPr/>
          <p:nvPr/>
        </p:nvSpPr>
        <p:spPr>
          <a:xfrm>
            <a:off x="3775075" y="228600"/>
            <a:ext cx="8121015" cy="6400800"/>
          </a:xfrm>
          <a:prstGeom prst="rect">
            <a:avLst/>
          </a:prstGeom>
          <a:noFill/>
          <a:ln w="9525">
            <a:noFill/>
          </a:ln>
        </p:spPr>
        <p:txBody>
          <a:bodyPr wrap="square" anchor="t" anchorCtr="0">
            <a:spAutoFit/>
          </a:bodyPr>
          <a:p>
            <a:pPr>
              <a:lnSpc>
                <a:spcPct val="114000"/>
              </a:lnSpc>
            </a:pPr>
            <a:r>
              <a:rPr lang="en-US" altLang="zh-CN" sz="3600" b="1" dirty="0">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屈原</a:t>
            </a:r>
            <a:r>
              <a:rPr lang="zh-CN" altLang="en-US" sz="3600" b="1" dirty="0">
                <a:solidFill>
                  <a:srgbClr val="000000"/>
                </a:solidFill>
                <a:latin typeface="华文中宋" panose="02010600040101010101" pitchFamily="2" charset="-122"/>
                <a:ea typeface="华文中宋" panose="02010600040101010101" pitchFamily="2" charset="-122"/>
              </a:rPr>
              <a:t>（约前 </a:t>
            </a:r>
            <a:r>
              <a:rPr lang="en-US" altLang="zh-CN" sz="3600" b="1" dirty="0">
                <a:solidFill>
                  <a:srgbClr val="000000"/>
                </a:solidFill>
                <a:latin typeface="华文中宋" panose="02010600040101010101" pitchFamily="2" charset="-122"/>
                <a:ea typeface="华文中宋" panose="02010600040101010101" pitchFamily="2" charset="-122"/>
              </a:rPr>
              <a:t>339 —</a:t>
            </a:r>
            <a:r>
              <a:rPr lang="zh-CN" altLang="en-US" sz="3600" b="1" dirty="0">
                <a:solidFill>
                  <a:srgbClr val="000000"/>
                </a:solidFill>
                <a:latin typeface="华文中宋" panose="02010600040101010101" pitchFamily="2" charset="-122"/>
                <a:ea typeface="华文中宋" panose="02010600040101010101" pitchFamily="2" charset="-122"/>
              </a:rPr>
              <a:t>约前 </a:t>
            </a:r>
            <a:r>
              <a:rPr lang="en-US" altLang="zh-CN" sz="3600" b="1" dirty="0">
                <a:solidFill>
                  <a:srgbClr val="000000"/>
                </a:solidFill>
                <a:latin typeface="华文中宋" panose="02010600040101010101" pitchFamily="2" charset="-122"/>
                <a:ea typeface="华文中宋" panose="02010600040101010101" pitchFamily="2" charset="-122"/>
              </a:rPr>
              <a:t>278 </a:t>
            </a:r>
            <a:r>
              <a:rPr lang="zh-CN" altLang="en-US" sz="3600" b="1" dirty="0">
                <a:solidFill>
                  <a:srgbClr val="000000"/>
                </a:solidFill>
                <a:latin typeface="华文中宋" panose="02010600040101010101" pitchFamily="2" charset="-122"/>
                <a:ea typeface="华文中宋" panose="02010600040101010101" pitchFamily="2" charset="-122"/>
              </a:rPr>
              <a:t>），我国最早的大诗人。</a:t>
            </a:r>
            <a:r>
              <a:rPr lang="zh-CN" altLang="en-US" sz="3600" b="1" dirty="0">
                <a:solidFill>
                  <a:srgbClr val="C00000"/>
                </a:solidFill>
                <a:latin typeface="华文中宋" panose="02010600040101010101" pitchFamily="2" charset="-122"/>
                <a:ea typeface="华文中宋" panose="02010600040101010101" pitchFamily="2" charset="-122"/>
              </a:rPr>
              <a:t>名平，字原</a:t>
            </a:r>
            <a:r>
              <a:rPr lang="zh-CN" altLang="en-US" sz="3600" b="1" dirty="0">
                <a:solidFill>
                  <a:srgbClr val="2C2C2C"/>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，又自云名正则 ，字灵均。战国楚人。初辅佐怀王，做过左徒、三闾大夫。主张彰明法度，举贤授能，改革政治，东联齐国，西抗强秦，其政治理想的内容是“美政”。后遭谗去职，两次被流放，因无力挽救楚国的灭亡，政治理想无法实现，投汨罗江而死。其主要作品有</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离骚</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天问</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九歌</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C00000"/>
                </a:solidFill>
                <a:latin typeface="华文中宋" panose="02010600040101010101" pitchFamily="2" charset="-122"/>
                <a:ea typeface="华文中宋" panose="02010600040101010101" pitchFamily="2" charset="-122"/>
              </a:rPr>
              <a:t>九章</a:t>
            </a:r>
            <a:r>
              <a:rPr lang="en-US" altLang="zh-CN" sz="3600" b="1" dirty="0">
                <a:solidFill>
                  <a:srgbClr val="C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等。</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770890" y="33210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屈原简介</a:t>
            </a:r>
            <a:endParaRPr lang="zh-CN" altLang="en-US" sz="4000" b="1" dirty="0">
              <a:solidFill>
                <a:srgbClr val="FF0000"/>
              </a:solidFill>
              <a:latin typeface="微软雅黑" panose="020B0503020204020204" charset="-122"/>
              <a:ea typeface="微软雅黑" panose="020B0503020204020204" charset="-122"/>
              <a:sym typeface="+mn-ea"/>
            </a:endParaRPr>
          </a:p>
        </p:txBody>
      </p:sp>
      <p:pic>
        <p:nvPicPr>
          <p:cNvPr id="8196" name="Picture 4" descr="屈原13"/>
          <p:cNvPicPr>
            <a:picLocks noChangeAspect="1"/>
          </p:cNvPicPr>
          <p:nvPr/>
        </p:nvPicPr>
        <p:blipFill>
          <a:blip r:embed="rId1"/>
          <a:srcRect t="6361" r="26681" b="8713"/>
          <a:stretch>
            <a:fillRect/>
          </a:stretch>
        </p:blipFill>
        <p:spPr>
          <a:xfrm>
            <a:off x="215900" y="1189990"/>
            <a:ext cx="3325495" cy="54394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8196"/>
                                        </p:tgtEl>
                                        <p:attrNameLst>
                                          <p:attrName>style.visibility</p:attrName>
                                        </p:attrNameLst>
                                      </p:cBhvr>
                                      <p:to>
                                        <p:strVal val="visible"/>
                                      </p:to>
                                    </p:set>
                                    <p:anim calcmode="lin" valueType="num">
                                      <p:cBhvr additive="base">
                                        <p:cTn id="11" dur="1000" fill="hold"/>
                                        <p:tgtEl>
                                          <p:spTgt spid="8196"/>
                                        </p:tgtEl>
                                        <p:attrNameLst>
                                          <p:attrName>ppt_x</p:attrName>
                                        </p:attrNameLst>
                                      </p:cBhvr>
                                      <p:tavLst>
                                        <p:tav tm="0">
                                          <p:val>
                                            <p:strVal val="#ppt_x"/>
                                          </p:val>
                                        </p:tav>
                                        <p:tav tm="100000">
                                          <p:val>
                                            <p:strVal val="#ppt_x"/>
                                          </p:val>
                                        </p:tav>
                                      </p:tavLst>
                                    </p:anim>
                                    <p:anim calcmode="lin" valueType="num">
                                      <p:cBhvr additive="base">
                                        <p:cTn id="12" dur="1000" fill="hold"/>
                                        <p:tgtEl>
                                          <p:spTgt spid="819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6147">
                                            <p:txEl>
                                              <p:charRg st="0" end="14"/>
                                            </p:txEl>
                                          </p:spTgt>
                                        </p:tgtEl>
                                        <p:attrNameLst>
                                          <p:attrName>style.visibility</p:attrName>
                                        </p:attrNameLst>
                                      </p:cBhvr>
                                      <p:to>
                                        <p:strVal val="visible"/>
                                      </p:to>
                                    </p:set>
                                    <p:animEffect transition="in" filter="circle(in)">
                                      <p:cBhvr>
                                        <p:cTn id="16" dur="2000"/>
                                        <p:tgtEl>
                                          <p:spTgt spid="614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 Box 2"/>
          <p:cNvSpPr txBox="1"/>
          <p:nvPr/>
        </p:nvSpPr>
        <p:spPr>
          <a:xfrm>
            <a:off x="7136130" y="602615"/>
            <a:ext cx="2430145"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概述生平</a:t>
            </a:r>
            <a:r>
              <a:rPr lang="zh-CN" altLang="en-US" sz="4000" b="1" dirty="0">
                <a:solidFill>
                  <a:srgbClr val="0000FF"/>
                </a:solidFill>
                <a:latin typeface="黑体" panose="02010609060101010101" pitchFamily="2" charset="-122"/>
                <a:ea typeface="黑体" panose="02010609060101010101" pitchFamily="2" charset="-122"/>
              </a:rPr>
              <a:t> </a:t>
            </a:r>
            <a:endParaRPr lang="zh-CN" altLang="en-US" sz="4000" b="1" dirty="0">
              <a:solidFill>
                <a:srgbClr val="0000FF"/>
              </a:solidFill>
              <a:latin typeface="黑体" panose="02010609060101010101" pitchFamily="2" charset="-122"/>
              <a:ea typeface="黑体" panose="02010609060101010101" pitchFamily="2" charset="-122"/>
            </a:endParaRPr>
          </a:p>
        </p:txBody>
      </p:sp>
      <p:sp>
        <p:nvSpPr>
          <p:cNvPr id="6147" name="Text Box 3"/>
          <p:cNvSpPr txBox="1"/>
          <p:nvPr/>
        </p:nvSpPr>
        <p:spPr>
          <a:xfrm>
            <a:off x="5847715" y="1637348"/>
            <a:ext cx="5006975" cy="4461510"/>
          </a:xfrm>
          <a:prstGeom prst="rect">
            <a:avLst/>
          </a:prstGeom>
          <a:noFill/>
          <a:ln w="9525">
            <a:noFill/>
          </a:ln>
        </p:spPr>
        <p:txBody>
          <a:bodyPr wrap="square" anchor="t" anchorCtr="0">
            <a:spAutoFit/>
          </a:bodyPr>
          <a:p>
            <a:pPr>
              <a:lnSpc>
                <a:spcPct val="140000"/>
              </a:lnSpc>
              <a:spcBef>
                <a:spcPct val="50000"/>
              </a:spcBef>
            </a:pPr>
            <a:r>
              <a:rPr lang="zh-CN" altLang="en-US" sz="4000" b="1" dirty="0">
                <a:solidFill>
                  <a:srgbClr val="000000"/>
                </a:solidFill>
                <a:latin typeface="华文中宋" panose="02010600040101010101" pitchFamily="2" charset="-122"/>
                <a:ea typeface="华文中宋" panose="02010600040101010101" pitchFamily="2" charset="-122"/>
              </a:rPr>
              <a:t>出身贵族，学识渊博</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40000"/>
              </a:lnSpc>
              <a:spcBef>
                <a:spcPct val="50000"/>
              </a:spcBef>
            </a:pPr>
            <a:r>
              <a:rPr lang="zh-CN" altLang="en-US" sz="4000" b="1" dirty="0">
                <a:solidFill>
                  <a:srgbClr val="000000"/>
                </a:solidFill>
                <a:latin typeface="华文中宋" panose="02010600040101010101" pitchFamily="2" charset="-122"/>
                <a:ea typeface="华文中宋" panose="02010600040101010101" pitchFamily="2" charset="-122"/>
              </a:rPr>
              <a:t>辅佐怀王，变法图强</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40000"/>
              </a:lnSpc>
              <a:spcBef>
                <a:spcPct val="50000"/>
              </a:spcBef>
            </a:pPr>
            <a:r>
              <a:rPr lang="zh-CN" altLang="en-US" sz="4000" b="1" dirty="0">
                <a:solidFill>
                  <a:srgbClr val="000000"/>
                </a:solidFill>
                <a:latin typeface="华文中宋" panose="02010600040101010101" pitchFamily="2" charset="-122"/>
                <a:ea typeface="华文中宋" panose="02010600040101010101" pitchFamily="2" charset="-122"/>
              </a:rPr>
              <a:t>信而被疑，忠而被谤</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40000"/>
              </a:lnSpc>
              <a:spcBef>
                <a:spcPct val="50000"/>
              </a:spcBef>
            </a:pPr>
            <a:r>
              <a:rPr lang="zh-CN" altLang="en-US" sz="4000" b="1" dirty="0">
                <a:solidFill>
                  <a:srgbClr val="000000"/>
                </a:solidFill>
                <a:latin typeface="华文中宋" panose="02010600040101010101" pitchFamily="2" charset="-122"/>
                <a:ea typeface="华文中宋" panose="02010600040101010101" pitchFamily="2" charset="-122"/>
              </a:rPr>
              <a:t>辗转沅湘，自沉罗江</a:t>
            </a:r>
            <a:endParaRPr lang="zh-CN" altLang="en-US" sz="4000" b="1" dirty="0">
              <a:solidFill>
                <a:srgbClr val="000000"/>
              </a:solidFill>
              <a:latin typeface="华文中宋" panose="02010600040101010101" pitchFamily="2" charset="-122"/>
              <a:ea typeface="华文中宋" panose="02010600040101010101" pitchFamily="2" charset="-122"/>
            </a:endParaRPr>
          </a:p>
        </p:txBody>
      </p:sp>
      <p:sp>
        <p:nvSpPr>
          <p:cNvPr id="20483" name="Text Box 5"/>
          <p:cNvSpPr txBox="1"/>
          <p:nvPr/>
        </p:nvSpPr>
        <p:spPr>
          <a:xfrm>
            <a:off x="5335588" y="2913063"/>
            <a:ext cx="4419600" cy="645160"/>
          </a:xfrm>
          <a:prstGeom prst="rect">
            <a:avLst/>
          </a:prstGeom>
          <a:noFill/>
          <a:ln w="9525">
            <a:noFill/>
          </a:ln>
        </p:spPr>
        <p:txBody>
          <a:bodyPr anchor="t" anchorCtr="0">
            <a:spAutoFit/>
          </a:bodyPr>
          <a:p>
            <a:pPr>
              <a:spcBef>
                <a:spcPct val="50000"/>
              </a:spcBef>
            </a:pPr>
            <a:endParaRPr lang="zh-CN" altLang="en-US" sz="3600" b="1" dirty="0">
              <a:solidFill>
                <a:srgbClr val="2C2C2C"/>
              </a:solidFill>
              <a:latin typeface="Times New Roman" panose="02020603050405020304" pitchFamily="2" charset="0"/>
              <a:ea typeface="楷体_GB2312" pitchFamily="1" charset="-122"/>
            </a:endParaRPr>
          </a:p>
        </p:txBody>
      </p:sp>
      <p:sp>
        <p:nvSpPr>
          <p:cNvPr id="20484" name="Text Box 6"/>
          <p:cNvSpPr txBox="1"/>
          <p:nvPr/>
        </p:nvSpPr>
        <p:spPr>
          <a:xfrm>
            <a:off x="5335588" y="3921125"/>
            <a:ext cx="4951412" cy="645160"/>
          </a:xfrm>
          <a:prstGeom prst="rect">
            <a:avLst/>
          </a:prstGeom>
          <a:noFill/>
          <a:ln w="9525">
            <a:noFill/>
          </a:ln>
        </p:spPr>
        <p:txBody>
          <a:bodyPr anchor="t" anchorCtr="0">
            <a:spAutoFit/>
          </a:bodyPr>
          <a:p>
            <a:endParaRPr lang="zh-CN" altLang="en-US" sz="3600" b="1" dirty="0">
              <a:solidFill>
                <a:srgbClr val="2C2C2C"/>
              </a:solidFill>
              <a:latin typeface="Times New Roman" panose="02020603050405020304" pitchFamily="2" charset="0"/>
              <a:ea typeface="楷体_GB2312" pitchFamily="1" charset="-122"/>
            </a:endParaRPr>
          </a:p>
        </p:txBody>
      </p:sp>
      <p:sp>
        <p:nvSpPr>
          <p:cNvPr id="20485" name="Text Box 7"/>
          <p:cNvSpPr txBox="1"/>
          <p:nvPr/>
        </p:nvSpPr>
        <p:spPr>
          <a:xfrm>
            <a:off x="5335588" y="5073650"/>
            <a:ext cx="4802187" cy="645160"/>
          </a:xfrm>
          <a:prstGeom prst="rect">
            <a:avLst/>
          </a:prstGeom>
          <a:noFill/>
          <a:ln w="9525">
            <a:noFill/>
          </a:ln>
        </p:spPr>
        <p:txBody>
          <a:bodyPr anchor="t" anchorCtr="0">
            <a:spAutoFit/>
          </a:bodyPr>
          <a:p>
            <a:endParaRPr lang="zh-CN" altLang="en-US" sz="3600" b="1" dirty="0">
              <a:solidFill>
                <a:srgbClr val="2C2C2C"/>
              </a:solidFill>
              <a:latin typeface="Times New Roman" panose="02020603050405020304" pitchFamily="2" charset="0"/>
              <a:ea typeface="楷体_GB2312" pitchFamily="1" charset="-122"/>
            </a:endParaRPr>
          </a:p>
        </p:txBody>
      </p:sp>
      <p:pic>
        <p:nvPicPr>
          <p:cNvPr id="20489" name="Picture 4" descr="c:\users\asus\appdata\roaming\360se6\User Data\temp\2014053014240873779.jpg"/>
          <p:cNvPicPr>
            <a:picLocks noChangeAspect="1"/>
          </p:cNvPicPr>
          <p:nvPr/>
        </p:nvPicPr>
        <p:blipFill>
          <a:blip r:embed="rId1"/>
          <a:stretch>
            <a:fillRect/>
          </a:stretch>
        </p:blipFill>
        <p:spPr>
          <a:xfrm>
            <a:off x="307975" y="257810"/>
            <a:ext cx="4684395" cy="6341745"/>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0481"/>
                                        </p:tgtEl>
                                        <p:attrNameLst>
                                          <p:attrName>style.visibility</p:attrName>
                                        </p:attrNameLst>
                                      </p:cBhvr>
                                      <p:to>
                                        <p:strVal val="visible"/>
                                      </p:to>
                                    </p:set>
                                    <p:anim calcmode="lin" valueType="num">
                                      <p:cBhvr additive="base">
                                        <p:cTn id="7" dur="1000" fill="hold"/>
                                        <p:tgtEl>
                                          <p:spTgt spid="20481"/>
                                        </p:tgtEl>
                                        <p:attrNameLst>
                                          <p:attrName>ppt_x</p:attrName>
                                        </p:attrNameLst>
                                      </p:cBhvr>
                                      <p:tavLst>
                                        <p:tav tm="0">
                                          <p:val>
                                            <p:strVal val="#ppt_x"/>
                                          </p:val>
                                        </p:tav>
                                        <p:tav tm="100000">
                                          <p:val>
                                            <p:strVal val="#ppt_x"/>
                                          </p:val>
                                        </p:tav>
                                      </p:tavLst>
                                    </p:anim>
                                    <p:anim calcmode="lin" valueType="num">
                                      <p:cBhvr additive="base">
                                        <p:cTn id="8" dur="1000" fill="hold"/>
                                        <p:tgtEl>
                                          <p:spTgt spid="2048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0489"/>
                                        </p:tgtEl>
                                        <p:attrNameLst>
                                          <p:attrName>style.visibility</p:attrName>
                                        </p:attrNameLst>
                                      </p:cBhvr>
                                      <p:to>
                                        <p:strVal val="visible"/>
                                      </p:to>
                                    </p:set>
                                    <p:anim calcmode="lin" valueType="num">
                                      <p:cBhvr additive="base">
                                        <p:cTn id="11" dur="1000" fill="hold"/>
                                        <p:tgtEl>
                                          <p:spTgt spid="20489"/>
                                        </p:tgtEl>
                                        <p:attrNameLst>
                                          <p:attrName>ppt_x</p:attrName>
                                        </p:attrNameLst>
                                      </p:cBhvr>
                                      <p:tavLst>
                                        <p:tav tm="0">
                                          <p:val>
                                            <p:strVal val="#ppt_x"/>
                                          </p:val>
                                        </p:tav>
                                        <p:tav tm="100000">
                                          <p:val>
                                            <p:strVal val="#ppt_x"/>
                                          </p:val>
                                        </p:tav>
                                      </p:tavLst>
                                    </p:anim>
                                    <p:anim calcmode="lin" valueType="num">
                                      <p:cBhvr additive="base">
                                        <p:cTn id="12" dur="1000" fill="hold"/>
                                        <p:tgtEl>
                                          <p:spTgt spid="2048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6147">
                                            <p:txEl>
                                              <p:pRg st="0" end="0"/>
                                            </p:txEl>
                                          </p:spTgt>
                                        </p:tgtEl>
                                        <p:attrNameLst>
                                          <p:attrName>style.visibility</p:attrName>
                                        </p:attrNameLst>
                                      </p:cBhvr>
                                      <p:to>
                                        <p:strVal val="visible"/>
                                      </p:to>
                                    </p:set>
                                    <p:anim calcmode="lin" valueType="num">
                                      <p:cBhvr>
                                        <p:cTn id="16" dur="1000" fill="hold"/>
                                        <p:tgtEl>
                                          <p:spTgt spid="6147">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6147">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6147">
                                            <p:txEl>
                                              <p:pRg st="0" end="0"/>
                                            </p:txEl>
                                          </p:spTgt>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6147">
                                            <p:txEl>
                                              <p:pRg st="1" end="1"/>
                                            </p:txEl>
                                          </p:spTgt>
                                        </p:tgtEl>
                                        <p:attrNameLst>
                                          <p:attrName>style.visibility</p:attrName>
                                        </p:attrNameLst>
                                      </p:cBhvr>
                                      <p:to>
                                        <p:strVal val="visible"/>
                                      </p:to>
                                    </p:set>
                                    <p:anim calcmode="lin" valueType="num">
                                      <p:cBhvr>
                                        <p:cTn id="22" dur="1000" fill="hold"/>
                                        <p:tgtEl>
                                          <p:spTgt spid="6147">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6147">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6147">
                                            <p:txEl>
                                              <p:pRg st="1" end="1"/>
                                            </p:txEl>
                                          </p:spTgt>
                                        </p:tgtEl>
                                      </p:cBhvr>
                                    </p:animEffect>
                                  </p:childTnLst>
                                </p:cTn>
                              </p:par>
                            </p:childTnLst>
                          </p:cTn>
                        </p:par>
                        <p:par>
                          <p:cTn id="25" fill="hold">
                            <p:stCondLst>
                              <p:cond delay="3000"/>
                            </p:stCondLst>
                            <p:childTnLst>
                              <p:par>
                                <p:cTn id="26" presetID="55" presetClass="entr" presetSubtype="0" fill="hold" grpId="0" nodeType="afterEffect">
                                  <p:stCondLst>
                                    <p:cond delay="0"/>
                                  </p:stCondLst>
                                  <p:childTnLst>
                                    <p:set>
                                      <p:cBhvr>
                                        <p:cTn id="27" dur="1" fill="hold">
                                          <p:stCondLst>
                                            <p:cond delay="0"/>
                                          </p:stCondLst>
                                        </p:cTn>
                                        <p:tgtEl>
                                          <p:spTgt spid="6147">
                                            <p:txEl>
                                              <p:pRg st="2" end="2"/>
                                            </p:txEl>
                                          </p:spTgt>
                                        </p:tgtEl>
                                        <p:attrNameLst>
                                          <p:attrName>style.visibility</p:attrName>
                                        </p:attrNameLst>
                                      </p:cBhvr>
                                      <p:to>
                                        <p:strVal val="visible"/>
                                      </p:to>
                                    </p:set>
                                    <p:anim calcmode="lin" valueType="num">
                                      <p:cBhvr>
                                        <p:cTn id="28" dur="1000" fill="hold"/>
                                        <p:tgtEl>
                                          <p:spTgt spid="6147">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6147">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6147">
                                            <p:txEl>
                                              <p:pRg st="2" end="2"/>
                                            </p:txEl>
                                          </p:spTgt>
                                        </p:tgtEl>
                                      </p:cBhvr>
                                    </p:animEffect>
                                  </p:childTnLst>
                                </p:cTn>
                              </p:par>
                            </p:childTnLst>
                          </p:cTn>
                        </p:par>
                        <p:par>
                          <p:cTn id="31" fill="hold">
                            <p:stCondLst>
                              <p:cond delay="4000"/>
                            </p:stCondLst>
                            <p:childTnLst>
                              <p:par>
                                <p:cTn id="32" presetID="55" presetClass="entr" presetSubtype="0" fill="hold" grpId="0" nodeType="afterEffect">
                                  <p:stCondLst>
                                    <p:cond delay="0"/>
                                  </p:stCondLst>
                                  <p:childTnLst>
                                    <p:set>
                                      <p:cBhvr>
                                        <p:cTn id="33" dur="1" fill="hold">
                                          <p:stCondLst>
                                            <p:cond delay="0"/>
                                          </p:stCondLst>
                                        </p:cTn>
                                        <p:tgtEl>
                                          <p:spTgt spid="6147">
                                            <p:txEl>
                                              <p:pRg st="3" end="3"/>
                                            </p:txEl>
                                          </p:spTgt>
                                        </p:tgtEl>
                                        <p:attrNameLst>
                                          <p:attrName>style.visibility</p:attrName>
                                        </p:attrNameLst>
                                      </p:cBhvr>
                                      <p:to>
                                        <p:strVal val="visible"/>
                                      </p:to>
                                    </p:set>
                                    <p:anim calcmode="lin" valueType="num">
                                      <p:cBhvr>
                                        <p:cTn id="34" dur="1000" fill="hold"/>
                                        <p:tgtEl>
                                          <p:spTgt spid="6147">
                                            <p:txEl>
                                              <p:pRg st="3" end="3"/>
                                            </p:txEl>
                                          </p:spTgt>
                                        </p:tgtEl>
                                        <p:attrNameLst>
                                          <p:attrName>ppt_w</p:attrName>
                                        </p:attrNameLst>
                                      </p:cBhvr>
                                      <p:tavLst>
                                        <p:tav tm="0">
                                          <p:val>
                                            <p:strVal val="#ppt_w*0.70"/>
                                          </p:val>
                                        </p:tav>
                                        <p:tav tm="100000">
                                          <p:val>
                                            <p:strVal val="#ppt_w"/>
                                          </p:val>
                                        </p:tav>
                                      </p:tavLst>
                                    </p:anim>
                                    <p:anim calcmode="lin" valueType="num">
                                      <p:cBhvr>
                                        <p:cTn id="35" dur="1000" fill="hold"/>
                                        <p:tgtEl>
                                          <p:spTgt spid="6147">
                                            <p:txEl>
                                              <p:pRg st="3" end="3"/>
                                            </p:txEl>
                                          </p:spTgt>
                                        </p:tgtEl>
                                        <p:attrNameLst>
                                          <p:attrName>ppt_h</p:attrName>
                                        </p:attrNameLst>
                                      </p:cBhvr>
                                      <p:tavLst>
                                        <p:tav tm="0">
                                          <p:val>
                                            <p:strVal val="#ppt_h"/>
                                          </p:val>
                                        </p:tav>
                                        <p:tav tm="100000">
                                          <p:val>
                                            <p:strVal val="#ppt_h"/>
                                          </p:val>
                                        </p:tav>
                                      </p:tavLst>
                                    </p:anim>
                                    <p:animEffect transition="in" filter="fade">
                                      <p:cBhvr>
                                        <p:cTn id="36" dur="10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6147" grpId="0" bldLvl="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 Box 2"/>
          <p:cNvSpPr txBox="1"/>
          <p:nvPr/>
        </p:nvSpPr>
        <p:spPr>
          <a:xfrm>
            <a:off x="3450590" y="274320"/>
            <a:ext cx="4671060"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“楚辞”与《楚辞》</a:t>
            </a:r>
            <a:endParaRPr lang="zh-CN" altLang="en-US" sz="4000" b="1" dirty="0">
              <a:solidFill>
                <a:srgbClr val="FF0000"/>
              </a:solidFill>
              <a:latin typeface="微软雅黑" panose="020B0503020204020204" charset="-122"/>
              <a:ea typeface="微软雅黑" panose="020B0503020204020204" charset="-122"/>
            </a:endParaRPr>
          </a:p>
        </p:txBody>
      </p:sp>
      <p:sp>
        <p:nvSpPr>
          <p:cNvPr id="4099" name="Text Box 3"/>
          <p:cNvSpPr txBox="1"/>
          <p:nvPr/>
        </p:nvSpPr>
        <p:spPr>
          <a:xfrm>
            <a:off x="531495" y="1184910"/>
            <a:ext cx="11129010" cy="5077460"/>
          </a:xfrm>
          <a:prstGeom prst="rect">
            <a:avLst/>
          </a:prstGeom>
          <a:noFill/>
          <a:ln w="9525">
            <a:noFill/>
          </a:ln>
        </p:spPr>
        <p:txBody>
          <a:bodyPr wrap="square" anchor="t" anchorCtr="0">
            <a:spAutoFit/>
          </a:bodyPr>
          <a:p>
            <a:pPr>
              <a:lnSpc>
                <a:spcPct val="150000"/>
              </a:lnSpc>
            </a:pPr>
            <a:r>
              <a:rPr lang="zh-CN" altLang="en-US" sz="3600" b="1" dirty="0">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“楚辞”：</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“楚辞”是屈原等人在楚国民歌的基础上创立的一种新诗体。</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（“……皆书楚语，作楚声，记楚地，名楚物，故谓之楚辞。”）</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其特点是：</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句式长短不一，多用 “兮”字。</a:t>
            </a:r>
            <a:endParaRPr lang="zh-CN" altLang="en-US" sz="3600" b="1" dirty="0">
              <a:solidFill>
                <a:srgbClr val="CC0000"/>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3600" b="1" dirty="0">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《楚辞》：</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继《诗经》之后的又一部</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诗歌总集</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，是</a:t>
            </a:r>
            <a:r>
              <a:rPr lang="zh-CN" altLang="en-US" sz="3600" b="1" dirty="0">
                <a:solidFill>
                  <a:srgbClr val="1317C8"/>
                </a:solidFill>
                <a:latin typeface="华文中宋" panose="02010600040101010101" pitchFamily="2" charset="-122"/>
                <a:ea typeface="华文中宋" panose="02010600040101010101" pitchFamily="2" charset="-122"/>
                <a:cs typeface="华文中宋" panose="02010600040101010101" pitchFamily="2" charset="-122"/>
              </a:rPr>
              <a:t>西汉刘向</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搜集屈原、宋玉等人的诗作而成集。</a:t>
            </a:r>
            <a:endPar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098"/>
                                        </p:tgtEl>
                                        <p:attrNameLst>
                                          <p:attrName>style.visibility</p:attrName>
                                        </p:attrNameLst>
                                      </p:cBhvr>
                                      <p:to>
                                        <p:strVal val="visible"/>
                                      </p:to>
                                    </p:set>
                                    <p:anim calcmode="lin" valueType="num">
                                      <p:cBhvr additive="base">
                                        <p:cTn id="7" dur="1000" fill="hold"/>
                                        <p:tgtEl>
                                          <p:spTgt spid="4098"/>
                                        </p:tgtEl>
                                        <p:attrNameLst>
                                          <p:attrName>ppt_x</p:attrName>
                                        </p:attrNameLst>
                                      </p:cBhvr>
                                      <p:tavLst>
                                        <p:tav tm="0">
                                          <p:val>
                                            <p:strVal val="#ppt_x"/>
                                          </p:val>
                                        </p:tav>
                                        <p:tav tm="100000">
                                          <p:val>
                                            <p:strVal val="#ppt_x"/>
                                          </p:val>
                                        </p:tav>
                                      </p:tavLst>
                                    </p:anim>
                                    <p:anim calcmode="lin" valueType="num">
                                      <p:cBhvr additive="base">
                                        <p:cTn id="8" dur="10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 calcmode="lin" valueType="num">
                                      <p:cBhvr>
                                        <p:cTn id="12" dur="1000" fill="hold"/>
                                        <p:tgtEl>
                                          <p:spTgt spid="4099">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099">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099">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099">
                                            <p:txEl>
                                              <p:pRg st="1" end="1"/>
                                            </p:txEl>
                                          </p:spTgt>
                                        </p:tgtEl>
                                        <p:attrNameLst>
                                          <p:attrName>style.visibility</p:attrName>
                                        </p:attrNameLst>
                                      </p:cBhvr>
                                      <p:to>
                                        <p:strVal val="visible"/>
                                      </p:to>
                                    </p:set>
                                    <p:anim calcmode="lin" valueType="num">
                                      <p:cBhvr>
                                        <p:cTn id="18" dur="1000" fill="hold"/>
                                        <p:tgtEl>
                                          <p:spTgt spid="4099">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099">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tags/tag1.xml><?xml version="1.0" encoding="utf-8"?>
<p:tagLst xmlns:p="http://schemas.openxmlformats.org/presentationml/2006/main">
  <p:tag name="KSO_WM_TEMPLATE_CATEGORY" val="basetag"/>
  <p:tag name="KSO_WM_TEMPLATE_INDEX" val="20164671"/>
</p:tagLst>
</file>

<file path=ppt/tags/tag10.xml><?xml version="1.0" encoding="utf-8"?>
<p:tagLst xmlns:p="http://schemas.openxmlformats.org/presentationml/2006/main">
  <p:tag name="KSO_WM_TEMPLATE_CATEGORY" val="basetag"/>
  <p:tag name="KSO_WM_TEMPLATE_INDEX" val="20164671"/>
</p:tagLst>
</file>

<file path=ppt/tags/tag11.xml><?xml version="1.0" encoding="utf-8"?>
<p:tagLst xmlns:p="http://schemas.openxmlformats.org/presentationml/2006/main">
  <p:tag name="KSO_WM_TEMPLATE_CATEGORY" val="basetag"/>
  <p:tag name="KSO_WM_TEMPLATE_INDEX" val="20164671"/>
</p:tagLst>
</file>

<file path=ppt/tags/tag12.xml><?xml version="1.0" encoding="utf-8"?>
<p:tagLst xmlns:p="http://schemas.openxmlformats.org/presentationml/2006/main">
  <p:tag name="KSO_WM_BEAUTIFY_FLAG" val="#wm#"/>
  <p:tag name="KSO_WM_TEMPLATE_CATEGORY" val="basetag"/>
  <p:tag name="KSO_WM_TEMPLATE_INDEX" val="20164671"/>
</p:tagLst>
</file>

<file path=ppt/tags/tag13.xml><?xml version="1.0" encoding="utf-8"?>
<p:tagLst xmlns:p="http://schemas.openxmlformats.org/presentationml/2006/main">
  <p:tag name="KSO_WM_BEAUTIFY_FLAG" val="#wm#"/>
  <p:tag name="KSO_WM_TEMPLATE_CATEGORY" val="basetag"/>
  <p:tag name="KSO_WM_TEMPLATE_INDEX" val="20164671"/>
</p:tagLst>
</file>

<file path=ppt/tags/tag14.xml><?xml version="1.0" encoding="utf-8"?>
<p:tagLst xmlns:p="http://schemas.openxmlformats.org/presentationml/2006/main">
  <p:tag name="KSO_WM_BEAUTIFY_FLAG" val="#wm#"/>
  <p:tag name="KSO_WM_TEMPLATE_CATEGORY" val="basetag"/>
  <p:tag name="KSO_WM_TEMPLATE_INDEX" val="20164671"/>
</p:tagLst>
</file>

<file path=ppt/tags/tag15.xml><?xml version="1.0" encoding="utf-8"?>
<p:tagLst xmlns:p="http://schemas.openxmlformats.org/presentationml/2006/main">
  <p:tag name="KSO_WM_BEAUTIFY_FLAG" val="#wm#"/>
  <p:tag name="KSO_WM_TEMPLATE_CATEGORY" val="basetag"/>
  <p:tag name="KSO_WM_TEMPLATE_INDEX" val="20164671"/>
</p:tagLst>
</file>

<file path=ppt/tags/tag16.xml><?xml version="1.0" encoding="utf-8"?>
<p:tagLst xmlns:p="http://schemas.openxmlformats.org/presentationml/2006/main">
  <p:tag name="KSO_WM_BEAUTIFY_FLAG" val="#wm#"/>
  <p:tag name="KSO_WM_TEMPLATE_CATEGORY" val="basetag"/>
  <p:tag name="KSO_WM_TEMPLATE_INDEX" val="20164671"/>
</p:tagLst>
</file>

<file path=ppt/tags/tag17.xml><?xml version="1.0" encoding="utf-8"?>
<p:tagLst xmlns:p="http://schemas.openxmlformats.org/presentationml/2006/main">
  <p:tag name="KSO_WM_BEAUTIFY_FLAG" val="#wm#"/>
  <p:tag name="KSO_WM_TEMPLATE_CATEGORY" val="basetag"/>
  <p:tag name="KSO_WM_TEMPLATE_INDEX" val="20164671"/>
</p:tagLst>
</file>

<file path=ppt/tags/tag18.xml><?xml version="1.0" encoding="utf-8"?>
<p:tagLst xmlns:p="http://schemas.openxmlformats.org/presentationml/2006/main">
  <p:tag name="KSO_WM_BEAUTIFY_FLAG" val="#wm#"/>
  <p:tag name="KSO_WM_TEMPLATE_CATEGORY" val="basetag"/>
  <p:tag name="KSO_WM_TEMPLATE_INDEX" val="20164671"/>
</p:tagLst>
</file>

<file path=ppt/tags/tag19.xml><?xml version="1.0" encoding="utf-8"?>
<p:tagLst xmlns:p="http://schemas.openxmlformats.org/presentationml/2006/main">
  <p:tag name="KSO_WM_BEAUTIFY_FLAG" val="#wm#"/>
  <p:tag name="KSO_WM_TEMPLATE_CATEGORY" val="basetag"/>
  <p:tag name="KSO_WM_TEMPLATE_INDEX" val="20164671"/>
</p:tagLst>
</file>

<file path=ppt/tags/tag2.xml><?xml version="1.0" encoding="utf-8"?>
<p:tagLst xmlns:p="http://schemas.openxmlformats.org/presentationml/2006/main">
  <p:tag name="KSO_WM_TEMPLATE_CATEGORY" val="basetag"/>
  <p:tag name="KSO_WM_TEMPLATE_INDEX" val="20164671"/>
</p:tagLst>
</file>

<file path=ppt/tags/tag20.xml><?xml version="1.0" encoding="utf-8"?>
<p:tagLst xmlns:p="http://schemas.openxmlformats.org/presentationml/2006/main">
  <p:tag name="KSO_WM_BEAUTIFY_FLAG" val="#wm#"/>
  <p:tag name="KSO_WM_TEMPLATE_CATEGORY" val="basetag"/>
  <p:tag name="KSO_WM_TEMPLATE_INDEX" val="20164671"/>
</p:tagLst>
</file>

<file path=ppt/tags/tag21.xml><?xml version="1.0" encoding="utf-8"?>
<p:tagLst xmlns:p="http://schemas.openxmlformats.org/presentationml/2006/main">
  <p:tag name="KSO_WM_TEMPLATE_CATEGORY" val="basetag"/>
  <p:tag name="KSO_WM_TEMPLATE_INDEX" val="20164671"/>
</p:tagLst>
</file>

<file path=ppt/tags/tag22.xml><?xml version="1.0" encoding="utf-8"?>
<p:tagLst xmlns:p="http://schemas.openxmlformats.org/presentationml/2006/main">
  <p:tag name="KSO_WM_BEAUTIFY_FLAG" val="#wm#"/>
  <p:tag name="KSO_WM_TEMPLATE_CATEGORY" val="basetag"/>
  <p:tag name="KSO_WM_TEMPLATE_INDEX" val="20164671"/>
</p:tagLst>
</file>

<file path=ppt/tags/tag23.xml><?xml version="1.0" encoding="utf-8"?>
<p:tagLst xmlns:p="http://schemas.openxmlformats.org/presentationml/2006/main">
  <p:tag name="KSO_WM_BEAUTIFY_FLAG" val="#wm#"/>
  <p:tag name="KSO_WM_TEMPLATE_CATEGORY" val="basetag"/>
  <p:tag name="KSO_WM_TEMPLATE_INDEX" val="20164671"/>
</p:tagLst>
</file>

<file path=ppt/tags/tag24.xml><?xml version="1.0" encoding="utf-8"?>
<p:tagLst xmlns:p="http://schemas.openxmlformats.org/presentationml/2006/main">
  <p:tag name="KSO_WM_BEAUTIFY_FLAG" val="#wm#"/>
  <p:tag name="KSO_WM_TEMPLATE_CATEGORY" val="basetag"/>
  <p:tag name="KSO_WM_TEMPLATE_INDEX" val="20164671"/>
</p:tagLst>
</file>

<file path=ppt/tags/tag25.xml><?xml version="1.0" encoding="utf-8"?>
<p:tagLst xmlns:p="http://schemas.openxmlformats.org/presentationml/2006/main">
  <p:tag name="KSO_WM_TEMPLATE_CATEGORY" val="basetag"/>
  <p:tag name="KSO_WM_TEMPLATE_INDEX" val="20164671"/>
</p:tagLst>
</file>

<file path=ppt/tags/tag26.xml><?xml version="1.0" encoding="utf-8"?>
<p:tagLst xmlns:p="http://schemas.openxmlformats.org/presentationml/2006/main">
  <p:tag name="KSO_WM_BEAUTIFY_FLAG" val="#wm#"/>
  <p:tag name="KSO_WM_TEMPLATE_CATEGORY" val="basetag"/>
  <p:tag name="KSO_WM_TEMPLATE_INDEX" val="20164671"/>
</p:tagLst>
</file>

<file path=ppt/tags/tag27.xml><?xml version="1.0" encoding="utf-8"?>
<p:tagLst xmlns:p="http://schemas.openxmlformats.org/presentationml/2006/main">
  <p:tag name="KSO_WM_BEAUTIFY_FLAG" val="#wm#"/>
  <p:tag name="KSO_WM_TEMPLATE_CATEGORY" val="basetag"/>
  <p:tag name="KSO_WM_TEMPLATE_INDEX" val="20164671"/>
</p:tagLst>
</file>

<file path=ppt/tags/tag28.xml><?xml version="1.0" encoding="utf-8"?>
<p:tagLst xmlns:p="http://schemas.openxmlformats.org/presentationml/2006/main">
  <p:tag name="KSO_WM_BEAUTIFY_FLAG" val="#wm#"/>
  <p:tag name="KSO_WM_TEMPLATE_CATEGORY" val="basetag"/>
  <p:tag name="KSO_WM_TEMPLATE_INDEX" val="20164671"/>
</p:tagLst>
</file>

<file path=ppt/tags/tag29.xml><?xml version="1.0" encoding="utf-8"?>
<p:tagLst xmlns:p="http://schemas.openxmlformats.org/presentationml/2006/main">
  <p:tag name="KSO_WM_BEAUTIFY_FLAG" val="#wm#"/>
  <p:tag name="KSO_WM_TEMPLATE_CATEGORY" val="basetag"/>
  <p:tag name="KSO_WM_TEMPLATE_INDEX" val="20164671"/>
</p:tagLst>
</file>

<file path=ppt/tags/tag3.xml><?xml version="1.0" encoding="utf-8"?>
<p:tagLst xmlns:p="http://schemas.openxmlformats.org/presentationml/2006/main">
  <p:tag name="KSO_WM_TEMPLATE_CATEGORY" val="basetag"/>
  <p:tag name="KSO_WM_TEMPLATE_INDEX" val="20164671"/>
</p:tagLst>
</file>

<file path=ppt/tags/tag30.xml><?xml version="1.0" encoding="utf-8"?>
<p:tagLst xmlns:p="http://schemas.openxmlformats.org/presentationml/2006/main">
  <p:tag name="KSO_WM_BEAUTIFY_FLAG" val="#wm#"/>
  <p:tag name="KSO_WM_TEMPLATE_CATEGORY" val="basetag"/>
  <p:tag name="KSO_WM_TEMPLATE_INDEX" val="20164671"/>
</p:tagLst>
</file>

<file path=ppt/tags/tag31.xml><?xml version="1.0" encoding="utf-8"?>
<p:tagLst xmlns:p="http://schemas.openxmlformats.org/presentationml/2006/main">
  <p:tag name="KSO_WM_BEAUTIFY_FLAG" val="#wm#"/>
  <p:tag name="KSO_WM_TEMPLATE_CATEGORY" val="basetag"/>
  <p:tag name="KSO_WM_TEMPLATE_INDEX" val="20164671"/>
</p:tagLst>
</file>

<file path=ppt/tags/tag32.xml><?xml version="1.0" encoding="utf-8"?>
<p:tagLst xmlns:p="http://schemas.openxmlformats.org/presentationml/2006/main">
  <p:tag name="KSO_WM_BEAUTIFY_FLAG" val="#wm#"/>
  <p:tag name="KSO_WM_TEMPLATE_CATEGORY" val="basetag"/>
  <p:tag name="KSO_WM_TEMPLATE_INDEX" val="20164671"/>
</p:tagLst>
</file>

<file path=ppt/tags/tag33.xml><?xml version="1.0" encoding="utf-8"?>
<p:tagLst xmlns:p="http://schemas.openxmlformats.org/presentationml/2006/main">
  <p:tag name="KSO_WM_TEMPLATE_CATEGORY" val="basetag"/>
  <p:tag name="KSO_WM_TEMPLATE_INDEX" val="20164671"/>
</p:tagLst>
</file>

<file path=ppt/tags/tag34.xml><?xml version="1.0" encoding="utf-8"?>
<p:tagLst xmlns:p="http://schemas.openxmlformats.org/presentationml/2006/main">
  <p:tag name="KSO_WM_TEMPLATE_CATEGORY" val="basetag"/>
  <p:tag name="KSO_WM_TEMPLATE_INDEX" val="20164671"/>
</p:tagLst>
</file>

<file path=ppt/tags/tag35.xml><?xml version="1.0" encoding="utf-8"?>
<p:tagLst xmlns:p="http://schemas.openxmlformats.org/presentationml/2006/main">
  <p:tag name="KSO_WM_TEMPLATE_CATEGORY" val="basetag"/>
  <p:tag name="KSO_WM_TEMPLATE_INDEX" val="20164671"/>
</p:tagLst>
</file>

<file path=ppt/tags/tag36.xml><?xml version="1.0" encoding="utf-8"?>
<p:tagLst xmlns:p="http://schemas.openxmlformats.org/presentationml/2006/main">
  <p:tag name="KSO_WM_TEMPLATE_CATEGORY" val="basetag"/>
  <p:tag name="KSO_WM_TEMPLATE_INDEX" val="20164671"/>
</p:tagLst>
</file>

<file path=ppt/tags/tag37.xml><?xml version="1.0" encoding="utf-8"?>
<p:tagLst xmlns:p="http://schemas.openxmlformats.org/presentationml/2006/main">
  <p:tag name="KSO_WM_TEMPLATE_CATEGORY" val="basetag"/>
  <p:tag name="KSO_WM_TEMPLATE_INDEX" val="20164671"/>
</p:tagLst>
</file>

<file path=ppt/tags/tag38.xml><?xml version="1.0" encoding="utf-8"?>
<p:tagLst xmlns:p="http://schemas.openxmlformats.org/presentationml/2006/main">
  <p:tag name="KSO_WM_TEMPLATE_CATEGORY" val="basetag"/>
  <p:tag name="KSO_WM_TEMPLATE_INDEX" val="20164671"/>
</p:tagLst>
</file>

<file path=ppt/tags/tag39.xml><?xml version="1.0" encoding="utf-8"?>
<p:tagLst xmlns:p="http://schemas.openxmlformats.org/presentationml/2006/main">
  <p:tag name="KSO_WM_TEMPLATE_CATEGORY" val="basetag"/>
  <p:tag name="KSO_WM_TEMPLATE_INDEX" val="20164671"/>
</p:tagLst>
</file>

<file path=ppt/tags/tag4.xml><?xml version="1.0" encoding="utf-8"?>
<p:tagLst xmlns:p="http://schemas.openxmlformats.org/presentationml/2006/main">
  <p:tag name="KSO_WM_TEMPLATE_CATEGORY" val="basetag"/>
  <p:tag name="KSO_WM_TEMPLATE_INDEX" val="20164671"/>
</p:tagLst>
</file>

<file path=ppt/tags/tag40.xml><?xml version="1.0" encoding="utf-8"?>
<p:tagLst xmlns:p="http://schemas.openxmlformats.org/presentationml/2006/main">
  <p:tag name="KSO_WM_TEMPLATE_CATEGORY" val="basetag"/>
  <p:tag name="KSO_WM_TEMPLATE_INDEX" val="20164671"/>
</p:tagLst>
</file>

<file path=ppt/tags/tag41.xml><?xml version="1.0" encoding="utf-8"?>
<p:tagLst xmlns:p="http://schemas.openxmlformats.org/presentationml/2006/main">
  <p:tag name="KSO_WM_TEMPLATE_CATEGORY" val="basetag"/>
  <p:tag name="KSO_WM_TEMPLATE_INDEX" val="20164671"/>
</p:tagLst>
</file>

<file path=ppt/tags/tag5.xml><?xml version="1.0" encoding="utf-8"?>
<p:tagLst xmlns:p="http://schemas.openxmlformats.org/presentationml/2006/main">
  <p:tag name="KSO_WM_TEMPLATE_CATEGORY" val="basetag"/>
  <p:tag name="KSO_WM_TEMPLATE_INDEX" val="20164671"/>
</p:tagLst>
</file>

<file path=ppt/tags/tag6.xml><?xml version="1.0" encoding="utf-8"?>
<p:tagLst xmlns:p="http://schemas.openxmlformats.org/presentationml/2006/main">
  <p:tag name="KSO_WM_TEMPLATE_CATEGORY" val="basetag"/>
  <p:tag name="KSO_WM_TEMPLATE_INDEX" val="20164671"/>
</p:tagLst>
</file>

<file path=ppt/tags/tag7.xml><?xml version="1.0" encoding="utf-8"?>
<p:tagLst xmlns:p="http://schemas.openxmlformats.org/presentationml/2006/main">
  <p:tag name="KSO_WM_TEMPLATE_CATEGORY" val="basetag"/>
  <p:tag name="KSO_WM_TEMPLATE_INDEX" val="20164671"/>
</p:tagLst>
</file>

<file path=ppt/tags/tag8.xml><?xml version="1.0" encoding="utf-8"?>
<p:tagLst xmlns:p="http://schemas.openxmlformats.org/presentationml/2006/main">
  <p:tag name="KSO_WM_TEMPLATE_CATEGORY" val="basetag"/>
  <p:tag name="KSO_WM_TEMPLATE_INDEX" val="20164671"/>
</p:tagLst>
</file>

<file path=ppt/tags/tag9.xml><?xml version="1.0" encoding="utf-8"?>
<p:tagLst xmlns:p="http://schemas.openxmlformats.org/presentationml/2006/main">
  <p:tag name="KSO_WM_TEMPLATE_CATEGORY" val="basetag"/>
  <p:tag name="KSO_WM_TEMPLATE_INDEX" val="201646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10663</Words>
  <Application>WPS 演示</Application>
  <PresentationFormat>宽屏</PresentationFormat>
  <Paragraphs>745</Paragraphs>
  <Slides>50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50</vt:i4>
      </vt:variant>
    </vt:vector>
  </HeadingPairs>
  <TitlesOfParts>
    <vt:vector size="63" baseType="lpstr">
      <vt:lpstr>Arial</vt:lpstr>
      <vt:lpstr>宋体</vt:lpstr>
      <vt:lpstr>Wingdings</vt:lpstr>
      <vt:lpstr>华文行楷</vt:lpstr>
      <vt:lpstr>华文中宋</vt:lpstr>
      <vt:lpstr>微软雅黑</vt:lpstr>
      <vt:lpstr>Times New Roman</vt:lpstr>
      <vt:lpstr>黑体</vt:lpstr>
      <vt:lpstr>楷体_GB2312</vt:lpstr>
      <vt:lpstr>Calibri</vt:lpstr>
      <vt:lpstr>Arial Unicode MS</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8</cp:revision>
  <dcterms:created xsi:type="dcterms:W3CDTF">2021-11-09T07:55:00Z</dcterms:created>
  <dcterms:modified xsi:type="dcterms:W3CDTF">2022-02-25T02:06:03Z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394AEB13F257417B9D3FB5FE82692B13</vt:lpwstr>
  </property>
  <property fmtid="{D5CDD505-2E9C-101B-9397-08002B2CF9AE}" pid="3" name="KSOProductBuildVer">
    <vt:lpwstr>2052-11.1.0.11294</vt:lpwstr>
  </property>
</Properties>
</file>