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35"/>
  </p:notesMasterIdLst>
  <p:handoutMasterIdLst>
    <p:handoutMasterId r:id="rId36"/>
  </p:handoutMasterIdLst>
  <p:sldIdLst>
    <p:sldId id="359" r:id="rId3"/>
    <p:sldId id="329" r:id="rId4"/>
    <p:sldId id="362" r:id="rId5"/>
    <p:sldId id="363" r:id="rId6"/>
    <p:sldId id="417" r:id="rId7"/>
    <p:sldId id="341" r:id="rId8"/>
    <p:sldId id="378" r:id="rId9"/>
    <p:sldId id="379" r:id="rId10"/>
    <p:sldId id="380" r:id="rId11"/>
    <p:sldId id="452" r:id="rId12"/>
    <p:sldId id="453" r:id="rId13"/>
    <p:sldId id="454" r:id="rId14"/>
    <p:sldId id="344" r:id="rId15"/>
    <p:sldId id="382" r:id="rId16"/>
    <p:sldId id="383" r:id="rId17"/>
    <p:sldId id="384" r:id="rId18"/>
    <p:sldId id="345" r:id="rId19"/>
    <p:sldId id="385" r:id="rId20"/>
    <p:sldId id="386" r:id="rId21"/>
    <p:sldId id="387" r:id="rId22"/>
    <p:sldId id="331" r:id="rId23"/>
    <p:sldId id="364" r:id="rId24"/>
    <p:sldId id="366" r:id="rId25"/>
    <p:sldId id="394" r:id="rId26"/>
    <p:sldId id="395" r:id="rId27"/>
    <p:sldId id="396" r:id="rId28"/>
    <p:sldId id="397" r:id="rId29"/>
    <p:sldId id="455" r:id="rId30"/>
    <p:sldId id="456" r:id="rId31"/>
    <p:sldId id="403" r:id="rId32"/>
    <p:sldId id="404" r:id="rId33"/>
    <p:sldId id="367" r:id="rId34"/>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3607" autoAdjust="0"/>
  </p:normalViewPr>
  <p:slideViewPr>
    <p:cSldViewPr snapToGrid="0">
      <p:cViewPr varScale="1">
        <p:scale>
          <a:sx n="74" d="100"/>
          <a:sy n="74" d="100"/>
        </p:scale>
        <p:origin x="-183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5EF15C7-783F-4D87-BB39-F9A16CE5196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02DF0E-0E6D-4A6A-B07A-923A5BEAA10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EF15C7-783F-4D87-BB39-F9A16CE5196A}"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02DF0E-0E6D-4A6A-B07A-923A5BEAA1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16 </a:t>
            </a:r>
            <a:r>
              <a:rPr lang="zh-CN" altLang="en-US" sz="3600">
                <a:latin typeface="方正大标宋简体" panose="03000509000000000000" charset="-122"/>
                <a:ea typeface="方正大标宋简体" panose="03000509000000000000" charset="-122"/>
              </a:rPr>
              <a:t>驱遣我们的想象</a:t>
            </a:r>
          </a:p>
        </p:txBody>
      </p:sp>
      <p:sp>
        <p:nvSpPr>
          <p:cNvPr id="7" name="矩形 6"/>
          <p:cNvSpPr/>
          <p:nvPr/>
        </p:nvSpPr>
        <p:spPr>
          <a:xfrm>
            <a:off x="1066800" y="28257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第四单元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66825" y="1416685"/>
            <a:ext cx="7597140" cy="2932430"/>
          </a:xfrm>
          <a:prstGeom prst="rect">
            <a:avLst/>
          </a:prstGeom>
          <a:noFill/>
        </p:spPr>
        <p:txBody>
          <a:bodyPr wrap="square" rtlCol="0">
            <a:spAutoFit/>
          </a:bodyPr>
          <a:lstStyle/>
          <a:p>
            <a:pPr algn="l" fontAlgn="auto">
              <a:lnSpc>
                <a:spcPct val="110000"/>
              </a:lnSpc>
            </a:pPr>
            <a:r>
              <a:rPr lang="zh-CN" altLang="en-US" sz="2400"/>
              <a:t>7.下列句子没有使用修辞手法的一项是（         ）</a:t>
            </a:r>
          </a:p>
          <a:p>
            <a:pPr algn="l" fontAlgn="auto">
              <a:lnSpc>
                <a:spcPct val="110000"/>
              </a:lnSpc>
            </a:pPr>
            <a:r>
              <a:rPr lang="zh-CN" altLang="en-US" sz="2400"/>
              <a:t>A.都是你自己找的，我怎么帮得了你的忙?</a:t>
            </a:r>
          </a:p>
          <a:p>
            <a:pPr algn="l" fontAlgn="auto">
              <a:lnSpc>
                <a:spcPct val="110000"/>
              </a:lnSpc>
            </a:pPr>
            <a:r>
              <a:rPr lang="zh-CN" altLang="en-US" sz="2400"/>
              <a:t>B.只有那高傲的海燕，勇敢地，自由自在地，在泛起白沫的大海上飞翔。</a:t>
            </a:r>
          </a:p>
          <a:p>
            <a:pPr algn="l" fontAlgn="auto">
              <a:lnSpc>
                <a:spcPct val="110000"/>
              </a:lnSpc>
            </a:pPr>
            <a:r>
              <a:rPr lang="zh-CN" altLang="en-US" sz="2400"/>
              <a:t>C.文字是一道桥梁。这边的桥堍站着读者，那边的桥堍站着作者。</a:t>
            </a:r>
          </a:p>
          <a:p>
            <a:pPr algn="l" fontAlgn="auto">
              <a:lnSpc>
                <a:spcPct val="110000"/>
              </a:lnSpc>
            </a:pPr>
            <a:r>
              <a:rPr lang="zh-CN" altLang="en-US" sz="2400"/>
              <a:t>D.他们不时惊慌地扭头往后看，好像有人跟着他们似的。</a:t>
            </a:r>
          </a:p>
        </p:txBody>
      </p:sp>
      <p:sp>
        <p:nvSpPr>
          <p:cNvPr id="14" name="文本框 13"/>
          <p:cNvSpPr txBox="1"/>
          <p:nvPr/>
        </p:nvSpPr>
        <p:spPr>
          <a:xfrm>
            <a:off x="6879590" y="1329690"/>
            <a:ext cx="516890" cy="570865"/>
          </a:xfrm>
          <a:prstGeom prst="rect">
            <a:avLst/>
          </a:prstGeom>
          <a:noFill/>
        </p:spPr>
        <p:txBody>
          <a:bodyPr wrap="square" rtlCol="0">
            <a:spAutoFit/>
          </a:bodyPr>
          <a:lstStyle/>
          <a:p>
            <a:pPr fontAlgn="auto">
              <a:lnSpc>
                <a:spcPct val="130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5395" y="1699260"/>
            <a:ext cx="7597140" cy="902970"/>
          </a:xfrm>
          <a:prstGeom prst="rect">
            <a:avLst/>
          </a:prstGeom>
          <a:noFill/>
        </p:spPr>
        <p:txBody>
          <a:bodyPr wrap="square" rtlCol="0">
            <a:spAutoFit/>
          </a:bodyPr>
          <a:lstStyle/>
          <a:p>
            <a:pPr algn="l" fontAlgn="auto">
              <a:lnSpc>
                <a:spcPct val="110000"/>
              </a:lnSpc>
            </a:pPr>
            <a:r>
              <a:rPr lang="zh-CN" altLang="en-US" sz="2400"/>
              <a:t>8.整体感知。</a:t>
            </a:r>
          </a:p>
          <a:p>
            <a:pPr algn="l" fontAlgn="auto">
              <a:lnSpc>
                <a:spcPct val="110000"/>
              </a:lnSpc>
            </a:pPr>
            <a:r>
              <a:rPr lang="zh-CN" altLang="en-US" sz="2400"/>
              <a:t>（</a:t>
            </a:r>
            <a:r>
              <a:rPr lang="en-US" altLang="zh-CN" sz="2400"/>
              <a:t>1</a:t>
            </a:r>
            <a:r>
              <a:rPr lang="zh-CN" altLang="en-US" sz="2400"/>
              <a:t>）本文探讨了什么问题？作者的主要观点是什么？</a:t>
            </a:r>
          </a:p>
        </p:txBody>
      </p:sp>
      <p:sp>
        <p:nvSpPr>
          <p:cNvPr id="14" name="文本框 13"/>
          <p:cNvSpPr txBox="1"/>
          <p:nvPr/>
        </p:nvSpPr>
        <p:spPr>
          <a:xfrm>
            <a:off x="1610360" y="2706370"/>
            <a:ext cx="6362065" cy="2009775"/>
          </a:xfrm>
          <a:prstGeom prst="rect">
            <a:avLst/>
          </a:prstGeom>
          <a:noFill/>
        </p:spPr>
        <p:txBody>
          <a:bodyPr wrap="square" rtlCol="0">
            <a:spAutoFit/>
          </a:bodyPr>
          <a:lstStyle/>
          <a:p>
            <a:pPr fontAlgn="auto">
              <a:lnSpc>
                <a:spcPct val="130000"/>
              </a:lnSpc>
            </a:pPr>
            <a:r>
              <a:rPr lang="en-US" altLang="zh-CN" sz="2400" b="1">
                <a:solidFill>
                  <a:srgbClr val="FF0000"/>
                </a:solidFill>
              </a:rPr>
              <a:t>探讨了欣赏文艺作品的方法，主要观点是：鉴赏文艺作品，不能只停留在文字表面，要驱遣我们的想象，走进作品的意境，从而提高我们的审美情趣和欣赏能力。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3010" y="1764665"/>
            <a:ext cx="7597140" cy="497205"/>
          </a:xfrm>
          <a:prstGeom prst="rect">
            <a:avLst/>
          </a:prstGeom>
          <a:noFill/>
        </p:spPr>
        <p:txBody>
          <a:bodyPr wrap="square" rtlCol="0">
            <a:spAutoFit/>
          </a:bodyPr>
          <a:lstStyle/>
          <a:p>
            <a:pPr algn="l" fontAlgn="auto">
              <a:lnSpc>
                <a:spcPct val="110000"/>
              </a:lnSpc>
            </a:pPr>
            <a:r>
              <a:rPr lang="zh-CN" altLang="en-US" sz="2400"/>
              <a:t>（</a:t>
            </a:r>
            <a:r>
              <a:rPr lang="en-US" altLang="zh-CN" sz="2400"/>
              <a:t>2</a:t>
            </a:r>
            <a:r>
              <a:rPr lang="zh-CN" altLang="en-US" sz="2400"/>
              <a:t>）本文以一诗一文为例有什么作用？</a:t>
            </a:r>
          </a:p>
        </p:txBody>
      </p:sp>
      <p:sp>
        <p:nvSpPr>
          <p:cNvPr id="14" name="文本框 13"/>
          <p:cNvSpPr txBox="1"/>
          <p:nvPr/>
        </p:nvSpPr>
        <p:spPr>
          <a:xfrm>
            <a:off x="1840230" y="2575560"/>
            <a:ext cx="6362065" cy="2489200"/>
          </a:xfrm>
          <a:prstGeom prst="rect">
            <a:avLst/>
          </a:prstGeom>
          <a:noFill/>
        </p:spPr>
        <p:txBody>
          <a:bodyPr wrap="square" rtlCol="0">
            <a:spAutoFit/>
          </a:bodyPr>
          <a:lstStyle/>
          <a:p>
            <a:pPr fontAlgn="auto">
              <a:lnSpc>
                <a:spcPct val="130000"/>
              </a:lnSpc>
            </a:pPr>
            <a:r>
              <a:rPr lang="en-US" altLang="zh-CN" sz="2400" b="1">
                <a:solidFill>
                  <a:srgbClr val="FF0000"/>
                </a:solidFill>
              </a:rPr>
              <a:t>一诗一文的例子有典型性、代表性，具体有力地论证了“驱遣我们的想象力”这一观点，只有如此才能透过文字体验到阅读的愉快，“得到人生的受用”的观点；同时也给读者以“欣赏文艺作品的方法”的借鉴与指导。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0120" y="9588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类文阅读</a:t>
            </a:r>
          </a:p>
        </p:txBody>
      </p:sp>
      <p:sp>
        <p:nvSpPr>
          <p:cNvPr id="7" name="文本框 6"/>
          <p:cNvSpPr txBox="1"/>
          <p:nvPr/>
        </p:nvSpPr>
        <p:spPr>
          <a:xfrm>
            <a:off x="1149350" y="1110615"/>
            <a:ext cx="7317105" cy="5128895"/>
          </a:xfrm>
          <a:prstGeom prst="rect">
            <a:avLst/>
          </a:prstGeom>
          <a:noFill/>
        </p:spPr>
        <p:txBody>
          <a:bodyPr wrap="square" rtlCol="0">
            <a:spAutoFit/>
          </a:bodyPr>
          <a:lstStyle/>
          <a:p>
            <a:pPr algn="ctr" fontAlgn="auto">
              <a:lnSpc>
                <a:spcPct val="130000"/>
              </a:lnSpc>
            </a:pPr>
            <a:r>
              <a:rPr sz="2800">
                <a:latin typeface="黑体" panose="02010609060101010101" charset="-122"/>
                <a:ea typeface="黑体" panose="02010609060101010101" charset="-122"/>
                <a:cs typeface="楷体" panose="02010609060101010101" charset="-122"/>
              </a:rPr>
              <a:t>写文章不是什么神秘的事儿</a:t>
            </a:r>
            <a:endParaRPr sz="2800">
              <a:latin typeface="楷体" panose="02010609060101010101" charset="-122"/>
              <a:ea typeface="楷体" panose="02010609060101010101" charset="-122"/>
              <a:cs typeface="楷体" panose="02010609060101010101" charset="-122"/>
            </a:endParaRPr>
          </a:p>
          <a:p>
            <a:pPr algn="ctr" fontAlgn="auto">
              <a:lnSpc>
                <a:spcPct val="130000"/>
              </a:lnSpc>
            </a:pPr>
            <a:r>
              <a:rPr sz="2800">
                <a:latin typeface="楷体" panose="02010609060101010101" charset="-122"/>
                <a:ea typeface="楷体" panose="02010609060101010101" charset="-122"/>
                <a:cs typeface="楷体" panose="02010609060101010101" charset="-122"/>
              </a:rPr>
              <a:t> </a:t>
            </a:r>
            <a:r>
              <a:rPr sz="2800">
                <a:latin typeface="+mn-ea"/>
                <a:cs typeface="楷体" panose="02010609060101010101" charset="-122"/>
              </a:rPr>
              <a:t>叶圣陶</a:t>
            </a:r>
            <a:endParaRPr sz="2800">
              <a:latin typeface="楷体" panose="02010609060101010101" charset="-122"/>
              <a:ea typeface="楷体" panose="02010609060101010101" charset="-122"/>
              <a:cs typeface="楷体" panose="02010609060101010101" charset="-122"/>
            </a:endParaRPr>
          </a:p>
          <a:p>
            <a:pPr algn="l"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写文章不是什么神秘的事儿，艰难的事儿。文章材料是经验和意思，文章的依据是语言。只要有经验和意思，只要会说话，再加上能识字会写字，这就能够写文章了。岂不是寻常不过容易不过的事儿？所谓好文章，也不过材料选得精当一点儿，话说得确切一点儿周密一点儿罢了。</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90015" y="862965"/>
            <a:ext cx="7229475" cy="4251325"/>
          </a:xfrm>
          <a:prstGeom prst="rect">
            <a:avLst/>
          </a:prstGeom>
          <a:noFill/>
        </p:spPr>
        <p:txBody>
          <a:bodyPr wrap="square" rtlCol="0">
            <a:spAutoFit/>
          </a:bodyPr>
          <a:lstStyle/>
          <a:p>
            <a:pPr fontAlgn="auto">
              <a:lnSpc>
                <a:spcPct val="130000"/>
              </a:lnSpc>
            </a:pPr>
            <a:r>
              <a:rPr sz="2600">
                <a:latin typeface="楷体" panose="02010609060101010101" charset="-122"/>
                <a:ea typeface="楷体" panose="02010609060101010101" charset="-122"/>
                <a:cs typeface="楷体" panose="02010609060101010101" charset="-122"/>
              </a:rPr>
              <a:t>如果为了要写出好文章，而去求经验和意思的精当，语言的确切周密，那当然是本末倒置。但是在实际上，一个人要在社会里有意义地生活，本来必须要求经验和意思的精当，语言的确切周密。那并不为了写文章，为的是生活。凡是经过这样修养的人，往往会觉得有许多文章要写；而写出来的往往是好文章。生活犹如泉源，文章犹如溪流，泉源丰盈，溪流自然活泼泼地昼夜不息。</a:t>
            </a:r>
          </a:p>
        </p:txBody>
      </p:sp>
      <p:sp>
        <p:nvSpPr>
          <p:cNvPr id="2" name="文本框 1"/>
          <p:cNvSpPr txBox="1"/>
          <p:nvPr/>
        </p:nvSpPr>
        <p:spPr>
          <a:xfrm>
            <a:off x="6188075" y="1607185"/>
            <a:ext cx="951865" cy="583565"/>
          </a:xfrm>
          <a:prstGeom prst="rect">
            <a:avLst/>
          </a:prstGeom>
          <a:noFill/>
        </p:spPr>
        <p:txBody>
          <a:bodyPr wrap="none" rtlCol="0">
            <a:spAutoFit/>
          </a:bodyPr>
          <a:lstStyle/>
          <a:p>
            <a:pPr algn="l"/>
            <a:r>
              <a:rPr lang="en-US" altLang="zh-CN" sz="3200">
                <a:solidFill>
                  <a:schemeClr val="tx1"/>
                </a:solidFill>
                <a:uFillTx/>
              </a:rPr>
              <a:t>.  .   .</a:t>
            </a:r>
          </a:p>
        </p:txBody>
      </p:sp>
      <p:sp>
        <p:nvSpPr>
          <p:cNvPr id="3" name="文本框 2"/>
          <p:cNvSpPr txBox="1"/>
          <p:nvPr/>
        </p:nvSpPr>
        <p:spPr>
          <a:xfrm>
            <a:off x="7139940" y="1607185"/>
            <a:ext cx="377825" cy="583565"/>
          </a:xfrm>
          <a:prstGeom prst="rect">
            <a:avLst/>
          </a:prstGeom>
          <a:noFill/>
        </p:spPr>
        <p:txBody>
          <a:bodyPr wrap="none" rtlCol="0">
            <a:spAutoFit/>
          </a:bodyPr>
          <a:lstStyle/>
          <a:p>
            <a:pPr algn="l"/>
            <a:r>
              <a:rPr lang="en-US" altLang="zh-CN" sz="3200">
                <a:solidFill>
                  <a:schemeClr val="tx1"/>
                </a:solidFill>
                <a:uFillTx/>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4445" y="269240"/>
            <a:ext cx="7239000" cy="6318885"/>
          </a:xfrm>
          <a:prstGeom prst="rect">
            <a:avLst/>
          </a:prstGeom>
          <a:noFill/>
        </p:spPr>
        <p:txBody>
          <a:bodyPr wrap="square" rtlCol="0">
            <a:spAutoFit/>
          </a:bodyPr>
          <a:lstStyle/>
          <a:p>
            <a:pPr fontAlgn="auto">
              <a:lnSpc>
                <a:spcPct val="11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从前人们以为写文章是几个读书人特有的技能，那种技能奥妙难知，几乎跟方士的画符念咒相仿。这种见解必须打破。现在咱们要相信，不论什么人都能写文章。车间里的工人能写文章，田亩间的农人能写文章，铺子里的店员、码头上的装卸工，都能写文章；因为他们各有各的生活。写文章不是生活的点缀和装饰，而就是生活本身。一般人都要识字，都要练习写作，并不是为了给自己捐上一个“读书人”或是“文学家”的头衔，只是为了使自己的生活更见丰富，更见充实。能写文章算不得什么可以夸耀的事儿，不能写文章却是一种缺陷，这种缺陷跟瞎了眼睛聋了耳朵差不多，在生活上有相当大的不利影响。以上的意思为什么必须辨明白？自然因为这是对于写作的一种正当认识。有了这种认识，才可以充分利用写作这一项技能，而不至于作文章的奴隶，一辈子只在文章中间讨生活，或者把文章看得高不可攀，一辈子不敢跟它亲近。</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1290" y="302895"/>
            <a:ext cx="6771640" cy="6251575"/>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末了还得说明，阅读和写作都是人生的一种行为，凡是行为必须养成了习惯才行。</a:t>
            </a:r>
            <a:r>
              <a:rPr sz="2800" u="sng">
                <a:latin typeface="楷体" panose="02010609060101010101" charset="-122"/>
                <a:ea typeface="楷体" panose="02010609060101010101" charset="-122"/>
                <a:cs typeface="楷体" panose="02010609060101010101" charset="-122"/>
              </a:rPr>
              <a:t>譬如坐得正站得直，从生理学的见地看，是有益于健康的。但是决不能每当要坐要站的时候，才想到坐和站的姿势该怎么样。必须养成了坐得正站得直的习惯，连“生理学”和“健康”都不想到，这才可以终身受用。</a:t>
            </a:r>
            <a:r>
              <a:rPr sz="2800">
                <a:latin typeface="楷体" panose="02010609060101010101" charset="-122"/>
                <a:ea typeface="楷体" panose="02010609060101010101" charset="-122"/>
                <a:cs typeface="楷体" panose="02010609060101010101" charset="-122"/>
              </a:rPr>
              <a:t>阅读和写作也是这样。临时搬出些知识来，阅读应该怎么样，写作应该怎么样，岂不要把饱满的整段兴致割裂得支离破碎？所以阅读和写作的知识必须化为习惯，在不知不觉之间受用它，那才是真正的受用。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04315" y="1388110"/>
            <a:ext cx="7090410" cy="1210945"/>
          </a:xfrm>
          <a:prstGeom prst="rect">
            <a:avLst/>
          </a:prstGeom>
          <a:noFill/>
        </p:spPr>
        <p:txBody>
          <a:bodyPr wrap="square" rtlCol="0">
            <a:spAutoFit/>
          </a:bodyPr>
          <a:lstStyle/>
          <a:p>
            <a:pPr fontAlgn="auto">
              <a:lnSpc>
                <a:spcPct val="130000"/>
              </a:lnSpc>
            </a:pPr>
            <a:r>
              <a:rPr lang="zh-CN" altLang="en-US" sz="2800"/>
              <a:t>1.请用条件复句概括作者认为写文章“不神秘”的两个理由。</a:t>
            </a:r>
          </a:p>
        </p:txBody>
      </p:sp>
      <p:sp>
        <p:nvSpPr>
          <p:cNvPr id="16" name="文本框 15"/>
          <p:cNvSpPr txBox="1"/>
          <p:nvPr/>
        </p:nvSpPr>
        <p:spPr>
          <a:xfrm>
            <a:off x="1732915" y="2691130"/>
            <a:ext cx="6179820" cy="1476375"/>
          </a:xfrm>
          <a:prstGeom prst="rect">
            <a:avLst/>
          </a:prstGeom>
          <a:noFill/>
        </p:spPr>
        <p:txBody>
          <a:bodyPr wrap="square" rtlCol="0">
            <a:spAutoFit/>
          </a:bodyPr>
          <a:lstStyle/>
          <a:p>
            <a:pPr fontAlgn="auto">
              <a:lnSpc>
                <a:spcPct val="125000"/>
              </a:lnSpc>
            </a:pPr>
            <a:r>
              <a:rPr lang="zh-CN" altLang="en-US" sz="2400" b="1">
                <a:solidFill>
                  <a:srgbClr val="FF0000"/>
                </a:solidFill>
              </a:rPr>
              <a:t>只要有经验和意思，只要会说话，再加上能识字会写字，这就能够写文章了；不论什么人都能写文章。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8445" y="409575"/>
            <a:ext cx="6764655" cy="3449955"/>
          </a:xfrm>
          <a:prstGeom prst="rect">
            <a:avLst/>
          </a:prstGeom>
          <a:noFill/>
        </p:spPr>
        <p:txBody>
          <a:bodyPr wrap="square" rtlCol="0">
            <a:spAutoFit/>
          </a:bodyPr>
          <a:lstStyle/>
          <a:p>
            <a:pPr fontAlgn="auto">
              <a:lnSpc>
                <a:spcPct val="130000"/>
              </a:lnSpc>
            </a:pPr>
            <a:r>
              <a:rPr lang="zh-CN" altLang="en-US" sz="2800"/>
              <a:t>2.结合文章内容，回答问题。</a:t>
            </a:r>
          </a:p>
          <a:p>
            <a:pPr fontAlgn="auto">
              <a:lnSpc>
                <a:spcPct val="130000"/>
              </a:lnSpc>
            </a:pPr>
            <a:r>
              <a:rPr lang="zh-CN" altLang="en-US" sz="2800"/>
              <a:t>（</a:t>
            </a:r>
            <a:r>
              <a:rPr lang="en-US" altLang="zh-CN" sz="2800"/>
              <a:t>1</a:t>
            </a:r>
            <a:r>
              <a:rPr lang="zh-CN" altLang="en-US" sz="2800"/>
              <a:t>）文章第一自然段中加点的“本末倒置”中“本”与“末”分别指什么？</a:t>
            </a:r>
          </a:p>
          <a:p>
            <a:pPr fontAlgn="auto">
              <a:lnSpc>
                <a:spcPct val="130000"/>
              </a:lnSpc>
            </a:pPr>
            <a:r>
              <a:rPr lang="zh-CN" altLang="en-US" sz="2800"/>
              <a:t>“本”：</a:t>
            </a:r>
          </a:p>
          <a:p>
            <a:pPr fontAlgn="auto">
              <a:lnSpc>
                <a:spcPct val="130000"/>
              </a:lnSpc>
            </a:pPr>
            <a:endParaRPr lang="zh-CN" altLang="en-US" sz="2800"/>
          </a:p>
          <a:p>
            <a:pPr fontAlgn="auto">
              <a:lnSpc>
                <a:spcPct val="130000"/>
              </a:lnSpc>
            </a:pPr>
            <a:r>
              <a:rPr lang="zh-CN" altLang="en-US" sz="2800"/>
              <a:t>“末”：</a:t>
            </a:r>
          </a:p>
        </p:txBody>
      </p:sp>
      <p:sp>
        <p:nvSpPr>
          <p:cNvPr id="16" name="文本框 15"/>
          <p:cNvSpPr txBox="1"/>
          <p:nvPr/>
        </p:nvSpPr>
        <p:spPr>
          <a:xfrm>
            <a:off x="3063875" y="2134870"/>
            <a:ext cx="3694430" cy="1014730"/>
          </a:xfrm>
          <a:prstGeom prst="rect">
            <a:avLst/>
          </a:prstGeom>
          <a:noFill/>
        </p:spPr>
        <p:txBody>
          <a:bodyPr wrap="square" rtlCol="0">
            <a:spAutoFit/>
          </a:bodyPr>
          <a:lstStyle/>
          <a:p>
            <a:pPr fontAlgn="auto">
              <a:lnSpc>
                <a:spcPct val="125000"/>
              </a:lnSpc>
            </a:pPr>
            <a:r>
              <a:rPr lang="zh-CN" altLang="en-US" sz="2400" b="1">
                <a:solidFill>
                  <a:srgbClr val="FF0000"/>
                </a:solidFill>
              </a:rPr>
              <a:t>有了经验和意思会说话，把自己的体验写成文章。  </a:t>
            </a:r>
          </a:p>
        </p:txBody>
      </p:sp>
      <p:sp>
        <p:nvSpPr>
          <p:cNvPr id="2" name="文本框 1"/>
          <p:cNvSpPr txBox="1"/>
          <p:nvPr/>
        </p:nvSpPr>
        <p:spPr>
          <a:xfrm>
            <a:off x="3063875" y="3361055"/>
            <a:ext cx="4881245" cy="1014730"/>
          </a:xfrm>
          <a:prstGeom prst="rect">
            <a:avLst/>
          </a:prstGeom>
          <a:noFill/>
        </p:spPr>
        <p:txBody>
          <a:bodyPr wrap="square" rtlCol="0">
            <a:spAutoFit/>
          </a:bodyPr>
          <a:lstStyle/>
          <a:p>
            <a:pPr fontAlgn="auto">
              <a:lnSpc>
                <a:spcPct val="125000"/>
              </a:lnSpc>
            </a:pPr>
            <a:r>
              <a:rPr lang="zh-CN" altLang="en-US" sz="2400" b="1">
                <a:solidFill>
                  <a:srgbClr val="FF0000"/>
                </a:solidFill>
              </a:rPr>
              <a:t>如果为了要写出好文章，而去求经验和意思的精当，语言的确切周密。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1120" y="1828165"/>
            <a:ext cx="6894830" cy="650875"/>
          </a:xfrm>
          <a:prstGeom prst="rect">
            <a:avLst/>
          </a:prstGeom>
          <a:noFill/>
        </p:spPr>
        <p:txBody>
          <a:bodyPr wrap="square" rtlCol="0">
            <a:spAutoFit/>
          </a:bodyPr>
          <a:lstStyle/>
          <a:p>
            <a:pPr fontAlgn="auto">
              <a:lnSpc>
                <a:spcPct val="130000"/>
              </a:lnSpc>
            </a:pPr>
            <a:r>
              <a:rPr lang="zh-CN" altLang="en-US" sz="2800"/>
              <a:t>（</a:t>
            </a:r>
            <a:r>
              <a:rPr lang="en-US" altLang="zh-CN" sz="2800"/>
              <a:t>2</a:t>
            </a:r>
            <a:r>
              <a:rPr lang="zh-CN" altLang="en-US" sz="2800"/>
              <a:t>）简要分析第三自然段画线句子的作用。</a:t>
            </a:r>
          </a:p>
        </p:txBody>
      </p:sp>
      <p:sp>
        <p:nvSpPr>
          <p:cNvPr id="16" name="文本框 15"/>
          <p:cNvSpPr txBox="1"/>
          <p:nvPr/>
        </p:nvSpPr>
        <p:spPr>
          <a:xfrm>
            <a:off x="2302510" y="2621280"/>
            <a:ext cx="5933440" cy="1476375"/>
          </a:xfrm>
          <a:prstGeom prst="rect">
            <a:avLst/>
          </a:prstGeom>
          <a:noFill/>
        </p:spPr>
        <p:txBody>
          <a:bodyPr wrap="square" rtlCol="0">
            <a:spAutoFit/>
          </a:bodyPr>
          <a:lstStyle/>
          <a:p>
            <a:pPr fontAlgn="auto">
              <a:lnSpc>
                <a:spcPct val="125000"/>
              </a:lnSpc>
            </a:pPr>
            <a:r>
              <a:rPr lang="zh-CN" altLang="en-US" sz="2400" b="1">
                <a:solidFill>
                  <a:srgbClr val="FF0000"/>
                </a:solidFill>
              </a:rPr>
              <a:t>通过比喻(类比)论证，形象易懂(深入浅出)地论证了“写文章要养成习惯”的必要性和重要性。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299845" y="2070735"/>
            <a:ext cx="6991985" cy="3330575"/>
          </a:xfrm>
          <a:prstGeom prst="rect">
            <a:avLst/>
          </a:prstGeom>
          <a:noFill/>
        </p:spPr>
        <p:txBody>
          <a:bodyPr wrap="square" rtlCol="0">
            <a:spAutoFit/>
          </a:bodyPr>
          <a:lstStyle/>
          <a:p>
            <a:pPr fontAlgn="auto">
              <a:lnSpc>
                <a:spcPct val="130000"/>
              </a:lnSpc>
            </a:pPr>
            <a:r>
              <a:rPr lang="en-US" sz="2700"/>
              <a:t>	</a:t>
            </a:r>
            <a:r>
              <a:rPr sz="2700"/>
              <a:t>叶圣陶(1894—1988)，男，原名叶绍钧，字秉臣、圣陶，生于江苏苏州，现代作家、教育家、文学出版家和社会活动家，有“优秀的语言艺术家”之称。代表作品有童话故事《稻草人》，白话小说《春宴琐谭》，长篇小说《倪焕之》等。</a:t>
            </a:r>
          </a:p>
        </p:txBody>
      </p:sp>
      <p:sp>
        <p:nvSpPr>
          <p:cNvPr id="2" name="文本框 1"/>
          <p:cNvSpPr txBox="1"/>
          <p:nvPr/>
        </p:nvSpPr>
        <p:spPr>
          <a:xfrm>
            <a:off x="1201420" y="1239520"/>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340" y="616585"/>
            <a:ext cx="6753860" cy="2330450"/>
          </a:xfrm>
          <a:prstGeom prst="rect">
            <a:avLst/>
          </a:prstGeom>
          <a:noFill/>
        </p:spPr>
        <p:txBody>
          <a:bodyPr wrap="square" rtlCol="0">
            <a:spAutoFit/>
          </a:bodyPr>
          <a:lstStyle/>
          <a:p>
            <a:pPr fontAlgn="auto">
              <a:lnSpc>
                <a:spcPct val="130000"/>
              </a:lnSpc>
            </a:pPr>
            <a:r>
              <a:rPr lang="zh-CN" altLang="en-US" sz="2800"/>
              <a:t>3.文中说：“写文章不是生活的点缀和装饰，而就是生活本身。”请以朱自清的《背影》和胡适的《我的母亲》为例，对这句话作简要分析。</a:t>
            </a:r>
          </a:p>
        </p:txBody>
      </p:sp>
      <p:sp>
        <p:nvSpPr>
          <p:cNvPr id="16" name="文本框 15"/>
          <p:cNvSpPr txBox="1"/>
          <p:nvPr/>
        </p:nvSpPr>
        <p:spPr>
          <a:xfrm>
            <a:off x="1659255" y="2947035"/>
            <a:ext cx="6336030" cy="2861310"/>
          </a:xfrm>
          <a:prstGeom prst="rect">
            <a:avLst/>
          </a:prstGeom>
          <a:noFill/>
        </p:spPr>
        <p:txBody>
          <a:bodyPr wrap="square" rtlCol="0">
            <a:spAutoFit/>
          </a:bodyPr>
          <a:lstStyle/>
          <a:p>
            <a:pPr fontAlgn="auto">
              <a:lnSpc>
                <a:spcPct val="125000"/>
              </a:lnSpc>
            </a:pPr>
            <a:r>
              <a:rPr lang="zh-CN" altLang="en-US" sz="2400" b="1">
                <a:solidFill>
                  <a:srgbClr val="FF0000"/>
                </a:solidFill>
              </a:rPr>
              <a:t>朱自清的《背影》，选取生活中极其平常的一件事——买橘子时的背影，表现父子情深。  </a:t>
            </a:r>
          </a:p>
          <a:p>
            <a:pPr fontAlgn="auto">
              <a:lnSpc>
                <a:spcPct val="125000"/>
              </a:lnSpc>
            </a:pPr>
            <a:r>
              <a:rPr lang="zh-CN" altLang="en-US" sz="2400" b="1">
                <a:solidFill>
                  <a:srgbClr val="FF0000"/>
                </a:solidFill>
              </a:rPr>
              <a:t>胡适的《我的母亲》，选取母亲生活中的几件小事，表现母亲的性格以及对“我”的影响。所以说，写文章不是神秘的事儿，来源于生活，我手写我心。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251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03300" y="1568450"/>
            <a:ext cx="7486015" cy="3449955"/>
          </a:xfrm>
          <a:prstGeom prst="rect">
            <a:avLst/>
          </a:prstGeom>
          <a:noFill/>
        </p:spPr>
        <p:txBody>
          <a:bodyPr wrap="square" rtlCol="0">
            <a:spAutoFit/>
          </a:bodyPr>
          <a:lstStyle/>
          <a:p>
            <a:pPr algn="l" fontAlgn="auto">
              <a:lnSpc>
                <a:spcPct val="130000"/>
              </a:lnSpc>
            </a:pPr>
            <a:r>
              <a:rPr lang="en-US" sz="2800">
                <a:sym typeface="+mn-ea"/>
              </a:rPr>
              <a:t>	</a:t>
            </a:r>
            <a:r>
              <a:rPr sz="2800">
                <a:sym typeface="+mn-ea"/>
              </a:rPr>
              <a:t>推荐阅读：《倪焕之》——叶圣陶</a:t>
            </a:r>
          </a:p>
          <a:p>
            <a:pPr algn="l" fontAlgn="auto">
              <a:lnSpc>
                <a:spcPct val="130000"/>
              </a:lnSpc>
            </a:pPr>
            <a:r>
              <a:rPr lang="en-US" sz="2800">
                <a:sym typeface="+mn-ea"/>
              </a:rPr>
              <a:t>	</a:t>
            </a:r>
            <a:r>
              <a:rPr sz="2800">
                <a:sym typeface="+mn-ea"/>
              </a:rPr>
              <a:t>作品介绍：《倪焕之》真实地反映了从辛亥革命到第一次国内革命战争时期一部分知识分子的生活历程和精神面貌，反映了“五四”“五卅”这些规模壮阔的革命运动曾经给予当时知识青年的巨大影响。</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1102995" y="1076960"/>
            <a:ext cx="3126105" cy="645160"/>
          </a:xfrm>
          <a:prstGeom prst="rect">
            <a:avLst/>
          </a:prstGeom>
          <a:noFill/>
        </p:spPr>
        <p:txBody>
          <a:bodyPr wrap="square" rtlCol="0">
            <a:spAutoFit/>
          </a:bodyPr>
          <a:lstStyle/>
          <a:p>
            <a:r>
              <a:rPr lang="zh-CN" altLang="en-US" sz="3600" b="1"/>
              <a:t>积累与运用</a:t>
            </a:r>
          </a:p>
        </p:txBody>
      </p:sp>
      <p:sp>
        <p:nvSpPr>
          <p:cNvPr id="12" name="文本框 11"/>
          <p:cNvSpPr txBox="1"/>
          <p:nvPr/>
        </p:nvSpPr>
        <p:spPr>
          <a:xfrm>
            <a:off x="1102995" y="1798320"/>
            <a:ext cx="7812405" cy="4887595"/>
          </a:xfrm>
          <a:prstGeom prst="rect">
            <a:avLst/>
          </a:prstGeom>
          <a:noFill/>
        </p:spPr>
        <p:txBody>
          <a:bodyPr wrap="square" rtlCol="0">
            <a:spAutoFit/>
          </a:bodyPr>
          <a:lstStyle/>
          <a:p>
            <a:pPr algn="l" fontAlgn="auto">
              <a:lnSpc>
                <a:spcPct val="130000"/>
              </a:lnSpc>
            </a:pPr>
            <a:r>
              <a:rPr sz="2400">
                <a:sym typeface="+mn-ea"/>
              </a:rPr>
              <a:t>1.(2018深圳) 下列选项中排序正确的一项是（       ）</a:t>
            </a:r>
          </a:p>
          <a:p>
            <a:pPr algn="l" fontAlgn="auto">
              <a:lnSpc>
                <a:spcPct val="130000"/>
              </a:lnSpc>
            </a:pPr>
            <a:r>
              <a:rPr sz="2400">
                <a:latin typeface="楷体" panose="02010609060101010101" charset="-122"/>
                <a:ea typeface="楷体" panose="02010609060101010101" charset="-122"/>
                <a:cs typeface="楷体" panose="02010609060101010101" charset="-122"/>
                <a:sym typeface="+mn-ea"/>
              </a:rPr>
              <a:t>①考察表明，塔里木地区有非常长的聚水期。</a:t>
            </a:r>
          </a:p>
          <a:p>
            <a:pPr algn="l" fontAlgn="auto">
              <a:lnSpc>
                <a:spcPct val="130000"/>
              </a:lnSpc>
            </a:pPr>
            <a:r>
              <a:rPr sz="2400">
                <a:latin typeface="楷体" panose="02010609060101010101" charset="-122"/>
                <a:ea typeface="楷体" panose="02010609060101010101" charset="-122"/>
                <a:cs typeface="楷体" panose="02010609060101010101" charset="-122"/>
                <a:sym typeface="+mn-ea"/>
              </a:rPr>
              <a:t>②早在30万年前，塔里木盆地和柴达木盆地还是连在一起的大海，后来这里的地壳逐渐抬升。</a:t>
            </a:r>
          </a:p>
          <a:p>
            <a:pPr algn="l" fontAlgn="auto">
              <a:lnSpc>
                <a:spcPct val="130000"/>
              </a:lnSpc>
            </a:pPr>
            <a:r>
              <a:rPr sz="2400">
                <a:latin typeface="楷体" panose="02010609060101010101" charset="-122"/>
                <a:ea typeface="楷体" panose="02010609060101010101" charset="-122"/>
                <a:cs typeface="楷体" panose="02010609060101010101" charset="-122"/>
                <a:sym typeface="+mn-ea"/>
              </a:rPr>
              <a:t>③这一时期一直持续了数万年，使得塔里木地区积聚了大量地下水。</a:t>
            </a:r>
          </a:p>
          <a:p>
            <a:pPr algn="l" fontAlgn="auto">
              <a:lnSpc>
                <a:spcPct val="130000"/>
              </a:lnSpc>
            </a:pPr>
            <a:r>
              <a:rPr sz="2400">
                <a:latin typeface="楷体" panose="02010609060101010101" charset="-122"/>
                <a:ea typeface="楷体" panose="02010609060101010101" charset="-122"/>
                <a:cs typeface="楷体" panose="02010609060101010101" charset="-122"/>
                <a:sym typeface="+mn-ea"/>
              </a:rPr>
              <a:t>④但还是个湿润地带，降水比较丰富，草原、沼泽密布。</a:t>
            </a:r>
          </a:p>
          <a:p>
            <a:pPr algn="l" fontAlgn="auto">
              <a:lnSpc>
                <a:spcPct val="130000"/>
              </a:lnSpc>
            </a:pPr>
            <a:r>
              <a:rPr sz="2400">
                <a:latin typeface="楷体" panose="02010609060101010101" charset="-122"/>
                <a:ea typeface="楷体" panose="02010609060101010101" charset="-122"/>
                <a:cs typeface="楷体" panose="02010609060101010101" charset="-122"/>
                <a:sym typeface="+mn-ea"/>
              </a:rPr>
              <a:t>⑤为什么塔里木盆地地下会形成巨大的地下水库呢？</a:t>
            </a:r>
            <a:r>
              <a:rPr sz="2400">
                <a:sym typeface="+mn-ea"/>
              </a:rPr>
              <a:t> </a:t>
            </a:r>
          </a:p>
          <a:p>
            <a:pPr algn="l" fontAlgn="auto">
              <a:lnSpc>
                <a:spcPct val="130000"/>
              </a:lnSpc>
            </a:pPr>
            <a:r>
              <a:rPr sz="2400">
                <a:sym typeface="+mn-ea"/>
              </a:rPr>
              <a:t>A.①③②④⑤   B.⑤①②④③ </a:t>
            </a:r>
          </a:p>
          <a:p>
            <a:pPr algn="l" fontAlgn="auto">
              <a:lnSpc>
                <a:spcPct val="130000"/>
              </a:lnSpc>
            </a:pPr>
            <a:r>
              <a:rPr sz="2400">
                <a:sym typeface="+mn-ea"/>
              </a:rPr>
              <a:t>C.⑤②①④③   D.①⑤②④③</a:t>
            </a:r>
          </a:p>
        </p:txBody>
      </p:sp>
      <p:sp>
        <p:nvSpPr>
          <p:cNvPr id="16" name="文本框 15"/>
          <p:cNvSpPr txBox="1"/>
          <p:nvPr/>
        </p:nvSpPr>
        <p:spPr>
          <a:xfrm>
            <a:off x="7233285" y="1798320"/>
            <a:ext cx="468630"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41475" y="1184910"/>
            <a:ext cx="6642100" cy="4251325"/>
          </a:xfrm>
          <a:prstGeom prst="rect">
            <a:avLst/>
          </a:prstGeom>
          <a:noFill/>
        </p:spPr>
        <p:txBody>
          <a:bodyPr wrap="square" rtlCol="0">
            <a:spAutoFit/>
          </a:bodyPr>
          <a:lstStyle/>
          <a:p>
            <a:pPr algn="l" fontAlgn="auto">
              <a:lnSpc>
                <a:spcPct val="130000"/>
              </a:lnSpc>
            </a:pPr>
            <a:r>
              <a:rPr sz="2600">
                <a:latin typeface="+mn-ea"/>
                <a:cs typeface="+mn-ea"/>
              </a:rPr>
              <a:t>(西大附中中考模拟) </a:t>
            </a:r>
          </a:p>
          <a:p>
            <a:pPr algn="ctr" fontAlgn="auto">
              <a:lnSpc>
                <a:spcPct val="130000"/>
              </a:lnSpc>
            </a:pPr>
            <a:r>
              <a:rPr sz="2600">
                <a:latin typeface="黑体" panose="02010609060101010101" charset="-122"/>
                <a:ea typeface="黑体" panose="02010609060101010101" charset="-122"/>
                <a:cs typeface="黑体" panose="02010609060101010101" charset="-122"/>
              </a:rPr>
              <a:t>关于“中小学书法教育”的主题阅读</a:t>
            </a:r>
          </a:p>
          <a:p>
            <a:pPr algn="l" fontAlgn="auto">
              <a:lnSpc>
                <a:spcPct val="130000"/>
              </a:lnSpc>
            </a:pPr>
            <a:r>
              <a:rPr lang="en-US" sz="2600">
                <a:latin typeface="+mn-ea"/>
                <a:cs typeface="+mn-ea"/>
              </a:rPr>
              <a:t>	</a:t>
            </a:r>
            <a:r>
              <a:rPr sz="2600">
                <a:latin typeface="+mn-ea"/>
                <a:cs typeface="+mn-ea"/>
              </a:rPr>
              <a:t>【话题背景】</a:t>
            </a:r>
            <a:r>
              <a:rPr sz="2600">
                <a:latin typeface="楷体" panose="02010609060101010101" charset="-122"/>
                <a:ea typeface="楷体" panose="02010609060101010101" charset="-122"/>
                <a:cs typeface="楷体" panose="02010609060101010101" charset="-122"/>
              </a:rPr>
              <a:t> 教育部《中小学书法教育指导纲要》指出：义务教育阶段书法教育以语文课为主，也可在其他学科课程、地方和校本课程中进行。其中，小学3—6年级每周安排1课时用于毛笔字学习。普通高中可开设书法选修课。</a:t>
            </a:r>
          </a:p>
        </p:txBody>
      </p:sp>
      <p:sp>
        <p:nvSpPr>
          <p:cNvPr id="2" name="文本框 1"/>
          <p:cNvSpPr txBox="1"/>
          <p:nvPr/>
        </p:nvSpPr>
        <p:spPr>
          <a:xfrm>
            <a:off x="966470" y="50165"/>
            <a:ext cx="4051300" cy="645160"/>
          </a:xfrm>
          <a:prstGeom prst="rect">
            <a:avLst/>
          </a:prstGeom>
          <a:noFill/>
        </p:spPr>
        <p:txBody>
          <a:bodyPr wrap="square" rtlCol="0">
            <a:spAutoFit/>
          </a:bodyPr>
          <a:lstStyle/>
          <a:p>
            <a:r>
              <a:rPr lang="zh-CN" altLang="en-US" sz="3600" b="1"/>
              <a:t>非连续文本阅读</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661035" y="885190"/>
            <a:ext cx="7056120" cy="570865"/>
          </a:xfrm>
          <a:prstGeom prst="rect">
            <a:avLst/>
          </a:prstGeom>
          <a:noFill/>
        </p:spPr>
        <p:txBody>
          <a:bodyPr wrap="square" rtlCol="0">
            <a:spAutoFit/>
          </a:bodyPr>
          <a:lstStyle/>
          <a:p>
            <a:pPr fontAlgn="auto">
              <a:lnSpc>
                <a:spcPct val="120000"/>
              </a:lnSpc>
            </a:pPr>
            <a:r>
              <a:rPr lang="en-US" sz="2600" dirty="0">
                <a:latin typeface="楷体" panose="02010609060101010101" charset="-122"/>
                <a:ea typeface="楷体" panose="02010609060101010101" charset="-122"/>
                <a:cs typeface="楷体" panose="02010609060101010101" charset="-122"/>
              </a:rPr>
              <a:t>	</a:t>
            </a:r>
            <a:r>
              <a:rPr sz="2600" dirty="0">
                <a:latin typeface="+mn-ea"/>
                <a:cs typeface="楷体" panose="02010609060101010101" charset="-122"/>
              </a:rPr>
              <a:t>【调查数据】</a:t>
            </a:r>
            <a:r>
              <a:rPr sz="2600" dirty="0">
                <a:latin typeface="楷体" panose="02010609060101010101" charset="-122"/>
                <a:ea typeface="楷体" panose="02010609060101010101" charset="-122"/>
                <a:cs typeface="楷体" panose="02010609060101010101" charset="-122"/>
              </a:rPr>
              <a:t> 一项网络调查显示：</a:t>
            </a:r>
          </a:p>
        </p:txBody>
      </p:sp>
      <p:pic>
        <p:nvPicPr>
          <p:cNvPr id="2" name="图片 1"/>
          <p:cNvPicPr>
            <a:picLocks noChangeAspect="1"/>
          </p:cNvPicPr>
          <p:nvPr/>
        </p:nvPicPr>
        <p:blipFill>
          <a:blip r:embed="rId3"/>
          <a:stretch>
            <a:fillRect/>
          </a:stretch>
        </p:blipFill>
        <p:spPr>
          <a:xfrm>
            <a:off x="2835275" y="2096770"/>
            <a:ext cx="3885565" cy="238125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41730" y="1305560"/>
            <a:ext cx="6860540" cy="3322955"/>
          </a:xfrm>
          <a:prstGeom prst="rect">
            <a:avLst/>
          </a:prstGeom>
          <a:noFill/>
        </p:spPr>
        <p:txBody>
          <a:bodyPr wrap="square" rtlCol="0">
            <a:spAutoFit/>
          </a:bodyPr>
          <a:lstStyle/>
          <a:p>
            <a:pPr fontAlgn="auto">
              <a:lnSpc>
                <a:spcPct val="120000"/>
              </a:lnSpc>
            </a:pPr>
            <a:r>
              <a:rPr lang="en-US" sz="2500" dirty="0">
                <a:latin typeface="楷体" panose="02010609060101010101" charset="-122"/>
                <a:ea typeface="楷体" panose="02010609060101010101" charset="-122"/>
                <a:cs typeface="楷体" panose="02010609060101010101" charset="-122"/>
              </a:rPr>
              <a:t>	</a:t>
            </a:r>
            <a:r>
              <a:rPr sz="2500" dirty="0">
                <a:latin typeface="楷体" panose="02010609060101010101" charset="-122"/>
                <a:ea typeface="楷体" panose="02010609060101010101" charset="-122"/>
                <a:cs typeface="楷体" panose="02010609060101010101" charset="-122"/>
              </a:rPr>
              <a:t>71.4%的受访者表示一个人的字代表着一个人的形象气质；</a:t>
            </a:r>
          </a:p>
          <a:p>
            <a:pPr fontAlgn="auto">
              <a:lnSpc>
                <a:spcPct val="120000"/>
              </a:lnSpc>
            </a:pPr>
            <a:r>
              <a:rPr lang="en-US" sz="2500" dirty="0">
                <a:latin typeface="楷体" panose="02010609060101010101" charset="-122"/>
                <a:ea typeface="楷体" panose="02010609060101010101" charset="-122"/>
                <a:cs typeface="楷体" panose="02010609060101010101" charset="-122"/>
              </a:rPr>
              <a:t>	</a:t>
            </a:r>
            <a:r>
              <a:rPr sz="2500" dirty="0">
                <a:latin typeface="楷体" panose="02010609060101010101" charset="-122"/>
                <a:ea typeface="楷体" panose="02010609060101010101" charset="-122"/>
                <a:cs typeface="楷体" panose="02010609060101010101" charset="-122"/>
              </a:rPr>
              <a:t>72.5%的受访者曾经有拿字帖练字的经历；</a:t>
            </a:r>
          </a:p>
          <a:p>
            <a:pPr fontAlgn="auto">
              <a:lnSpc>
                <a:spcPct val="120000"/>
              </a:lnSpc>
            </a:pPr>
            <a:r>
              <a:rPr lang="en-US" sz="2500" dirty="0">
                <a:latin typeface="楷体" panose="02010609060101010101" charset="-122"/>
                <a:ea typeface="楷体" panose="02010609060101010101" charset="-122"/>
                <a:cs typeface="楷体" panose="02010609060101010101" charset="-122"/>
              </a:rPr>
              <a:t>	</a:t>
            </a:r>
            <a:r>
              <a:rPr sz="2500" dirty="0">
                <a:latin typeface="楷体" panose="02010609060101010101" charset="-122"/>
                <a:ea typeface="楷体" panose="02010609060101010101" charset="-122"/>
                <a:cs typeface="楷体" panose="02010609060101010101" charset="-122"/>
              </a:rPr>
              <a:t>42.5%的受访者认为自己的字拿不出手；</a:t>
            </a:r>
          </a:p>
          <a:p>
            <a:pPr fontAlgn="auto">
              <a:lnSpc>
                <a:spcPct val="120000"/>
              </a:lnSpc>
            </a:pPr>
            <a:r>
              <a:rPr lang="en-US" sz="2500" dirty="0">
                <a:latin typeface="楷体" panose="02010609060101010101" charset="-122"/>
                <a:ea typeface="楷体" panose="02010609060101010101" charset="-122"/>
                <a:cs typeface="楷体" panose="02010609060101010101" charset="-122"/>
              </a:rPr>
              <a:t>	</a:t>
            </a:r>
            <a:r>
              <a:rPr sz="2500" dirty="0">
                <a:latin typeface="楷体" panose="02010609060101010101" charset="-122"/>
                <a:ea typeface="楷体" panose="02010609060101010101" charset="-122"/>
                <a:cs typeface="楷体" panose="02010609060101010101" charset="-122"/>
              </a:rPr>
              <a:t>74.7%的受访者认为，即便在互联网时代，写一手好字仍很重要。</a:t>
            </a:r>
          </a:p>
          <a:p>
            <a:pPr algn="r" fontAlgn="auto">
              <a:lnSpc>
                <a:spcPct val="120000"/>
              </a:lnSpc>
            </a:pPr>
            <a:r>
              <a:rPr sz="2500" dirty="0">
                <a:latin typeface="楷体" panose="02010609060101010101" charset="-122"/>
                <a:ea typeface="楷体" panose="02010609060101010101" charset="-122"/>
                <a:cs typeface="楷体" panose="02010609060101010101" charset="-122"/>
              </a:rPr>
              <a:t>(摘自《中国青年报》)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64260" y="568960"/>
            <a:ext cx="7545705" cy="5367655"/>
          </a:xfrm>
          <a:prstGeom prst="rect">
            <a:avLst/>
          </a:prstGeom>
          <a:noFill/>
        </p:spPr>
        <p:txBody>
          <a:bodyPr wrap="square" rtlCol="0">
            <a:spAutoFit/>
          </a:bodyPr>
          <a:lstStyle/>
          <a:p>
            <a:pPr fontAlgn="auto">
              <a:lnSpc>
                <a:spcPct val="110000"/>
              </a:lnSpc>
            </a:pPr>
            <a:r>
              <a:rPr sz="2400">
                <a:latin typeface="+mn-ea"/>
                <a:cs typeface="楷体" panose="02010609060101010101" charset="-122"/>
              </a:rPr>
              <a:t>【精选案例】</a:t>
            </a:r>
            <a:r>
              <a:rPr sz="2400">
                <a:latin typeface="楷体" panose="02010609060101010101" charset="-122"/>
                <a:ea typeface="楷体" panose="02010609060101010101" charset="-122"/>
                <a:cs typeface="楷体" panose="02010609060101010101" charset="-122"/>
              </a:rPr>
              <a:t> </a:t>
            </a:r>
          </a:p>
          <a:p>
            <a:pPr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书法是戴敏的第一项特长。她回忆，小学放暑假，天天待在家里练字，开始也觉得苦，“但练着练着就练出感觉了，十分享受这过程”。戴敏练书法源于父亲一次不经意的鼓励，后来就渐渐爱上了书法，而老师也通常会在写得好的字上画圈，“每次看到自己字上的圈多了就会感到很开心”。</a:t>
            </a:r>
          </a:p>
          <a:p>
            <a:pPr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对于用依帆来说，少年时代的练字更多的是痛苦的任务，“老师布置的练字作业每次都拖到暑假的最后一个星期”。他认为，互联网时代，真正用笔写字的时候越来越少，“也就剩下在商场刷卡签名时会写写字了，我身边许多人都这么认为”。</a:t>
            </a:r>
          </a:p>
          <a:p>
            <a:pPr algn="r" fontAlgn="auto">
              <a:lnSpc>
                <a:spcPct val="110000"/>
              </a:lnSpc>
            </a:pPr>
            <a:r>
              <a:rPr sz="2400">
                <a:latin typeface="楷体" panose="02010609060101010101" charset="-122"/>
                <a:ea typeface="楷体" panose="02010609060101010101" charset="-122"/>
                <a:cs typeface="楷体" panose="02010609060101010101" charset="-122"/>
              </a:rPr>
              <a:t>(摘自中国教育新闻网)</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0635" y="351155"/>
            <a:ext cx="7273925" cy="6331585"/>
          </a:xfrm>
          <a:prstGeom prst="rect">
            <a:avLst/>
          </a:prstGeom>
          <a:noFill/>
        </p:spPr>
        <p:txBody>
          <a:bodyPr wrap="square" rtlCol="0">
            <a:spAutoFit/>
          </a:bodyPr>
          <a:lstStyle/>
          <a:p>
            <a:pPr fontAlgn="auto">
              <a:lnSpc>
                <a:spcPct val="130000"/>
              </a:lnSpc>
            </a:pPr>
            <a:r>
              <a:rPr lang="en-US" sz="2600">
                <a:latin typeface="+mn-ea"/>
                <a:cs typeface="+mn-ea"/>
              </a:rPr>
              <a:t>	</a:t>
            </a:r>
            <a:r>
              <a:rPr sz="2600">
                <a:latin typeface="+mn-ea"/>
                <a:cs typeface="+mn-ea"/>
              </a:rPr>
              <a:t>【各方声音】 </a:t>
            </a:r>
            <a:r>
              <a:rPr sz="2600">
                <a:latin typeface="楷体" panose="02010609060101010101" charset="-122"/>
                <a:ea typeface="楷体" panose="02010609060101010101" charset="-122"/>
                <a:cs typeface="楷体" panose="02010609060101010101" charset="-122"/>
              </a:rPr>
              <a:t>网友冰水椰子：我是教语文的，又兼着书法课，常常觉得力不从心。好在一个学期上的书法课不多，期中和期末考试前就偷偷地改上语文课了。</a:t>
            </a:r>
          </a:p>
          <a:p>
            <a:pPr fontAlgn="auto">
              <a:lnSpc>
                <a:spcPct val="130000"/>
              </a:lnSpc>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网友吞可吞：很喜欢书法教室和教室走廊陈列的名家作品。很羡慕写得一手好字的同学。但总是只有心动，没有行动。上了初中，作业多了，就更没有时间练字了。</a:t>
            </a:r>
          </a:p>
          <a:p>
            <a:pPr fontAlgn="auto">
              <a:lnSpc>
                <a:spcPct val="130000"/>
              </a:lnSpc>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沈尹默(书法家)：世人公认中国书法是最高艺术，就是因为它能显出惊人奇迹，无色而具画图的灿烂，无声而有音乐的和谐，引人欣赏……</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6040" y="721360"/>
            <a:ext cx="7273925" cy="4251325"/>
          </a:xfrm>
          <a:prstGeom prst="rect">
            <a:avLst/>
          </a:prstGeom>
          <a:noFill/>
        </p:spPr>
        <p:txBody>
          <a:bodyPr wrap="square" rtlCol="0">
            <a:spAutoFit/>
          </a:bodyPr>
          <a:lstStyle/>
          <a:p>
            <a:pPr fontAlgn="auto">
              <a:lnSpc>
                <a:spcPct val="130000"/>
              </a:lnSpc>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郭振有(中国教育学会常务副会长)：书写，表达一种感情，与电脑写不是一种状态。如果一切都机械化了，就没有审美，变得贫乏而没有了想象力。</a:t>
            </a:r>
          </a:p>
          <a:p>
            <a:pPr fontAlgn="auto">
              <a:lnSpc>
                <a:spcPct val="130000"/>
              </a:lnSpc>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沙如(中国教育学会书法专业委员会副秘书长)：初中虽然学习压力加大了，但是练习书法能让我们静下心来，每天有半小时的时间练书法，之后学习效率会更高。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6025" y="1102360"/>
            <a:ext cx="7273925" cy="373126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mn-ea"/>
                <a:cs typeface="楷体" panose="02010609060101010101" charset="-122"/>
              </a:rPr>
              <a:t>【新闻现场】</a:t>
            </a:r>
            <a:r>
              <a:rPr sz="2600">
                <a:latin typeface="楷体" panose="02010609060101010101" charset="-122"/>
                <a:ea typeface="楷体" panose="02010609060101010101" charset="-122"/>
                <a:cs typeface="楷体" panose="02010609060101010101" charset="-122"/>
              </a:rPr>
              <a:t>  本报讯 今天，“传承兰亭——绍兴市区中小学生‘兰亭雅集42人展’”在书法圣地兰亭右军祠启幕，这成为今年兰亭书法节的一个亮点。市内许多中小学校积极组织学生前来参观展览。一位带队老师说，他们学校有很多书法爱好者，他们是传承中国书法、传承中华文化的希望和未来。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2230" y="1457325"/>
            <a:ext cx="6479540" cy="3449955"/>
          </a:xfrm>
          <a:prstGeom prst="rect">
            <a:avLst/>
          </a:prstGeom>
          <a:noFill/>
        </p:spPr>
        <p:txBody>
          <a:bodyPr wrap="square" rtlCol="0">
            <a:spAutoFit/>
          </a:bodyPr>
          <a:lstStyle/>
          <a:p>
            <a:pPr fontAlgn="auto">
              <a:lnSpc>
                <a:spcPct val="130000"/>
              </a:lnSpc>
            </a:pPr>
            <a:r>
              <a:rPr lang="en-US" sz="2800"/>
              <a:t>	</a:t>
            </a:r>
            <a:r>
              <a:rPr sz="2800"/>
              <a:t>《驱遣我们的想象》一文作者先通过论述作者、读者以及文字之间的联系来明确读者欣赏文艺作品的本质，即“接触作者的所见所感”，然后以赏析王维诗句为例，从正反两个角度论述了驱遣想象力的重要作用。</a:t>
            </a:r>
          </a:p>
        </p:txBody>
      </p:sp>
      <p:sp>
        <p:nvSpPr>
          <p:cNvPr id="2" name="文本框 1"/>
          <p:cNvSpPr txBox="1"/>
          <p:nvPr/>
        </p:nvSpPr>
        <p:spPr>
          <a:xfrm>
            <a:off x="1106805" y="421005"/>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8280" y="575310"/>
            <a:ext cx="6753860" cy="5291455"/>
          </a:xfrm>
          <a:prstGeom prst="rect">
            <a:avLst/>
          </a:prstGeom>
          <a:noFill/>
        </p:spPr>
        <p:txBody>
          <a:bodyPr wrap="square" rtlCol="0">
            <a:spAutoFit/>
          </a:bodyPr>
          <a:lstStyle/>
          <a:p>
            <a:pPr fontAlgn="auto">
              <a:lnSpc>
                <a:spcPct val="130000"/>
              </a:lnSpc>
            </a:pPr>
            <a:r>
              <a:rPr sz="2600"/>
              <a:t>2.从下列选项中选出与文意不相符的一项（        ）</a:t>
            </a:r>
          </a:p>
          <a:p>
            <a:pPr fontAlgn="auto">
              <a:lnSpc>
                <a:spcPct val="130000"/>
              </a:lnSpc>
            </a:pPr>
            <a:r>
              <a:rPr sz="2600"/>
              <a:t>A．教育部要求，小学3—6年级每周要安排1课时练习书法，普通高中要开设书法选修课。</a:t>
            </a:r>
          </a:p>
          <a:p>
            <a:pPr fontAlgn="auto">
              <a:lnSpc>
                <a:spcPct val="130000"/>
              </a:lnSpc>
            </a:pPr>
            <a:r>
              <a:rPr sz="2600"/>
              <a:t>B．从调查数据可以看出，书法教育进中小学课堂有较好的社会基础。</a:t>
            </a:r>
          </a:p>
          <a:p>
            <a:pPr fontAlgn="auto">
              <a:lnSpc>
                <a:spcPct val="130000"/>
              </a:lnSpc>
            </a:pPr>
            <a:r>
              <a:rPr sz="2600"/>
              <a:t>C．有反对者认为，互联网时代，写字的机会越来越少了，也就没有必要学写毛笔字了。</a:t>
            </a:r>
          </a:p>
          <a:p>
            <a:pPr fontAlgn="auto">
              <a:lnSpc>
                <a:spcPct val="130000"/>
              </a:lnSpc>
            </a:pPr>
            <a:r>
              <a:rPr sz="2600"/>
              <a:t>D．中国书法是世人公认的最高艺术，它具有审美价值，能丰富人的想象力。</a:t>
            </a:r>
          </a:p>
        </p:txBody>
      </p:sp>
      <p:sp>
        <p:nvSpPr>
          <p:cNvPr id="16" name="文本框 15"/>
          <p:cNvSpPr txBox="1"/>
          <p:nvPr/>
        </p:nvSpPr>
        <p:spPr>
          <a:xfrm>
            <a:off x="2131695" y="1078865"/>
            <a:ext cx="751840" cy="553085"/>
          </a:xfrm>
          <a:prstGeom prst="rect">
            <a:avLst/>
          </a:prstGeom>
          <a:noFill/>
        </p:spPr>
        <p:txBody>
          <a:bodyPr wrap="square" rtlCol="0">
            <a:spAutoFit/>
          </a:bodyPr>
          <a:lstStyle/>
          <a:p>
            <a:pPr fontAlgn="auto">
              <a:lnSpc>
                <a:spcPct val="125000"/>
              </a:lnSpc>
            </a:pPr>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8455" y="1556385"/>
            <a:ext cx="6144260" cy="1210945"/>
          </a:xfrm>
          <a:prstGeom prst="rect">
            <a:avLst/>
          </a:prstGeom>
          <a:noFill/>
        </p:spPr>
        <p:txBody>
          <a:bodyPr wrap="square" rtlCol="0">
            <a:spAutoFit/>
          </a:bodyPr>
          <a:lstStyle/>
          <a:p>
            <a:pPr fontAlgn="auto">
              <a:lnSpc>
                <a:spcPct val="130000"/>
              </a:lnSpc>
            </a:pPr>
            <a:r>
              <a:rPr sz="2800"/>
              <a:t>3.根据以上几则材料，分条概述中小学生学习书法的意义。</a:t>
            </a:r>
          </a:p>
        </p:txBody>
      </p:sp>
      <p:sp>
        <p:nvSpPr>
          <p:cNvPr id="16" name="文本框 15"/>
          <p:cNvSpPr txBox="1"/>
          <p:nvPr/>
        </p:nvSpPr>
        <p:spPr>
          <a:xfrm>
            <a:off x="1781810" y="2854325"/>
            <a:ext cx="6143625" cy="1476375"/>
          </a:xfrm>
          <a:prstGeom prst="rect">
            <a:avLst/>
          </a:prstGeom>
          <a:noFill/>
        </p:spPr>
        <p:txBody>
          <a:bodyPr wrap="square" rtlCol="0">
            <a:spAutoFit/>
          </a:bodyPr>
          <a:lstStyle/>
          <a:p>
            <a:pPr fontAlgn="auto">
              <a:lnSpc>
                <a:spcPct val="125000"/>
              </a:lnSpc>
            </a:pPr>
            <a:r>
              <a:rPr lang="zh-CN" altLang="en-US" sz="2400" b="1">
                <a:solidFill>
                  <a:srgbClr val="FF0000"/>
                </a:solidFill>
              </a:rPr>
              <a:t>①提升一个人的形象气质；②使人静心，缓解压力，提高学习效率；③发展特长，培养自信；④传承书法艺术，传承中华文化。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659255" y="2023745"/>
            <a:ext cx="6152515" cy="1770380"/>
          </a:xfrm>
          <a:prstGeom prst="rect">
            <a:avLst/>
          </a:prstGeom>
          <a:noFill/>
        </p:spPr>
        <p:txBody>
          <a:bodyPr wrap="square" rtlCol="0">
            <a:spAutoFit/>
          </a:bodyPr>
          <a:lstStyle/>
          <a:p>
            <a:pPr fontAlgn="auto">
              <a:lnSpc>
                <a:spcPct val="130000"/>
              </a:lnSpc>
            </a:pPr>
            <a:r>
              <a:rPr lang="en-US" sz="2800"/>
              <a:t>	</a:t>
            </a:r>
            <a:r>
              <a:rPr sz="2800"/>
              <a:t>学习掌握了本文的内容，同学们可以借鉴这种驱遣想象的方法，试着鉴赏一篇名著或鉴赏一首古诗。</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469390" y="1609725"/>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想象是灵魂的眼睛。</a:t>
            </a:r>
          </a:p>
          <a:p>
            <a:pPr algn="r" fontAlgn="auto">
              <a:lnSpc>
                <a:spcPct val="130000"/>
              </a:lnSpc>
            </a:pPr>
            <a:r>
              <a:rPr sz="2800"/>
              <a:t>(茹贝尔) </a:t>
            </a:r>
          </a:p>
        </p:txBody>
      </p:sp>
      <p:pic>
        <p:nvPicPr>
          <p:cNvPr id="2" name="图片 1"/>
          <p:cNvPicPr>
            <a:picLocks noChangeAspect="1"/>
          </p:cNvPicPr>
          <p:nvPr/>
        </p:nvPicPr>
        <p:blipFill>
          <a:blip r:embed="rId3"/>
          <a:stretch>
            <a:fillRect/>
          </a:stretch>
        </p:blipFill>
        <p:spPr>
          <a:xfrm>
            <a:off x="1903730" y="3646805"/>
            <a:ext cx="5335905" cy="81534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759585" y="1033145"/>
            <a:ext cx="5307330" cy="3058160"/>
          </a:xfrm>
          <a:prstGeom prst="rect">
            <a:avLst/>
          </a:prstGeom>
        </p:spPr>
      </p:pic>
      <p:sp>
        <p:nvSpPr>
          <p:cNvPr id="3" name="矩形 2"/>
          <p:cNvSpPr/>
          <p:nvPr/>
        </p:nvSpPr>
        <p:spPr>
          <a:xfrm>
            <a:off x="2917825" y="1494790"/>
            <a:ext cx="510540"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972810" y="1494790"/>
            <a:ext cx="510540"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17825" y="1926590"/>
            <a:ext cx="510540"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72810" y="1926590"/>
            <a:ext cx="902335" cy="3390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51810" y="2331720"/>
            <a:ext cx="542290" cy="3663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72810" y="2331720"/>
            <a:ext cx="510540" cy="3663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17825" y="2830195"/>
            <a:ext cx="510540"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72810" y="2830195"/>
            <a:ext cx="629285"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34005" y="3293110"/>
            <a:ext cx="978535"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805805" y="3292475"/>
            <a:ext cx="861060"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51810" y="3733165"/>
            <a:ext cx="651510"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805805" y="3733165"/>
            <a:ext cx="861695" cy="2724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8"/>
                                        </p:tgtEl>
                                        <p:attrNameLst>
                                          <p:attrName>ppt_x</p:attrName>
                                        </p:attrNameLst>
                                      </p:cBhvr>
                                      <p:tavLst>
                                        <p:tav tm="0">
                                          <p:val>
                                            <p:strVal val="ppt_x"/>
                                          </p:val>
                                        </p:tav>
                                        <p:tav tm="100000">
                                          <p:val>
                                            <p:strVal val="ppt_x"/>
                                          </p:val>
                                        </p:tav>
                                      </p:tavLst>
                                    </p:anim>
                                    <p:anim calcmode="lin" valueType="num">
                                      <p:cBhvr additive="base">
                                        <p:cTn id="37" dur="500"/>
                                        <p:tgtEl>
                                          <p:spTgt spid="8"/>
                                        </p:tgtEl>
                                        <p:attrNameLst>
                                          <p:attrName>ppt_y</p:attrName>
                                        </p:attrNameLst>
                                      </p:cBhvr>
                                      <p:tavLst>
                                        <p:tav tm="0">
                                          <p:val>
                                            <p:strVal val="ppt_y"/>
                                          </p:val>
                                        </p:tav>
                                        <p:tav tm="100000">
                                          <p:val>
                                            <p:strVal val="1+ppt_h/2"/>
                                          </p:val>
                                        </p:tav>
                                      </p:tavLst>
                                    </p:anim>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0"/>
                                        </p:tgtEl>
                                        <p:attrNameLst>
                                          <p:attrName>ppt_x</p:attrName>
                                        </p:attrNameLst>
                                      </p:cBhvr>
                                      <p:tavLst>
                                        <p:tav tm="0">
                                          <p:val>
                                            <p:strVal val="ppt_x"/>
                                          </p:val>
                                        </p:tav>
                                        <p:tav tm="100000">
                                          <p:val>
                                            <p:strVal val="ppt_x"/>
                                          </p:val>
                                        </p:tav>
                                      </p:tavLst>
                                    </p:anim>
                                    <p:anim calcmode="lin" valueType="num">
                                      <p:cBhvr additive="base">
                                        <p:cTn id="49" dur="500"/>
                                        <p:tgtEl>
                                          <p:spTgt spid="10"/>
                                        </p:tgtEl>
                                        <p:attrNameLst>
                                          <p:attrName>ppt_y</p:attrName>
                                        </p:attrNameLst>
                                      </p:cBhvr>
                                      <p:tavLst>
                                        <p:tav tm="0">
                                          <p:val>
                                            <p:strVal val="ppt_y"/>
                                          </p:val>
                                        </p:tav>
                                        <p:tav tm="100000">
                                          <p:val>
                                            <p:strVal val="1+ppt_h/2"/>
                                          </p:val>
                                        </p:tav>
                                      </p:tavLst>
                                    </p:anim>
                                    <p:set>
                                      <p:cBhvr>
                                        <p:cTn id="50" dur="1" fill="hold">
                                          <p:stCondLst>
                                            <p:cond delay="499"/>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1"/>
                                        </p:tgtEl>
                                        <p:attrNameLst>
                                          <p:attrName>ppt_x</p:attrName>
                                        </p:attrNameLst>
                                      </p:cBhvr>
                                      <p:tavLst>
                                        <p:tav tm="0">
                                          <p:val>
                                            <p:strVal val="ppt_x"/>
                                          </p:val>
                                        </p:tav>
                                        <p:tav tm="100000">
                                          <p:val>
                                            <p:strVal val="ppt_x"/>
                                          </p:val>
                                        </p:tav>
                                      </p:tavLst>
                                    </p:anim>
                                    <p:anim calcmode="lin" valueType="num">
                                      <p:cBhvr additive="base">
                                        <p:cTn id="55" dur="500"/>
                                        <p:tgtEl>
                                          <p:spTgt spid="11"/>
                                        </p:tgtEl>
                                        <p:attrNameLst>
                                          <p:attrName>ppt_y</p:attrName>
                                        </p:attrNameLst>
                                      </p:cBhvr>
                                      <p:tavLst>
                                        <p:tav tm="0">
                                          <p:val>
                                            <p:strVal val="ppt_y"/>
                                          </p:val>
                                        </p:tav>
                                        <p:tav tm="100000">
                                          <p:val>
                                            <p:strVal val="1+ppt_h/2"/>
                                          </p:val>
                                        </p:tav>
                                      </p:tavLst>
                                    </p:anim>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22"/>
                                        </p:tgtEl>
                                        <p:attrNameLst>
                                          <p:attrName>ppt_x</p:attrName>
                                        </p:attrNameLst>
                                      </p:cBhvr>
                                      <p:tavLst>
                                        <p:tav tm="0">
                                          <p:val>
                                            <p:strVal val="ppt_x"/>
                                          </p:val>
                                        </p:tav>
                                        <p:tav tm="100000">
                                          <p:val>
                                            <p:strVal val="ppt_x"/>
                                          </p:val>
                                        </p:tav>
                                      </p:tavLst>
                                    </p:anim>
                                    <p:anim calcmode="lin" valueType="num">
                                      <p:cBhvr additive="base">
                                        <p:cTn id="61" dur="500"/>
                                        <p:tgtEl>
                                          <p:spTgt spid="22"/>
                                        </p:tgtEl>
                                        <p:attrNameLst>
                                          <p:attrName>ppt_y</p:attrName>
                                        </p:attrNameLst>
                                      </p:cBhvr>
                                      <p:tavLst>
                                        <p:tav tm="0">
                                          <p:val>
                                            <p:strVal val="ppt_y"/>
                                          </p:val>
                                        </p:tav>
                                        <p:tav tm="100000">
                                          <p:val>
                                            <p:strVal val="1+ppt_h/2"/>
                                          </p:val>
                                        </p:tav>
                                      </p:tavLst>
                                    </p:anim>
                                    <p:set>
                                      <p:cBhvr>
                                        <p:cTn id="62" dur="1" fill="hold">
                                          <p:stCondLst>
                                            <p:cond delay="499"/>
                                          </p:stCondLst>
                                        </p:cTn>
                                        <p:tgtEl>
                                          <p:spTgt spid="2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23"/>
                                        </p:tgtEl>
                                        <p:attrNameLst>
                                          <p:attrName>ppt_x</p:attrName>
                                        </p:attrNameLst>
                                      </p:cBhvr>
                                      <p:tavLst>
                                        <p:tav tm="0">
                                          <p:val>
                                            <p:strVal val="ppt_x"/>
                                          </p:val>
                                        </p:tav>
                                        <p:tav tm="100000">
                                          <p:val>
                                            <p:strVal val="ppt_x"/>
                                          </p:val>
                                        </p:tav>
                                      </p:tavLst>
                                    </p:anim>
                                    <p:anim calcmode="lin" valueType="num">
                                      <p:cBhvr additive="base">
                                        <p:cTn id="67" dur="500"/>
                                        <p:tgtEl>
                                          <p:spTgt spid="23"/>
                                        </p:tgtEl>
                                        <p:attrNameLst>
                                          <p:attrName>ppt_y</p:attrName>
                                        </p:attrNameLst>
                                      </p:cBhvr>
                                      <p:tavLst>
                                        <p:tav tm="0">
                                          <p:val>
                                            <p:strVal val="ppt_y"/>
                                          </p:val>
                                        </p:tav>
                                        <p:tav tm="100000">
                                          <p:val>
                                            <p:strVal val="1+ppt_h/2"/>
                                          </p:val>
                                        </p:tav>
                                      </p:tavLst>
                                    </p:anim>
                                    <p:set>
                                      <p:cBhvr>
                                        <p:cTn id="68" dur="1" fill="hold">
                                          <p:stCondLst>
                                            <p:cond delay="499"/>
                                          </p:stCondLst>
                                        </p:cTn>
                                        <p:tgtEl>
                                          <p:spTgt spid="23"/>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24"/>
                                        </p:tgtEl>
                                        <p:attrNameLst>
                                          <p:attrName>ppt_x</p:attrName>
                                        </p:attrNameLst>
                                      </p:cBhvr>
                                      <p:tavLst>
                                        <p:tav tm="0">
                                          <p:val>
                                            <p:strVal val="ppt_x"/>
                                          </p:val>
                                        </p:tav>
                                        <p:tav tm="100000">
                                          <p:val>
                                            <p:strVal val="ppt_x"/>
                                          </p:val>
                                        </p:tav>
                                      </p:tavLst>
                                    </p:anim>
                                    <p:anim calcmode="lin" valueType="num">
                                      <p:cBhvr additive="base">
                                        <p:cTn id="73" dur="500"/>
                                        <p:tgtEl>
                                          <p:spTgt spid="24"/>
                                        </p:tgtEl>
                                        <p:attrNameLst>
                                          <p:attrName>ppt_y</p:attrName>
                                        </p:attrNameLst>
                                      </p:cBhvr>
                                      <p:tavLst>
                                        <p:tav tm="0">
                                          <p:val>
                                            <p:strVal val="ppt_y"/>
                                          </p:val>
                                        </p:tav>
                                        <p:tav tm="100000">
                                          <p:val>
                                            <p:strVal val="1+ppt_h/2"/>
                                          </p:val>
                                        </p:tav>
                                      </p:tavLst>
                                    </p:anim>
                                    <p:set>
                                      <p:cBhvr>
                                        <p:cTn id="74"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bldLvl="0" animBg="1"/>
      <p:bldP spid="8" grpId="0" bldLvl="0" animBg="1"/>
      <p:bldP spid="9" grpId="0" animBg="1"/>
      <p:bldP spid="10" grpId="0" animBg="1"/>
      <p:bldP spid="11" grpId="0" animBg="1"/>
      <p:bldP spid="22" grpId="0" animBg="1"/>
      <p:bldP spid="23"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63675" y="174625"/>
            <a:ext cx="7468235" cy="6808470"/>
          </a:xfrm>
          <a:prstGeom prst="rect">
            <a:avLst/>
          </a:prstGeom>
          <a:noFill/>
        </p:spPr>
        <p:txBody>
          <a:bodyPr wrap="square" rtlCol="0">
            <a:spAutoFit/>
          </a:bodyPr>
          <a:lstStyle/>
          <a:p>
            <a:pPr fontAlgn="auto">
              <a:lnSpc>
                <a:spcPct val="130000"/>
              </a:lnSpc>
            </a:pPr>
            <a:r>
              <a:rPr lang="zh-CN" altLang="en-US" sz="2800"/>
              <a:t>3.依次填入下列句子中的词语排列正确的一项是（       ）</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）落日</a:t>
            </a:r>
            <a:r>
              <a:rPr lang="zh-CN" altLang="en-US" sz="2800" u="sng">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是圆的，难道朝阳就不圆了吗？</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2</a:t>
            </a:r>
            <a:r>
              <a:rPr lang="zh-CN" altLang="en-US" sz="2800">
                <a:latin typeface="楷体" panose="02010609060101010101" charset="-122"/>
                <a:ea typeface="楷体" panose="02010609060101010101" charset="-122"/>
                <a:cs typeface="楷体" panose="02010609060101010101" charset="-122"/>
              </a:rPr>
              <a:t>）这并不是说所有文艺作品都要看作一幅图画，才能够</a:t>
            </a:r>
            <a:r>
              <a:rPr lang="zh-CN" altLang="en-US" sz="2800" u="sng">
                <a:latin typeface="楷体" panose="02010609060101010101" charset="-122"/>
                <a:ea typeface="楷体" panose="02010609060101010101" charset="-122"/>
                <a:cs typeface="楷体" panose="02010609060101010101" charset="-122"/>
                <a:sym typeface="+mn-ea"/>
              </a:rPr>
              <a:t>          </a:t>
            </a:r>
            <a:r>
              <a:rPr lang="zh-CN" altLang="en-US" sz="2800">
                <a:latin typeface="楷体" panose="02010609060101010101" charset="-122"/>
                <a:ea typeface="楷体" panose="02010609060101010101" charset="-122"/>
                <a:cs typeface="楷体" panose="02010609060101010101" charset="-122"/>
              </a:rPr>
              <a:t>。</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3</a:t>
            </a:r>
            <a:r>
              <a:rPr lang="zh-CN" altLang="en-US" sz="2800">
                <a:latin typeface="楷体" panose="02010609060101010101" charset="-122"/>
                <a:ea typeface="楷体" panose="02010609060101010101" charset="-122"/>
                <a:cs typeface="楷体" panose="02010609060101010101" charset="-122"/>
              </a:rPr>
              <a:t>）同时仿佛体会到，一场暴风雨之后，天地将被洗刷得</a:t>
            </a:r>
            <a:r>
              <a:rPr lang="zh-CN" altLang="en-US" sz="2800" u="sng">
                <a:latin typeface="楷体" panose="02010609060101010101" charset="-122"/>
                <a:ea typeface="楷体" panose="02010609060101010101" charset="-122"/>
                <a:cs typeface="楷体" panose="02010609060101010101" charset="-122"/>
                <a:sym typeface="+mn-ea"/>
              </a:rPr>
              <a:t>          </a:t>
            </a:r>
            <a:r>
              <a:rPr lang="zh-CN" altLang="en-US" sz="2800">
                <a:latin typeface="楷体" panose="02010609060101010101" charset="-122"/>
                <a:ea typeface="楷体" panose="02010609060101010101" charset="-122"/>
                <a:cs typeface="楷体" panose="02010609060101010101" charset="-122"/>
              </a:rPr>
              <a:t>清明。</a:t>
            </a:r>
            <a:r>
              <a:rPr lang="zh-CN" altLang="en-US" sz="2800"/>
              <a:t> </a:t>
            </a:r>
          </a:p>
          <a:p>
            <a:pPr fontAlgn="auto">
              <a:lnSpc>
                <a:spcPct val="130000"/>
              </a:lnSpc>
            </a:pPr>
            <a:r>
              <a:rPr lang="zh-CN" altLang="en-US" sz="2800"/>
              <a:t>A.固然   鉴赏   格外</a:t>
            </a:r>
          </a:p>
          <a:p>
            <a:pPr fontAlgn="auto">
              <a:lnSpc>
                <a:spcPct val="130000"/>
              </a:lnSpc>
            </a:pPr>
            <a:r>
              <a:rPr lang="zh-CN" altLang="en-US" sz="2800"/>
              <a:t>B.固然   赏析   尤其</a:t>
            </a:r>
          </a:p>
          <a:p>
            <a:pPr fontAlgn="auto">
              <a:lnSpc>
                <a:spcPct val="130000"/>
              </a:lnSpc>
            </a:pPr>
            <a:r>
              <a:rPr lang="zh-CN" altLang="en-US" sz="2800"/>
              <a:t>C.诚然   赏析   特别</a:t>
            </a:r>
          </a:p>
          <a:p>
            <a:pPr fontAlgn="auto">
              <a:lnSpc>
                <a:spcPct val="130000"/>
              </a:lnSpc>
            </a:pPr>
            <a:r>
              <a:rPr lang="zh-CN" altLang="en-US" sz="2800"/>
              <a:t>D.诚然   鉴赏   格外</a:t>
            </a:r>
          </a:p>
        </p:txBody>
      </p:sp>
      <p:sp>
        <p:nvSpPr>
          <p:cNvPr id="14" name="文本框 13"/>
          <p:cNvSpPr txBox="1"/>
          <p:nvPr/>
        </p:nvSpPr>
        <p:spPr>
          <a:xfrm>
            <a:off x="2335530" y="860425"/>
            <a:ext cx="475615" cy="460375"/>
          </a:xfrm>
          <a:prstGeom prst="rect">
            <a:avLst/>
          </a:prstGeom>
          <a:noFill/>
        </p:spPr>
        <p:txBody>
          <a:bodyPr wrap="square" rtlCol="0">
            <a:spAutoFit/>
          </a:bodyPr>
          <a:lstStyle/>
          <a:p>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7665" y="1524000"/>
            <a:ext cx="6814185" cy="2889885"/>
          </a:xfrm>
          <a:prstGeom prst="rect">
            <a:avLst/>
          </a:prstGeom>
          <a:noFill/>
        </p:spPr>
        <p:txBody>
          <a:bodyPr wrap="square" rtlCol="0">
            <a:spAutoFit/>
          </a:bodyPr>
          <a:lstStyle/>
          <a:p>
            <a:pPr algn="l" fontAlgn="auto">
              <a:lnSpc>
                <a:spcPct val="130000"/>
              </a:lnSpc>
            </a:pPr>
            <a:r>
              <a:rPr lang="zh-CN" altLang="en-US" sz="2800"/>
              <a:t>4.下列词语字形完全正确的一项是（        ）</a:t>
            </a:r>
          </a:p>
          <a:p>
            <a:pPr algn="l" fontAlgn="auto">
              <a:lnSpc>
                <a:spcPct val="130000"/>
              </a:lnSpc>
            </a:pPr>
            <a:r>
              <a:rPr lang="zh-CN" altLang="en-US" sz="2800"/>
              <a:t>A.记栽  荒凉  舒适  愉快</a:t>
            </a:r>
          </a:p>
          <a:p>
            <a:pPr algn="l" fontAlgn="auto">
              <a:lnSpc>
                <a:spcPct val="130000"/>
              </a:lnSpc>
            </a:pPr>
            <a:r>
              <a:rPr lang="zh-CN" altLang="en-US" sz="2800"/>
              <a:t>B.静寂  歌遥  记录  翅膀</a:t>
            </a:r>
          </a:p>
          <a:p>
            <a:pPr algn="l" fontAlgn="auto">
              <a:lnSpc>
                <a:spcPct val="130000"/>
              </a:lnSpc>
            </a:pPr>
            <a:r>
              <a:rPr lang="zh-CN" altLang="en-US" sz="2800"/>
              <a:t>C.耀眼  萌生  汹涌  海鸥</a:t>
            </a:r>
          </a:p>
          <a:p>
            <a:pPr algn="l" fontAlgn="auto">
              <a:lnSpc>
                <a:spcPct val="130000"/>
              </a:lnSpc>
            </a:pPr>
            <a:r>
              <a:rPr lang="zh-CN" altLang="en-US" sz="2800"/>
              <a:t>D.解释  震耳  帐然  凝望</a:t>
            </a:r>
          </a:p>
        </p:txBody>
      </p:sp>
      <p:sp>
        <p:nvSpPr>
          <p:cNvPr id="14" name="文本框 13"/>
          <p:cNvSpPr txBox="1"/>
          <p:nvPr/>
        </p:nvSpPr>
        <p:spPr>
          <a:xfrm>
            <a:off x="7465695" y="1616075"/>
            <a:ext cx="495935" cy="460375"/>
          </a:xfrm>
          <a:prstGeom prst="rect">
            <a:avLst/>
          </a:prstGeom>
          <a:noFill/>
        </p:spPr>
        <p:txBody>
          <a:bodyPr wrap="square" rtlCol="0">
            <a:spAutoFit/>
          </a:bodyPr>
          <a:lstStyle/>
          <a:p>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577340" y="1221740"/>
            <a:ext cx="6536055" cy="3532505"/>
          </a:xfrm>
          <a:prstGeom prst="rect">
            <a:avLst/>
          </a:prstGeom>
        </p:spPr>
      </p:pic>
      <p:sp>
        <p:nvSpPr>
          <p:cNvPr id="2" name="矩形 1"/>
          <p:cNvSpPr/>
          <p:nvPr/>
        </p:nvSpPr>
        <p:spPr>
          <a:xfrm>
            <a:off x="7129145" y="1195070"/>
            <a:ext cx="479425" cy="47879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6030" y="1470660"/>
            <a:ext cx="7597140" cy="3338195"/>
          </a:xfrm>
          <a:prstGeom prst="rect">
            <a:avLst/>
          </a:prstGeom>
          <a:noFill/>
        </p:spPr>
        <p:txBody>
          <a:bodyPr wrap="square" rtlCol="0">
            <a:spAutoFit/>
          </a:bodyPr>
          <a:lstStyle/>
          <a:p>
            <a:pPr algn="l" fontAlgn="auto">
              <a:lnSpc>
                <a:spcPct val="110000"/>
              </a:lnSpc>
            </a:pPr>
            <a:r>
              <a:rPr lang="zh-CN" altLang="en-US" sz="2400"/>
              <a:t>6.下列句子中标点符号的使用不正确的一项是（          ）</a:t>
            </a:r>
          </a:p>
          <a:p>
            <a:pPr algn="l" fontAlgn="auto">
              <a:lnSpc>
                <a:spcPct val="110000"/>
              </a:lnSpc>
            </a:pPr>
            <a:r>
              <a:rPr lang="zh-CN" altLang="en-US" sz="2400"/>
              <a:t>A.一首歌谣，不但口头唱，还要刻呀，漆呀，把它保留在什么东西上。(指使用纸和笔以前的时代而言)</a:t>
            </a:r>
          </a:p>
          <a:p>
            <a:pPr algn="l" fontAlgn="auto">
              <a:lnSpc>
                <a:spcPct val="110000"/>
              </a:lnSpc>
            </a:pPr>
            <a:r>
              <a:rPr lang="zh-CN" altLang="en-US" sz="2400"/>
              <a:t>B.王维的一首诗中有这样两句：“大漠孤烟直，长河落日圆。”大家认为是佳句。</a:t>
            </a:r>
          </a:p>
          <a:p>
            <a:pPr algn="l" fontAlgn="auto">
              <a:lnSpc>
                <a:spcPct val="110000"/>
              </a:lnSpc>
            </a:pPr>
            <a:r>
              <a:rPr lang="zh-CN" altLang="en-US" sz="2400"/>
              <a:t>C.海鸥在暴风雨前头哼着，——哼着，在海面上窜着，愿意把自己对于暴风雨的恐惧藏到海底里去。</a:t>
            </a:r>
          </a:p>
          <a:p>
            <a:pPr algn="l" fontAlgn="auto">
              <a:lnSpc>
                <a:spcPct val="110000"/>
              </a:lnSpc>
            </a:pPr>
            <a:r>
              <a:rPr lang="zh-CN" altLang="en-US" sz="2400"/>
              <a:t>D.那意境是什么呢？就是不避“生活的战斗”。</a:t>
            </a:r>
          </a:p>
        </p:txBody>
      </p:sp>
      <p:sp>
        <p:nvSpPr>
          <p:cNvPr id="14" name="文本框 13"/>
          <p:cNvSpPr txBox="1"/>
          <p:nvPr/>
        </p:nvSpPr>
        <p:spPr>
          <a:xfrm>
            <a:off x="7847965" y="1405255"/>
            <a:ext cx="516890" cy="570865"/>
          </a:xfrm>
          <a:prstGeom prst="rect">
            <a:avLst/>
          </a:prstGeom>
          <a:noFill/>
        </p:spPr>
        <p:txBody>
          <a:bodyPr wrap="square" rtlCol="0">
            <a:spAutoFit/>
          </a:bodyPr>
          <a:lstStyle/>
          <a:p>
            <a:pPr fontAlgn="auto">
              <a:lnSpc>
                <a:spcPct val="130000"/>
              </a:lnSpc>
            </a:pPr>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1267</Words>
  <Application>WPS 演示</Application>
  <PresentationFormat>全屏显示(4:3)</PresentationFormat>
  <Paragraphs>118</Paragraphs>
  <Slides>32</Slides>
  <Notes>32</Notes>
  <HiddenSlides>0</HiddenSlides>
  <MMClips>0</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2019-01-17T11:53:24Z</dcterms:created>
  <dcterms:modified xsi:type="dcterms:W3CDTF">2019-01-23T06:33:10Z</dcterms:modified>
</cp:coreProperties>
</file>