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73" r:id="rId3"/>
  </p:sldMasterIdLst>
  <p:notesMasterIdLst>
    <p:notesMasterId r:id="rId5"/>
  </p:notesMasterIdLst>
  <p:handoutMasterIdLst>
    <p:handoutMasterId r:id="rId15"/>
  </p:handoutMasterIdLst>
  <p:sldIdLst>
    <p:sldId id="323" r:id="rId4"/>
    <p:sldId id="523" r:id="rId6"/>
    <p:sldId id="1012" r:id="rId7"/>
    <p:sldId id="1094" r:id="rId8"/>
    <p:sldId id="1088" r:id="rId9"/>
    <p:sldId id="1089" r:id="rId10"/>
    <p:sldId id="1090" r:id="rId11"/>
    <p:sldId id="1092" r:id="rId12"/>
    <p:sldId id="1093" r:id="rId13"/>
    <p:sldId id="1091" r:id="rId14"/>
  </p:sldIdLst>
  <p:sldSz cx="9144000" cy="5143500" type="screen16x9"/>
  <p:notesSz cx="6858000" cy="9144000"/>
  <p:embeddedFontLst>
    <p:embeddedFont>
      <p:font typeface="楷体" panose="02010609060101010101" pitchFamily="49" charset="-122"/>
      <p:regular r:id="rId19"/>
    </p:embeddedFont>
    <p:embeddedFont>
      <p:font typeface="幼圆" panose="02010509060101010101" charset="-122"/>
      <p:regular r:id="rId20"/>
    </p:embeddedFont>
    <p:embeddedFont>
      <p:font typeface="黑体" panose="02010609060101010101" pitchFamily="49" charset="-122"/>
      <p:regular r:id="rId21"/>
    </p:embeddedFont>
    <p:embeddedFont>
      <p:font typeface="微软雅黑" panose="020B0503020204020204" charset="-122"/>
      <p:regular r:id="rId22"/>
    </p:embeddedFont>
    <p:embeddedFont>
      <p:font typeface="Calibri" panose="020F0502020204030204" charset="0"/>
      <p:regular r:id="rId23"/>
      <p:bold r:id="rId24"/>
      <p:italic r:id="rId25"/>
      <p:boldItalic r:id="rId26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00FF"/>
    <a:srgbClr val="0066FF"/>
    <a:srgbClr val="A38302"/>
    <a:srgbClr val="FEFCDE"/>
    <a:srgbClr val="00B050"/>
    <a:srgbClr val="FF00FF"/>
    <a:srgbClr val="FFFFFF"/>
    <a:srgbClr val="FF6600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79" autoAdjust="0"/>
    <p:restoredTop sz="94705" autoAdjust="0"/>
  </p:normalViewPr>
  <p:slideViewPr>
    <p:cSldViewPr>
      <p:cViewPr varScale="1">
        <p:scale>
          <a:sx n="113" d="100"/>
          <a:sy n="113" d="100"/>
        </p:scale>
        <p:origin x="390" y="90"/>
      </p:cViewPr>
      <p:guideLst>
        <p:guide orient="horz" pos="3162"/>
        <p:guide pos="5759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076"/>
        <p:guide pos="226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6" Type="http://schemas.openxmlformats.org/officeDocument/2006/relationships/font" Target="fonts/font8.fntdata"/><Relationship Id="rId25" Type="http://schemas.openxmlformats.org/officeDocument/2006/relationships/font" Target="fonts/font7.fntdata"/><Relationship Id="rId24" Type="http://schemas.openxmlformats.org/officeDocument/2006/relationships/font" Target="fonts/font6.fntdata"/><Relationship Id="rId23" Type="http://schemas.openxmlformats.org/officeDocument/2006/relationships/font" Target="fonts/font5.fntdata"/><Relationship Id="rId22" Type="http://schemas.openxmlformats.org/officeDocument/2006/relationships/font" Target="fonts/font4.fntdata"/><Relationship Id="rId21" Type="http://schemas.openxmlformats.org/officeDocument/2006/relationships/font" Target="fonts/font3.fntdata"/><Relationship Id="rId20" Type="http://schemas.openxmlformats.org/officeDocument/2006/relationships/font" Target="fonts/font2.fntdata"/><Relationship Id="rId2" Type="http://schemas.openxmlformats.org/officeDocument/2006/relationships/theme" Target="theme/theme1.xml"/><Relationship Id="rId19" Type="http://schemas.openxmlformats.org/officeDocument/2006/relationships/font" Target="fonts/font1.fntdata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6" Type="http://schemas.openxmlformats.org/officeDocument/2006/relationships/theme" Target="../theme/theme1.xml"/><Relationship Id="rId25" Type="http://schemas.openxmlformats.org/officeDocument/2006/relationships/image" Target="../media/image1.jpeg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png"/><Relationship Id="rId8" Type="http://schemas.openxmlformats.org/officeDocument/2006/relationships/image" Target="../media/image2.png"/><Relationship Id="rId7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6.xml"/><Relationship Id="rId10" Type="http://schemas.openxmlformats.org/officeDocument/2006/relationships/theme" Target="../theme/theme2.xml"/><Relationship Id="rId1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10"/>
          <p:cNvSpPr txBox="1"/>
          <p:nvPr userDrawn="1"/>
        </p:nvSpPr>
        <p:spPr>
          <a:xfrm>
            <a:off x="193237" y="92978"/>
            <a:ext cx="100860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latin typeface="Heiti SC Light" panose="02000000000000000000" pitchFamily="2" charset="-128"/>
                <a:ea typeface="Heiti SC Light" panose="02000000000000000000" pitchFamily="2" charset="-128"/>
              </a:rPr>
              <a:t> 综合性学习</a:t>
            </a:r>
            <a:endParaRPr kumimoji="1" lang="zh-CN" altLang="en-US" sz="1200" dirty="0">
              <a:latin typeface="Heiti SC Light" panose="02000000000000000000" pitchFamily="2" charset="-128"/>
              <a:ea typeface="Heiti SC Light" panose="02000000000000000000" pitchFamily="2" charset="-128"/>
            </a:endParaRPr>
          </a:p>
        </p:txBody>
      </p:sp>
      <p:pic>
        <p:nvPicPr>
          <p:cNvPr id="1026" name="Picture 2" descr="http://img.daimg.com/uploads/allimg/120919/1-1209192313310-L.jpg"/>
          <p:cNvPicPr>
            <a:picLocks noChangeAspect="1" noChangeArrowheads="1"/>
          </p:cNvPicPr>
          <p:nvPr userDrawn="1"/>
        </p:nvPicPr>
        <p:blipFill rotWithShape="1"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540"/>
          <a:stretch>
            <a:fillRect/>
          </a:stretch>
        </p:blipFill>
        <p:spPr bwMode="auto">
          <a:xfrm>
            <a:off x="-15428" y="4586982"/>
            <a:ext cx="9159427" cy="556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0" y="-1"/>
            <a:ext cx="9144000" cy="5143499"/>
            <a:chOff x="0" y="-1"/>
            <a:chExt cx="9144000" cy="5143499"/>
          </a:xfrm>
        </p:grpSpPr>
        <p:pic>
          <p:nvPicPr>
            <p:cNvPr id="12" name="图片 11"/>
            <p:cNvPicPr>
              <a:picLocks noChangeAspect="1"/>
            </p:cNvPicPr>
            <p:nvPr userDrawn="1"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5422"/>
            <a:stretch>
              <a:fillRect/>
            </a:stretch>
          </p:blipFill>
          <p:spPr>
            <a:xfrm flipH="1" flipV="1">
              <a:off x="0" y="-1"/>
              <a:ext cx="9144000" cy="5143499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4514192"/>
              <a:ext cx="9144000" cy="629306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7.png"/><Relationship Id="rId1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.xml"/><Relationship Id="rId8" Type="http://schemas.openxmlformats.org/officeDocument/2006/relationships/image" Target="../media/image17.png"/><Relationship Id="rId7" Type="http://schemas.openxmlformats.org/officeDocument/2006/relationships/image" Target="../media/image16.png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.xml"/><Relationship Id="rId7" Type="http://schemas.openxmlformats.org/officeDocument/2006/relationships/image" Target="../media/image25.png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.xml"/><Relationship Id="rId8" Type="http://schemas.openxmlformats.org/officeDocument/2006/relationships/image" Target="../media/image26.png"/><Relationship Id="rId7" Type="http://schemas.openxmlformats.org/officeDocument/2006/relationships/image" Target="../media/image16.png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8.png"/><Relationship Id="rId1" Type="http://schemas.openxmlformats.org/officeDocument/2006/relationships/image" Target="../media/image2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-36512" y="0"/>
            <a:ext cx="9180512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359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683568" y="1851670"/>
            <a:ext cx="7848872" cy="2039020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 lIns="68580" tIns="34290" rIns="68580" bIns="34290" rtlCol="0">
            <a:spAutoFit/>
          </a:bodyPr>
          <a:lstStyle/>
          <a:p>
            <a:pPr indent="457200" algn="just"/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本单元我们学习了好几个中华民族的传统节日，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今天，就让我们跟随着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中华传统节日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这一课走进我们</a:t>
            </a: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中华民族的灿烂文化吧！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536362"/>
            <a:ext cx="360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写作小提示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00064" y="1616482"/>
            <a:ext cx="4312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加入学过的古诗更精彩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348136" y="2264554"/>
            <a:ext cx="4312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加入学过的修辞更生动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68216" y="2912626"/>
            <a:ext cx="4312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加入你的心情更真实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Picture 1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BF7EB"/>
              </a:clrFrom>
              <a:clrTo>
                <a:srgbClr val="FBF7EB">
                  <a:alpha val="0"/>
                </a:srgbClr>
              </a:clrTo>
            </a:clrChange>
          </a:blip>
          <a:srcRect l="3688"/>
          <a:stretch>
            <a:fillRect/>
          </a:stretch>
        </p:blipFill>
        <p:spPr bwMode="auto">
          <a:xfrm>
            <a:off x="179512" y="555526"/>
            <a:ext cx="446616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2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3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 flipH="1">
            <a:off x="0" y="87502"/>
            <a:ext cx="2771800" cy="252000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文本框 1"/>
          <p:cNvSpPr txBox="1"/>
          <p:nvPr/>
        </p:nvSpPr>
        <p:spPr>
          <a:xfrm>
            <a:off x="161281" y="110686"/>
            <a:ext cx="1979295" cy="2755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12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部编版</a:t>
            </a:r>
            <a:r>
              <a:rPr kumimoji="1" lang="zh-CN" altLang="en-US" sz="1200" dirty="0">
                <a:latin typeface="Heiti SC Light" panose="02000000000000000000" pitchFamily="2" charset="-128"/>
                <a:ea typeface="Heiti SC Light" panose="02000000000000000000" pitchFamily="2" charset="-128"/>
              </a:rPr>
              <a:t>  语文  三年级  下册</a:t>
            </a:r>
            <a:endParaRPr kumimoji="1" lang="zh-CN" altLang="en-US" sz="1200" dirty="0">
              <a:latin typeface="Heiti SC Light" panose="02000000000000000000" pitchFamily="2" charset="-128"/>
              <a:ea typeface="Heiti SC Light" panose="02000000000000000000" pitchFamily="2" charset="-128"/>
            </a:endParaRPr>
          </a:p>
        </p:txBody>
      </p:sp>
      <p:sp>
        <p:nvSpPr>
          <p:cNvPr id="14" name="TextBox 48"/>
          <p:cNvSpPr txBox="1"/>
          <p:nvPr/>
        </p:nvSpPr>
        <p:spPr>
          <a:xfrm>
            <a:off x="2483768" y="1779662"/>
            <a:ext cx="4248472" cy="854080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1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中华传统节日</a:t>
            </a:r>
            <a:endParaRPr lang="zh-CN" altLang="en-US" sz="5100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sp>
        <p:nvSpPr>
          <p:cNvPr id="11" name="TextBox 4"/>
          <p:cNvSpPr txBox="1">
            <a:spLocks noChangeArrowheads="1"/>
          </p:cNvSpPr>
          <p:nvPr/>
        </p:nvSpPr>
        <p:spPr bwMode="auto">
          <a:xfrm>
            <a:off x="683568" y="483518"/>
            <a:ext cx="472440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chemeClr val="bg2">
                    <a:lumMod val="25000"/>
                  </a:schemeClr>
                </a:solidFill>
                <a:latin typeface="幼圆" panose="02010509060101010101" charset="-122"/>
                <a:ea typeface="幼圆" panose="02010509060101010101" charset="-122"/>
              </a:rPr>
              <a:t>综合性学习</a:t>
            </a:r>
            <a:endParaRPr lang="zh-CN" altLang="en-US" sz="2800" b="1" dirty="0">
              <a:solidFill>
                <a:schemeClr val="bg2">
                  <a:lumMod val="25000"/>
                </a:schemeClr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pic>
        <p:nvPicPr>
          <p:cNvPr id="84993" name="Picture 1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BF7EB"/>
              </a:clrFrom>
              <a:clrTo>
                <a:srgbClr val="FBF7E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1520" y="483518"/>
            <a:ext cx="432442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14:window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683568" y="536362"/>
            <a:ext cx="472440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latin typeface="幼圆" panose="02010509060101010101" charset="-122"/>
                <a:ea typeface="幼圆" panose="02010509060101010101" charset="-122"/>
              </a:rPr>
              <a:t>节日小故事：“年”的传说</a:t>
            </a:r>
            <a:endParaRPr lang="zh-CN" altLang="en-US" sz="2800" b="1" dirty="0">
              <a:solidFill>
                <a:srgbClr val="FF0000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pic>
        <p:nvPicPr>
          <p:cNvPr id="8" name="Picture 2" descr="C:\Users\Administrator\Desktop\2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547664" y="1203548"/>
            <a:ext cx="6444208" cy="31684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BF7EB"/>
              </a:clrFrom>
              <a:clrTo>
                <a:srgbClr val="FBF7E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1520" y="483518"/>
            <a:ext cx="432442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95736" y="863102"/>
            <a:ext cx="6768752" cy="3292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传说中国古时侯有一种叫“年”的怪兽，凶猛异常，每到除夕，便来伤害人命。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又到了一年的除夕，村里来了一个白发老人，说他定能将“年”兽驱赶走。当“年”兽像往年一样准备进村的时候，突然传来爆竹声，“年”兽混身颤栗，仓惶而逃。 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从此，每年的除夕，家家都燃放爆竹，守更待岁。这就是“过年”的来历。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6434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81186" y="1599876"/>
            <a:ext cx="2114550" cy="181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483518"/>
            <a:ext cx="360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幼圆" panose="02010509060101010101" charset="-122"/>
                <a:ea typeface="幼圆" panose="02010509060101010101" charset="-122"/>
              </a:rPr>
              <a:t>写一写过节的过程</a:t>
            </a:r>
            <a:endParaRPr lang="zh-CN" altLang="en-US" sz="2800" b="1" dirty="0">
              <a:latin typeface="幼圆" panose="02010509060101010101" charset="-122"/>
              <a:ea typeface="幼圆" panose="02010509060101010101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7544" y="1059582"/>
            <a:ext cx="79928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选一个传统节日，写一篇习作。可以写自己家过节的过程，也可以写节日中发生的印象深刻的故事。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236296" y="2283718"/>
            <a:ext cx="936104" cy="400110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</a:rPr>
              <a:t>春节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17693" y="2283718"/>
            <a:ext cx="954107" cy="400110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</a:rPr>
              <a:t>元宵节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37573" y="2283718"/>
            <a:ext cx="954107" cy="400110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</a:rPr>
              <a:t>清明节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897813" y="2283718"/>
            <a:ext cx="954107" cy="400110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</a:rPr>
              <a:t>端午节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58053" y="2283718"/>
            <a:ext cx="954107" cy="400110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</a:rPr>
              <a:t>七夕节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977933" y="2283718"/>
            <a:ext cx="954107" cy="400110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</a:rPr>
              <a:t>中秋节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138173" y="2283718"/>
            <a:ext cx="954107" cy="400110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</a:rPr>
              <a:t>重阳节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539552" y="2715766"/>
            <a:ext cx="7704856" cy="0"/>
          </a:xfrm>
          <a:prstGeom prst="line">
            <a:avLst/>
          </a:prstGeom>
          <a:ln w="190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2050" name="Picture 2"/>
          <p:cNvPicPr>
            <a:picLocks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55576" y="2787773"/>
            <a:ext cx="936000" cy="168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2787774"/>
            <a:ext cx="936000" cy="168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2787774"/>
            <a:ext cx="936000" cy="168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95936" y="2787773"/>
            <a:ext cx="936000" cy="168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6"/>
          <p:cNvPicPr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6056" y="2787774"/>
            <a:ext cx="936000" cy="168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Picture 7"/>
          <p:cNvPicPr>
            <a:picLocks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56176" y="2787773"/>
            <a:ext cx="936000" cy="168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6" name="Picture 8"/>
          <p:cNvPicPr>
            <a:picLocks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236400" y="2787774"/>
            <a:ext cx="936000" cy="168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008" y="369839"/>
            <a:ext cx="899592" cy="761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p3.so.qhmsg.com/bdr/_240_/t010ba844cf1ea35be8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27784" y="852685"/>
            <a:ext cx="2286000" cy="228600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755576" y="420896"/>
            <a:ext cx="11521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示例：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220072" y="1735861"/>
            <a:ext cx="24482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</a:rPr>
              <a:t>春节干什么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6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67944" y="411510"/>
            <a:ext cx="18722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春节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42338" name="Picture 2"/>
          <p:cNvPicPr>
            <a:picLocks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95816" y="1095766"/>
            <a:ext cx="2520000" cy="1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2339" name="Picture 3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1095766"/>
            <a:ext cx="2520000" cy="1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2340" name="Picture 4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112" y="1095766"/>
            <a:ext cx="2520000" cy="1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2341" name="Picture 5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816" y="2787774"/>
            <a:ext cx="2520000" cy="1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2342" name="Picture 6"/>
          <p:cNvPicPr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87824" y="2787774"/>
            <a:ext cx="2520000" cy="1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2343" name="Picture 7"/>
          <p:cNvPicPr>
            <a:picLocks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80112" y="2787774"/>
            <a:ext cx="2520000" cy="1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8454280" y="1095766"/>
            <a:ext cx="25152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燃放烟花</a:t>
            </a:r>
            <a:endParaRPr lang="en-US" altLang="zh-CN" sz="2400" dirty="0"/>
          </a:p>
          <a:p>
            <a:endParaRPr lang="en-US" altLang="zh-CN" sz="2400" dirty="0"/>
          </a:p>
          <a:p>
            <a:r>
              <a:rPr lang="zh-CN" altLang="en-US" sz="2400" dirty="0"/>
              <a:t>注意安全</a:t>
            </a:r>
            <a:endParaRPr lang="zh-CN" altLang="en-US" sz="2400" dirty="0"/>
          </a:p>
        </p:txBody>
      </p:sp>
      <p:pic>
        <p:nvPicPr>
          <p:cNvPr id="142344" name="Picture 8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80347" y="430674"/>
            <a:ext cx="487597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2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23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23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2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2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2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23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23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2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2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2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23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23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2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2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2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23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23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2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2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2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2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2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42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42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42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3106" y="524767"/>
            <a:ext cx="3600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你想选择哪个节日来写呢？</a:t>
            </a:r>
            <a:endParaRPr lang="zh-CN" altLang="en-US" sz="2400" dirty="0"/>
          </a:p>
        </p:txBody>
      </p:sp>
      <p:sp>
        <p:nvSpPr>
          <p:cNvPr id="3" name="矩形 2"/>
          <p:cNvSpPr/>
          <p:nvPr/>
        </p:nvSpPr>
        <p:spPr>
          <a:xfrm>
            <a:off x="7236296" y="1433397"/>
            <a:ext cx="936104" cy="400110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</a:rPr>
              <a:t>春节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817693" y="1433397"/>
            <a:ext cx="954107" cy="400110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</a:rPr>
              <a:t>元宵节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737573" y="1433397"/>
            <a:ext cx="954107" cy="400110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</a:rPr>
              <a:t>清明节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897813" y="1433397"/>
            <a:ext cx="954107" cy="400110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</a:rPr>
              <a:t>端午节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5058053" y="1433397"/>
            <a:ext cx="954107" cy="400110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</a:rPr>
              <a:t>七夕节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977933" y="1433397"/>
            <a:ext cx="954107" cy="400110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</a:rPr>
              <a:t>中秋节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138173" y="1433397"/>
            <a:ext cx="954107" cy="400110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</a:rPr>
              <a:t>重阳节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539552" y="1865445"/>
            <a:ext cx="7704856" cy="0"/>
          </a:xfrm>
          <a:prstGeom prst="line">
            <a:avLst/>
          </a:prstGeom>
          <a:ln w="190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11" name="Picture 2"/>
          <p:cNvPicPr>
            <a:picLocks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55576" y="1937452"/>
            <a:ext cx="936000" cy="168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3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1937453"/>
            <a:ext cx="936000" cy="168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4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1937453"/>
            <a:ext cx="936000" cy="168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5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95936" y="1937452"/>
            <a:ext cx="936000" cy="168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6"/>
          <p:cNvPicPr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6056" y="1937453"/>
            <a:ext cx="936000" cy="168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7"/>
          <p:cNvPicPr>
            <a:picLocks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56176" y="1937452"/>
            <a:ext cx="936000" cy="168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8"/>
          <p:cNvPicPr>
            <a:picLocks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236400" y="1937453"/>
            <a:ext cx="936000" cy="168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17"/>
          <p:cNvSpPr txBox="1"/>
          <p:nvPr/>
        </p:nvSpPr>
        <p:spPr>
          <a:xfrm>
            <a:off x="683568" y="3838277"/>
            <a:ext cx="62646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你想选择节日中的哪件事来写呢？</a:t>
            </a:r>
            <a:endParaRPr lang="zh-CN" altLang="en-US" sz="2400" dirty="0"/>
          </a:p>
        </p:txBody>
      </p:sp>
      <p:pic>
        <p:nvPicPr>
          <p:cNvPr id="144385" name="Picture 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13586" y="488764"/>
            <a:ext cx="623987" cy="5336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483518"/>
            <a:ext cx="18722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开始写作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43362" name="Picture 2" descr="http://img1.gtimg.com/kid/pics/hv1/158/34/1345/87467453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384786" y="1635646"/>
            <a:ext cx="2646235" cy="2619773"/>
          </a:xfrm>
          <a:prstGeom prst="rect">
            <a:avLst/>
          </a:prstGeom>
          <a:noFill/>
        </p:spPr>
      </p:pic>
      <p:sp>
        <p:nvSpPr>
          <p:cNvPr id="4" name="云形 3"/>
          <p:cNvSpPr/>
          <p:nvPr/>
        </p:nvSpPr>
        <p:spPr>
          <a:xfrm>
            <a:off x="5220072" y="972076"/>
            <a:ext cx="2520280" cy="1440160"/>
          </a:xfrm>
          <a:prstGeom prst="cloud">
            <a:avLst/>
          </a:prstGeom>
          <a:grpFill/>
          <a:ln>
            <a:solidFill>
              <a:srgbClr val="92D05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solidFill>
                  <a:srgbClr val="FF0000"/>
                </a:solidFill>
              </a:rPr>
              <a:t>比一比谁最棒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BF7EB"/>
              </a:clrFrom>
              <a:clrTo>
                <a:srgbClr val="FBF7EB">
                  <a:alpha val="0"/>
                </a:srgbClr>
              </a:clrTo>
            </a:clrChange>
          </a:blip>
          <a:srcRect l="3688"/>
          <a:stretch>
            <a:fillRect/>
          </a:stretch>
        </p:blipFill>
        <p:spPr bwMode="auto">
          <a:xfrm>
            <a:off x="179512" y="555526"/>
            <a:ext cx="446616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428</Words>
  <Application>WPS 演示</Application>
  <PresentationFormat>全屏显示(16:9)</PresentationFormat>
  <Paragraphs>72</Paragraphs>
  <Slides>10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4" baseType="lpstr">
      <vt:lpstr>Arial</vt:lpstr>
      <vt:lpstr>宋体</vt:lpstr>
      <vt:lpstr>Wingdings</vt:lpstr>
      <vt:lpstr>Heiti SC Light</vt:lpstr>
      <vt:lpstr>楷体</vt:lpstr>
      <vt:lpstr>Kaiti SC</vt:lpstr>
      <vt:lpstr>幼圆</vt:lpstr>
      <vt:lpstr>黑体</vt:lpstr>
      <vt:lpstr>Times New Roman</vt:lpstr>
      <vt:lpstr>微软雅黑</vt:lpstr>
      <vt:lpstr>Arial Unicode MS</vt:lpstr>
      <vt:lpstr>Calibri</vt:lpstr>
      <vt:lpstr>1_Office 主题​​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A天道酬勤</cp:lastModifiedBy>
  <cp:revision>98</cp:revision>
  <dcterms:created xsi:type="dcterms:W3CDTF">2017-03-17T02:28:00Z</dcterms:created>
  <dcterms:modified xsi:type="dcterms:W3CDTF">2019-01-16T09:55:09Z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2052-11.1.0.8236</vt:lpwstr>
  </property>
</Properties>
</file>