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56" r:id="rId3"/>
    <p:sldId id="291" r:id="rId4"/>
    <p:sldId id="292" r:id="rId5"/>
    <p:sldId id="312" r:id="rId6"/>
    <p:sldId id="313" r:id="rId7"/>
    <p:sldId id="311" r:id="rId8"/>
    <p:sldId id="293" r:id="rId9"/>
    <p:sldId id="294" r:id="rId10"/>
    <p:sldId id="309" r:id="rId11"/>
    <p:sldId id="310" r:id="rId12"/>
    <p:sldId id="314" r:id="rId13"/>
    <p:sldId id="315" r:id="rId14"/>
    <p:sldId id="301" r:id="rId1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FF0000"/>
    <a:srgbClr val="00CC00"/>
    <a:srgbClr val="CC00CC"/>
    <a:srgbClr val="339933"/>
    <a:srgbClr val="FF99FF"/>
    <a:srgbClr val="CC9900"/>
    <a:srgbClr val="CCCC00"/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/>
    <p:restoredTop sz="94642"/>
  </p:normalViewPr>
  <p:slideViewPr>
    <p:cSldViewPr showGuides="1">
      <p:cViewPr varScale="1">
        <p:scale>
          <a:sx n="67" d="100"/>
          <a:sy n="67" d="100"/>
        </p:scale>
        <p:origin x="-606" y="-96"/>
      </p:cViewPr>
      <p:guideLst>
        <p:guide orient="horz" pos="2169"/>
        <p:guide pos="288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GIF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hyperlink" Target="http://baike.baidu.com/view/8171.htm" TargetMode="External"/><Relationship Id="rId4" Type="http://schemas.openxmlformats.org/officeDocument/2006/relationships/hyperlink" Target="http://baike.baidu.com/view/45083.htm" TargetMode="External"/><Relationship Id="rId3" Type="http://schemas.openxmlformats.org/officeDocument/2006/relationships/hyperlink" Target="http://baike.baidu.com/view/66794.htm" TargetMode="External"/><Relationship Id="rId2" Type="http://schemas.openxmlformats.org/officeDocument/2006/relationships/hyperlink" Target="http://baike.baidu.com/view/21759.htm" TargetMode="External"/><Relationship Id="rId1" Type="http://schemas.openxmlformats.org/officeDocument/2006/relationships/hyperlink" Target="http://baike.baidu.com/view/9226.htm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http://www.chuanjiaoban.com/userfiles/old/uploadfile/2009/1008/20091008072458641.jpg"/>
          <p:cNvPicPr>
            <a:picLocks noChangeAspect="1" noChangeArrowheads="1"/>
          </p:cNvPicPr>
          <p:nvPr/>
        </p:nvPicPr>
        <p:blipFill>
          <a:blip r:embed="rId1" cstate="print"/>
          <a:srcRect b="4687"/>
          <a:stretch>
            <a:fillRect/>
          </a:stretch>
        </p:blipFill>
        <p:spPr bwMode="auto">
          <a:xfrm>
            <a:off x="1547664" y="1988840"/>
            <a:ext cx="6192688" cy="4176464"/>
          </a:xfrm>
          <a:prstGeom prst="rect">
            <a:avLst/>
          </a:prstGeom>
          <a:noFill/>
        </p:spPr>
      </p:pic>
      <p:sp>
        <p:nvSpPr>
          <p:cNvPr id="2065" name="矩形 2064"/>
          <p:cNvSpPr/>
          <p:nvPr/>
        </p:nvSpPr>
        <p:spPr>
          <a:xfrm>
            <a:off x="3059113" y="1557338"/>
            <a:ext cx="649287" cy="1028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843808" y="1124744"/>
            <a:ext cx="384111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kern="100" dirty="0" smtClean="0">
                <a:cs typeface="宋体" panose="02010600030101010101" pitchFamily="2" charset="-122"/>
              </a:rPr>
              <a:t>26  </a:t>
            </a:r>
            <a:r>
              <a:rPr lang="zh-CN" altLang="en-US" sz="4400" b="1" kern="100" dirty="0" smtClean="0">
                <a:cs typeface="宋体" panose="02010600030101010101" pitchFamily="2" charset="-122"/>
              </a:rPr>
              <a:t>朱德的扁担</a:t>
            </a:r>
            <a:endParaRPr lang="zh-CN" altLang="en-US" sz="4400" dirty="0"/>
          </a:p>
        </p:txBody>
      </p:sp>
      <p:sp>
        <p:nvSpPr>
          <p:cNvPr id="6" name="矩形 5"/>
          <p:cNvSpPr/>
          <p:nvPr/>
        </p:nvSpPr>
        <p:spPr>
          <a:xfrm>
            <a:off x="3131840" y="5373216"/>
            <a:ext cx="244810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第一课时</a:t>
            </a:r>
            <a:endParaRPr lang="zh-CN" altLang="en-US" sz="4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83568" y="1412776"/>
            <a:ext cx="468052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/>
              <a:t>       </a:t>
            </a:r>
            <a:r>
              <a:rPr lang="zh-CN" altLang="en-US" sz="3600" dirty="0" smtClean="0"/>
              <a:t>“</a:t>
            </a:r>
            <a:r>
              <a:rPr lang="zh-CN" altLang="zh-CN" sz="3600" dirty="0" smtClean="0"/>
              <a:t>他穿着草鞋</a:t>
            </a:r>
            <a:r>
              <a:rPr lang="zh-CN" altLang="en-US" sz="3600" dirty="0" smtClean="0"/>
              <a:t>，</a:t>
            </a:r>
            <a:r>
              <a:rPr lang="zh-CN" altLang="zh-CN" sz="3600" dirty="0" smtClean="0"/>
              <a:t>戴着斗笠</a:t>
            </a:r>
            <a:r>
              <a:rPr lang="zh-CN" altLang="en-US" sz="3600" dirty="0" smtClean="0"/>
              <a:t>，</a:t>
            </a:r>
            <a:r>
              <a:rPr lang="zh-CN" altLang="zh-CN" sz="3600" dirty="0" smtClean="0"/>
              <a:t>挑起满满的一担粮食</a:t>
            </a:r>
            <a:r>
              <a:rPr lang="zh-CN" altLang="en-US" sz="3600" dirty="0" smtClean="0"/>
              <a:t>，</a:t>
            </a:r>
            <a:r>
              <a:rPr lang="zh-CN" altLang="zh-CN" sz="3600" dirty="0" smtClean="0"/>
              <a:t>跟大家一块儿爬山，晚上还要整夜整夜地研究怎样跟敌人打仗。</a:t>
            </a:r>
            <a:r>
              <a:rPr lang="zh-CN" altLang="en-US" sz="3600" dirty="0" smtClean="0"/>
              <a:t>”</a:t>
            </a:r>
            <a:r>
              <a:rPr lang="zh-CN" altLang="zh-CN" sz="3600" dirty="0" smtClean="0"/>
              <a:t>说说你的理解？</a:t>
            </a:r>
            <a:endParaRPr lang="zh-CN" altLang="en-US" sz="3600" dirty="0"/>
          </a:p>
        </p:txBody>
      </p:sp>
      <p:pic>
        <p:nvPicPr>
          <p:cNvPr id="2050" name="Picture 2" descr="http://s2.sinaimg.cn/mw690/001ZxC1tty6OLMVYjeh31&amp;690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292080" y="1340768"/>
            <a:ext cx="3312368" cy="39604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971600" y="1268760"/>
            <a:ext cx="6624736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rPr>
              <a:t>  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rPr>
              <a:t>不料朱德同志又找来了一根扁担，写上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  <a:cs typeface="Tahoma" panose="020B0604030504040204" pitchFamily="34" charset="0"/>
              </a:rPr>
              <a:t>“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rPr>
              <a:t>朱德记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  <a:cs typeface="Tahoma" panose="020B0604030504040204" pitchFamily="34" charset="0"/>
              </a:rPr>
              <a:t>”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rPr>
              <a:t>三个字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rPr>
              <a:t>。</a:t>
            </a:r>
            <a:endParaRPr kumimoji="0" lang="zh-CN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5603" name="Picture 3" descr="http://p7.qhimg.com/dmsmty/350_200_/t01eab56ee64b3d52e1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691680" y="2492896"/>
            <a:ext cx="5256584" cy="37444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5616" y="1268760"/>
            <a:ext cx="331236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 smtClean="0"/>
              <a:t>关于朱德同志感人的故事还有很多很多。请你们课后收集有关他的故事，开个故事会。</a:t>
            </a:r>
            <a:endParaRPr lang="zh-CN" altLang="en-US" sz="3600" dirty="0"/>
          </a:p>
        </p:txBody>
      </p:sp>
      <p:pic>
        <p:nvPicPr>
          <p:cNvPr id="26626" name="Picture 2" descr="http://www.lnqw.gov.cn/upfiles/article/201506/20150602020136437_s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211960" y="1412776"/>
            <a:ext cx="3878204" cy="38164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2564904"/>
            <a:ext cx="38100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9752" y="2253913"/>
            <a:ext cx="3724096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3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再见</a:t>
            </a:r>
            <a:endParaRPr lang="zh-CN" altLang="en-US" sz="13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2" descr="http://img4.imgtn.bdimg.com/it/u=1882688087,2359545023&amp;fm=214&amp;gp=0.jpg"/>
          <p:cNvSpPr>
            <a:spLocks noChangeAspect="1" noChangeArrowheads="1"/>
          </p:cNvSpPr>
          <p:nvPr/>
        </p:nvSpPr>
        <p:spPr bwMode="auto">
          <a:xfrm>
            <a:off x="66675" y="-1249363"/>
            <a:ext cx="3867150" cy="2609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388" name="AutoShape 4" descr="http://img4.imgtn.bdimg.com/it/u=1882688087,2359545023&amp;fm=214&amp;gp=0.jpg"/>
          <p:cNvSpPr>
            <a:spLocks noChangeAspect="1" noChangeArrowheads="1"/>
          </p:cNvSpPr>
          <p:nvPr/>
        </p:nvSpPr>
        <p:spPr bwMode="auto">
          <a:xfrm>
            <a:off x="66675" y="-1249363"/>
            <a:ext cx="3867150" cy="2609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340" name="AutoShape 4" descr="http://img1.imgtn.bdimg.com/it/u=238641467,3975618434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342" name="AutoShape 6" descr="http://img1.imgtn.bdimg.com/it/u=238641467,3975618434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0920" y="1196752"/>
            <a:ext cx="7784033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kern="100" dirty="0" smtClean="0">
                <a:latin typeface="Times New Roman" panose="02020603050405020304"/>
                <a:ea typeface="宋体" panose="02010600030101010101" pitchFamily="2" charset="-122"/>
              </a:rPr>
              <a:t>           </a:t>
            </a:r>
            <a:r>
              <a:rPr lang="zh-CN" altLang="zh-CN" sz="3200" kern="100" dirty="0" smtClean="0">
                <a:latin typeface="Times New Roman" panose="02020603050405020304"/>
                <a:ea typeface="宋体" panose="02010600030101010101" pitchFamily="2" charset="-122"/>
              </a:rPr>
              <a:t>朱德</a:t>
            </a:r>
            <a:r>
              <a:rPr lang="zh-CN" altLang="zh-CN" sz="3200" kern="100" dirty="0">
                <a:latin typeface="Times New Roman" panose="02020603050405020304"/>
                <a:ea typeface="宋体" panose="02010600030101010101" pitchFamily="2" charset="-122"/>
              </a:rPr>
              <a:t>（</a:t>
            </a:r>
            <a:r>
              <a:rPr lang="en-US" altLang="zh-CN" sz="3200" kern="100" dirty="0">
                <a:latin typeface="Times New Roman" panose="02020603050405020304"/>
                <a:ea typeface="宋体" panose="02010600030101010101" pitchFamily="2" charset="-122"/>
              </a:rPr>
              <a:t>1886</a:t>
            </a:r>
            <a:r>
              <a:rPr lang="zh-CN" altLang="zh-CN" sz="3200" kern="100" dirty="0">
                <a:latin typeface="Times New Roman" panose="02020603050405020304"/>
                <a:ea typeface="宋体" panose="02010600030101010101" pitchFamily="2" charset="-122"/>
              </a:rPr>
              <a:t>～</a:t>
            </a:r>
            <a:r>
              <a:rPr lang="en-US" altLang="zh-CN" sz="3200" kern="100" dirty="0">
                <a:latin typeface="Times New Roman" panose="02020603050405020304"/>
                <a:ea typeface="宋体" panose="02010600030101010101" pitchFamily="2" charset="-122"/>
              </a:rPr>
              <a:t>1976</a:t>
            </a:r>
            <a:r>
              <a:rPr lang="zh-CN" altLang="zh-CN" sz="3200" kern="100" dirty="0" smtClean="0">
                <a:latin typeface="Times New Roman" panose="02020603050405020304"/>
                <a:ea typeface="宋体" panose="02010600030101010101" pitchFamily="2" charset="-122"/>
              </a:rPr>
              <a:t>）</a:t>
            </a:r>
            <a:r>
              <a:rPr lang="en-US" altLang="zh-CN" sz="3200" kern="100" dirty="0" smtClean="0">
                <a:latin typeface="Times New Roman" panose="02020603050405020304"/>
                <a:ea typeface="宋体" panose="02010600030101010101" pitchFamily="2" charset="-122"/>
              </a:rPr>
              <a:t> </a:t>
            </a:r>
            <a:r>
              <a:rPr lang="zh-CN" altLang="zh-CN" sz="3200" kern="100" dirty="0" smtClean="0">
                <a:latin typeface="Times New Roman" panose="02020603050405020304"/>
                <a:ea typeface="宋体" panose="02010600030101010101" pitchFamily="2" charset="-122"/>
              </a:rPr>
              <a:t> </a:t>
            </a:r>
            <a:r>
              <a:rPr lang="en-US" altLang="zh-CN" sz="3200" kern="100" dirty="0" err="1">
                <a:solidFill>
                  <a:srgbClr val="136EC2"/>
                </a:solidFill>
                <a:latin typeface="宋体" panose="02010600030101010101" pitchFamily="2" charset="-122"/>
                <a:ea typeface="宋体" panose="02010600030101010101" pitchFamily="2" charset="-122"/>
                <a:hlinkClick r:id="rId1"/>
              </a:rPr>
              <a:t>马克思列宁主义</a:t>
            </a:r>
            <a:r>
              <a:rPr lang="zh-CN" altLang="zh-CN" sz="3200" kern="100" dirty="0">
                <a:latin typeface="Times New Roman" panose="02020603050405020304"/>
                <a:ea typeface="宋体" panose="02010600030101010101" pitchFamily="2" charset="-122"/>
              </a:rPr>
              <a:t>者，中国无产阶级</a:t>
            </a:r>
            <a:r>
              <a:rPr lang="en-US" altLang="zh-CN" sz="3200" kern="100" dirty="0" err="1">
                <a:solidFill>
                  <a:srgbClr val="136EC2"/>
                </a:solidFill>
                <a:latin typeface="宋体" panose="02010600030101010101" pitchFamily="2" charset="-122"/>
                <a:ea typeface="宋体" panose="02010600030101010101" pitchFamily="2" charset="-122"/>
                <a:hlinkClick r:id="rId2"/>
              </a:rPr>
              <a:t>革命家</a:t>
            </a:r>
            <a:r>
              <a:rPr lang="zh-CN" altLang="zh-CN" sz="3200" kern="100" dirty="0">
                <a:latin typeface="Times New Roman" panose="02020603050405020304"/>
                <a:ea typeface="宋体" panose="02010600030101010101" pitchFamily="2" charset="-122"/>
              </a:rPr>
              <a:t>、</a:t>
            </a:r>
            <a:r>
              <a:rPr lang="en-US" altLang="zh-CN" sz="3200" kern="100" dirty="0" err="1">
                <a:solidFill>
                  <a:srgbClr val="136EC2"/>
                </a:solidFill>
                <a:latin typeface="宋体" panose="02010600030101010101" pitchFamily="2" charset="-122"/>
                <a:ea typeface="宋体" panose="02010600030101010101" pitchFamily="2" charset="-122"/>
                <a:hlinkClick r:id="rId3"/>
              </a:rPr>
              <a:t>政治家</a:t>
            </a:r>
            <a:r>
              <a:rPr lang="zh-CN" altLang="zh-CN" sz="3200" kern="100" dirty="0">
                <a:latin typeface="Times New Roman" panose="02020603050405020304"/>
                <a:ea typeface="宋体" panose="02010600030101010101" pitchFamily="2" charset="-122"/>
              </a:rPr>
              <a:t>、</a:t>
            </a:r>
            <a:r>
              <a:rPr lang="en-US" altLang="zh-CN" sz="3200" kern="100" dirty="0" err="1">
                <a:solidFill>
                  <a:srgbClr val="136EC2"/>
                </a:solidFill>
                <a:latin typeface="宋体" panose="02010600030101010101" pitchFamily="2" charset="-122"/>
                <a:ea typeface="宋体" panose="02010600030101010101" pitchFamily="2" charset="-122"/>
                <a:hlinkClick r:id="rId4"/>
              </a:rPr>
              <a:t>军事家</a:t>
            </a:r>
            <a:r>
              <a:rPr lang="zh-CN" altLang="zh-CN" sz="3200" kern="100" dirty="0">
                <a:latin typeface="Times New Roman" panose="02020603050405020304"/>
                <a:ea typeface="宋体" panose="02010600030101010101" pitchFamily="2" charset="-122"/>
              </a:rPr>
              <a:t>，中国</a:t>
            </a:r>
            <a:r>
              <a:rPr lang="en-US" altLang="zh-CN" sz="3200" kern="100" dirty="0" err="1">
                <a:solidFill>
                  <a:srgbClr val="136EC2"/>
                </a:solidFill>
                <a:latin typeface="宋体" panose="02010600030101010101" pitchFamily="2" charset="-122"/>
                <a:ea typeface="宋体" panose="02010600030101010101" pitchFamily="2" charset="-122"/>
                <a:hlinkClick r:id="rId5"/>
              </a:rPr>
              <a:t>共产党</a:t>
            </a:r>
            <a:r>
              <a:rPr lang="zh-CN" altLang="zh-CN" sz="3200" kern="100" dirty="0">
                <a:latin typeface="Times New Roman" panose="02020603050405020304"/>
                <a:ea typeface="宋体" panose="02010600030101010101" pitchFamily="2" charset="-122"/>
              </a:rPr>
              <a:t>、中华人民共和国的主要领导人，中国人民解放军的主要创建人和领导人。字玉阶，四川仪陇人。</a:t>
            </a:r>
            <a:r>
              <a:rPr lang="en-US" altLang="zh-CN" sz="3200" kern="100" dirty="0">
                <a:latin typeface="Times New Roman" panose="02020603050405020304"/>
                <a:ea typeface="宋体" panose="02010600030101010101" pitchFamily="2" charset="-122"/>
              </a:rPr>
              <a:t>1955</a:t>
            </a:r>
            <a:r>
              <a:rPr lang="zh-CN" altLang="zh-CN" sz="3200" kern="100" dirty="0">
                <a:latin typeface="Times New Roman" panose="02020603050405020304"/>
                <a:ea typeface="宋体" panose="02010600030101010101" pitchFamily="2" charset="-122"/>
              </a:rPr>
              <a:t>年被授予中华人民共和国元帅军衔。在参与领导社会主义建设中，为</a:t>
            </a:r>
            <a:r>
              <a:rPr lang="zh-CN" altLang="zh-CN" sz="3200" kern="100" dirty="0" smtClean="0">
                <a:latin typeface="Times New Roman" panose="02020603050405020304"/>
                <a:ea typeface="宋体" panose="02010600030101010101" pitchFamily="2" charset="-122"/>
              </a:rPr>
              <a:t>实现农业、工业、国防和科学技</a:t>
            </a:r>
            <a:endParaRPr lang="en-US" altLang="zh-CN" sz="3200" kern="100" dirty="0" smtClean="0">
              <a:latin typeface="Times New Roman" panose="02020603050405020304"/>
              <a:ea typeface="宋体" panose="02010600030101010101" pitchFamily="2" charset="-122"/>
            </a:endParaRPr>
          </a:p>
          <a:p>
            <a:pPr algn="ctr"/>
            <a:r>
              <a:rPr lang="zh-CN" altLang="zh-CN" sz="3200" kern="100" dirty="0" smtClean="0">
                <a:latin typeface="Times New Roman" panose="02020603050405020304"/>
                <a:ea typeface="宋体" panose="02010600030101010101" pitchFamily="2" charset="-122"/>
              </a:rPr>
              <a:t>术现代化的伟大历史任务作了巨大努力。</a:t>
            </a:r>
            <a:endParaRPr lang="zh-CN" altLang="en-US" sz="3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pic5.huitu.com/res/20121209/119880_20121209123033512200_1.jpg"/>
          <p:cNvPicPr>
            <a:picLocks noChangeAspect="1" noChangeArrowheads="1"/>
          </p:cNvPicPr>
          <p:nvPr/>
        </p:nvPicPr>
        <p:blipFill>
          <a:blip r:embed="rId1" cstate="print"/>
          <a:srcRect t="9000" r="1721" b="6401"/>
          <a:stretch>
            <a:fillRect/>
          </a:stretch>
        </p:blipFill>
        <p:spPr bwMode="auto">
          <a:xfrm>
            <a:off x="1691680" y="1124744"/>
            <a:ext cx="5616624" cy="3384376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3203848" y="4581128"/>
            <a:ext cx="23042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扁担</a:t>
            </a:r>
            <a:endParaRPr lang="zh-CN" alt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6" name="AutoShape 6" descr="http://img0.imgtn.bdimg.com/it/u=2214750606,1075448771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39552" y="1340768"/>
            <a:ext cx="80329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/>
              <a:t>先读课文，再说主要讲了一件什么事？</a:t>
            </a:r>
            <a:endParaRPr lang="zh-CN" altLang="en-US" sz="3600" dirty="0"/>
          </a:p>
        </p:txBody>
      </p:sp>
      <p:pic>
        <p:nvPicPr>
          <p:cNvPr id="7170" name="Picture 2" descr="http://military.china.com/zh_cn/history4/62/20081124/images/15202227_2008112411244539195800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15816" y="2276872"/>
            <a:ext cx="2818087" cy="38164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31640" y="1484784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b="1" dirty="0" smtClean="0">
                <a:solidFill>
                  <a:srgbClr val="FF0000"/>
                </a:solidFill>
              </a:rPr>
              <a:t>朱、扁、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担、</a:t>
            </a:r>
            <a:r>
              <a:rPr lang="zh-CN" altLang="zh-CN" sz="3600" b="1" dirty="0" smtClean="0">
                <a:solidFill>
                  <a:srgbClr val="FF0000"/>
                </a:solidFill>
              </a:rPr>
              <a:t>队、伍、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产、</a:t>
            </a:r>
            <a:r>
              <a:rPr lang="zh-CN" altLang="zh-CN" sz="3600" b="1" dirty="0" smtClean="0">
                <a:solidFill>
                  <a:srgbClr val="FF0000"/>
                </a:solidFill>
              </a:rPr>
              <a:t>粮、抽、鞋、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整</a:t>
            </a:r>
            <a:r>
              <a:rPr lang="zh-CN" altLang="zh-CN" sz="3600" b="1" dirty="0" smtClean="0">
                <a:solidFill>
                  <a:srgbClr val="FF0000"/>
                </a:solidFill>
              </a:rPr>
              <a:t>、研、究、仗、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疼</a:t>
            </a:r>
            <a:r>
              <a:rPr lang="zh-CN" altLang="zh-CN" sz="3600" b="1" dirty="0" smtClean="0">
                <a:solidFill>
                  <a:srgbClr val="FF0000"/>
                </a:solidFill>
              </a:rPr>
              <a:t>、敬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pic>
        <p:nvPicPr>
          <p:cNvPr id="3" name="图片 2" descr="u=24085361,2208423609&amp;fm=206&amp;gp=0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292080" y="4077072"/>
            <a:ext cx="3095625" cy="2095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图片 22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43608" y="1772816"/>
            <a:ext cx="1439862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1" name="图片 22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699792" y="1772816"/>
            <a:ext cx="1439862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" name="图片 22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355976" y="1772816"/>
            <a:ext cx="1439862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" name="图片 22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71600" y="3573016"/>
            <a:ext cx="1439862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4" name="TextBox 113"/>
          <p:cNvSpPr txBox="1"/>
          <p:nvPr/>
        </p:nvSpPr>
        <p:spPr>
          <a:xfrm>
            <a:off x="1115616" y="1910442"/>
            <a:ext cx="100811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/>
              <a:t>领</a:t>
            </a:r>
            <a:endParaRPr lang="zh-CN" altLang="en-US" sz="8800" dirty="0"/>
          </a:p>
        </p:txBody>
      </p:sp>
      <p:sp>
        <p:nvSpPr>
          <p:cNvPr id="115" name="TextBox 114"/>
          <p:cNvSpPr txBox="1"/>
          <p:nvPr/>
        </p:nvSpPr>
        <p:spPr>
          <a:xfrm>
            <a:off x="2771800" y="1844824"/>
            <a:ext cx="100811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/>
              <a:t>队</a:t>
            </a:r>
            <a:endParaRPr lang="zh-CN" altLang="en-US" sz="8800" dirty="0"/>
          </a:p>
        </p:txBody>
      </p:sp>
      <p:sp>
        <p:nvSpPr>
          <p:cNvPr id="116" name="TextBox 115"/>
          <p:cNvSpPr txBox="1"/>
          <p:nvPr/>
        </p:nvSpPr>
        <p:spPr>
          <a:xfrm>
            <a:off x="4499992" y="1838434"/>
            <a:ext cx="100811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/>
              <a:t>跟</a:t>
            </a:r>
            <a:endParaRPr lang="zh-CN" altLang="en-US" sz="8800" dirty="0"/>
          </a:p>
        </p:txBody>
      </p:sp>
      <p:sp>
        <p:nvSpPr>
          <p:cNvPr id="117" name="TextBox 116"/>
          <p:cNvSpPr txBox="1"/>
          <p:nvPr/>
        </p:nvSpPr>
        <p:spPr>
          <a:xfrm>
            <a:off x="1043608" y="3638634"/>
            <a:ext cx="100811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/>
              <a:t>产</a:t>
            </a:r>
            <a:endParaRPr lang="zh-CN" altLang="en-US" sz="8800" dirty="0"/>
          </a:p>
        </p:txBody>
      </p:sp>
      <p:pic>
        <p:nvPicPr>
          <p:cNvPr id="118" name="图片 22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627784" y="3573016"/>
            <a:ext cx="1439862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9" name="图片 22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355976" y="3573016"/>
            <a:ext cx="1439862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0" name="TextBox 119"/>
          <p:cNvSpPr txBox="1"/>
          <p:nvPr/>
        </p:nvSpPr>
        <p:spPr>
          <a:xfrm>
            <a:off x="2699792" y="3638634"/>
            <a:ext cx="100811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/>
              <a:t>争</a:t>
            </a:r>
            <a:endParaRPr lang="zh-CN" altLang="en-US" sz="8800" dirty="0"/>
          </a:p>
        </p:txBody>
      </p:sp>
      <p:sp>
        <p:nvSpPr>
          <p:cNvPr id="121" name="TextBox 120"/>
          <p:cNvSpPr txBox="1"/>
          <p:nvPr/>
        </p:nvSpPr>
        <p:spPr>
          <a:xfrm>
            <a:off x="4427984" y="3573016"/>
            <a:ext cx="100811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/>
              <a:t>战</a:t>
            </a:r>
            <a:endParaRPr lang="zh-CN" alt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" grpId="0"/>
      <p:bldP spid="115" grpId="0"/>
      <p:bldP spid="116" grpId="0"/>
      <p:bldP spid="117" grpId="0"/>
      <p:bldP spid="120" grpId="0"/>
      <p:bldP spid="1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http://www.chuanjiaoban.com/userfiles/old/uploadfile/2009/1008/20091008072458641.jpg"/>
          <p:cNvPicPr>
            <a:picLocks noChangeAspect="1" noChangeArrowheads="1"/>
          </p:cNvPicPr>
          <p:nvPr/>
        </p:nvPicPr>
        <p:blipFill>
          <a:blip r:embed="rId1" cstate="print"/>
          <a:srcRect b="4687"/>
          <a:stretch>
            <a:fillRect/>
          </a:stretch>
        </p:blipFill>
        <p:spPr bwMode="auto">
          <a:xfrm>
            <a:off x="1547664" y="1196752"/>
            <a:ext cx="6192688" cy="4968552"/>
          </a:xfrm>
          <a:prstGeom prst="rect">
            <a:avLst/>
          </a:prstGeom>
          <a:noFill/>
        </p:spPr>
      </p:pic>
      <p:sp>
        <p:nvSpPr>
          <p:cNvPr id="10" name="矩形 9"/>
          <p:cNvSpPr/>
          <p:nvPr/>
        </p:nvSpPr>
        <p:spPr>
          <a:xfrm>
            <a:off x="3131840" y="5373216"/>
            <a:ext cx="244810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第二课时</a:t>
            </a:r>
            <a:endParaRPr lang="zh-CN" altLang="en-US" sz="4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170" name="AutoShape 2" descr="http://img1.imgtn.bdimg.com/it/u=680222926,233386023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72" name="AutoShape 4" descr="http://img1.imgtn.bdimg.com/it/u=680222926,233386023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83568" y="1268760"/>
            <a:ext cx="69847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/>
              <a:t>      </a:t>
            </a:r>
            <a:r>
              <a:rPr lang="zh-CN" altLang="en-US" sz="3600" dirty="0" smtClean="0"/>
              <a:t>“</a:t>
            </a:r>
            <a:r>
              <a:rPr lang="zh-CN" altLang="zh-CN" sz="3600" dirty="0" smtClean="0"/>
              <a:t>山上是红军，山下不远是敌人。</a:t>
            </a:r>
            <a:r>
              <a:rPr lang="zh-CN" altLang="en-US" sz="3600" dirty="0" smtClean="0"/>
              <a:t>”</a:t>
            </a:r>
            <a:r>
              <a:rPr lang="zh-CN" altLang="zh-CN" sz="3600" dirty="0" smtClean="0"/>
              <a:t>这句话你了解到什么？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899592" y="2636912"/>
            <a:ext cx="69847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</a:rPr>
              <a:t>       </a:t>
            </a:r>
            <a:r>
              <a:rPr lang="zh-CN" altLang="zh-CN" sz="3600" b="1" dirty="0" smtClean="0">
                <a:solidFill>
                  <a:srgbClr val="FF0000"/>
                </a:solidFill>
              </a:rPr>
              <a:t>从“不远”这个词看出敌人离井冈山很近，是要进犯井冈山。朱德到山下挑粮会遇到危险。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pic>
        <p:nvPicPr>
          <p:cNvPr id="7" name="Picture 2" descr="http://www.tom61.com/d/file/xiaoxuekejian/sujiaobanxiaoxueyuwenernianjishangcekejian/2012-03-20/124004ab5ea1158d36f8b8522a4960ae.jpg"/>
          <p:cNvPicPr>
            <a:picLocks noChangeAspect="1" noChangeArrowheads="1"/>
          </p:cNvPicPr>
          <p:nvPr/>
        </p:nvPicPr>
        <p:blipFill>
          <a:blip r:embed="rId1" cstate="print"/>
          <a:srcRect r="1854" b="11617"/>
          <a:stretch>
            <a:fillRect/>
          </a:stretch>
        </p:blipFill>
        <p:spPr bwMode="auto">
          <a:xfrm>
            <a:off x="4860032" y="4365104"/>
            <a:ext cx="2736304" cy="19228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27584" y="1196752"/>
            <a:ext cx="69127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/>
              <a:t>       </a:t>
            </a:r>
            <a:r>
              <a:rPr lang="zh-CN" altLang="zh-CN" sz="3600" dirty="0" smtClean="0"/>
              <a:t>从井冈山上到茅坪，来回有五六十里，山高路陡，非常难走。</a:t>
            </a:r>
            <a:br>
              <a:rPr lang="en-US" altLang="zh-CN" sz="3600" dirty="0" smtClean="0"/>
            </a:br>
            <a:endParaRPr lang="zh-CN" altLang="en-US" sz="3600" dirty="0"/>
          </a:p>
        </p:txBody>
      </p:sp>
      <p:pic>
        <p:nvPicPr>
          <p:cNvPr id="3074" name="Picture 2" descr="http://s2.sinaimg.cn/mw690/001ZxC1tty6OLMVYjeh31&amp;690"/>
          <p:cNvPicPr>
            <a:picLocks noChangeAspect="1" noChangeArrowheads="1"/>
          </p:cNvPicPr>
          <p:nvPr/>
        </p:nvPicPr>
        <p:blipFill>
          <a:blip r:embed="rId1" cstate="print"/>
          <a:srcRect r="1918" b="19480"/>
          <a:stretch>
            <a:fillRect/>
          </a:stretch>
        </p:blipFill>
        <p:spPr bwMode="auto">
          <a:xfrm>
            <a:off x="1331640" y="2636912"/>
            <a:ext cx="5904656" cy="35283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波形.thmx</Template>
  <TotalTime>0</TotalTime>
  <Words>485</Words>
  <PresentationFormat>全屏显示(4:3)</PresentationFormat>
  <Paragraphs>41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Arial</vt:lpstr>
      <vt:lpstr>宋体</vt:lpstr>
      <vt:lpstr>Wingdings</vt:lpstr>
      <vt:lpstr>Calibri</vt:lpstr>
      <vt:lpstr>Times New Roman</vt:lpstr>
      <vt:lpstr>Tahoma</vt:lpstr>
      <vt:lpstr>Arial</vt:lpstr>
      <vt:lpstr>微软雅黑</vt:lpstr>
      <vt:lpstr/>
      <vt:lpstr>Arial Unicode MS</vt:lpstr>
      <vt:lpstr>Calibri Light</vt:lpstr>
      <vt:lpstr>Courier New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2013-11-14T01:26:00Z</dcterms:created>
  <dcterms:modified xsi:type="dcterms:W3CDTF">2018-09-15T16:41:24Z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