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61" r:id="rId2"/>
    <p:sldId id="262" r:id="rId3"/>
    <p:sldId id="348" r:id="rId4"/>
    <p:sldId id="349" r:id="rId5"/>
    <p:sldId id="351" r:id="rId6"/>
    <p:sldId id="331" r:id="rId7"/>
    <p:sldId id="375" r:id="rId8"/>
    <p:sldId id="376" r:id="rId9"/>
    <p:sldId id="377" r:id="rId10"/>
    <p:sldId id="378" r:id="rId11"/>
    <p:sldId id="379" r:id="rId12"/>
    <p:sldId id="352" r:id="rId13"/>
    <p:sldId id="380" r:id="rId14"/>
    <p:sldId id="353" r:id="rId15"/>
    <p:sldId id="354" r:id="rId16"/>
    <p:sldId id="374" r:id="rId17"/>
    <p:sldId id="381" r:id="rId18"/>
    <p:sldId id="288" r:id="rId19"/>
    <p:sldId id="358" r:id="rId20"/>
    <p:sldId id="359" r:id="rId21"/>
    <p:sldId id="360" r:id="rId22"/>
    <p:sldId id="361" r:id="rId23"/>
    <p:sldId id="362" r:id="rId24"/>
    <p:sldId id="363" r:id="rId25"/>
    <p:sldId id="364" r:id="rId26"/>
    <p:sldId id="365" r:id="rId27"/>
    <p:sldId id="366" r:id="rId28"/>
    <p:sldId id="367" r:id="rId29"/>
    <p:sldId id="368" r:id="rId30"/>
    <p:sldId id="369" r:id="rId31"/>
    <p:sldId id="370" r:id="rId32"/>
    <p:sldId id="371" r:id="rId33"/>
    <p:sldId id="372" r:id="rId34"/>
    <p:sldId id="373" r:id="rId35"/>
    <p:sldId id="382" r:id="rId36"/>
    <p:sldId id="383" r:id="rId37"/>
    <p:sldId id="384" r:id="rId38"/>
    <p:sldId id="385" r:id="rId39"/>
    <p:sldId id="386" r:id="rId40"/>
    <p:sldId id="387" r:id="rId41"/>
    <p:sldId id="389" r:id="rId42"/>
    <p:sldId id="388" r:id="rId43"/>
    <p:sldId id="390"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496187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161035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231026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289925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869085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4236312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4153717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677374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579240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896064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563275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849969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3524241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873958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0555757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1544095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844946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283171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14510854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22927533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501365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417134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1408803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656016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600255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4277999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976065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4123352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54813" y="538157"/>
            <a:ext cx="92969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455201" y="874706"/>
            <a:ext cx="72784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346193"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442849"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493538" cy="369332"/>
          </a:xfrm>
          <a:prstGeom prst="rect">
            <a:avLst/>
          </a:prstGeom>
          <a:noFill/>
        </p:spPr>
        <p:txBody>
          <a:bodyPr wrap="none" rtlCol="0">
            <a:spAutoFit/>
          </a:bodyPr>
          <a:lstStyle/>
          <a:p>
            <a:r>
              <a:rPr lang="zh-CN" altLang="zh-CN" sz="1800" b="1" dirty="0" smtClean="0">
                <a:solidFill>
                  <a:srgbClr val="C00000"/>
                </a:solidFill>
              </a:rPr>
              <a:t>文学类文本阅读</a:t>
            </a:r>
            <a:r>
              <a:rPr lang="en-US" altLang="zh-CN" sz="1800" b="1" dirty="0" smtClean="0">
                <a:solidFill>
                  <a:srgbClr val="C00000"/>
                </a:solidFill>
              </a:rPr>
              <a:t>(</a:t>
            </a:r>
            <a:r>
              <a:rPr lang="zh-CN" altLang="zh-CN" sz="1800" b="1" dirty="0" smtClean="0">
                <a:solidFill>
                  <a:srgbClr val="C00000"/>
                </a:solidFill>
              </a:rPr>
              <a:t>小说</a:t>
            </a:r>
            <a:r>
              <a:rPr lang="en-US" altLang="zh-CN" sz="1800" b="1" dirty="0" smtClean="0">
                <a:solidFill>
                  <a:srgbClr val="C00000"/>
                </a:solidFill>
              </a:rPr>
              <a:t>)——</a:t>
            </a:r>
            <a:r>
              <a:rPr lang="zh-CN" altLang="zh-CN" sz="1800" b="1" dirty="0" smtClean="0">
                <a:solidFill>
                  <a:srgbClr val="C00000"/>
                </a:solidFill>
              </a:rPr>
              <a:t>写尽人间无限事</a:t>
            </a:r>
            <a:endParaRPr lang="zh-CN" altLang="en-US" b="1" dirty="0">
              <a:solidFill>
                <a:srgbClr val="C00000"/>
              </a:solidFill>
              <a:latin typeface="+mj-ea"/>
              <a:ea typeface="+mj-ea"/>
            </a:endParaRPr>
          </a:p>
        </p:txBody>
      </p:sp>
      <p:sp>
        <p:nvSpPr>
          <p:cNvPr id="30" name="同侧圆角矩形 29">
            <a:hlinkClick r:id="rId18" action="ppaction://hlinksldjump" tooltip="点击进入"/>
          </p:cNvPr>
          <p:cNvSpPr/>
          <p:nvPr/>
        </p:nvSpPr>
        <p:spPr>
          <a:xfrm>
            <a:off x="435597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考情概览</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9" action="ppaction://hlinksldjump" tooltip="点击进入"/>
          </p:cNvPr>
          <p:cNvSpPr/>
          <p:nvPr userDrawn="1"/>
        </p:nvSpPr>
        <p:spPr>
          <a:xfrm>
            <a:off x="534698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整体阅读</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package" Target="../embeddings/Microsoft_Word___11.docx"/><Relationship Id="rId5" Type="http://schemas.openxmlformats.org/officeDocument/2006/relationships/slide" Target="slide6.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package" Target="../embeddings/Microsoft_Word___22.docx"/><Relationship Id="rId5" Type="http://schemas.openxmlformats.org/officeDocument/2006/relationships/slide" Target="slide6.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vmlDrawing" Target="../drawings/vmlDrawing4.vml"/><Relationship Id="rId5" Type="http://schemas.openxmlformats.org/officeDocument/2006/relationships/package" Target="../embeddings/Microsoft_Word___55.docx"/><Relationship Id="rId4" Type="http://schemas.openxmlformats.org/officeDocument/2006/relationships/package" Target="../embeddings/Microsoft_Word___44.docx"/></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package" Target="../embeddings/Microsoft_Word___33.docx"/><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860208"/>
            <a:ext cx="6948264" cy="1077841"/>
          </a:xfrm>
        </p:spPr>
        <p:txBody>
          <a:bodyPr/>
          <a:lstStyle/>
          <a:p>
            <a:r>
              <a:rPr lang="zh-CN" altLang="zh-CN" sz="3200" dirty="0"/>
              <a:t>专题二　文学类文本阅读</a:t>
            </a:r>
            <a:r>
              <a:rPr lang="en-US" altLang="zh-CN" sz="3200" dirty="0"/>
              <a:t>(</a:t>
            </a:r>
            <a:r>
              <a:rPr lang="zh-CN" altLang="zh-CN" sz="3200" dirty="0"/>
              <a:t>小说</a:t>
            </a:r>
            <a:r>
              <a:rPr lang="en-US" altLang="zh-CN" sz="3200" dirty="0" smtClean="0"/>
              <a:t>)</a:t>
            </a:r>
            <a:br>
              <a:rPr lang="en-US" altLang="zh-CN" sz="3200" dirty="0" smtClean="0"/>
            </a:br>
            <a:r>
              <a:rPr lang="en-US" altLang="zh-CN" sz="3200" dirty="0"/>
              <a:t> </a:t>
            </a:r>
            <a:r>
              <a:rPr lang="en-US" altLang="zh-CN" sz="3200" dirty="0" smtClean="0"/>
              <a:t>              ——</a:t>
            </a:r>
            <a:r>
              <a:rPr lang="zh-CN" altLang="zh-CN" sz="3200" dirty="0"/>
              <a:t>写尽人间无限事</a:t>
            </a:r>
          </a:p>
        </p:txBody>
      </p:sp>
    </p:spTree>
    <p:extLst>
      <p:ext uri="{BB962C8B-B14F-4D97-AF65-F5344CB8AC3E}">
        <p14:creationId xmlns:p14="http://schemas.microsoft.com/office/powerpoint/2010/main" xmlns="" val="1474908043"/>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1" name="矩形 10"/>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马兰花卖完菜回到家。一进门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就看见男人系着围裙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做了香喷喷的一桌饭菜。马兰花呆了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诧异地说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日头从西边出来啦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上小学二年级的女儿嘴快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是有位阿姨给你寄来了钱和信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说是要犒劳你的。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马兰花看着男人说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到底咋回事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男人挠挠头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是麻婶的女儿从上海寄来的。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信里都说了些啥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男人从抽屉里取出一张汇款单和一封信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你自己看嘛。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5559173"/>
      </p:ext>
    </p:extLst>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48311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马兰花接过信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就着灯光看起来。信中写道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实在是对不起了。母亲去世后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我没来得及整理她的东西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就大包小包地运回上海了。前几天清理母亲的遗物时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我意外地发现了一个小本本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上面记着她借你六百块钱的事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还有借钱的日期。根据时间推断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母亲没有还这笔钱。本来母亲在医院时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你还送了一兜水果过来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可你就是没提母亲借钱的事。还好我曾经和母亲到你家串过门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记着地址。不然麻烦可就大了。汇去一千元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多出来的四百块算是对大姐的一点心意吧。还有一事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大姐一家住的那房子还是租来的。母亲走了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房子我用不上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一时半会儿也卖不了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大姐如果不嫌弃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就搬过去住吧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就当帮我看房子了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钥匙我随后寄去。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马兰花读着信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读出满眼的泪水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1287755"/>
      </p:ext>
    </p:extLst>
  </p:cSld>
  <p:clrMapOvr>
    <a:masterClrMapping/>
  </p:clrMapOvr>
  <p:transition>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8" name="椭圆 7">
            <a:hlinkClick r:id="rId4" action="ppaction://hlinksldjump"/>
          </p:cNvPr>
          <p:cNvSpPr/>
          <p:nvPr/>
        </p:nvSpPr>
        <p:spPr>
          <a:xfrm>
            <a:off x="53640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9" name="椭圆 8">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0" name="椭圆 29">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1" name="矩形 30"/>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马兰花刚从市场接菜回来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三孬就急忙告诉她麻婶生病住院的事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还鼓动她到医院向麻婶女儿要钱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说明三孬好嚼舌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是个搬弄是非的人。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马兰花的丈夫因为六百元钱就耿耿于怀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收到一千元的汇款单后又主动为妻子做饭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这些细节惟妙惟肖地写出了这个人物的世故圆滑、反复无常。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小说以麻婶女儿来信作为结局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既在意料之外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不仅呼应了故事留下的悬念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还巧妙地造成了情节的逆转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颇具艺术匠心。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6797552"/>
      </p:ext>
    </p:extLst>
  </p:cSld>
  <p:clrMapOvr>
    <a:masterClrMapping/>
  </p:clrMapOvr>
  <p:transition>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8" name="椭圆 7">
            <a:hlinkClick r:id="rId4" action="ppaction://hlinksldjump"/>
          </p:cNvPr>
          <p:cNvSpPr/>
          <p:nvPr/>
        </p:nvSpPr>
        <p:spPr>
          <a:xfrm>
            <a:off x="5364088"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9" name="椭圆 8">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0" name="椭圆 29">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小说注重于细微处写人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从上海来信中可以看出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麻婶的女儿是一个通情达理的人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又是一个精明的人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她内心深处很不愿意欠别人的情。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发生在马兰花与麻婶两家之间的故事温馨动人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其中也蕴含着作者对当下社会伦理道德和人际关系的忧虑与反思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这是小说的深刻之处。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1" name="五边形 3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251520" y="3613850"/>
            <a:ext cx="8640960" cy="3055510"/>
            <a:chOff x="251520" y="1410577"/>
            <a:chExt cx="8640960" cy="3055510"/>
          </a:xfrm>
        </p:grpSpPr>
        <p:grpSp>
          <p:nvGrpSpPr>
            <p:cNvPr id="34" name="组合 33"/>
            <p:cNvGrpSpPr/>
            <p:nvPr/>
          </p:nvGrpSpPr>
          <p:grpSpPr>
            <a:xfrm>
              <a:off x="251520" y="1410577"/>
              <a:ext cx="8640960" cy="3055510"/>
              <a:chOff x="251520" y="-634622"/>
              <a:chExt cx="8640960" cy="3055510"/>
            </a:xfrm>
          </p:grpSpPr>
          <p:sp>
            <p:nvSpPr>
              <p:cNvPr id="36" name="五边形 3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251520" y="-634622"/>
                <a:ext cx="8640960" cy="2738503"/>
                <a:chOff x="251520" y="-634622"/>
                <a:chExt cx="8640960" cy="2738503"/>
              </a:xfrm>
            </p:grpSpPr>
            <p:sp>
              <p:nvSpPr>
                <p:cNvPr id="39" name="矩形 38"/>
                <p:cNvSpPr/>
                <p:nvPr/>
              </p:nvSpPr>
              <p:spPr>
                <a:xfrm>
                  <a:off x="251520" y="-634622"/>
                  <a:ext cx="8640960" cy="273850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63462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508000" y="1729054"/>
              <a:ext cx="8128000" cy="240065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说明三孬好嚼舌</a:t>
              </a:r>
              <a:r>
                <a:rPr lang="en-US" altLang="zh-CN" sz="2000" dirty="0"/>
                <a:t>,</a:t>
              </a:r>
              <a:r>
                <a:rPr lang="zh-CN" altLang="zh-CN" sz="2000" dirty="0"/>
                <a:t>是个搬弄是非的人</a:t>
              </a:r>
              <a:r>
                <a:rPr lang="en-US" altLang="zh-CN" sz="2000" dirty="0"/>
                <a:t>”</a:t>
              </a:r>
              <a:r>
                <a:rPr lang="zh-CN" altLang="zh-CN" sz="2000" dirty="0"/>
                <a:t>错</a:t>
              </a:r>
              <a:r>
                <a:rPr lang="en-US" altLang="zh-CN" sz="2000" dirty="0"/>
                <a:t>,</a:t>
              </a:r>
              <a:r>
                <a:rPr lang="zh-CN" altLang="zh-CN" sz="2000" dirty="0"/>
                <a:t>三孬告诉马兰花麻婶的事情</a:t>
              </a:r>
              <a:r>
                <a:rPr lang="en-US" altLang="zh-CN" sz="2000" dirty="0"/>
                <a:t>,</a:t>
              </a:r>
              <a:r>
                <a:rPr lang="zh-CN" altLang="zh-CN" sz="2000" dirty="0"/>
                <a:t>只是作为旁观者转述事情</a:t>
              </a:r>
              <a:r>
                <a:rPr lang="en-US" altLang="zh-CN" sz="2000" dirty="0"/>
                <a:t>,</a:t>
              </a:r>
              <a:r>
                <a:rPr lang="zh-CN" altLang="zh-CN" sz="2000" dirty="0"/>
                <a:t>并不能表明这一特点。</a:t>
              </a:r>
              <a:r>
                <a:rPr lang="en-US" altLang="zh-CN" sz="2000" dirty="0"/>
                <a:t>B</a:t>
              </a:r>
              <a:r>
                <a:rPr lang="zh-CN" altLang="zh-CN" sz="2000" dirty="0"/>
                <a:t>项</a:t>
              </a:r>
              <a:r>
                <a:rPr lang="en-US" altLang="zh-CN" sz="2000" dirty="0"/>
                <a:t>,“</a:t>
              </a:r>
              <a:r>
                <a:rPr lang="zh-CN" altLang="zh-CN" sz="2000" dirty="0"/>
                <a:t>这些细节惟妙惟肖地写出了这个人物的世故圆滑、反复无常</a:t>
              </a:r>
              <a:r>
                <a:rPr lang="en-US" altLang="zh-CN" sz="2000" dirty="0"/>
                <a:t>”</a:t>
              </a:r>
              <a:r>
                <a:rPr lang="zh-CN" altLang="zh-CN" sz="2000" dirty="0"/>
                <a:t>错</a:t>
              </a:r>
              <a:r>
                <a:rPr lang="en-US" altLang="zh-CN" sz="2000" dirty="0"/>
                <a:t>,</a:t>
              </a:r>
              <a:r>
                <a:rPr lang="zh-CN" altLang="zh-CN" sz="2000" dirty="0"/>
                <a:t>这表现的应是马兰花丈夫的重利思想。</a:t>
              </a:r>
              <a:r>
                <a:rPr lang="en-US" altLang="zh-CN" sz="2000" dirty="0"/>
                <a:t>D</a:t>
              </a:r>
              <a:r>
                <a:rPr lang="zh-CN" altLang="zh-CN" sz="2000" dirty="0"/>
                <a:t>项</a:t>
              </a:r>
              <a:r>
                <a:rPr lang="en-US" altLang="zh-CN" sz="2000" dirty="0"/>
                <a:t>,“</a:t>
              </a:r>
              <a:r>
                <a:rPr lang="zh-CN" altLang="zh-CN" sz="2000" dirty="0"/>
                <a:t>又是一个精明的人</a:t>
              </a:r>
              <a:r>
                <a:rPr lang="en-US" altLang="zh-CN" sz="2000" dirty="0"/>
                <a:t>,</a:t>
              </a:r>
              <a:r>
                <a:rPr lang="zh-CN" altLang="zh-CN" sz="2000" dirty="0"/>
                <a:t>她内心深处很不愿意欠别人的情</a:t>
              </a:r>
              <a:r>
                <a:rPr lang="en-US" altLang="zh-CN" sz="2000" dirty="0"/>
                <a:t>”</a:t>
              </a:r>
              <a:r>
                <a:rPr lang="zh-CN" altLang="zh-CN" sz="2000" dirty="0"/>
                <a:t>错</a:t>
              </a:r>
              <a:r>
                <a:rPr lang="en-US" altLang="zh-CN" sz="2000" dirty="0"/>
                <a:t>,</a:t>
              </a:r>
              <a:r>
                <a:rPr lang="zh-CN" altLang="zh-CN" sz="2000" dirty="0"/>
                <a:t>这更多的是表明麻婶的女儿知恩图报的品质。</a:t>
              </a:r>
            </a:p>
          </p:txBody>
        </p:sp>
      </p:grpSp>
      <p:grpSp>
        <p:nvGrpSpPr>
          <p:cNvPr id="41" name="组合 40"/>
          <p:cNvGrpSpPr/>
          <p:nvPr/>
        </p:nvGrpSpPr>
        <p:grpSpPr>
          <a:xfrm>
            <a:off x="251520" y="5633844"/>
            <a:ext cx="8640960" cy="1035516"/>
            <a:chOff x="251520" y="4869160"/>
            <a:chExt cx="8640960" cy="1035516"/>
          </a:xfrm>
        </p:grpSpPr>
        <p:grpSp>
          <p:nvGrpSpPr>
            <p:cNvPr id="42" name="组合 41"/>
            <p:cNvGrpSpPr/>
            <p:nvPr/>
          </p:nvGrpSpPr>
          <p:grpSpPr>
            <a:xfrm>
              <a:off x="251520" y="4869160"/>
              <a:ext cx="8640960" cy="1035516"/>
              <a:chOff x="251520" y="3872081"/>
              <a:chExt cx="8640960" cy="1035516"/>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B</a:t>
              </a:r>
              <a:r>
                <a:rPr lang="zh-CN" altLang="zh-CN" sz="2000" dirty="0"/>
                <a:t>不给分。</a:t>
              </a:r>
            </a:p>
          </p:txBody>
        </p:sp>
      </p:grpSp>
    </p:spTree>
    <p:extLst>
      <p:ext uri="{BB962C8B-B14F-4D97-AF65-F5344CB8AC3E}">
        <p14:creationId xmlns:p14="http://schemas.microsoft.com/office/powerpoint/2010/main" xmlns="" val="2142810077"/>
      </p:ext>
    </p:extLst>
  </p:cSld>
  <p:clrMapOvr>
    <a:masterClrMapping/>
  </p:clrMapOvr>
  <p:transition>
    <p:strips dir="rd"/>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5" name="椭圆 44">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157757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小说有明暗两条线索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41928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明线是马兰花一家为借款而引发的冲突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暗线是麻婶母女的还款过程。第二问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设置麻婶母女还款这一暗线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虽然着墨不多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但仍可展现她们的品质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明暗线索交织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使小说情节更为集中紧凑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突出了主人公的形象。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本小说的主要构架就是小说主人公夫妻二人因六百元借款而引起的争执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这也是文章从表象层面所叙述的内容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所以这是小说的明线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而承载夫妻二人在借款这件事情上态度发生变化的事情是麻婶母女的还款一事。而明暗线索安排的作用主要从表现小说主人公人物形象、小说主题以及情节发展等方面进行分析。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439825"/>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7" name="椭圆 26">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8" name="矩形 27"/>
          <p:cNvSpPr>
            <a:spLocks noChangeAspect="1"/>
          </p:cNvSpPr>
          <p:nvPr/>
        </p:nvSpPr>
        <p:spPr>
          <a:xfrm>
            <a:off x="508000" y="148478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小说在刻画马兰花这个形象时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突出了她的哪些性格特征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矩形 28"/>
          <p:cNvSpPr>
            <a:spLocks noChangeAspect="1"/>
          </p:cNvSpPr>
          <p:nvPr/>
        </p:nvSpPr>
        <p:spPr>
          <a:xfrm>
            <a:off x="508000" y="235227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朴实善良。听说麻婶的不幸后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并及时到医院探视。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善解人意。见麻婶女儿伤心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便不再提借钱的事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丈夫对她不满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她尽量忍让。</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做人有原则。尽管挣钱不易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但不为钱伤害情义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丈夫言行过分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她会据理力争。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马兰花这一人物形象主要通过三孬告知麻婶突发脑溢血、去医院探视以及与丈夫之间的摩擦等事情来表现的。从马兰花知道消息后的发呆、去医院探视和与丈夫的交谈等可看出她的朴实善良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从她在医院的表现和对待丈夫的态度可看出她的善解人意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从她对丈夫反复提起借钱一事的表现可看出她做人做事有一定的原则。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241140"/>
      </p:ext>
    </p:extLst>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wipe(down)">
                                      <p:cBhvr>
                                        <p:cTn id="7" dur="500"/>
                                        <p:tgtEl>
                                          <p:spTgt spid="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xEl>
                                              <p:pRg st="1" end="1"/>
                                            </p:txEl>
                                          </p:spTgt>
                                        </p:tgtEl>
                                        <p:attrNameLst>
                                          <p:attrName>style.visibility</p:attrName>
                                        </p:attrNameLst>
                                      </p:cBhvr>
                                      <p:to>
                                        <p:strVal val="visible"/>
                                      </p:to>
                                    </p:set>
                                    <p:animEffect transition="in" filter="wipe(down)">
                                      <p:cBhvr>
                                        <p:cTn id="12" dur="500"/>
                                        <p:tgtEl>
                                          <p:spTgt spid="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29" name="矩形 28"/>
          <p:cNvSpPr>
            <a:spLocks noChangeAspect="1"/>
          </p:cNvSpPr>
          <p:nvPr/>
        </p:nvSpPr>
        <p:spPr>
          <a:xfrm>
            <a:off x="508000" y="17728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小说三次写马兰花流泪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每次流泪的表现都不同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心情也不一样。请结合小说内容进行具体分析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并说明这样写有什么效果。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0" name="矩形 29"/>
          <p:cNvSpPr>
            <a:spLocks noChangeAspect="1"/>
          </p:cNvSpPr>
          <p:nvPr/>
        </p:nvSpPr>
        <p:spPr>
          <a:xfrm>
            <a:off x="508000" y="263029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第一次是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眼泪在眼眶里打转转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强忍泪水的背后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是受到丈夫指责后的委屈和隐忍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眼里含着泪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含着泪水的背后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是对丈夫不明人情事理、斤斤计较的气愤和不满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最后一次是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满眼泪水的背后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是对麻婶去世的惋惜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对麻婶女儿知恩图报的感激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以及对丈夫终于不再唠叨埋怨的释然。说明效果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三次描写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层层递进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丰富了马兰花的人物形象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凸显了小说的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人间自有真情在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593187"/>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7" name="椭圆 2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636319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7" name="矩形 6"/>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小说中三次写到了马兰花流泪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第一次是在麻婶去世后丈夫抱怨自己的时候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这表明马兰花受到丈夫指责后内心的委屈和忍让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第二次写她流泪是在多次忍受丈夫的埋怨之后的反抗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表现她对丈夫种种处世态度的不满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第三次写她流泪是在马兰花读麻婶女儿写的信时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这表明她对麻婶的思念、对麻婶女儿知恩图报的欣慰等。作者设置三次流泪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旨在凸显主人公马兰花的人物形象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更是为了表现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人间自有真情在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5064329"/>
      </p:ext>
    </p:extLst>
  </p:cSld>
  <p:clrMapOvr>
    <a:masterClrMapping/>
  </p:clrMapOvr>
  <p:transition>
    <p:spli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鉴赏小说的方法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小说是以刻画人物形象为中心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通过完整的故事情节和具体的环境描写来反映社会生活的叙事性文学体裁。塑造人物形象、具有完整的故事情节和具体的环境描写是小说的基本特征。高考就是围绕着这几个方面来命题的。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小说文本与散文文本有很大的不同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在阅读程序上有它自己的特点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一般要抓住以下几个方面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读懂标题含义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小说的标题可以分为三类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概括情节型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如《林教头风雪山神庙》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点明主要人物型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如《孔乙己》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暗示主旨型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如《装在套子里的人》。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有的小说标题有多重含义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我们既要理解其表面意义与内在意义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还要理解其指代意义与象征意义。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梳理故事情节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就是在小说作品所提供的特定艺术描写的环境中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由人物之间的相互关系和人与环境间的矛盾冲突而产生的一系列生活事件发生、发展直至解决的过程。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梳理情节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要善于把握故事开端、发展、高潮、结局这四个环节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并能概括各部分的要义。情节是人物性格形成和发展的历史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在事件发展的过程中情节能够显现出人物灵魂深处的东西来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要分析情节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就要抓住线索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从而把握情节发展脉络。例如阅读鲁迅的《祝福》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抓住祥林嫂几次来鲁镇的不同时间及其肖像言行的变化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就可以较准确地把握全文的情节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进而把握祥林嫂被封建礼教一步步折磨的深刻主题。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作者为了更好地突出小说的艺术效果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注重运用安排情节的技巧</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如悬念、铺垫、暗示等。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5598072"/>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2174549" y="2003399"/>
            <a:ext cx="479490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近五年课标全国卷小说阅读考查</a:t>
            </a:r>
            <a:r>
              <a:rPr lang="zh-CN" altLang="zh-CN" sz="2200" b="1" dirty="0" smtClean="0">
                <a:solidFill>
                  <a:srgbClr val="000000"/>
                </a:solidFill>
                <a:latin typeface="Times New Roman" panose="02020603050405020304" pitchFamily="18" charset="0"/>
                <a:cs typeface="Times New Roman" panose="02020603050405020304" pitchFamily="18" charset="0"/>
              </a:rPr>
              <a:t>统计</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20539702"/>
              </p:ext>
            </p:extLst>
          </p:nvPr>
        </p:nvGraphicFramePr>
        <p:xfrm>
          <a:off x="508000" y="2507455"/>
          <a:ext cx="8128000" cy="3081785"/>
        </p:xfrm>
        <a:graphic>
          <a:graphicData uri="http://schemas.openxmlformats.org/presentationml/2006/ole">
            <p:oleObj spid="_x0000_s2057" name="文档" r:id="rId6" imgW="3915478" imgH="1483868" progId="">
              <p:embed/>
            </p:oleObj>
          </a:graphicData>
        </a:graphic>
      </p:graphicFrame>
    </p:spTree>
    <p:extLst>
      <p:ext uri="{BB962C8B-B14F-4D97-AF65-F5344CB8AC3E}">
        <p14:creationId xmlns:p14="http://schemas.microsoft.com/office/powerpoint/2010/main" xmlns="" val="1942524208"/>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分析小说的人物形象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就要分析小说中对人物的具体描写。肖像、神态、动作描写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能更好地展现人物的内心世界及性格特征。语言描写体现人物的思想性格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推动故事情节的发展。心理描写直接表现人物的思想和喜怒哀乐的情感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推动情节的发展。心理描写是对人物在一定环境中的思想活动描写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它往往和外貌、语言、行动交织在一起。此外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还要关注侧面描写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就是通过其他人物的言行或环境描写的衬托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间接表现人物形象。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细节是文学作品中细腻描绘的细小环节或情节。作品中的人物性格、故事情节、社会环境和自然景物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是由许多细节组成的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如场景细节描写、服饰细节描写、动作细节描写、心理细节描写、语言细节描写等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成功的细节描写可以增强艺术感染力。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6154740"/>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是作者经过艺术加工的世界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它源于生活又高于生活。小说中的人物并非就是现实中的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而是作者经过典型化处理的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4176538"/>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 name="矩形 1"/>
          <p:cNvSpPr>
            <a:spLocks noChangeAspect="1"/>
          </p:cNvSpPr>
          <p:nvPr/>
        </p:nvSpPr>
        <p:spPr>
          <a:xfrm>
            <a:off x="508000" y="979399"/>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把握场景功能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环境通常包括自然景物以及历史背景、时代气氛、人物关系、人情风俗等内容。自然环境描写的内容为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社会环境描写的内容为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。自然环境对人物的命运虽有影响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但真正决定人物命运的往往还是社会环境。如《祝福》中的祥林嫂与《荷花淀》中的水生嫂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其性格与命运有天壤之别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就是因为她们生活在两个截然不同的社会环境之中。社会环境主要由主要人物周围的次要人物组成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那些次要人物代表某种社会力量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是某种观念的载体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分析时应透过这些人物的言行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认识其代表的社会势力及其观念。如《祝福》中表现封建礼教的贞操观念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主要是以鲁四老爷作为这种观念的载体。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在大多数情况下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小说中的某个场景的功能不是单一的而是综合的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这要结合小说文本进行具体分析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有的是指向情节的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有的是指向人物的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有的是指向主题的。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8136337"/>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鉴赏小说语言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是最能体现作者作品风格的表征之一。白描是常见的一种语言风格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比如鲁迅在创作上就很崇尚白描手法。与生动的语言风格相反的是稳重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如果采用稳重的语言进行小说人物塑造和故事情节叙述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其语言风格一定是娓娓道来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不急不缓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显得有板有眼。阅读小说要注意它的语言特点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要分析它怎样运用具体的语言叙事描景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要分析它在故事情节发展当中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怎样运用性格化的语言刻画人物。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294715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 name="矩形 1"/>
          <p:cNvSpPr>
            <a:spLocks noChangeAspect="1"/>
          </p:cNvSpPr>
          <p:nvPr/>
        </p:nvSpPr>
        <p:spPr>
          <a:xfrm>
            <a:off x="508000" y="113348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探究小说主题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所有作品都是有主题的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生与死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爱与恨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美与丑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等是小说家久写不厌的主题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作者试图通过小说来表达自己对爱情、婚姻、家庭的感悟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对人性弱点的悲悯与失望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或者对真善美的讴歌与追求。这样的小说主要以思想的深度来展示其独有的魅力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我们称之为思想小说。有些小说则主要以讲故事为目的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其魅力在于故事本身的曲折、离奇或者故事讲述的独特技巧。这样的小说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我们称之为故事性小说。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但凡优秀的小说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一定是形象大于思想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靠形象来揭示蕴含其中的深刻思想。小说最忌讳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好的小说总是赋予读者丰富的解读空间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让读者见出其中复杂多义的世界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从而充分展示其无穷魅力。这也是课标高考文学类文本阅读喜欢选择小说文本的原因之一。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04526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但是小说主题的复杂性和多义性并不是无限制的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读者对小说主题的把握应该相对合理。尽管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有一千个读者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就有一千个哈姆莱特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但读者读出的毕竟还应该是哈姆莱特。小说的主题实际就是作者通过各种形象所要表达的思想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由于作者浓墨重彩皆泼洒于主要人物身上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主要人物也就是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。在故事性小说中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主要人物是故事的主角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他的际遇遭逢、命运归宿常常联系着社会生活的某种本质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显示着作品主题的价值。主要人物的心理状态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往往具有对特定社会环境客观认识的普遍价值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是作品的主题所在。所以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把小说中的主要人物分析透彻了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作品的主题也就不言自明了。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0575038"/>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1118414"/>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典例体验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罗永才被第一声鸡叫惊醒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外面的世界里像是有了点扰动。春夜总是这样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惊乍乍的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其实完全不成一回事的。但罗永才还是下了床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开门出去看看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就在去年这个时节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他去山王庄给亡妻洗碑</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。那里有个叫王麻子的石匠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洗碑的手艺很好。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那时季候比现在略早些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自然界已走在春气里了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艳阳高照。路两边的一些大树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枝干粗壮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有一种强悍奔放的气势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各各踞守一方。罗永才左右看着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一路往山村那里去。王麻子的家靠在庄头边上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一个破院框子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里头乱放着各种大小石料。罗永才径直进了那个院子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见那正房的两扇门紧锁着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打门缝往里头瞅瞅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半星光亮都没有。他白跑了一趟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却也不觉着损失什么。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775487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第二日他再去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春阳更暖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鸟雀啾啾。老远就听见当当的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是不急不慢的打石头声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脚下也就到了。王麻子家破院框子里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盘腿坐了一个人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五十来岁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相貌打扮都很是不起眼。那人坐在院里洗碑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碑形已经看出来了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下方上圆。他洗的时候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左手是錾子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右手是锤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一锤一锤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如泣如诉。罗永才看得呆了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心里只是有一种感觉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春阳日暖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万象更新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雀鸟苏醒、飞翔、游戏、鸣叫、盘绕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像是一刻都止不住。人在此时此刻能想些什么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该想些什么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各人都不一样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各人也都是只按着自个的路子走的。唯这破院里的这一个麻脸匠人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也像是不觉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木呆呆地坐在亘古的石头旁边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一锤一錾。洗了几十年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也还是不急不躁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不去赶那些过场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凑那些热闹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真叫人觉得不容易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5100229"/>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罗永才呆望许久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才进了院子。那匠人手并不停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只抬起脸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罗永才递了一根烟过去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半蹲下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低着腔说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想麻烦王师傅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给洗块碑。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匠人道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洗块什么样的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要两米的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青白石的料子。什么时候能成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打今儿个算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要十日。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罗永才交了押金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匠人接了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随手拾块碎石压住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打单褂兜里掏出个纸片递给他。那纸片上什么也没有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只有一个红指头印子。罗永才写下要刻的字递过去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匠人接了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一字一顿念了一遍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然后折叠成一个小块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装进兜里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十日后你来拉呗。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就不再理罗永才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低下头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又一锤一锤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洗手下的那块石碑去了。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0084629"/>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罗永才第三回去山王庄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才五六天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他有些不放心。那又是个好天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响响晴。他一直往匠人家里去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果然又见那匠人在石料边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坐成一团修行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木了样的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只一锤一锤洗那石碑。匠人望见他进来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手里也不停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时候还没到呢。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来找俺的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都是那样个心绪。不如你就上山上转转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心里就好受了。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罗永才低头看碑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已经洗出个大概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清白厚实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幽深远澈。便敬了匠人一根烟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闲坐片刻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起身往山上去了。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703107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50849940"/>
              </p:ext>
            </p:extLst>
          </p:nvPr>
        </p:nvGraphicFramePr>
        <p:xfrm>
          <a:off x="508000" y="1678398"/>
          <a:ext cx="8128000" cy="4960518"/>
        </p:xfrm>
        <a:graphic>
          <a:graphicData uri="http://schemas.openxmlformats.org/presentationml/2006/ole">
            <p:oleObj spid="_x0000_s3081" name="文档" r:id="rId6" imgW="3915478" imgH="2389956" progId="">
              <p:embed/>
            </p:oleObj>
          </a:graphicData>
        </a:graphic>
      </p:graphicFrame>
    </p:spTree>
    <p:extLst>
      <p:ext uri="{BB962C8B-B14F-4D97-AF65-F5344CB8AC3E}">
        <p14:creationId xmlns:p14="http://schemas.microsoft.com/office/powerpoint/2010/main" xmlns="" val="2160031256"/>
      </p:ext>
    </p:extLst>
  </p:cSld>
  <p:clrMapOvr>
    <a:masterClrMapping/>
  </p:clrMapOvr>
  <p:transition>
    <p:pull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983703"/>
            <a:ext cx="8128000" cy="582967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那山也正在春时里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半山的松树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半山的草坡</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半山的闲石。春阳暖融融的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温意无尽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枯草里已冒出青青的芽子。那些芽子望去甚有张力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生命的趣味浓厚</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又鲜活不尽。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罗永才一身的感念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不知怎样作想。再往前走时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山有些陡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树影浓郁起来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就有了些寒意。这时从山上下来一个山民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瘦精精的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挑着两大捆紫红色的短针山草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山草捆上还搭了两件破旧衣物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一把竹柄的竹耙子。他看见罗永才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就立住脚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和他讲起话来。罗永才猜他只有五十来岁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他说已经七十七了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家里只剩下老两口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老伴瞎了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现时就靠他挑草换些油盐钱。那担草也有七八十斤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担着得走几架山头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罗永才不免感叹几声。老人又说自己身体有些不如往年了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明年那地便得撂荒了。他说话的时候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也不放下担子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只把担子在两肩上换来换去。他和罗永才讲了一气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才分手下山。罗永才再往山上走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一口气上了山顶。山顶有片旧庙剩的墙框子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四面不见人。他默然站了一会儿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才起步往山下去。到了山下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就又感觉到了春阳的暖意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身上也轻松多了。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079921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他叫了辆三轮车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进山驮走了石碑。在清明的前两天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他把青白石碑在亡妻的坟前栽了。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春夜里的一点扰动很快就消失了。附近哪里的鸡叫过一阵子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又都不叫了。天气很晴朗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空气却有凉意。罗永才在院子里站了一会儿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看看天上的星星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慢慢回屋里去了。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原作发表于《芒种》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作者许辉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洗碑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213927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2107334"/>
            <a:ext cx="8128000" cy="2529923"/>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文本剖析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梳理故事情节。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小说采用回忆的方式来展开故事情节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所以有一个开头和结尾的交代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表明整个故事是一年后某个春夜的回忆。罗永才的妻子死了已经一年了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他想给妻子立个碑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于是围绕着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小说展开了非常简单的故事情节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806527" y="3699730"/>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立</a:t>
            </a:r>
            <a:r>
              <a:rPr lang="zh-CN" altLang="zh-CN" sz="2200" dirty="0" smtClean="0">
                <a:solidFill>
                  <a:srgbClr val="FF0000"/>
                </a:solidFill>
                <a:latin typeface="Times New Roman" panose="02020603050405020304" pitchFamily="18" charset="0"/>
                <a:cs typeface="Times New Roman" panose="02020603050405020304" pitchFamily="18" charset="0"/>
              </a:rPr>
              <a:t>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949670" y="4090214"/>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定</a:t>
            </a:r>
            <a:r>
              <a:rPr lang="zh-CN" altLang="zh-CN" sz="2200" dirty="0" smtClean="0">
                <a:solidFill>
                  <a:srgbClr val="FF0000"/>
                </a:solidFill>
                <a:latin typeface="Times New Roman" panose="02020603050405020304" pitchFamily="18" charset="0"/>
                <a:cs typeface="Times New Roman" panose="02020603050405020304" pitchFamily="18" charset="0"/>
              </a:rPr>
              <a:t>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040577" y="4098761"/>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看</a:t>
            </a:r>
            <a:r>
              <a:rPr lang="zh-CN" altLang="zh-CN" sz="2200" dirty="0" smtClean="0">
                <a:solidFill>
                  <a:srgbClr val="FF0000"/>
                </a:solidFill>
                <a:latin typeface="Times New Roman" panose="02020603050405020304" pitchFamily="18" charset="0"/>
                <a:cs typeface="Times New Roman" panose="02020603050405020304" pitchFamily="18" charset="0"/>
              </a:rPr>
              <a:t>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5152266" y="4098761"/>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运</a:t>
            </a:r>
            <a:r>
              <a:rPr lang="zh-CN" altLang="zh-CN" sz="2200" dirty="0" smtClean="0">
                <a:solidFill>
                  <a:srgbClr val="FF0000"/>
                </a:solidFill>
                <a:latin typeface="Times New Roman" panose="02020603050405020304" pitchFamily="18" charset="0"/>
                <a:cs typeface="Times New Roman" panose="02020603050405020304" pitchFamily="18" charset="0"/>
              </a:rPr>
              <a:t>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6300192" y="4110995"/>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立</a:t>
            </a:r>
            <a:r>
              <a:rPr lang="zh-CN" altLang="zh-CN" sz="2200" dirty="0" smtClean="0">
                <a:solidFill>
                  <a:srgbClr val="FF0000"/>
                </a:solidFill>
                <a:latin typeface="Times New Roman" panose="02020603050405020304" pitchFamily="18" charset="0"/>
                <a:cs typeface="Times New Roman" panose="02020603050405020304" pitchFamily="18" charset="0"/>
              </a:rPr>
              <a:t>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453070971"/>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矩形 2"/>
          <p:cNvSpPr>
            <a:spLocks noChangeAspect="1"/>
          </p:cNvSpPr>
          <p:nvPr/>
        </p:nvSpPr>
        <p:spPr>
          <a:xfrm>
            <a:off x="467544" y="908720"/>
            <a:ext cx="259077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文本结构分析图示</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7594835"/>
              </p:ext>
            </p:extLst>
          </p:nvPr>
        </p:nvGraphicFramePr>
        <p:xfrm>
          <a:off x="260424" y="1351159"/>
          <a:ext cx="8128000" cy="5427635"/>
        </p:xfrm>
        <a:graphic>
          <a:graphicData uri="http://schemas.openxmlformats.org/presentationml/2006/ole">
            <p:oleObj spid="_x0000_s6152" name="文档" r:id="rId4" imgW="3837032" imgH="2562389" progId="">
              <p:embed/>
            </p:oleObj>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xmlns="" val="1752678764"/>
              </p:ext>
            </p:extLst>
          </p:nvPr>
        </p:nvGraphicFramePr>
        <p:xfrm>
          <a:off x="548456" y="2863327"/>
          <a:ext cx="8128000" cy="2128681"/>
        </p:xfrm>
        <a:graphic>
          <a:graphicData uri="http://schemas.openxmlformats.org/presentationml/2006/ole">
            <p:oleObj spid="_x0000_s6153" name="文档" r:id="rId5" imgW="3837032" imgH="1004364" progId="">
              <p:embed/>
            </p:oleObj>
          </a:graphicData>
        </a:graphic>
      </p:graphicFrame>
    </p:spTree>
    <p:extLst>
      <p:ext uri="{BB962C8B-B14F-4D97-AF65-F5344CB8AC3E}">
        <p14:creationId xmlns:p14="http://schemas.microsoft.com/office/powerpoint/2010/main" xmlns="" val="3880713427"/>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罗永才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在为死去的妻子立碑的过程中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重新感悟和认识了生活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豁达地开始新生活。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石匠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讲究信誉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心地善良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从容淡定。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生活中总免不了痛苦和灾难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我们应该淡然地对待这些痛苦和灾难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乐观豁达地对待生活。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719178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的视角来叙述故事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他自然就是作者着力刻画的一个人物形象。他接触了两个人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相貌打扮都很是不起眼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洗了几十年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也还是不急不躁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不去赶那些过场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凑那些热闹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。在他的身上体现出来的正是中国传统文化中的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的思想特征。还有一个是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七十多岁了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老伴瞎了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生活上完全靠他。即使是这样的生活境遇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他还是这么乐观健谈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在他的身上体现出来的正是中国传统文化中的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的思想特征。这两个人物也给小说主要人物以生活的启示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使他的人生态度发生了很大的转变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豁达地开始了新的生活。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475656" y="1683506"/>
            <a:ext cx="1101584"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罗永才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188899" y="2073230"/>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王</a:t>
            </a:r>
            <a:r>
              <a:rPr lang="zh-CN" altLang="zh-CN" sz="2200" dirty="0" smtClean="0">
                <a:solidFill>
                  <a:srgbClr val="FF0000"/>
                </a:solidFill>
                <a:latin typeface="Times New Roman" panose="02020603050405020304" pitchFamily="18" charset="0"/>
                <a:cs typeface="Times New Roman" panose="02020603050405020304" pitchFamily="18" charset="0"/>
              </a:rPr>
              <a:t>石匠</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922383" y="3290615"/>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道家的</a:t>
            </a:r>
            <a:r>
              <a:rPr lang="zh-CN" altLang="zh-CN" sz="2200" dirty="0" smtClean="0">
                <a:solidFill>
                  <a:srgbClr val="FF0000"/>
                </a:solidFill>
                <a:latin typeface="Times New Roman" panose="02020603050405020304" pitchFamily="18" charset="0"/>
                <a:cs typeface="Times New Roman" panose="02020603050405020304" pitchFamily="18" charset="0"/>
              </a:rPr>
              <a:t>超然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123728" y="3676197"/>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挑担的</a:t>
            </a:r>
            <a:r>
              <a:rPr lang="zh-CN" altLang="zh-CN" sz="2200" dirty="0" smtClean="0">
                <a:solidFill>
                  <a:srgbClr val="FF0000"/>
                </a:solidFill>
                <a:latin typeface="Times New Roman" panose="02020603050405020304" pitchFamily="18" charset="0"/>
                <a:cs typeface="Times New Roman" panose="02020603050405020304" pitchFamily="18" charset="0"/>
              </a:rPr>
              <a:t>老人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024830" y="4482654"/>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儒家的</a:t>
            </a:r>
            <a:r>
              <a:rPr lang="zh-CN" altLang="zh-CN" sz="2200" dirty="0" smtClean="0">
                <a:solidFill>
                  <a:srgbClr val="FF0000"/>
                </a:solidFill>
                <a:latin typeface="Times New Roman" panose="02020603050405020304" pitchFamily="18" charset="0"/>
                <a:cs typeface="Times New Roman" panose="02020603050405020304" pitchFamily="18" charset="0"/>
              </a:rPr>
              <a:t>担当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65303479"/>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2" name="矩形 1"/>
          <p:cNvSpPr>
            <a:spLocks noChangeAspect="1"/>
          </p:cNvSpPr>
          <p:nvPr/>
        </p:nvSpPr>
        <p:spPr>
          <a:xfrm>
            <a:off x="508000" y="126979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挖掘小说主题。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小说没有复杂的情节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人物形象也较为模糊。但仍可以窥探到这是一篇意蕴极其丰富深厚的小说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它所陈说的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只是平常人的哀死乐生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不是至人的思虑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所以平常人的生死大痛做了人生的底子和土壤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并且从这生死大痛中生长出来鲜活不尽的生趣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就像枯草下冒出绿青青的芽子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。小说中无论是自然景物的描写还是人物描写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都在用朴素的语言含蓄地暗示我们</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____________________________________________________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这一点从结尾可以得到验证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春夜里的一点扰动很快就消失了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罗永才在院子里站了一会儿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看看天上的星星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慢慢回屋里去了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20072" y="370491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生活中总免不了痛苦</a:t>
            </a:r>
            <a:r>
              <a:rPr lang="zh-CN" altLang="zh-CN" sz="2200" dirty="0" smtClean="0">
                <a:solidFill>
                  <a:srgbClr val="FF0000"/>
                </a:solidFill>
                <a:latin typeface="Times New Roman" panose="02020603050405020304" pitchFamily="18" charset="0"/>
                <a:cs typeface="Times New Roman" panose="02020603050405020304" pitchFamily="18" charset="0"/>
              </a:rPr>
              <a:t>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55576" y="4096857"/>
            <a:ext cx="7632848"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难</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FF0000"/>
                </a:solidFill>
                <a:latin typeface="Times New Roman" panose="02020603050405020304" pitchFamily="18" charset="0"/>
                <a:cs typeface="Times New Roman" panose="02020603050405020304" pitchFamily="18" charset="0"/>
              </a:rPr>
              <a:t>我们</a:t>
            </a:r>
            <a:r>
              <a:rPr lang="zh-CN" altLang="zh-CN" sz="2200" dirty="0">
                <a:solidFill>
                  <a:srgbClr val="FF0000"/>
                </a:solidFill>
                <a:latin typeface="Times New Roman" panose="02020603050405020304" pitchFamily="18" charset="0"/>
                <a:cs typeface="Times New Roman" panose="02020603050405020304" pitchFamily="18" charset="0"/>
              </a:rPr>
              <a:t>应该淡然地对待这些痛苦和灾难</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乐观豁达地重新开始自己的新生活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647563"/>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矩形 2"/>
          <p:cNvSpPr>
            <a:spLocks noChangeAspect="1"/>
          </p:cNvSpPr>
          <p:nvPr/>
        </p:nvSpPr>
        <p:spPr>
          <a:xfrm>
            <a:off x="508000" y="1772816"/>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分析环境描写及其作用。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一是罗永才看到的景物。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春阳更暖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鸟雀啾啾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春阳暖融融的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温意无尽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枯草里已冒出青青的芽子。那些芽子望去甚有张力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生命的趣味浓厚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又鲜活不尽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这些景物明显是在暗示</a:t>
            </a:r>
            <a:r>
              <a:rPr lang="en-US" altLang="zh-CN" sz="2200" dirty="0" smtClean="0">
                <a:solidFill>
                  <a:srgbClr val="000000"/>
                </a:solidFill>
                <a:latin typeface="Times New Roman" panose="02020603050405020304" pitchFamily="18" charset="0"/>
                <a:cs typeface="Times New Roman" panose="02020603050405020304" pitchFamily="18" charset="0"/>
              </a:rPr>
              <a:t>:_________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____________________________________________________</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____________________________________________________</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树影浓郁起来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就有了些寒意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也是在暗示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他虽然感受到春阳之暖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痛苦还在心中生着寒气。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742873" y="3000406"/>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不要总</a:t>
            </a:r>
            <a:r>
              <a:rPr lang="zh-CN" altLang="zh-CN" sz="2200" dirty="0" smtClean="0">
                <a:solidFill>
                  <a:srgbClr val="FF0000"/>
                </a:solidFill>
                <a:latin typeface="Times New Roman" panose="02020603050405020304" pitchFamily="18" charset="0"/>
                <a:cs typeface="Times New Roman" panose="02020603050405020304" pitchFamily="18" charset="0"/>
              </a:rPr>
              <a:t>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755576" y="3396577"/>
            <a:ext cx="7560840"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自己</a:t>
            </a:r>
            <a:r>
              <a:rPr lang="zh-CN" altLang="zh-CN" sz="2200" dirty="0">
                <a:solidFill>
                  <a:srgbClr val="FF0000"/>
                </a:solidFill>
                <a:latin typeface="Times New Roman" panose="02020603050405020304" pitchFamily="18" charset="0"/>
                <a:cs typeface="Times New Roman" panose="02020603050405020304" pitchFamily="18" charset="0"/>
              </a:rPr>
              <a:t>埋在痛苦里</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去感受生活的春意吧</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生命自有其深厚的趣味</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不必停留在过去的痛苦中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04883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2" name="矩形 1"/>
          <p:cNvSpPr>
            <a:spLocks noChangeAspect="1"/>
          </p:cNvSpPr>
          <p:nvPr/>
        </p:nvSpPr>
        <p:spPr>
          <a:xfrm>
            <a:off x="508000" y="17008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根据小说第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至第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概括王石匠的形象特点。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47568"/>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讲究信誉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心地善良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从容淡定。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的能力。题目只要求概括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不要求结合原文分析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难度较低。概括人物形象特征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可以用一个判断句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也可以分开表述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关键是给人物定性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并能抓住人物性格中最突出的特点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所以细心阅读作品是必要的。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377444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矩形 2"/>
          <p:cNvSpPr>
            <a:spLocks noChangeAspect="1"/>
          </p:cNvSpPr>
          <p:nvPr/>
        </p:nvSpPr>
        <p:spPr>
          <a:xfrm>
            <a:off x="508000" y="170080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请对小说画线处景物描写的特点和作用做简要分析。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5201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采用白描手法描写了万物复苏、春意盎然、生机勃勃的景象。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衬托罗永才渐趋温暖的心理感受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暗示人物心理转变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推动小说的情节发展。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的能力。作为小说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这段景物描写应该属于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环境描写是为塑造人物形象、情节发展及主旨表达服务的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回答是有套路可循的。分析描写的特点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也就是分析描写方法及其画面。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5972029"/>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圆角矩形 1">
            <a:hlinkClick r:id="rId4"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5"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89502700"/>
              </p:ext>
            </p:extLst>
          </p:nvPr>
        </p:nvGraphicFramePr>
        <p:xfrm>
          <a:off x="508000" y="1577574"/>
          <a:ext cx="8128000" cy="5268210"/>
        </p:xfrm>
        <a:graphic>
          <a:graphicData uri="http://schemas.openxmlformats.org/presentationml/2006/ole">
            <p:oleObj spid="_x0000_s4105" name="文档" r:id="rId6" imgW="3915838" imgH="2538270" progId="">
              <p:embed/>
            </p:oleObj>
          </a:graphicData>
        </a:graphic>
      </p:graphicFrame>
    </p:spTree>
    <p:extLst>
      <p:ext uri="{BB962C8B-B14F-4D97-AF65-F5344CB8AC3E}">
        <p14:creationId xmlns:p14="http://schemas.microsoft.com/office/powerpoint/2010/main" xmlns="" val="1949425192"/>
      </p:ext>
    </p:extLst>
  </p:cSld>
  <p:clrMapOvr>
    <a:masterClrMapping/>
  </p:clrMapOvr>
  <p:transition>
    <p:cover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 name="矩形 1"/>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请为这篇小说拟一个恰当的标题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52320"/>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是贯串情节始终的线索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暗示罗永才的心理及其转化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王石匠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他是小说主要人物之一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王石匠形象的塑造体现作者的创作意图。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罗永才的心理转变是故事的主要内容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以罗永才的心理转变来表现小说的主旨。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7401048"/>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概括作品主题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分析作品体裁的基本特征和主要表现手法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的能力。本题设置较为巧妙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以给小说拟题的形式来考查对作品整体内容、情节、人物形象的理解。一个好的标题往往是对内容的形象概括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所以要想拟出一个较为恰切的标题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离不开对小说内容的准确把握。当然还有一些拟题的技巧。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6183667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矩形 2"/>
          <p:cNvSpPr>
            <a:spLocks noChangeAspect="1"/>
          </p:cNvSpPr>
          <p:nvPr/>
        </p:nvSpPr>
        <p:spPr>
          <a:xfrm>
            <a:off x="508000" y="1107359"/>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这篇小说叙述了一个平常人的寻常事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这是一篇意蕴丰富的精致作品。请结合文本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联系自身阅读小说的经验和对传统文化精神的认识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5227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这篇小说从题材来看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叙述的是平常人的寻常事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但体现了作者深刻的人性思考和人文关怀。作者将目光投向普通人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显示了对底层人物命运的关注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用暖笔、亮笔来写人生的悲苦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实则蕴含着一种积极向上的力量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引导人们直面生活的挫折和艰难。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这是一篇意蕴丰富的小说。罗永才最终摆脱丧妻之悲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主要是受到王石匠和老山民的影响以及大自然的启迪。王石匠的淡定、老山民的坚忍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分别折射出中国传统文化精神中道家的超然和儒家的担当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他们的生活态度深深地感染了罗永才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从而使得他发现了春回大地的可爱、人间生活的温暖。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8798528"/>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这是一篇艺术上颇为精致的小说。结构上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以碑贯串全文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讲述了罗永才四次前往山王庄的故事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洗碑的故事又嵌在春夜的回忆中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别致精巧。语言看似平实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实则富有表现力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如用一连串的短句描述王石匠的动作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表现出王石匠的淡定从容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领悟作品的艺术魅力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对作品表现出来的价值判断和审美取向做出评价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对作品进行个性化阅读和有创意的解读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的能力。虽然是探究性的试题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但题目中要求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联系自身阅读小说的经验和对传统文化精神的认识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就是提示你要把小说内容与传统文化精神联系起来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如果脱离这个要求就可能导致答案信马由缰了。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7916459"/>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圆角矩形 1">
            <a:hlinkClick r:id="rId3" action="ppaction://hlinksldjump"/>
          </p:cNvPr>
          <p:cNvSpPr/>
          <p:nvPr/>
        </p:nvSpPr>
        <p:spPr>
          <a:xfrm>
            <a:off x="395288"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命题分析</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665824"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真题试做</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课标全国卷文学类文本阅读题目考的都是小说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有中国小说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也有外国小说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涉及的考点有分析概括文本内容、人物形象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的特点、形象描写的作用、结构安排的探究、标题作用的探究等。题型包括一道五选二的选择题和三道简答题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分。在复习的过程中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应该多阅读一些中外小说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做题目时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紧紧扣住高考考查的考点多思考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多练习。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454900"/>
      </p:ext>
    </p:extLst>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马兰花从蔬菜批发市场接了满满一车菜回来。车子还没扎稳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邻摊卖水果的三孬就凑过来说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卖咸菜的麻婶出事了。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出啥事啦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麻婶收摊回家后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突发脑溢血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幸亏被邻居发现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送到医院里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听说现在还在抢救呢。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马兰花想起来了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难怪昨天就没看见麻婶摆摊卖咸菜。三孬又说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前天上午麻婶接咸菜钱不够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不是借了你六百块钱吗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听说麻婶的女儿从上海赶过来了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你最好还是抽空跟她说说去。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7862538"/>
      </p:ext>
    </p:extLst>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马兰花都提不起精神来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不时地瞅着菜摊旁边的那块空地发呆。以前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麻婶就在那里摆摊卖咸菜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就和马兰花说说话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聊聊天。有时买菜的人多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马兰花忙不过来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麻婶就会主动过来帮个忙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跑出租车的男人进了菜摊。马兰花就把麻婶的事跟她男人说了。男人说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我开车陪你去趟医院吧。一来看看麻婶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二来把麻婶借钱的事跟她女儿说说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免得日后有麻烦。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马兰花就从三孬的水果摊上买了一大兜水果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坐着男人的车去了医院。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麻婶已转入重症监护室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还没有脱离生命危险。门口的长椅上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麻婶的女儿哭得眼泪一把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鼻涕一把。马兰花安慰了一番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放下水果就出了医院。男人撵上来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不满地对马兰花说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我碰你好几次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你咋不提麻婶借钱的事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9755201"/>
      </p:ext>
    </p:extLst>
  </p:cSld>
  <p:clrMapOvr>
    <a:masterClrMapping/>
  </p:clrMapOvr>
  <p:transition>
    <p:check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62880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那是提钱的时候吗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你找谁要去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你咋尽往坏处想啊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你就肯定人家会赖咱那六百块钱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男人铁青了脸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怒气冲冲地上了车。一路上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男人把车开得飞快。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有消息传来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麻婶没能救过来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昨天她女儿火化了麻婶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带着骨灰连夜飞回了上海。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特意赶过来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冲着马兰花吼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麻婶的女儿还你了吗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老子就没见过你这么傻的女人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男人离开时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一脚踢翻一只菜篓子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红艳艳的西红柿滚了一地。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马兰花的眼泪在眼眶里打转转。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9093450"/>
      </p:ext>
    </p:extLst>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2" action="ppaction://hlinksldjump"/>
          </p:cNvPr>
          <p:cNvSpPr/>
          <p:nvPr/>
        </p:nvSpPr>
        <p:spPr>
          <a:xfrm>
            <a:off x="395288" y="1052513"/>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命题分析</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65824" y="1052513"/>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真题试做</a:t>
            </a:r>
            <a:endParaRPr lang="zh-CN" altLang="en-US" sz="1200" dirty="0">
              <a:solidFill>
                <a:srgbClr val="E75E22"/>
              </a:solidFill>
              <a:latin typeface="+mj-ea"/>
              <a:ea typeface="+mj-ea"/>
            </a:endParaRPr>
          </a:p>
        </p:txBody>
      </p:sp>
      <p:sp>
        <p:nvSpPr>
          <p:cNvPr id="5" name="椭圆 4">
            <a:hlinkClick r:id="rId4" action="ppaction://hlinksldjump"/>
          </p:cNvPr>
          <p:cNvSpPr/>
          <p:nvPr/>
        </p:nvSpPr>
        <p:spPr>
          <a:xfrm>
            <a:off x="5364088"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569712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03016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9" name="椭圆 8">
            <a:hlinkClick r:id="rId7" action="ppaction://hlinksldjump"/>
          </p:cNvPr>
          <p:cNvSpPr/>
          <p:nvPr/>
        </p:nvSpPr>
        <p:spPr>
          <a:xfrm>
            <a:off x="636319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1" name="矩形 10"/>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有事没事就把六百块钱的事挂在嘴边。马兰花只当没听见。一天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正吃着饭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男人又拿六百块钱说事了。男人说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咱都进城好几年了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住的房子还是租来的。你倒好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拿六百块钱打了水漂儿。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马兰花终于憋不住了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你有完没完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就当麻婶是我干妈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我孝敬了干妈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男人一撂碗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把屋门摔得山响。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日子水一样流淌。转眼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6180668"/>
      </p:ext>
    </p:extLst>
  </p:cSld>
  <p:clrMapOvr>
    <a:masterClrMapping/>
  </p:clrMapOvr>
  <p:transition>
    <p:pull/>
  </p:transition>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59</TotalTime>
  <Words>8915</Words>
  <Application>Microsoft Office PowerPoint</Application>
  <PresentationFormat>On-screen Show (4:3)</PresentationFormat>
  <Paragraphs>300</Paragraphs>
  <Slides>43</Slides>
  <Notes>30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高优14新制作模板</vt:lpstr>
      <vt:lpstr>文档</vt:lpstr>
      <vt:lpstr>专题二　文学类文本阅读(小说)                ——写尽人间无限事</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2016-04-02T01:16:33Z</dcterms:created>
  <dcterms:modified xsi:type="dcterms:W3CDTF">2017-06-18T02:30:24Z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