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69" r:id="rId3"/>
    <p:sldId id="337" r:id="rId4"/>
    <p:sldId id="345" r:id="rId5"/>
    <p:sldId id="313" r:id="rId6"/>
    <p:sldId id="331" r:id="rId7"/>
    <p:sldId id="315" r:id="rId8"/>
    <p:sldId id="342" r:id="rId9"/>
    <p:sldId id="341" r:id="rId10"/>
    <p:sldId id="332" r:id="rId11"/>
    <p:sldId id="334" r:id="rId12"/>
    <p:sldId id="336" r:id="rId13"/>
    <p:sldId id="343" r:id="rId14"/>
    <p:sldId id="344" r:id="rId1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660033"/>
    <a:srgbClr val="FFFF66"/>
    <a:srgbClr val="FF66CC"/>
    <a:srgbClr val="FFFF00"/>
    <a:srgbClr val="CCFF33"/>
    <a:srgbClr val="0099FF"/>
    <a:srgbClr val="0066FF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2786"/>
    <p:restoredTop sz="73835"/>
  </p:normalViewPr>
  <p:slideViewPr>
    <p:cSldViewPr showGuides="1">
      <p:cViewPr varScale="1">
        <p:scale>
          <a:sx n="67" d="100"/>
          <a:sy n="67" d="100"/>
        </p:scale>
        <p:origin x="-115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45006" cy="45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页眉占位符 3891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sz="1200" dirty="0">
              <a:latin typeface="Tahoma" panose="020B0604030504040204" pitchFamily="34" charset="0"/>
            </a:endParaRPr>
          </a:p>
        </p:txBody>
      </p:sp>
      <p:sp>
        <p:nvSpPr>
          <p:cNvPr id="38915" name="日期占位符 38914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 dirty="0">
              <a:latin typeface="Tahoma" panose="020B0604030504040204" pitchFamily="34" charset="0"/>
            </a:endParaRPr>
          </a:p>
        </p:txBody>
      </p:sp>
      <p:sp>
        <p:nvSpPr>
          <p:cNvPr id="38916" name="幻灯片图像占位符 38915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8917" name="文本占位符 38916"/>
          <p:cNvSpPr>
            <a:spLocks noGrp="1"/>
          </p:cNvSpPr>
          <p:nvPr>
            <p:ph type="body" sz="quarter" idx="3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8918" name="页脚占位符 38917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sz="1200" dirty="0">
              <a:latin typeface="Tahoma" panose="020B0604030504040204" pitchFamily="34" charset="0"/>
            </a:endParaRPr>
          </a:p>
        </p:txBody>
      </p:sp>
      <p:sp>
        <p:nvSpPr>
          <p:cNvPr id="38919" name="灯片编号占位符 38918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en-US" altLang="zh-CN" sz="1200" dirty="0">
                <a:latin typeface="Tahoma" panose="020B0604030504040204" pitchFamily="34" charset="0"/>
              </a:rPr>
            </a:fld>
            <a:endParaRPr lang="zh-CN" sz="1200" dirty="0">
              <a:latin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9217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9219" name="组合 9218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9220" name="矩形 9219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21" name="矩形 9220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222" name="组合 9221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9223" name="矩形 9222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24" name="矩形 9223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225" name="矩形 9224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6" name="矩形 9225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7" name="矩形 9226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28" name="标题 9227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9229" name="副标题 922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9230" name="日期占位符 9229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endParaRPr lang="zh-CN" altLang="en-US" dirty="0">
              <a:solidFill>
                <a:schemeClr val="bg2"/>
              </a:solidFill>
              <a:latin typeface="Tahoma" panose="020B0604030504040204" pitchFamily="34" charset="0"/>
            </a:endParaRPr>
          </a:p>
        </p:txBody>
      </p:sp>
      <p:sp>
        <p:nvSpPr>
          <p:cNvPr id="9231" name="页脚占位符 923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endParaRPr lang="zh-CN" dirty="0">
              <a:solidFill>
                <a:schemeClr val="bg2"/>
              </a:solidFill>
              <a:latin typeface="Tahoma" panose="020B0604030504040204" pitchFamily="34" charset="0"/>
            </a:endParaRPr>
          </a:p>
        </p:txBody>
      </p:sp>
      <p:sp>
        <p:nvSpPr>
          <p:cNvPr id="9232" name="灯片编号占位符 923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fld id="{9A0DB2DC-4C9A-4742-B13C-FB6460FD3503}" type="slidenum">
              <a:rPr lang="en-US" altLang="zh-CN" dirty="0">
                <a:solidFill>
                  <a:schemeClr val="bg2"/>
                </a:solidFill>
                <a:latin typeface="Tahoma" panose="020B0604030504040204" pitchFamily="34" charset="0"/>
              </a:rPr>
            </a:fld>
            <a:endParaRPr lang="zh-CN" dirty="0">
              <a:solidFill>
                <a:schemeClr val="bg2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cover dir="d"/>
        <p:sndAc>
          <p:stSnd>
            <p:snd r:embed="rId2" name="camera.wav"/>
          </p:stSnd>
        </p:sndAc>
      </p:transition>
    </mc:Choice>
    <mc:Fallback>
      <p:transition advClick="0">
        <p:cover dir="d"/>
        <p:sndAc>
          <p:stSnd>
            <p:snd r:embed="rId2" name="camera.wav"/>
          </p:stSnd>
        </p:sndAc>
      </p:transition>
    </mc:Fallback>
  </mc:AlternateContent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cover dir="d"/>
        <p:sndAc>
          <p:stSnd>
            <p:snd r:embed="rId2" name="camera.wav"/>
          </p:stSnd>
        </p:sndAc>
      </p:transition>
    </mc:Choice>
    <mc:Fallback>
      <p:transition advClick="0">
        <p:cover dir="d"/>
        <p:sndAc>
          <p:stSnd>
            <p:snd r:embed="rId2" name="camera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65144" y="365125"/>
            <a:ext cx="207883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115982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cover dir="d"/>
        <p:sndAc>
          <p:stSnd>
            <p:snd r:embed="rId2" name="camera.wav"/>
          </p:stSnd>
        </p:sndAc>
      </p:transition>
    </mc:Choice>
    <mc:Fallback>
      <p:transition advClick="0">
        <p:cover dir="d"/>
        <p:sndAc>
          <p:stSnd>
            <p:snd r:embed="rId2" name="camera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cover dir="d"/>
        <p:sndAc>
          <p:stSnd>
            <p:snd r:embed="rId2" name="camera.wav"/>
          </p:stSnd>
        </p:sndAc>
      </p:transition>
    </mc:Choice>
    <mc:Fallback>
      <p:transition advClick="0">
        <p:cover dir="d"/>
        <p:sndAc>
          <p:stSnd>
            <p:snd r:embed="rId2" name="camera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cover dir="d"/>
        <p:sndAc>
          <p:stSnd>
            <p:snd r:embed="rId2" name="camera.wav"/>
          </p:stSnd>
        </p:sndAc>
      </p:transition>
    </mc:Choice>
    <mc:Fallback>
      <p:transition advClick="0">
        <p:cover dir="d"/>
        <p:sndAc>
          <p:stSnd>
            <p:snd r:embed="rId2" name="camera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cover dir="d"/>
        <p:sndAc>
          <p:stSnd>
            <p:snd r:embed="rId2" name="camera.wav"/>
          </p:stSnd>
        </p:sndAc>
      </p:transition>
    </mc:Choice>
    <mc:Fallback>
      <p:transition advClick="0">
        <p:cover dir="d"/>
        <p:sndAc>
          <p:stSnd>
            <p:snd r:embed="rId2" name="camera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cover dir="d"/>
        <p:sndAc>
          <p:stSnd>
            <p:snd r:embed="rId2" name="camera.wav"/>
          </p:stSnd>
        </p:sndAc>
      </p:transition>
    </mc:Choice>
    <mc:Fallback>
      <p:transition advClick="0">
        <p:cover dir="d"/>
        <p:sndAc>
          <p:stSnd>
            <p:snd r:embed="rId2" name="camera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cover dir="d"/>
        <p:sndAc>
          <p:stSnd>
            <p:snd r:embed="rId2" name="camera.wav"/>
          </p:stSnd>
        </p:sndAc>
      </p:transition>
    </mc:Choice>
    <mc:Fallback>
      <p:transition advClick="0">
        <p:cover dir="d"/>
        <p:sndAc>
          <p:stSnd>
            <p:snd r:embed="rId2" name="camera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cover dir="d"/>
        <p:sndAc>
          <p:stSnd>
            <p:snd r:embed="rId2" name="camera.wav"/>
          </p:stSnd>
        </p:sndAc>
      </p:transition>
    </mc:Choice>
    <mc:Fallback>
      <p:transition advClick="0">
        <p:cover dir="d"/>
        <p:sndAc>
          <p:stSnd>
            <p:snd r:embed="rId2" name="camera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cover dir="d"/>
        <p:sndAc>
          <p:stSnd>
            <p:snd r:embed="rId2" name="camera.wav"/>
          </p:stSnd>
        </p:sndAc>
      </p:transition>
    </mc:Choice>
    <mc:Fallback>
      <p:transition advClick="0">
        <p:cover dir="d"/>
        <p:sndAc>
          <p:stSnd>
            <p:snd r:embed="rId2" name="camera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cover dir="d"/>
        <p:sndAc>
          <p:stSnd>
            <p:snd r:embed="rId2" name="camera.wav"/>
          </p:stSnd>
        </p:sndAc>
      </p:transition>
    </mc:Choice>
    <mc:Fallback>
      <p:transition advClick="0">
        <p:cover dir="d"/>
        <p:sndAc>
          <p:stSnd>
            <p:snd r:embed="rId2" name="camera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audio" Target="../media/audio1.wav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193"/>
          <p:cNvSpPr/>
          <p:nvPr/>
        </p:nvSpPr>
        <p:spPr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lstStyle/>
          <a:p>
            <a:pPr lvl="0" algn="ctr"/>
            <a:endParaRPr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8195" name="矩形 8194"/>
          <p:cNvSpPr/>
          <p:nvPr/>
        </p:nvSpPr>
        <p:spPr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/>
            <a:endParaRPr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8196" name="矩形 8195"/>
          <p:cNvSpPr/>
          <p:nvPr/>
        </p:nvSpPr>
        <p:spPr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lstStyle/>
          <a:p>
            <a:pPr lvl="0" algn="ctr"/>
            <a:endParaRPr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8197" name="矩形 8196"/>
          <p:cNvSpPr/>
          <p:nvPr/>
        </p:nvSpPr>
        <p:spPr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/>
            <a:endParaRPr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8198" name="矩形 8197"/>
          <p:cNvSpPr/>
          <p:nvPr/>
        </p:nvSpPr>
        <p:spPr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/>
            <a:endParaRPr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8199" name="矩形 8198"/>
          <p:cNvSpPr/>
          <p:nvPr/>
        </p:nvSpPr>
        <p:spPr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ctr"/>
          <a:lstStyle/>
          <a:p>
            <a:pPr lvl="0" algn="ctr"/>
            <a:endParaRPr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8200" name="矩形 8199"/>
          <p:cNvSpPr/>
          <p:nvPr/>
        </p:nvSpPr>
        <p:spPr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/>
            <a:endParaRPr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8201" name="标题 8200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203" name="日期占位符 8202"/>
          <p:cNvSpPr>
            <a:spLocks noGrp="1"/>
          </p:cNvSpPr>
          <p:nvPr>
            <p:ph type="dt" sz="half" idx="2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latin typeface="Tahoma" panose="020B060403050404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8204" name="页脚占位符 8203"/>
          <p:cNvSpPr>
            <a:spLocks noGrp="1"/>
          </p:cNvSpPr>
          <p:nvPr>
            <p:ph type="ftr" sz="quarter" idx="3"/>
          </p:nvPr>
        </p:nvSpPr>
        <p:spPr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latin typeface="Tahoma" panose="020B0604030504040204" pitchFamily="34" charset="0"/>
              </a:defRPr>
            </a:lvl1pPr>
          </a:lstStyle>
          <a:p>
            <a:pPr lvl="0"/>
            <a:endParaRPr lang="zh-CN" dirty="0"/>
          </a:p>
        </p:txBody>
      </p:sp>
      <p:sp>
        <p:nvSpPr>
          <p:cNvPr id="8205" name="灯片编号占位符 8204"/>
          <p:cNvSpPr>
            <a:spLocks noGrp="1"/>
          </p:cNvSpPr>
          <p:nvPr>
            <p:ph type="sldNum" sz="quarter" idx="4"/>
          </p:nvPr>
        </p:nvSpPr>
        <p:spPr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latin typeface="Tahoma" panose="020B0604030504040204" pitchFamily="34" charset="0"/>
              </a:defRPr>
            </a:lvl1pPr>
          </a:lstStyle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500" advClick="0">
        <p:cover dir="d"/>
        <p:sndAc>
          <p:stSnd>
            <p:snd r:embed="rId12" name="camera.wav"/>
          </p:stSnd>
        </p:sndAc>
      </p:transition>
    </mc:Choice>
    <mc:Fallback>
      <p:transition advClick="0">
        <p:cover dir="d"/>
        <p:sndAc>
          <p:stSnd>
            <p:snd r:embed="rId12" name="camera.wav"/>
          </p:stSnd>
        </p:sndAc>
      </p:transition>
    </mc:Fallback>
  </mc:AlternateConten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image" Target="../media/image11.wmf"/><Relationship Id="rId2" Type="http://schemas.openxmlformats.org/officeDocument/2006/relationships/oleObject" Target="../embeddings/oleObject4.bin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image" Target="../media/image11.w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image" Target="../media/image11.wmf"/><Relationship Id="rId2" Type="http://schemas.openxmlformats.org/officeDocument/2006/relationships/oleObject" Target="../embeddings/oleObject6.bin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image" Target="../media/image11.wmf"/><Relationship Id="rId2" Type="http://schemas.openxmlformats.org/officeDocument/2006/relationships/oleObject" Target="../embeddings/oleObject7.bin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image" Target="../media/image11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image" Target="../media/image11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image" Target="../media/image11.w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 cstate="prin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23553" descr="C:\WINDOWS\Desktop\文件夹\教育\时间的脚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6388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23554" descr="\\001\素材库\课件动画素材\自然类\植物类\ZW_039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93025" y="5349875"/>
            <a:ext cx="1463675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177280" y="2249805"/>
            <a:ext cx="258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  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3581846" y="3609028"/>
            <a:ext cx="828438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陶世龙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advClick="0">
    <p:cover dir="d"/>
    <p:sndAc>
      <p:stSnd>
        <p:snd r:embed="rId4" name="camera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9" name="图片 18438" descr="FR_03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18434"/>
          <p:cNvSpPr txBox="1"/>
          <p:nvPr/>
        </p:nvSpPr>
        <p:spPr>
          <a:xfrm>
            <a:off x="926433" y="683573"/>
            <a:ext cx="769619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岩</a:t>
            </a: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石</a:t>
            </a:r>
            <a:r>
              <a:rPr lang="zh-CN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的</a:t>
            </a:r>
            <a:r>
              <a:rPr lang="zh-CN" altLang="en-US" sz="3600" b="1" dirty="0" smtClean="0">
                <a:solidFill>
                  <a:srgbClr val="FF0000"/>
                </a:solidFill>
                <a:ea typeface="黑体" panose="02010600030101010101" pitchFamily="2" charset="-122"/>
              </a:rPr>
              <a:t>厚度及生成顺序记下了</a:t>
            </a:r>
            <a:endParaRPr lang="en-US" altLang="zh-CN" sz="3600" b="1" dirty="0" smtClean="0">
              <a:solidFill>
                <a:srgbClr val="FF0000"/>
              </a:solidFill>
              <a:ea typeface="黑体" panose="02010600030101010101" pitchFamily="2" charset="-122"/>
            </a:endParaRPr>
          </a:p>
          <a:p>
            <a:pPr lvl="0"/>
            <a:r>
              <a:rPr lang="zh-CN" altLang="en-US" sz="3600" b="1" dirty="0" smtClean="0">
                <a:solidFill>
                  <a:srgbClr val="FF0000"/>
                </a:solidFill>
                <a:ea typeface="黑体" panose="02010600030101010101" pitchFamily="2" charset="-122"/>
              </a:rPr>
              <a:t>时间的踪迹</a:t>
            </a:r>
            <a:endParaRPr lang="zh-CN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0540" y="2861310"/>
            <a:ext cx="859790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cs typeface="Arial" panose="02080604020202020204" pitchFamily="34" charset="0"/>
              </a:rPr>
              <a:t>                   </a:t>
            </a:r>
            <a:endParaRPr lang="zh-CN" altLang="en-US" sz="4000" dirty="0">
              <a:cs typeface="Arial" panose="02080604020202020204" pitchFamily="34" charset="0"/>
            </a:endParaRPr>
          </a:p>
        </p:txBody>
      </p:sp>
      <p:graphicFrame>
        <p:nvGraphicFramePr>
          <p:cNvPr id="4" name="对象 3">
            <a:hlinkClick r:id="" action="ppaction://ole?verb=0"/>
          </p:cNvPr>
          <p:cNvGraphicFramePr/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2" imgW="2743200" imgH="5181600" progId="Equation.3">
                  <p:embed/>
                </p:oleObj>
              </mc:Choice>
              <mc:Fallback>
                <p:oleObj name="" r:id="rId2" imgW="2743200" imgH="5181600" progId="Equation.3">
                  <p:embed/>
                  <p:pic>
                    <p:nvPicPr>
                      <p:cNvPr id="0" name="图片 4096" descr="image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1106461" y="2663881"/>
            <a:ext cx="72011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迷你简毡笔黑" pitchFamily="65" charset="-122"/>
                <a:ea typeface="迷你简毡笔黑" pitchFamily="65" charset="-122"/>
              </a:rPr>
              <a:t>这是岩石记录时间的第一种方式。</a:t>
            </a:r>
            <a:endParaRPr lang="zh-CN" altLang="en-US" sz="3200" dirty="0">
              <a:latin typeface="迷你简毡笔黑" pitchFamily="65" charset="-122"/>
              <a:ea typeface="迷你简毡笔黑" pitchFamily="65" charset="-122"/>
            </a:endParaRPr>
          </a:p>
        </p:txBody>
      </p:sp>
    </p:spTree>
  </p:cSld>
  <p:clrMapOvr>
    <a:masterClrMapping/>
  </p:clrMapOvr>
  <p:transition advClick="0">
    <p:strips/>
    <p:sndAc>
      <p:stSnd>
        <p:snd r:embed="rId4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5" grpId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9" name="图片 18438" descr="FR_03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198742" y="0"/>
            <a:ext cx="10287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18434"/>
          <p:cNvSpPr txBox="1"/>
          <p:nvPr/>
        </p:nvSpPr>
        <p:spPr>
          <a:xfrm>
            <a:off x="-288925" y="1306830"/>
            <a:ext cx="11163935" cy="822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Wingdings" panose="05000000000000000000" charset="0"/>
            </a:endParaRPr>
          </a:p>
        </p:txBody>
      </p:sp>
      <p:graphicFrame>
        <p:nvGraphicFramePr>
          <p:cNvPr id="4" name="对象 3">
            <a:hlinkClick r:id="" action="ppaction://ole?verb=0"/>
          </p:cNvPr>
          <p:cNvGraphicFramePr/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2" imgW="2743200" imgH="5181600" progId="Equation.3">
                  <p:embed/>
                </p:oleObj>
              </mc:Choice>
              <mc:Fallback>
                <p:oleObj name="" r:id="rId2" imgW="2743200" imgH="5181600" progId="Equation.3">
                  <p:embed/>
                  <p:pic>
                    <p:nvPicPr>
                      <p:cNvPr id="0" name="图片 5120" descr="image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788638"/>
            <a:ext cx="914400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毡笔黑简体" pitchFamily="65" charset="-122"/>
                <a:ea typeface="方正毡笔黑简体" pitchFamily="65" charset="-122"/>
                <a:cs typeface="Calibri" pitchFamily="34" charset="0"/>
              </a:rPr>
              <a:t>岩石记录时间的第二种方式是它保存了许多的历史痕迹。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方正毡笔黑简体" pitchFamily="65" charset="-122"/>
              <a:ea typeface="方正毡笔黑简体" pitchFamily="65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6349" y="1853755"/>
            <a:ext cx="855133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/>
              <a:t>①岩石记录了地壳的活动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zh-CN" dirty="0" smtClean="0"/>
              <a:t> ②岩石记录了气候的变化（插入说明方法：举例子）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zh-CN" dirty="0" smtClean="0"/>
              <a:t>③岩石记录了古代生物状况 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zh-CN" dirty="0" smtClean="0"/>
              <a:t>④岩石记录了地球历史的发展过程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zh-CN" dirty="0" smtClean="0"/>
              <a:t>⑤岩石记录了自然界转瞬即逝的活动</a:t>
            </a:r>
            <a:endParaRPr lang="zh-CN" altLang="en-US" dirty="0"/>
          </a:p>
        </p:txBody>
      </p:sp>
    </p:spTree>
  </p:cSld>
  <p:clrMapOvr>
    <a:masterClrMapping/>
  </p:clrMapOvr>
  <p:transition advClick="0">
    <p:strips/>
    <p:sndAc>
      <p:stSnd>
        <p:snd r:embed="rId4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9" name="图片 18438" descr="FR_03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468784" y="0"/>
            <a:ext cx="10569744" cy="704649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18434"/>
          <p:cNvSpPr txBox="1"/>
          <p:nvPr/>
        </p:nvSpPr>
        <p:spPr>
          <a:xfrm>
            <a:off x="-288925" y="1306830"/>
            <a:ext cx="11163935" cy="822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Wingdings" panose="05000000000000000000" charset="0"/>
            </a:endParaRPr>
          </a:p>
        </p:txBody>
      </p:sp>
      <p:graphicFrame>
        <p:nvGraphicFramePr>
          <p:cNvPr id="4" name="对象 3">
            <a:hlinkClick r:id="" action="ppaction://ole?verb=0"/>
          </p:cNvPr>
          <p:cNvGraphicFramePr/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2" imgW="2743200" imgH="5181600" progId="Equation.3">
                  <p:embed/>
                </p:oleObj>
              </mc:Choice>
              <mc:Fallback>
                <p:oleObj name="" r:id="rId2" imgW="2743200" imgH="5181600" progId="Equation.3">
                  <p:embed/>
                  <p:pic>
                    <p:nvPicPr>
                      <p:cNvPr id="0" name="图片 6144" descr="image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251328" y="4378785"/>
            <a:ext cx="8667637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小标宋简体" pitchFamily="65" charset="-122"/>
                <a:ea typeface="方正小标宋简体" pitchFamily="65" charset="-122"/>
                <a:cs typeface="Calibri" pitchFamily="34" charset="0"/>
              </a:rPr>
              <a:t>2  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小标宋简体" pitchFamily="65" charset="-122"/>
                <a:ea typeface="方正小标宋简体" pitchFamily="65" charset="-122"/>
                <a:cs typeface="Calibri" pitchFamily="34" charset="0"/>
              </a:rPr>
              <a:t>越是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方正小标宋简体" pitchFamily="65" charset="-122"/>
                <a:ea typeface="方正小标宋简体" pitchFamily="65" charset="-122"/>
                <a:cs typeface="Calibri" pitchFamily="34" charset="0"/>
              </a:rPr>
              <a:t>笨重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小标宋简体" pitchFamily="65" charset="-122"/>
                <a:ea typeface="方正小标宋简体" pitchFamily="65" charset="-122"/>
                <a:cs typeface="Calibri" pitchFamily="34" charset="0"/>
              </a:rPr>
              <a:t>的石块越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方正小标宋简体" pitchFamily="65" charset="-122"/>
                <a:ea typeface="方正小标宋简体" pitchFamily="65" charset="-122"/>
                <a:cs typeface="Calibri" pitchFamily="34" charset="0"/>
              </a:rPr>
              <a:t>跑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小标宋简体" pitchFamily="65" charset="-122"/>
                <a:ea typeface="方正小标宋简体" pitchFamily="65" charset="-122"/>
                <a:cs typeface="Calibri" pitchFamily="34" charset="0"/>
              </a:rPr>
              <a:t>不远，越是轻小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方正小标宋简体" pitchFamily="65" charset="-122"/>
              <a:ea typeface="方正小标宋简体" pitchFamily="65" charset="-122"/>
              <a:cs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方正小标宋简体" pitchFamily="65" charset="-122"/>
              <a:ea typeface="方正小标宋简体" pitchFamily="65" charset="-122"/>
              <a:cs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小标宋简体" pitchFamily="65" charset="-122"/>
                <a:ea typeface="方正小标宋简体" pitchFamily="65" charset="-122"/>
                <a:cs typeface="Calibri" pitchFamily="34" charset="0"/>
              </a:rPr>
              <a:t>的沙砾越能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方正小标宋简体" pitchFamily="65" charset="-122"/>
                <a:ea typeface="方正小标宋简体" pitchFamily="65" charset="-122"/>
                <a:cs typeface="Calibri" pitchFamily="34" charset="0"/>
              </a:rPr>
              <a:t>旅行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小标宋简体" pitchFamily="65" charset="-122"/>
                <a:ea typeface="方正小标宋简体" pitchFamily="65" charset="-122"/>
                <a:cs typeface="Calibri" pitchFamily="34" charset="0"/>
              </a:rPr>
              <a:t>到遥远的地方。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方正小标宋简体" pitchFamily="65" charset="-122"/>
              <a:ea typeface="方正小标宋简体" pitchFamily="65" charset="-122"/>
              <a:cs typeface="宋体" panose="02010600030101010101" pitchFamily="2" charset="-122"/>
            </a:endParaRP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251328" y="650634"/>
            <a:ext cx="5940924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方正细圆简体" pitchFamily="65" charset="-122"/>
                <a:ea typeface="方正细圆简体" pitchFamily="65" charset="-122"/>
                <a:cs typeface="Calibri" pitchFamily="34" charset="0"/>
              </a:rPr>
              <a:t>美读课文，品析语言</a:t>
            </a:r>
            <a:endParaRPr kumimoji="0" lang="zh-CN" sz="4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方正细圆简体" pitchFamily="65" charset="-122"/>
              <a:ea typeface="方正细圆简体" pitchFamily="65" charset="-122"/>
              <a:cs typeface="宋体" panose="02010600030101010101" pitchFamily="2" charset="-122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2286854"/>
            <a:ext cx="9927833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小标宋简体" pitchFamily="65" charset="-122"/>
                <a:ea typeface="方正小标宋简体" pitchFamily="65" charset="-122"/>
                <a:cs typeface="Calibri" pitchFamily="34" charset="0"/>
              </a:rPr>
              <a:t>1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小标宋简体" pitchFamily="65" charset="-122"/>
                <a:ea typeface="方正小标宋简体" pitchFamily="65" charset="-122"/>
                <a:cs typeface="Calibri" pitchFamily="34" charset="0"/>
              </a:rPr>
              <a:t>“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小标宋简体" pitchFamily="65" charset="-122"/>
                <a:ea typeface="方正小标宋简体" pitchFamily="65" charset="-122"/>
                <a:cs typeface="Calibri" pitchFamily="34" charset="0"/>
              </a:rPr>
              <a:t>据计算，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方正小标宋简体" pitchFamily="65" charset="-122"/>
                <a:ea typeface="方正小标宋简体" pitchFamily="65" charset="-122"/>
                <a:cs typeface="Calibri" pitchFamily="34" charset="0"/>
              </a:rPr>
              <a:t>大约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小标宋简体" pitchFamily="65" charset="-122"/>
                <a:ea typeface="方正小标宋简体" pitchFamily="65" charset="-122"/>
                <a:cs typeface="Calibri" pitchFamily="34" charset="0"/>
              </a:rPr>
              <a:t>3000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小标宋简体" pitchFamily="65" charset="-122"/>
                <a:ea typeface="方正小标宋简体" pitchFamily="65" charset="-122"/>
                <a:cs typeface="Calibri" pitchFamily="34" charset="0"/>
              </a:rPr>
              <a:t>－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小标宋简体" pitchFamily="65" charset="-122"/>
                <a:ea typeface="方正小标宋简体" pitchFamily="65" charset="-122"/>
                <a:cs typeface="Calibri" pitchFamily="34" charset="0"/>
              </a:rPr>
              <a:t>10000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小标宋简体" pitchFamily="65" charset="-122"/>
                <a:ea typeface="方正小标宋简体" pitchFamily="65" charset="-122"/>
                <a:cs typeface="Calibri" pitchFamily="34" charset="0"/>
              </a:rPr>
              <a:t>年的时间，可以形成一米厚的岩石”。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方正小标宋简体" pitchFamily="65" charset="-122"/>
              <a:ea typeface="方正小标宋简体" pitchFamily="65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advClick="0">
    <p:strips/>
    <p:sndAc>
      <p:stSnd>
        <p:snd r:embed="rId4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9" name="图片 18438" descr="FR_03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18434"/>
          <p:cNvSpPr txBox="1"/>
          <p:nvPr/>
        </p:nvSpPr>
        <p:spPr>
          <a:xfrm>
            <a:off x="-288925" y="413531"/>
            <a:ext cx="11163935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</a:t>
            </a:r>
            <a:r>
              <a:rPr lang="zh-CN" altLang="en-US" sz="4800" b="1" dirty="0">
                <a:solidFill>
                  <a:srgbClr val="FF0000"/>
                </a:solidFill>
                <a:latin typeface="方正细圆简体" pitchFamily="65" charset="-122"/>
                <a:ea typeface="方正细圆简体" pitchFamily="65" charset="-122"/>
              </a:rPr>
              <a:t>作业布置：</a:t>
            </a:r>
            <a:endParaRPr lang="zh-CN" altLang="en-US" sz="4800" b="1" dirty="0">
              <a:solidFill>
                <a:srgbClr val="FF0000"/>
              </a:solidFill>
              <a:latin typeface="方正细圆简体" pitchFamily="65" charset="-122"/>
              <a:ea typeface="方正细圆简体" pitchFamily="65" charset="-122"/>
              <a:sym typeface="Wingdings" panose="05000000000000000000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6363" y="1853755"/>
            <a:ext cx="837286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+mj-ea"/>
                <a:ea typeface="+mj-ea"/>
                <a:cs typeface="Arial" panose="02080604020202020204" pitchFamily="34" charset="0"/>
              </a:rPr>
              <a:t>1</a:t>
            </a:r>
            <a:r>
              <a:rPr lang="en-US" altLang="zh-CN" sz="3600" dirty="0" smtClean="0">
                <a:latin typeface="+mj-ea"/>
                <a:ea typeface="+mj-ea"/>
                <a:cs typeface="Arial" panose="02080604020202020204" pitchFamily="34" charset="0"/>
              </a:rPr>
              <a:t>.</a:t>
            </a:r>
            <a:r>
              <a:rPr lang="zh-CN" altLang="en-US" sz="3600" dirty="0" smtClean="0">
                <a:latin typeface="+mj-ea"/>
                <a:ea typeface="+mj-ea"/>
                <a:cs typeface="Calibri" pitchFamily="34" charset="0"/>
              </a:rPr>
              <a:t>找出本文的过渡段并简要说明其作用。</a:t>
            </a:r>
            <a:endParaRPr lang="en-US" altLang="zh-CN" sz="3600" dirty="0" smtClean="0">
              <a:latin typeface="+mj-ea"/>
              <a:ea typeface="+mj-ea"/>
              <a:cs typeface="Calibri" pitchFamily="34" charset="0"/>
            </a:endParaRPr>
          </a:p>
          <a:p>
            <a:endParaRPr lang="zh-CN" altLang="en-US" sz="3600" dirty="0" smtClean="0">
              <a:latin typeface="+mj-ea"/>
              <a:ea typeface="+mj-ea"/>
              <a:cs typeface="Arial" panose="02080604020202020204" pitchFamily="34" charset="0"/>
            </a:endParaRPr>
          </a:p>
          <a:p>
            <a:r>
              <a:rPr lang="en-US" altLang="zh-CN" sz="3600" dirty="0" smtClean="0">
                <a:latin typeface="+mj-ea"/>
                <a:ea typeface="+mj-ea"/>
                <a:cs typeface="Arial" panose="02080604020202020204" pitchFamily="34" charset="0"/>
              </a:rPr>
              <a:t>2.</a:t>
            </a:r>
            <a:r>
              <a:rPr lang="zh-CN" altLang="en-US" sz="3600" dirty="0" smtClean="0">
                <a:latin typeface="+mj-ea"/>
                <a:ea typeface="+mj-ea"/>
                <a:cs typeface="Arial" panose="02080604020202020204" pitchFamily="34" charset="0"/>
              </a:rPr>
              <a:t>根据你对岩石的了解，以“海枯石烂”为题写一篇短文</a:t>
            </a:r>
            <a:endParaRPr lang="zh-CN" altLang="en-US" sz="3600" dirty="0">
              <a:latin typeface="+mj-ea"/>
              <a:ea typeface="+mj-ea"/>
              <a:cs typeface="Arial" panose="02080604020202020204" pitchFamily="34" charset="0"/>
            </a:endParaRPr>
          </a:p>
        </p:txBody>
      </p:sp>
      <p:graphicFrame>
        <p:nvGraphicFramePr>
          <p:cNvPr id="4" name="对象 3">
            <a:hlinkClick r:id="" action="ppaction://ole?verb=0"/>
          </p:cNvPr>
          <p:cNvGraphicFramePr/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" r:id="rId2" imgW="2743200" imgH="5181600" progId="Equation.3">
                  <p:embed/>
                </p:oleObj>
              </mc:Choice>
              <mc:Fallback>
                <p:oleObj name="" r:id="rId2" imgW="2743200" imgH="5181600" progId="Equation.3">
                  <p:embed/>
                  <p:pic>
                    <p:nvPicPr>
                      <p:cNvPr id="0" name="图片 7168" descr="image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Click="0">
    <p:strips/>
    <p:sndAc>
      <p:stSnd>
        <p:snd r:embed="rId4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5" grpId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71223213409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305314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cover dir="d"/>
        <p:sndAc>
          <p:stSnd>
            <p:snd r:embed="rId2" name="camera.wav"/>
          </p:stSnd>
        </p:sndAc>
      </p:transition>
    </mc:Choice>
    <mc:Fallback>
      <p:transition advClick="0">
        <p:cover dir="d"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71223213329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-94867"/>
            <a:ext cx="9144000" cy="69528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cover dir="d"/>
        <p:sndAc>
          <p:stSnd>
            <p:snd r:embed="rId2" name="camera.wav"/>
          </p:stSnd>
        </p:sndAc>
      </p:transition>
    </mc:Choice>
    <mc:Fallback>
      <p:transition advClick="0">
        <p:cover dir="d"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3" name="图片 14342" descr="FR_03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文本框 14337"/>
          <p:cNvSpPr txBox="1"/>
          <p:nvPr/>
        </p:nvSpPr>
        <p:spPr>
          <a:xfrm>
            <a:off x="381000" y="838200"/>
            <a:ext cx="8365490" cy="36880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endParaRPr lang="zh-CN" altLang="en-US" sz="36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lvl="0"/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腐</a:t>
            </a:r>
            <a:r>
              <a:rPr lang="zh-CN" altLang="en-US" sz="4000" b="1" u="sng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蚀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 </a:t>
            </a:r>
            <a:r>
              <a:rPr lang="en-US" altLang="zh-CN" sz="4000" b="1" err="1">
                <a:latin typeface="Times New Roman" panose="02020603050405020304" pitchFamily="18" charset="0"/>
                <a:ea typeface="宋体" panose="02010600030101010101" pitchFamily="2" charset="-122"/>
              </a:rPr>
              <a:t>shí</a:t>
            </a:r>
            <a:r>
              <a: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）         </a:t>
            </a:r>
            <a:r>
              <a:rPr lang="zh-CN" altLang="en-US" sz="4000" b="1" u="sng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浑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浊 （</a:t>
            </a:r>
            <a:r>
              <a: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rPr>
              <a:t>hún 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）   </a:t>
            </a:r>
            <a:endParaRPr lang="zh-CN" altLang="en-US" sz="40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山</a:t>
            </a:r>
            <a:r>
              <a:rPr lang="zh-CN" altLang="en-US" sz="4000" b="1" u="sng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麓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  </a:t>
            </a:r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lù   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         粗</a:t>
            </a:r>
            <a:r>
              <a:rPr lang="zh-CN" altLang="en-US" sz="4000" b="1" u="sng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糙</a:t>
            </a: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rPr>
              <a:t>cāo 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40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000" b="1" u="sng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龟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裂（ </a:t>
            </a:r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jūn  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         海</a:t>
            </a:r>
            <a:r>
              <a:rPr lang="zh-CN" altLang="en-US" sz="4000" b="1" u="sng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枯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石烂（</a:t>
            </a:r>
            <a:r>
              <a: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rPr>
              <a:t>k ū 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40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沙</a:t>
            </a:r>
            <a:r>
              <a:rPr lang="zh-CN" altLang="en-US" sz="4000" b="1" u="sng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砾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 </a:t>
            </a:r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l ì    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         沟</a:t>
            </a:r>
            <a:r>
              <a:rPr lang="zh-CN" altLang="en-US" sz="4000" b="1" u="sng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壑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（</a:t>
            </a:r>
            <a:r>
              <a: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rPr>
              <a:t>h è 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）  </a:t>
            </a:r>
            <a:endParaRPr lang="zh-CN" altLang="en-US" sz="40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000" b="1" u="sng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楔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形（ </a:t>
            </a:r>
            <a:r>
              <a:rPr lang="en-US" altLang="zh-CN" sz="4000" b="1" err="1">
                <a:latin typeface="Times New Roman" panose="02020603050405020304" pitchFamily="18" charset="0"/>
                <a:ea typeface="宋体" panose="02010600030101010101" pitchFamily="2" charset="-122"/>
              </a:rPr>
              <a:t>xiē</a:t>
            </a:r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         钟</a:t>
            </a:r>
            <a:r>
              <a:rPr lang="zh-CN" altLang="en-US" sz="4000" b="1" u="sng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鼎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文（  </a:t>
            </a:r>
            <a:r>
              <a:rPr lang="en-US" altLang="zh-CN" sz="4000" b="1" err="1">
                <a:latin typeface="Times New Roman" panose="02020603050405020304" pitchFamily="18" charset="0"/>
                <a:ea typeface="宋体" panose="02010600030101010101" pitchFamily="2" charset="-122"/>
              </a:rPr>
              <a:t>dǐng</a:t>
            </a:r>
            <a:r>
              <a: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4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4341" name="图片 14340" descr="AN098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05800" y="6329363"/>
            <a:ext cx="533400" cy="517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14341" descr="AN014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" y="6237288"/>
            <a:ext cx="609600" cy="60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521370" y="323518"/>
            <a:ext cx="58445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读准下列加横线字的音。</a:t>
            </a:r>
            <a:endParaRPr lang="zh-CN" altLang="en-US" sz="3200" dirty="0"/>
          </a:p>
        </p:txBody>
      </p:sp>
    </p:spTree>
  </p:cSld>
  <p:clrMapOvr>
    <a:masterClrMapping/>
  </p:clrMapOvr>
  <p:transition advClick="0">
    <p:cover dir="d"/>
    <p:sndAc>
      <p:stSnd>
        <p:snd r:embed="rId4" name="camera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80" name="图片 11279" descr="FR_03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文本框 11265"/>
          <p:cNvSpPr txBox="1"/>
          <p:nvPr/>
        </p:nvSpPr>
        <p:spPr>
          <a:xfrm>
            <a:off x="656390" y="1268664"/>
            <a:ext cx="2879069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b="1" dirty="0">
                <a:latin typeface="Times New Roman" panose="02020603050405020304" pitchFamily="18" charset="0"/>
                <a:ea typeface="幼圆" panose="02010509060101010101" pitchFamily="49" charset="-122"/>
              </a:rPr>
              <a:t>全文划分为三部分：</a:t>
            </a:r>
            <a:endParaRPr lang="zh-CN" altLang="en-US" b="1" dirty="0"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11267" name="文本框 11266"/>
          <p:cNvSpPr txBox="1"/>
          <p:nvPr/>
        </p:nvSpPr>
        <p:spPr>
          <a:xfrm>
            <a:off x="431356" y="1718734"/>
            <a:ext cx="67056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一、由生活时间到地质时间，引出话题：躺在山野里的岩石是重要的一种记时方式。（</a:t>
            </a:r>
            <a:r>
              <a:rPr lang="en-US" altLang="zh-CN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1—4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自然段）</a:t>
            </a:r>
            <a:endParaRPr lang="zh-CN" altLang="en-US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685800" y="2971800"/>
            <a:ext cx="5161280" cy="944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二、岩石是怎样记录下时间的。</a:t>
            </a:r>
            <a:endParaRPr lang="zh-CN" altLang="en-US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5—30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自然段）</a:t>
            </a:r>
            <a:endParaRPr lang="zh-CN" altLang="en-US" sz="28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1066800" y="3962400"/>
            <a:ext cx="568833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、岩石的破坏和生成。（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5—21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自然段）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0" name="文本框 11269"/>
          <p:cNvSpPr txBox="1"/>
          <p:nvPr/>
        </p:nvSpPr>
        <p:spPr>
          <a:xfrm>
            <a:off x="1066800" y="4572000"/>
            <a:ext cx="642778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、岩石上保存着历史痕迹。（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22—30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自然段）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1" name="文本框 11270"/>
          <p:cNvSpPr txBox="1"/>
          <p:nvPr/>
        </p:nvSpPr>
        <p:spPr>
          <a:xfrm>
            <a:off x="838200" y="5105400"/>
            <a:ext cx="5516880" cy="944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三、读懂大自然记录，造福人类。</a:t>
            </a:r>
            <a:endParaRPr lang="zh-CN" altLang="en-US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31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自然段）</a:t>
            </a:r>
            <a:endParaRPr lang="zh-CN" altLang="en-US" sz="28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272" name="文本框 11271"/>
          <p:cNvSpPr txBox="1"/>
          <p:nvPr/>
        </p:nvSpPr>
        <p:spPr>
          <a:xfrm>
            <a:off x="7543800" y="2819400"/>
            <a:ext cx="793750" cy="23971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逻辑 顺序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11274" name="右大括号 11273"/>
          <p:cNvSpPr/>
          <p:nvPr/>
        </p:nvSpPr>
        <p:spPr>
          <a:xfrm>
            <a:off x="7315200" y="2209800"/>
            <a:ext cx="381000" cy="3276600"/>
          </a:xfrm>
          <a:prstGeom prst="rightBrace">
            <a:avLst>
              <a:gd name="adj1" fmla="val 41686"/>
              <a:gd name="adj2" fmla="val 50000"/>
            </a:avLst>
          </a:prstGeom>
          <a:noFill/>
          <a:ln w="635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-1" y="270273"/>
            <a:ext cx="6507301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方正细圆简体" pitchFamily="65" charset="-122"/>
                <a:ea typeface="方正细圆简体" pitchFamily="65" charset="-122"/>
                <a:cs typeface="Calibri" pitchFamily="34" charset="0"/>
              </a:rPr>
              <a:t>初读课文，整体感知</a:t>
            </a:r>
            <a:endParaRPr kumimoji="0" lang="zh-CN" sz="4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方正细圆简体" pitchFamily="65" charset="-122"/>
              <a:ea typeface="方正细圆简体" pitchFamily="65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advClick="0">
    <p:cover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9" name="图片 18438" descr="FR_03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3495" y="0"/>
            <a:ext cx="10287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18434"/>
          <p:cNvSpPr txBox="1"/>
          <p:nvPr/>
        </p:nvSpPr>
        <p:spPr>
          <a:xfrm>
            <a:off x="725170" y="845503"/>
            <a:ext cx="7994496" cy="169277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             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/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1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在第一部分中举例了哪两种事物可以记录时间？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/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0030101010101" pitchFamily="2" charset="-122"/>
              <a:sym typeface="Wingdings" panose="05000000000000000000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9850" y="3503295"/>
            <a:ext cx="230695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岩石    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839970" y="3503295"/>
            <a:ext cx="243078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铜壶滴漏（水滴）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495" y="4299585"/>
            <a:ext cx="3437890" cy="2286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61385" y="4299585"/>
            <a:ext cx="5742940" cy="2286000"/>
          </a:xfrm>
          <a:prstGeom prst="rect">
            <a:avLst/>
          </a:prstGeo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-1" y="225266"/>
            <a:ext cx="6867357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方正细圆简体" pitchFamily="65" charset="-122"/>
                <a:ea typeface="方正细圆简体" pitchFamily="65" charset="-122"/>
                <a:cs typeface="Calibri" pitchFamily="34" charset="0"/>
              </a:rPr>
              <a:t>细读课文， 探究问题</a:t>
            </a:r>
            <a:endParaRPr kumimoji="0" lang="zh-CN" sz="4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方正细圆简体" pitchFamily="65" charset="-122"/>
              <a:ea typeface="方正细圆简体" pitchFamily="65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advClick="0">
    <p:strips/>
    <p:sndAc>
      <p:stSnd>
        <p:snd r:embed="rId4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9" name="图片 18438" descr="FR_03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92075" y="0"/>
            <a:ext cx="10287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18434"/>
          <p:cNvSpPr txBox="1"/>
          <p:nvPr/>
        </p:nvSpPr>
        <p:spPr>
          <a:xfrm>
            <a:off x="656391" y="1268664"/>
            <a:ext cx="1415772" cy="15696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4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     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/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0030101010101" pitchFamily="2" charset="-122"/>
              <a:sym typeface="Wingdings" panose="05000000000000000000" charset="0"/>
            </a:endParaRPr>
          </a:p>
        </p:txBody>
      </p:sp>
      <p:graphicFrame>
        <p:nvGraphicFramePr>
          <p:cNvPr id="4" name="对象 3">
            <a:hlinkClick r:id="" action="ppaction://ole?verb=0"/>
          </p:cNvPr>
          <p:cNvGraphicFramePr/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2743200" imgH="5181600" progId="Equation.3">
                  <p:embed/>
                </p:oleObj>
              </mc:Choice>
              <mc:Fallback>
                <p:oleObj name="" r:id="rId2" imgW="2743200" imgH="5181600" progId="Equation.3">
                  <p:embed/>
                  <p:pic>
                    <p:nvPicPr>
                      <p:cNvPr id="0" name="图片 1024" descr="image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1106461" y="773586"/>
            <a:ext cx="52005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ea typeface="黑体" panose="02010600030101010101" pitchFamily="2" charset="-122"/>
              </a:rPr>
              <a:t>阅读   思考下列问题：</a:t>
            </a:r>
            <a:endParaRPr lang="zh-CN" altLang="en-US" sz="4000" dirty="0"/>
          </a:p>
        </p:txBody>
      </p:sp>
      <p:sp>
        <p:nvSpPr>
          <p:cNvPr id="7" name="矩形 6"/>
          <p:cNvSpPr/>
          <p:nvPr/>
        </p:nvSpPr>
        <p:spPr>
          <a:xfrm>
            <a:off x="1331496" y="1673727"/>
            <a:ext cx="64810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rtl="0"/>
            <a:r>
              <a:rPr lang="en-US" altLang="zh-CN" dirty="0" smtClean="0">
                <a:latin typeface="+mj-ea"/>
                <a:cs typeface="Calibri" pitchFamily="34" charset="0"/>
              </a:rPr>
              <a:t>1 </a:t>
            </a:r>
            <a:r>
              <a:rPr lang="zh-CN" altLang="zh-CN" dirty="0" smtClean="0">
                <a:latin typeface="+mj-ea"/>
                <a:cs typeface="Calibri" pitchFamily="34" charset="0"/>
              </a:rPr>
              <a:t>岩石有烂掉的时候，岩石是怎样烂掉的呢？</a:t>
            </a:r>
            <a:endParaRPr lang="en-US" altLang="zh-CN" dirty="0" smtClean="0">
              <a:latin typeface="+mj-ea"/>
              <a:cs typeface="Calibri" pitchFamily="34" charset="0"/>
            </a:endParaRPr>
          </a:p>
          <a:p>
            <a:pPr lvl="0" rtl="0"/>
            <a:endParaRPr lang="en-US" altLang="zh-CN" dirty="0" smtClean="0">
              <a:latin typeface="+mj-ea"/>
              <a:cs typeface="Calibri" pitchFamily="34" charset="0"/>
            </a:endParaRPr>
          </a:p>
          <a:p>
            <a:pPr lvl="0" rtl="0"/>
            <a:endParaRPr lang="en-US" altLang="zh-CN" dirty="0" smtClean="0">
              <a:latin typeface="+mj-ea"/>
              <a:cs typeface="Calibri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76503" y="2618874"/>
            <a:ext cx="7336141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rtl="0" eaLnBrk="0" hangingPunct="0"/>
            <a:r>
              <a:rPr lang="en-US" altLang="zh-CN" dirty="0" smtClean="0">
                <a:latin typeface="+mj-ea"/>
                <a:cs typeface="Calibri" pitchFamily="34" charset="0"/>
              </a:rPr>
              <a:t>2 </a:t>
            </a:r>
            <a:r>
              <a:rPr lang="zh-CN" altLang="en-US" dirty="0" smtClean="0">
                <a:latin typeface="+mj-ea"/>
                <a:cs typeface="Calibri" pitchFamily="34" charset="0"/>
              </a:rPr>
              <a:t>岩石从被破坏到生成新的岩石， 经历了怎样的变化？</a:t>
            </a:r>
            <a:endParaRPr lang="en-US" altLang="zh-CN" dirty="0" smtClean="0">
              <a:latin typeface="+mj-ea"/>
              <a:cs typeface="Calibri" pitchFamily="34" charset="0"/>
            </a:endParaRPr>
          </a:p>
          <a:p>
            <a:pPr lvl="0" rtl="0" eaLnBrk="0" hangingPunct="0"/>
            <a:endParaRPr lang="en-US" altLang="zh-CN" dirty="0" smtClean="0">
              <a:latin typeface="+mj-ea"/>
              <a:cs typeface="Calibri" pitchFamily="34" charset="0"/>
            </a:endParaRPr>
          </a:p>
          <a:p>
            <a:pPr lvl="0" rtl="0" eaLnBrk="0" hangingPunct="0"/>
            <a:endParaRPr lang="zh-CN" altLang="en-US" sz="1050" dirty="0" smtClean="0">
              <a:latin typeface="+mj-ea"/>
              <a:cs typeface="宋体" panose="02010600030101010101" pitchFamily="2" charset="-122"/>
            </a:endParaRPr>
          </a:p>
          <a:p>
            <a:pPr lvl="0" rtl="0" eaLnBrk="0" hangingPunct="0"/>
            <a:r>
              <a:rPr lang="en-US" altLang="zh-CN" dirty="0" smtClean="0">
                <a:latin typeface="+mj-ea"/>
                <a:cs typeface="Calibri" pitchFamily="34" charset="0"/>
              </a:rPr>
              <a:t>3</a:t>
            </a:r>
            <a:r>
              <a:rPr lang="zh-CN" altLang="en-US" dirty="0" smtClean="0">
                <a:latin typeface="+mj-ea"/>
                <a:cs typeface="Calibri" pitchFamily="34" charset="0"/>
              </a:rPr>
              <a:t> 岩石保存了哪些历史的痕迹？</a:t>
            </a:r>
            <a:endParaRPr lang="en-US" altLang="zh-CN" dirty="0" smtClean="0">
              <a:latin typeface="+mj-ea"/>
              <a:cs typeface="Calibri" pitchFamily="34" charset="0"/>
            </a:endParaRPr>
          </a:p>
          <a:p>
            <a:pPr lvl="0" rtl="0" eaLnBrk="0" hangingPunct="0"/>
            <a:endParaRPr lang="en-US" altLang="zh-CN" dirty="0" smtClean="0">
              <a:latin typeface="+mj-ea"/>
              <a:cs typeface="Calibri" pitchFamily="34" charset="0"/>
            </a:endParaRPr>
          </a:p>
          <a:p>
            <a:pPr lvl="0" rtl="0" eaLnBrk="0" hangingPunct="0"/>
            <a:endParaRPr lang="en-US" altLang="zh-CN" dirty="0" smtClean="0">
              <a:latin typeface="+mj-ea"/>
              <a:cs typeface="Calibri" pitchFamily="34" charset="0"/>
            </a:endParaRPr>
          </a:p>
          <a:p>
            <a:pPr lvl="0" rtl="0" eaLnBrk="0" hangingPunct="0"/>
            <a:endParaRPr lang="en-US" altLang="zh-CN" sz="1050" dirty="0" smtClean="0">
              <a:latin typeface="+mj-ea"/>
              <a:cs typeface="Calibri" pitchFamily="34" charset="0"/>
            </a:endParaRPr>
          </a:p>
          <a:p>
            <a:pPr lvl="0" rtl="0" eaLnBrk="0" hangingPunct="0"/>
            <a:r>
              <a:rPr lang="zh-CN" altLang="en-US" dirty="0" smtClean="0">
                <a:latin typeface="+mj-ea"/>
                <a:cs typeface="Calibri" pitchFamily="34" charset="0"/>
              </a:rPr>
              <a:t> </a:t>
            </a:r>
            <a:r>
              <a:rPr lang="en-US" altLang="zh-CN" dirty="0" smtClean="0">
                <a:latin typeface="+mj-ea"/>
                <a:cs typeface="Calibri" pitchFamily="34" charset="0"/>
              </a:rPr>
              <a:t>4 </a:t>
            </a:r>
            <a:r>
              <a:rPr lang="zh-CN" altLang="en-US" dirty="0" smtClean="0">
                <a:latin typeface="+mj-ea"/>
                <a:cs typeface="Calibri" pitchFamily="34" charset="0"/>
              </a:rPr>
              <a:t>了解岩石的秘密有什么意义？</a:t>
            </a:r>
            <a:endParaRPr lang="zh-CN" altLang="en-US" dirty="0"/>
          </a:p>
        </p:txBody>
      </p:sp>
    </p:spTree>
  </p:cSld>
  <p:clrMapOvr>
    <a:masterClrMapping/>
  </p:clrMapOvr>
  <p:transition advClick="0">
    <p:strips/>
    <p:sndAc>
      <p:stSnd>
        <p:snd r:embed="rId4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9" name="图片 18438" descr="FR_03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92075" y="0"/>
            <a:ext cx="10287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18434"/>
          <p:cNvSpPr txBox="1"/>
          <p:nvPr/>
        </p:nvSpPr>
        <p:spPr>
          <a:xfrm>
            <a:off x="476363" y="683573"/>
            <a:ext cx="7438255" cy="212365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岩石是坚固不变的吗？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/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为什么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?(</a:t>
            </a:r>
            <a:r>
              <a:rPr lang="zh-CN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举例说明）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           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/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</a:t>
            </a:r>
            <a:endParaRPr lang="zh-CN" altLang="en-US" sz="4400" dirty="0">
              <a:solidFill>
                <a:schemeClr val="tx1"/>
              </a:solidFill>
              <a:latin typeface="Times New Roman" panose="02020603050405020304" pitchFamily="18" charset="0"/>
              <a:ea typeface="黑体" panose="02010600030101010101" pitchFamily="2" charset="-122"/>
              <a:sym typeface="Wingdings" panose="05000000000000000000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0540" y="2861310"/>
            <a:ext cx="859790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cs typeface="Arial" panose="02080604020202020204" pitchFamily="34" charset="0"/>
              </a:rPr>
              <a:t>不是，无时无刻经受着各方面的</a:t>
            </a:r>
            <a:r>
              <a:rPr lang="en-US" altLang="zh-CN" sz="4000">
                <a:cs typeface="Arial" panose="02080604020202020204" pitchFamily="34" charset="0"/>
              </a:rPr>
              <a:t>“</a:t>
            </a:r>
            <a:r>
              <a:rPr lang="zh-CN" altLang="en-US" sz="4000">
                <a:cs typeface="Arial" panose="02080604020202020204" pitchFamily="34" charset="0"/>
              </a:rPr>
              <a:t>攻击</a:t>
            </a:r>
            <a:r>
              <a:rPr lang="en-US" altLang="zh-CN" sz="4000">
                <a:cs typeface="Arial" panose="02080604020202020204" pitchFamily="34" charset="0"/>
              </a:rPr>
              <a:t>”</a:t>
            </a:r>
            <a:r>
              <a:rPr lang="zh-CN" altLang="en-US" sz="4000">
                <a:cs typeface="Arial" panose="02080604020202020204" pitchFamily="34" charset="0"/>
              </a:rPr>
              <a:t>：炎热的</a:t>
            </a:r>
            <a:r>
              <a:rPr lang="zh-CN" altLang="en-US" sz="4000" b="1">
                <a:cs typeface="Arial" panose="02080604020202020204" pitchFamily="34" charset="0"/>
              </a:rPr>
              <a:t>阳光</a:t>
            </a:r>
            <a:r>
              <a:rPr lang="zh-CN" altLang="en-US" sz="4000">
                <a:solidFill>
                  <a:srgbClr val="FF0000"/>
                </a:solidFill>
                <a:cs typeface="Arial" panose="02080604020202020204" pitchFamily="34" charset="0"/>
              </a:rPr>
              <a:t>烘烤</a:t>
            </a:r>
            <a:r>
              <a:rPr lang="zh-CN" altLang="en-US" sz="4000">
                <a:cs typeface="Arial" panose="02080604020202020204" pitchFamily="34" charset="0"/>
              </a:rPr>
              <a:t>着它，严寒的</a:t>
            </a:r>
            <a:r>
              <a:rPr lang="zh-CN" altLang="en-US" sz="4000" b="1">
                <a:cs typeface="Arial" panose="02080604020202020204" pitchFamily="34" charset="0"/>
              </a:rPr>
              <a:t>霜雪</a:t>
            </a:r>
            <a:r>
              <a:rPr lang="zh-CN" altLang="en-US" sz="4000">
                <a:solidFill>
                  <a:srgbClr val="FF0000"/>
                </a:solidFill>
                <a:cs typeface="Arial" panose="02080604020202020204" pitchFamily="34" charset="0"/>
              </a:rPr>
              <a:t>冷冻</a:t>
            </a:r>
            <a:r>
              <a:rPr lang="zh-CN" altLang="en-US" sz="4000">
                <a:cs typeface="Arial" panose="02080604020202020204" pitchFamily="34" charset="0"/>
              </a:rPr>
              <a:t>着它，</a:t>
            </a:r>
            <a:r>
              <a:rPr lang="zh-CN" altLang="en-US" sz="4000" b="1">
                <a:cs typeface="Arial" panose="02080604020202020204" pitchFamily="34" charset="0"/>
              </a:rPr>
              <a:t>风</a:t>
            </a:r>
            <a:r>
              <a:rPr lang="zh-CN" altLang="en-US" sz="4000">
                <a:solidFill>
                  <a:srgbClr val="FF0000"/>
                </a:solidFill>
                <a:cs typeface="Arial" panose="02080604020202020204" pitchFamily="34" charset="0"/>
              </a:rPr>
              <a:t>吹</a:t>
            </a:r>
            <a:r>
              <a:rPr lang="zh-CN" altLang="en-US" sz="4000">
                <a:cs typeface="Arial" panose="02080604020202020204" pitchFamily="34" charset="0"/>
              </a:rPr>
              <a:t>着它，</a:t>
            </a:r>
            <a:r>
              <a:rPr lang="zh-CN" altLang="en-US" sz="4000" b="1">
                <a:cs typeface="Arial" panose="02080604020202020204" pitchFamily="34" charset="0"/>
              </a:rPr>
              <a:t>雨</a:t>
            </a:r>
            <a:r>
              <a:rPr lang="zh-CN" altLang="en-US" sz="4000">
                <a:solidFill>
                  <a:srgbClr val="FF0000"/>
                </a:solidFill>
                <a:cs typeface="Arial" panose="02080604020202020204" pitchFamily="34" charset="0"/>
              </a:rPr>
              <a:t>打</a:t>
            </a:r>
            <a:r>
              <a:rPr lang="zh-CN" altLang="en-US" sz="4000">
                <a:cs typeface="Arial" panose="02080604020202020204" pitchFamily="34" charset="0"/>
              </a:rPr>
              <a:t>着它</a:t>
            </a:r>
            <a:r>
              <a:rPr lang="en-US" altLang="zh-CN" sz="4000">
                <a:cs typeface="Arial" panose="02080604020202020204" pitchFamily="34" charset="0"/>
              </a:rPr>
              <a:t>......</a:t>
            </a:r>
            <a:endParaRPr lang="en-US" altLang="zh-CN" sz="4000">
              <a:cs typeface="Arial" panose="02080604020202020204" pitchFamily="34" charset="0"/>
            </a:endParaRPr>
          </a:p>
        </p:txBody>
      </p:sp>
      <p:graphicFrame>
        <p:nvGraphicFramePr>
          <p:cNvPr id="4" name="对象 3">
            <a:hlinkClick r:id="" action="ppaction://ole?verb=0"/>
          </p:cNvPr>
          <p:cNvGraphicFramePr/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2" imgW="2743200" imgH="5181600" progId="Equation.3">
                  <p:embed/>
                </p:oleObj>
              </mc:Choice>
              <mc:Fallback>
                <p:oleObj name="" r:id="rId2" imgW="2743200" imgH="5181600" progId="Equation.3">
                  <p:embed/>
                  <p:pic>
                    <p:nvPicPr>
                      <p:cNvPr id="0" name="图片 2048" descr="image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Click="0">
    <p:strips/>
    <p:sndAc>
      <p:stSnd>
        <p:snd r:embed="rId4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9" name="图片 18438" descr="FR_03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92075" y="0"/>
            <a:ext cx="10287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18434"/>
          <p:cNvSpPr txBox="1"/>
          <p:nvPr/>
        </p:nvSpPr>
        <p:spPr>
          <a:xfrm>
            <a:off x="593090" y="1306513"/>
            <a:ext cx="9453229" cy="15696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岩</a:t>
            </a:r>
            <a:r>
              <a:rPr lang="zh-CN" alt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石生成的规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律是什么？</a:t>
            </a:r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           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/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0030101010101" pitchFamily="2" charset="-122"/>
              <a:sym typeface="Wingdings" panose="05000000000000000000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0540" y="2861310"/>
            <a:ext cx="8597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cs typeface="Arial" panose="02080604020202020204" pitchFamily="34" charset="0"/>
              </a:rPr>
              <a:t>岩石→小石子</a:t>
            </a:r>
            <a:r>
              <a:rPr lang="zh-CN" altLang="en-US" sz="4000" dirty="0" smtClean="0"/>
              <a:t>   </a:t>
            </a:r>
            <a:r>
              <a:rPr lang="zh-CN" altLang="en-US" sz="4000" dirty="0" smtClean="0">
                <a:cs typeface="Arial" panose="02080604020202020204" pitchFamily="34" charset="0"/>
              </a:rPr>
              <a:t>→沙砾、泥土→沉积→重压→胶结→重</a:t>
            </a:r>
            <a:r>
              <a:rPr lang="zh-CN" altLang="en-US" sz="4000" dirty="0">
                <a:cs typeface="Arial" panose="02080604020202020204" pitchFamily="34" charset="0"/>
              </a:rPr>
              <a:t>新生成岩石</a:t>
            </a:r>
            <a:endParaRPr lang="zh-CN" altLang="en-US" sz="4000" dirty="0">
              <a:cs typeface="Arial" panose="02080604020202020204" pitchFamily="34" charset="0"/>
            </a:endParaRPr>
          </a:p>
        </p:txBody>
      </p:sp>
      <p:graphicFrame>
        <p:nvGraphicFramePr>
          <p:cNvPr id="4" name="对象 3">
            <a:hlinkClick r:id="" action="ppaction://ole?verb=0"/>
          </p:cNvPr>
          <p:cNvGraphicFramePr/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2" imgW="2743200" imgH="5181600" progId="Equation.3">
                  <p:embed/>
                </p:oleObj>
              </mc:Choice>
              <mc:Fallback>
                <p:oleObj name="" r:id="rId2" imgW="2743200" imgH="5181600" progId="Equation.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Click="0">
    <p:strips/>
    <p:sndAc>
      <p:stSnd>
        <p:snd r:embed="rId4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1"/>
      <p:bldP spid="2" grpId="1"/>
    </p:bldLst>
  </p:timing>
</p:sld>
</file>

<file path=ppt/theme/theme1.xml><?xml version="1.0" encoding="utf-8"?>
<a:theme xmlns:a="http://schemas.openxmlformats.org/drawingml/2006/main" name="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Designs\Soaring.pot</Template>
  <TotalTime>0</TotalTime>
  <Words>934</Words>
  <PresentationFormat>全屏显示(4:3)</PresentationFormat>
  <Paragraphs>106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13</vt:i4>
      </vt:variant>
    </vt:vector>
  </HeadingPairs>
  <TitlesOfParts>
    <vt:vector size="40" baseType="lpstr">
      <vt:lpstr>Arial</vt:lpstr>
      <vt:lpstr>宋体</vt:lpstr>
      <vt:lpstr>Wingdings</vt:lpstr>
      <vt:lpstr>Times New Roman</vt:lpstr>
      <vt:lpstr>Tahoma</vt:lpstr>
      <vt:lpstr>幼圆</vt:lpstr>
      <vt:lpstr>楷体_GB2312</vt:lpstr>
      <vt:lpstr>方正细圆简体</vt:lpstr>
      <vt:lpstr>Calibri</vt:lpstr>
      <vt:lpstr>黑体</vt:lpstr>
      <vt:lpstr>Wingdings</vt:lpstr>
      <vt:lpstr>迷你简毡笔黑</vt:lpstr>
      <vt:lpstr>方正毡笔黑简体</vt:lpstr>
      <vt:lpstr>方正小标宋简体</vt:lpstr>
      <vt:lpstr>微软雅黑</vt:lpstr>
      <vt:lpstr>Arial Unicode MS</vt:lpstr>
      <vt:lpstr>Arial Narrow</vt:lpstr>
      <vt:lpstr>Wingdings 2</vt:lpstr>
      <vt:lpstr>MingLiU</vt:lpstr>
      <vt:lpstr>Blends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qg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Administrator</cp:lastModifiedBy>
  <dcterms:created xsi:type="dcterms:W3CDTF">2002-04-11T11:30:00Z</dcterms:created>
  <dcterms:modified xsi:type="dcterms:W3CDTF">2018-11-15T05:38:40Z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