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309" r:id="rId2"/>
    <p:sldId id="257" r:id="rId3"/>
    <p:sldId id="328" r:id="rId4"/>
    <p:sldId id="336" r:id="rId5"/>
    <p:sldId id="258" r:id="rId6"/>
    <p:sldId id="340" r:id="rId7"/>
    <p:sldId id="345" r:id="rId8"/>
    <p:sldId id="330" r:id="rId9"/>
    <p:sldId id="266" r:id="rId10"/>
    <p:sldId id="277" r:id="rId11"/>
    <p:sldId id="278" r:id="rId12"/>
    <p:sldId id="339" r:id="rId13"/>
    <p:sldId id="267" r:id="rId14"/>
    <p:sldId id="279" r:id="rId15"/>
    <p:sldId id="280" r:id="rId16"/>
    <p:sldId id="268" r:id="rId17"/>
    <p:sldId id="269" r:id="rId18"/>
    <p:sldId id="270" r:id="rId19"/>
    <p:sldId id="281" r:id="rId20"/>
    <p:sldId id="282" r:id="rId21"/>
    <p:sldId id="271" r:id="rId22"/>
    <p:sldId id="272" r:id="rId23"/>
    <p:sldId id="283" r:id="rId24"/>
    <p:sldId id="284" r:id="rId25"/>
    <p:sldId id="273" r:id="rId26"/>
    <p:sldId id="285" r:id="rId27"/>
    <p:sldId id="286" r:id="rId28"/>
    <p:sldId id="274" r:id="rId29"/>
    <p:sldId id="343" r:id="rId30"/>
    <p:sldId id="288" r:id="rId31"/>
    <p:sldId id="310" r:id="rId32"/>
    <p:sldId id="311" r:id="rId33"/>
    <p:sldId id="313" r:id="rId34"/>
    <p:sldId id="314" r:id="rId35"/>
    <p:sldId id="312" r:id="rId36"/>
    <p:sldId id="315" r:id="rId37"/>
    <p:sldId id="316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327" r:id="rId46"/>
    <p:sldId id="344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FF0000"/>
    <a:srgbClr val="1E03C3"/>
    <a:srgbClr val="000000"/>
    <a:srgbClr val="FF00FF"/>
    <a:srgbClr val="03C31A"/>
    <a:srgbClr val="C41002"/>
    <a:srgbClr val="C50F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69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EBB43D7-EA04-45C0-8F66-229C2B9936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21C5646-C124-4533-98FA-62B52C9C7D19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共同点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F29BB46-DA0E-42B3-8A59-4C97537257DC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文言虚词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4099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7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8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9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0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1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2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3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4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5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6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7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8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9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0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21" name="Group 25"/>
          <p:cNvGrpSpPr/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4122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3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4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2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127" name="Rectangle 31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128" name="Rectangle 3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129" name="Rectangle 3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BAE351C-52D9-4BF6-885A-B338D8B6CA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E30E6-A98F-4256-AFC2-19191A2B92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3A272-DA51-4832-B865-DB9856319A0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4E576-CBC8-41DE-8AC6-7D6CAF1E970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E28F7-5B79-4C7A-ACA9-5E24F991196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5D145-1B98-4D47-862C-D024D7FA248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D74A9-A3BE-44A2-82E1-341539A96C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B3EE2-8230-4D50-B0D1-A2A1F3D3DA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28079-DFEC-4C78-9FB4-A97096D74C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35C4C-D888-418D-A4C8-DD049DC7469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8E84F-C54E-422C-9EE3-8A02F05525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307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97" name="Group 25"/>
          <p:cNvGrpSpPr/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309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01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02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fld id="{E2A0EFD4-1015-42D6-A35C-992B7B12CCB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6000">
    <p:strips dir="rd"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20986;&#24072;&#34920;\&#28378;&#28378;&#38271;&#27743;&#19996;&#36893;&#27700;-&#27004;&#20848;&#28436;&#21809;.mp3" TargetMode="External"/><Relationship Id="rId6" Type="http://schemas.openxmlformats.org/officeDocument/2006/relationships/image" Target="../media/image8.png"/><Relationship Id="rId5" Type="http://schemas.microsoft.com/office/2007/relationships/media" Target="file:///G:\&#20986;&#24072;&#34920;\&#28378;&#28378;&#38271;&#27743;&#19996;&#36893;&#27700;-&#27004;&#20848;&#28436;&#21809;.mp3" TargetMode="Externa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3810000" y="1142984"/>
            <a:ext cx="533400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6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出 师 表</a:t>
            </a:r>
            <a:r>
              <a:rPr lang="en-US" altLang="zh-CN" sz="6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  <a:p>
            <a:pPr algn="ctr"/>
            <a:endParaRPr lang="en-US" altLang="zh-CN" sz="6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572132" y="2786058"/>
            <a:ext cx="31242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9966FF"/>
                </a:solidFill>
              </a:rPr>
              <a:t>诸葛亮</a:t>
            </a:r>
          </a:p>
        </p:txBody>
      </p:sp>
      <p:pic>
        <p:nvPicPr>
          <p:cNvPr id="58374" name="Picture 6" descr="图片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6338"/>
            <a:ext cx="3924300" cy="2451100"/>
          </a:xfrm>
          <a:prstGeom prst="rect">
            <a:avLst/>
          </a:prstGeom>
          <a:noFill/>
        </p:spPr>
      </p:pic>
      <p:pic>
        <p:nvPicPr>
          <p:cNvPr id="58383" name="滚滚长江东逝水-楼兰演唱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63938" y="4508500"/>
            <a:ext cx="217487" cy="304800"/>
          </a:xfrm>
          <a:prstGeom prst="rect">
            <a:avLst/>
          </a:prstGeom>
          <a:noFill/>
        </p:spPr>
      </p:pic>
      <p:sp>
        <p:nvSpPr>
          <p:cNvPr id="58384" name="Text Box 16"/>
          <p:cNvSpPr txBox="1">
            <a:spLocks noChangeArrowheads="1"/>
          </p:cNvSpPr>
          <p:nvPr/>
        </p:nvSpPr>
        <p:spPr bwMode="auto">
          <a:xfrm rot="10800000" flipV="1">
            <a:off x="468313" y="933450"/>
            <a:ext cx="3241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58385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39243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6000"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397" fill="hold"/>
                                        <p:tgtEl>
                                          <p:spTgt spid="583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83"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8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09600" y="762000"/>
            <a:ext cx="7772400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</a:rPr>
              <a:t>阅读第一段，思考：</a:t>
            </a:r>
          </a:p>
          <a:p>
            <a:r>
              <a:rPr lang="zh-CN" altLang="en-US" sz="4400" b="1" dirty="0">
                <a:solidFill>
                  <a:srgbClr val="006600"/>
                </a:solidFill>
              </a:rPr>
              <a:t>       </a:t>
            </a:r>
            <a:r>
              <a:rPr lang="zh-CN" altLang="en-US" sz="4400" b="1" dirty="0" smtClean="0">
                <a:solidFill>
                  <a:srgbClr val="006600"/>
                </a:solidFill>
              </a:rPr>
              <a:t> 作者</a:t>
            </a:r>
            <a:r>
              <a:rPr lang="zh-CN" altLang="en-US" sz="4400" b="1" dirty="0">
                <a:solidFill>
                  <a:srgbClr val="006600"/>
                </a:solidFill>
              </a:rPr>
              <a:t>指出当时的形势如何？值此“危急存亡之秋”，内外大臣表现如何？内外大臣如此，作者希望国君又当如何？由此得出作者提出的第一条建议是什么？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90600" y="304800"/>
            <a:ext cx="361315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6600"/>
                </a:solidFill>
                <a:ea typeface="华文新魏" pitchFamily="2" charset="-122"/>
              </a:rPr>
              <a:t>第一段分析</a:t>
            </a:r>
            <a:endParaRPr lang="zh-CN" altLang="en-US">
              <a:solidFill>
                <a:srgbClr val="006600"/>
              </a:solidFill>
              <a:ea typeface="华文新魏" pitchFamily="2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828800" y="1752600"/>
            <a:ext cx="14478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危急存亡</a:t>
            </a:r>
          </a:p>
        </p:txBody>
      </p:sp>
      <p:sp>
        <p:nvSpPr>
          <p:cNvPr id="26628" name="AutoShape 4"/>
          <p:cNvSpPr/>
          <p:nvPr/>
        </p:nvSpPr>
        <p:spPr bwMode="auto">
          <a:xfrm>
            <a:off x="3124200" y="1828800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643306" y="1500174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</a:rPr>
              <a:t>先帝崩殂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57600" y="22860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天下三分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657600" y="30480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益州疲弊</a:t>
            </a:r>
          </a:p>
        </p:txBody>
      </p:sp>
      <p:sp>
        <p:nvSpPr>
          <p:cNvPr id="26632" name="AutoShape 8"/>
          <p:cNvSpPr/>
          <p:nvPr/>
        </p:nvSpPr>
        <p:spPr bwMode="auto">
          <a:xfrm>
            <a:off x="5715000" y="1905000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867400" y="2286000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不利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828800" y="4114800"/>
            <a:ext cx="1560513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追殊遇</a:t>
            </a:r>
          </a:p>
          <a:p>
            <a:r>
              <a:rPr lang="zh-CN" altLang="en-US" sz="3600" b="1">
                <a:solidFill>
                  <a:srgbClr val="000000"/>
                </a:solidFill>
              </a:rPr>
              <a:t>报陛下</a:t>
            </a:r>
          </a:p>
        </p:txBody>
      </p:sp>
      <p:sp>
        <p:nvSpPr>
          <p:cNvPr id="26635" name="AutoShape 11"/>
          <p:cNvSpPr/>
          <p:nvPr/>
        </p:nvSpPr>
        <p:spPr bwMode="auto">
          <a:xfrm>
            <a:off x="3276600" y="4191000"/>
            <a:ext cx="304800" cy="1295400"/>
          </a:xfrm>
          <a:prstGeom prst="leftBrace">
            <a:avLst>
              <a:gd name="adj1" fmla="val 354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733800" y="39624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</a:rPr>
              <a:t>不懈于内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657600" y="50292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忘身于外</a:t>
            </a:r>
          </a:p>
        </p:txBody>
      </p:sp>
      <p:sp>
        <p:nvSpPr>
          <p:cNvPr id="26638" name="AutoShape 14"/>
          <p:cNvSpPr/>
          <p:nvPr/>
        </p:nvSpPr>
        <p:spPr bwMode="auto">
          <a:xfrm>
            <a:off x="5715000" y="4267200"/>
            <a:ext cx="228600" cy="1219200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943600" y="4495800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有利</a:t>
            </a:r>
          </a:p>
        </p:txBody>
      </p:sp>
      <p:sp>
        <p:nvSpPr>
          <p:cNvPr id="26640" name="AutoShape 16"/>
          <p:cNvSpPr/>
          <p:nvPr/>
        </p:nvSpPr>
        <p:spPr bwMode="auto">
          <a:xfrm>
            <a:off x="1600200" y="2362200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1" name="AutoShape 17"/>
          <p:cNvSpPr/>
          <p:nvPr/>
        </p:nvSpPr>
        <p:spPr bwMode="auto">
          <a:xfrm>
            <a:off x="6934200" y="2590800"/>
            <a:ext cx="228600" cy="2209800"/>
          </a:xfrm>
          <a:prstGeom prst="rightBrace">
            <a:avLst>
              <a:gd name="adj1" fmla="val 8055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7127875" y="3048000"/>
            <a:ext cx="201612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诚宜</a:t>
            </a:r>
            <a:r>
              <a:rPr lang="en-US" altLang="zh-CN" sz="3600" b="1">
                <a:solidFill>
                  <a:srgbClr val="000000"/>
                </a:solidFill>
              </a:rPr>
              <a:t>……</a:t>
            </a:r>
          </a:p>
          <a:p>
            <a:r>
              <a:rPr lang="zh-CN" altLang="en-US" sz="3600" b="1">
                <a:solidFill>
                  <a:srgbClr val="000000"/>
                </a:solidFill>
              </a:rPr>
              <a:t>不宜</a:t>
            </a:r>
            <a:r>
              <a:rPr lang="en-US" altLang="zh-CN" sz="3600" b="1">
                <a:solidFill>
                  <a:srgbClr val="000000"/>
                </a:solidFill>
              </a:rPr>
              <a:t>……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7124700" y="44196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（正反）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228600" y="2057400"/>
            <a:ext cx="1403350" cy="2743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ctr"/>
            <a:r>
              <a:rPr lang="zh-CN" altLang="en-US" sz="4000" b="1">
                <a:solidFill>
                  <a:srgbClr val="9900CC"/>
                </a:solidFill>
              </a:rPr>
              <a:t>（广开言路）</a:t>
            </a:r>
          </a:p>
          <a:p>
            <a:pPr algn="ctr"/>
            <a:r>
              <a:rPr lang="zh-CN" altLang="en-US" sz="4000" b="1">
                <a:solidFill>
                  <a:srgbClr val="9900CC"/>
                </a:solidFill>
                <a:ea typeface="楷体_GB2312" pitchFamily="49" charset="-122"/>
              </a:rPr>
              <a:t>开张圣听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 autoUpdateAnimBg="0"/>
      <p:bldP spid="26627" grpId="0" autoUpdateAnimBg="0"/>
      <p:bldP spid="26628" grpId="0" animBg="1"/>
      <p:bldP spid="26629" grpId="0" autoUpdateAnimBg="0"/>
      <p:bldP spid="26630" grpId="0" autoUpdateAnimBg="0"/>
      <p:bldP spid="26631" grpId="0" autoUpdateAnimBg="0"/>
      <p:bldP spid="26632" grpId="0" animBg="1"/>
      <p:bldP spid="26633" grpId="0" autoUpdateAnimBg="0"/>
      <p:bldP spid="26634" grpId="0" autoUpdateAnimBg="0"/>
      <p:bldP spid="26635" grpId="0" animBg="1"/>
      <p:bldP spid="26636" grpId="0" autoUpdateAnimBg="0"/>
      <p:bldP spid="26637" grpId="0" autoUpdateAnimBg="0"/>
      <p:bldP spid="26638" grpId="0" animBg="1"/>
      <p:bldP spid="26639" grpId="0" autoUpdateAnimBg="0"/>
      <p:bldP spid="26640" grpId="0" animBg="1"/>
      <p:bldP spid="26641" grpId="0" animBg="1"/>
      <p:bldP spid="26642" grpId="0" autoUpdateAnimBg="0"/>
      <p:bldP spid="26643" grpId="0" autoUpdateAnimBg="0"/>
      <p:bldP spid="2664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571480"/>
            <a:ext cx="7772400" cy="1143000"/>
          </a:xfrm>
        </p:spPr>
        <p:txBody>
          <a:bodyPr/>
          <a:lstStyle/>
          <a:p>
            <a:r>
              <a:rPr lang="zh-CN" altLang="en-US" b="1" dirty="0"/>
              <a:t>第一课时作业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143116"/>
            <a:ext cx="8458200" cy="41148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000000"/>
                </a:solidFill>
              </a:rPr>
              <a:t>五、布置作业。</a:t>
            </a:r>
          </a:p>
          <a:p>
            <a:r>
              <a:rPr lang="en-US" altLang="zh-CN" sz="4000" b="1" dirty="0">
                <a:solidFill>
                  <a:srgbClr val="000000"/>
                </a:solidFill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</a:rPr>
              <a:t>、预习课文第二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/>
              </a:rPr>
              <a:t>——</a:t>
            </a:r>
            <a:r>
              <a:rPr lang="zh-CN" altLang="en-US" sz="4000" b="1" dirty="0">
                <a:solidFill>
                  <a:srgbClr val="000000"/>
                </a:solidFill>
              </a:rPr>
              <a:t>九自然段，思考：作者提出的第二、三条建议是什么？为什么要提出这些建议？</a:t>
            </a:r>
          </a:p>
          <a:p>
            <a:r>
              <a:rPr lang="en-US" altLang="zh-CN" sz="4000" b="1" dirty="0">
                <a:solidFill>
                  <a:srgbClr val="000000"/>
                </a:solidFill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</a:rPr>
              <a:t>、背诵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课文第一自然段原文译文。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57200" y="762000"/>
            <a:ext cx="8382000" cy="4358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 smtClean="0">
                <a:solidFill>
                  <a:srgbClr val="000000"/>
                </a:solidFill>
              </a:rPr>
              <a:t>        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宫</a:t>
            </a:r>
            <a:r>
              <a:rPr lang="zh-CN" altLang="en-US" sz="4000" b="1" dirty="0">
                <a:solidFill>
                  <a:srgbClr val="000000"/>
                </a:solidFill>
              </a:rPr>
              <a:t>中府中，俱为一体，</a:t>
            </a:r>
            <a:r>
              <a:rPr lang="zh-CN" altLang="en-US" sz="4000" b="1" dirty="0">
                <a:solidFill>
                  <a:srgbClr val="0000CC"/>
                </a:solidFill>
              </a:rPr>
              <a:t>陟罚臧否</a:t>
            </a:r>
          </a:p>
          <a:p>
            <a:pPr eaLnBrk="0" hangingPunct="0"/>
            <a:endParaRPr lang="zh-CN" altLang="en-US" sz="4000" b="1" dirty="0">
              <a:solidFill>
                <a:srgbClr val="0000CC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</a:rPr>
              <a:t>，不宜异同。若有作奸犯科及</a:t>
            </a:r>
            <a:r>
              <a:rPr lang="zh-CN" altLang="en-US" sz="4000" b="1" dirty="0">
                <a:solidFill>
                  <a:srgbClr val="0000CC"/>
                </a:solidFill>
              </a:rPr>
              <a:t>为忠善</a:t>
            </a:r>
          </a:p>
          <a:p>
            <a:pPr eaLnBrk="0" hangingPunct="0"/>
            <a:endParaRPr lang="zh-CN" altLang="en-US" sz="4000" b="1" dirty="0">
              <a:solidFill>
                <a:srgbClr val="0000CC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CC"/>
                </a:solidFill>
              </a:rPr>
              <a:t>者</a:t>
            </a:r>
            <a:r>
              <a:rPr lang="zh-CN" altLang="en-US" sz="4000" b="1" dirty="0">
                <a:solidFill>
                  <a:srgbClr val="000000"/>
                </a:solidFill>
              </a:rPr>
              <a:t>，宜</a:t>
            </a:r>
            <a:r>
              <a:rPr lang="zh-CN" altLang="en-US" sz="4000" b="1" dirty="0">
                <a:solidFill>
                  <a:srgbClr val="0000CC"/>
                </a:solidFill>
              </a:rPr>
              <a:t>付</a:t>
            </a:r>
            <a:r>
              <a:rPr lang="zh-CN" altLang="en-US" sz="4000" b="1" dirty="0">
                <a:solidFill>
                  <a:srgbClr val="000000"/>
                </a:solidFill>
              </a:rPr>
              <a:t>有司</a:t>
            </a:r>
            <a:r>
              <a:rPr lang="zh-CN" altLang="en-US" sz="4000" b="1" dirty="0">
                <a:solidFill>
                  <a:srgbClr val="0000CC"/>
                </a:solidFill>
              </a:rPr>
              <a:t>论</a:t>
            </a:r>
            <a:r>
              <a:rPr lang="zh-CN" altLang="en-US" sz="4000" b="1" dirty="0">
                <a:solidFill>
                  <a:srgbClr val="000000"/>
                </a:solidFill>
              </a:rPr>
              <a:t>其刑赏，以</a:t>
            </a:r>
            <a:r>
              <a:rPr lang="zh-CN" altLang="en-US" sz="4000" b="1" dirty="0">
                <a:solidFill>
                  <a:srgbClr val="0000CC"/>
                </a:solidFill>
              </a:rPr>
              <a:t>昭</a:t>
            </a:r>
            <a:r>
              <a:rPr lang="zh-CN" altLang="en-US" sz="4000" b="1" dirty="0">
                <a:solidFill>
                  <a:srgbClr val="000000"/>
                </a:solidFill>
              </a:rPr>
              <a:t>陛下</a:t>
            </a:r>
            <a:r>
              <a:rPr lang="zh-CN" altLang="en-US" sz="4000" b="1" dirty="0">
                <a:solidFill>
                  <a:srgbClr val="0000CC"/>
                </a:solidFill>
              </a:rPr>
              <a:t>平</a:t>
            </a:r>
          </a:p>
          <a:p>
            <a:pPr eaLnBrk="0" hangingPunct="0"/>
            <a:endParaRPr lang="zh-CN" altLang="en-US" sz="4000" b="1" dirty="0">
              <a:solidFill>
                <a:srgbClr val="0000CC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CC"/>
                </a:solidFill>
              </a:rPr>
              <a:t>明之理</a:t>
            </a:r>
            <a:r>
              <a:rPr lang="zh-CN" altLang="en-US" sz="4000" b="1" dirty="0">
                <a:solidFill>
                  <a:srgbClr val="000000"/>
                </a:solidFill>
              </a:rPr>
              <a:t>，不宜偏私，使内外异法也。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88265" y="5120640"/>
            <a:ext cx="4004945" cy="6400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公平、明察的治理。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479540" y="3795395"/>
            <a:ext cx="114300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显示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381308" y="2620645"/>
            <a:ext cx="3881437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尽忠做好事的人。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389313" y="3795395"/>
            <a:ext cx="1223962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判定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4010" y="136269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奖善惩恶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4205" y="3796665"/>
            <a:ext cx="14954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交给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4" grpId="0" bldLvl="0" animBg="1" autoUpdateAnimBg="0"/>
      <p:bldP spid="15365" grpId="0" bldLvl="0" animBg="1" autoUpdateAnimBg="0"/>
      <p:bldP spid="15366" grpId="0" bldLvl="0" animBg="1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35305" y="1857375"/>
            <a:ext cx="7971155" cy="3383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</a:rPr>
              <a:t>阅读第二段，思考：</a:t>
            </a:r>
          </a:p>
          <a:p>
            <a:r>
              <a:rPr lang="zh-CN" altLang="en-US" sz="5400" b="1">
                <a:solidFill>
                  <a:srgbClr val="006600"/>
                </a:solidFill>
              </a:rPr>
              <a:t>        作者提出的第二条建议是什么？为什么要提出这条建议？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09600" y="762000"/>
            <a:ext cx="472440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6600"/>
                </a:solidFill>
              </a:rPr>
              <a:t>第二段分析</a:t>
            </a:r>
          </a:p>
        </p:txBody>
      </p:sp>
      <p:sp>
        <p:nvSpPr>
          <p:cNvPr id="28675" name="AutoShape 3"/>
          <p:cNvSpPr/>
          <p:nvPr/>
        </p:nvSpPr>
        <p:spPr bwMode="auto">
          <a:xfrm>
            <a:off x="2667000" y="2438400"/>
            <a:ext cx="381000" cy="1905000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124200" y="1905000"/>
            <a:ext cx="24384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</a:rPr>
              <a:t>陟罚臧否，不宜异同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124200" y="3657600"/>
            <a:ext cx="28956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</a:rPr>
              <a:t>不宜偏私，内外异法</a:t>
            </a:r>
          </a:p>
        </p:txBody>
      </p:sp>
      <p:sp>
        <p:nvSpPr>
          <p:cNvPr id="28678" name="AutoShape 6"/>
          <p:cNvSpPr/>
          <p:nvPr/>
        </p:nvSpPr>
        <p:spPr bwMode="auto">
          <a:xfrm>
            <a:off x="5486400" y="2286000"/>
            <a:ext cx="457200" cy="25908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943600" y="2819400"/>
            <a:ext cx="25146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</a:rPr>
              <a:t>以昭陛下平明之理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304800" y="2895600"/>
            <a:ext cx="24257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9900CC"/>
                </a:solidFill>
              </a:rPr>
              <a:t>严明赏罚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utoUpdateAnimBg="0"/>
      <p:bldP spid="28677" grpId="0" autoUpdateAnimBg="0"/>
      <p:bldP spid="28678" grpId="0" animBg="1"/>
      <p:bldP spid="28679" grpId="0" autoUpdateAnimBg="0"/>
      <p:bldP spid="2868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85800" y="381000"/>
            <a:ext cx="7924800" cy="5577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000000"/>
                </a:solidFill>
              </a:rPr>
              <a:t>        侍中、</a:t>
            </a:r>
            <a:r>
              <a:rPr lang="zh-CN" altLang="en-US" sz="4000" b="1" dirty="0">
                <a:solidFill>
                  <a:srgbClr val="000000"/>
                </a:solidFill>
              </a:rPr>
              <a:t>侍郎郭攸之、费祎、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董</a:t>
            </a:r>
          </a:p>
          <a:p>
            <a:pPr eaLnBrk="0" hangingPunct="0"/>
            <a:endParaRPr lang="zh-CN" altLang="en-US" sz="4000" b="1" dirty="0" smtClean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 smtClean="0">
                <a:solidFill>
                  <a:srgbClr val="000000"/>
                </a:solidFill>
              </a:rPr>
              <a:t>允等，此</a:t>
            </a:r>
            <a:r>
              <a:rPr lang="zh-CN" altLang="en-US" sz="4000" b="1" dirty="0">
                <a:solidFill>
                  <a:srgbClr val="000000"/>
                </a:solidFill>
              </a:rPr>
              <a:t>皆</a:t>
            </a:r>
            <a:r>
              <a:rPr lang="zh-CN" altLang="en-US" sz="4000" b="1" dirty="0">
                <a:solidFill>
                  <a:srgbClr val="0000CC"/>
                </a:solidFill>
              </a:rPr>
              <a:t>良实</a:t>
            </a:r>
            <a:r>
              <a:rPr lang="zh-CN" altLang="en-US" sz="4000" b="1" dirty="0">
                <a:solidFill>
                  <a:srgbClr val="000000"/>
                </a:solidFill>
              </a:rPr>
              <a:t>，</a:t>
            </a:r>
            <a:r>
              <a:rPr lang="zh-CN" altLang="en-US" sz="4000" b="1" u="sng" dirty="0">
                <a:solidFill>
                  <a:srgbClr val="1E03C3"/>
                </a:solidFill>
              </a:rPr>
              <a:t>志虑</a:t>
            </a:r>
            <a:r>
              <a:rPr lang="zh-CN" altLang="en-US" sz="4000" b="1" dirty="0">
                <a:solidFill>
                  <a:srgbClr val="1E03C3"/>
                </a:solidFill>
              </a:rPr>
              <a:t>忠纯</a:t>
            </a:r>
            <a:r>
              <a:rPr lang="zh-CN" altLang="en-US" sz="4000" b="1" dirty="0">
                <a:solidFill>
                  <a:srgbClr val="000000"/>
                </a:solidFill>
              </a:rPr>
              <a:t>，</a:t>
            </a:r>
            <a:r>
              <a:rPr lang="zh-CN" altLang="en-US" sz="4000" b="1" dirty="0">
                <a:solidFill>
                  <a:srgbClr val="0000CC"/>
                </a:solidFill>
              </a:rPr>
              <a:t>是以</a:t>
            </a:r>
          </a:p>
          <a:p>
            <a:pPr eaLnBrk="0" hangingPunct="0"/>
            <a:endParaRPr lang="zh-CN" altLang="en-US" sz="4000" b="1" dirty="0" smtClean="0">
              <a:solidFill>
                <a:srgbClr val="0000CC"/>
              </a:solidFill>
            </a:endParaRPr>
          </a:p>
          <a:p>
            <a:pPr eaLnBrk="0" hangingPunct="0"/>
            <a:r>
              <a:rPr lang="zh-CN" altLang="en-US" sz="4000" b="1" dirty="0" smtClean="0">
                <a:solidFill>
                  <a:srgbClr val="000000"/>
                </a:solidFill>
              </a:rPr>
              <a:t>先帝</a:t>
            </a:r>
            <a:r>
              <a:rPr lang="zh-CN" altLang="en-US" sz="4000" b="1" dirty="0" smtClean="0">
                <a:solidFill>
                  <a:srgbClr val="1E03C3"/>
                </a:solidFill>
              </a:rPr>
              <a:t>简拔</a:t>
            </a:r>
            <a:r>
              <a:rPr lang="zh-CN" altLang="en-US" sz="4000" b="1" dirty="0">
                <a:solidFill>
                  <a:srgbClr val="000000"/>
                </a:solidFill>
              </a:rPr>
              <a:t>以</a:t>
            </a:r>
            <a:r>
              <a:rPr lang="zh-CN" altLang="en-US" sz="4000" b="1" dirty="0">
                <a:solidFill>
                  <a:srgbClr val="0000CC"/>
                </a:solidFill>
              </a:rPr>
              <a:t>遗</a:t>
            </a:r>
            <a:r>
              <a:rPr lang="zh-CN" altLang="en-US" sz="4000" b="1" dirty="0">
                <a:solidFill>
                  <a:srgbClr val="000000"/>
                </a:solidFill>
              </a:rPr>
              <a:t>陛下。愚以为宫中之</a:t>
            </a:r>
          </a:p>
          <a:p>
            <a:pPr eaLnBrk="0" hangingPunct="0"/>
            <a:endParaRPr lang="zh-CN" altLang="en-US" sz="4000" b="1" dirty="0" smtClean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 smtClean="0">
                <a:solidFill>
                  <a:srgbClr val="000000"/>
                </a:solidFill>
              </a:rPr>
              <a:t>事，事无大小</a:t>
            </a:r>
            <a:r>
              <a:rPr lang="zh-CN" altLang="en-US" sz="4000" b="1" dirty="0">
                <a:solidFill>
                  <a:srgbClr val="000000"/>
                </a:solidFill>
              </a:rPr>
              <a:t>，</a:t>
            </a:r>
            <a:r>
              <a:rPr lang="zh-CN" altLang="en-US" sz="4000" b="1" dirty="0">
                <a:solidFill>
                  <a:srgbClr val="0000CC"/>
                </a:solidFill>
              </a:rPr>
              <a:t>悉</a:t>
            </a:r>
            <a:r>
              <a:rPr lang="zh-CN" altLang="en-US" sz="4000" b="1" dirty="0">
                <a:solidFill>
                  <a:srgbClr val="000000"/>
                </a:solidFill>
              </a:rPr>
              <a:t>以</a:t>
            </a:r>
            <a:r>
              <a:rPr lang="zh-CN" altLang="en-US" sz="4000" b="1" dirty="0">
                <a:solidFill>
                  <a:srgbClr val="1E03C3"/>
                </a:solidFill>
              </a:rPr>
              <a:t>咨</a:t>
            </a:r>
            <a:r>
              <a:rPr lang="zh-CN" altLang="en-US" sz="4000" b="1" dirty="0">
                <a:solidFill>
                  <a:srgbClr val="000000"/>
                </a:solidFill>
              </a:rPr>
              <a:t>之，然后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施</a:t>
            </a:r>
          </a:p>
          <a:p>
            <a:pPr eaLnBrk="0" hangingPunct="0"/>
            <a:endParaRPr lang="zh-CN" altLang="en-US" sz="4000" b="1" dirty="0" smtClean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 smtClean="0">
                <a:solidFill>
                  <a:srgbClr val="000000"/>
                </a:solidFill>
              </a:rPr>
              <a:t>行，必能</a:t>
            </a:r>
            <a:r>
              <a:rPr lang="zh-CN" altLang="en-US" sz="4000" b="1" dirty="0">
                <a:solidFill>
                  <a:srgbClr val="1E03C3"/>
                </a:solidFill>
              </a:rPr>
              <a:t>裨</a:t>
            </a:r>
            <a:r>
              <a:rPr lang="zh-CN" altLang="en-US" sz="4000" b="1" dirty="0">
                <a:solidFill>
                  <a:srgbClr val="000000"/>
                </a:solidFill>
              </a:rPr>
              <a:t>补</a:t>
            </a:r>
            <a:r>
              <a:rPr lang="zh-CN" altLang="en-US" sz="4000" b="1" dirty="0">
                <a:solidFill>
                  <a:srgbClr val="1E03C3"/>
                </a:solidFill>
              </a:rPr>
              <a:t>阙</a:t>
            </a:r>
            <a:r>
              <a:rPr lang="zh-CN" altLang="en-US" sz="4000" b="1" dirty="0">
                <a:solidFill>
                  <a:srgbClr val="000000"/>
                </a:solidFill>
              </a:rPr>
              <a:t>漏，有所</a:t>
            </a:r>
            <a:r>
              <a:rPr lang="zh-CN" altLang="en-US" sz="4000" b="1" dirty="0">
                <a:solidFill>
                  <a:srgbClr val="0000CC"/>
                </a:solidFill>
              </a:rPr>
              <a:t>广益</a:t>
            </a:r>
            <a:r>
              <a:rPr lang="zh-CN" altLang="en-US" sz="4000" b="1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133465" y="5801995"/>
            <a:ext cx="1877695" cy="1066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更多的益处、成效。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393956" y="2201537"/>
            <a:ext cx="129540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因此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09570" y="2175510"/>
            <a:ext cx="18789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善良诚实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24070" y="1120775"/>
            <a:ext cx="20523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志向思想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50510" y="2201545"/>
            <a:ext cx="2043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忠诚纯正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14830" y="3520440"/>
            <a:ext cx="17056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选拔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09570" y="3520440"/>
            <a:ext cx="26060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留给、给予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73550" y="4694555"/>
            <a:ext cx="10769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17795" y="4694555"/>
            <a:ext cx="13373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咨询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26030" y="5801995"/>
            <a:ext cx="13157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弥补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14750" y="5801995"/>
            <a:ext cx="130111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欠缺、弊病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16390" grpId="0" bldLvl="0" animBg="1" autoUpdateAnimBg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09600" y="304800"/>
            <a:ext cx="8001000" cy="5578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>
                <a:solidFill>
                  <a:srgbClr val="000000"/>
                </a:solidFill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</a:rPr>
              <a:t>将军向宠，性行</a:t>
            </a:r>
            <a:r>
              <a:rPr lang="zh-CN" altLang="en-US" sz="4000" b="1" dirty="0">
                <a:solidFill>
                  <a:srgbClr val="0000CC"/>
                </a:solidFill>
              </a:rPr>
              <a:t>淑均</a:t>
            </a:r>
            <a:r>
              <a:rPr lang="zh-CN" altLang="en-US" sz="4000" b="1" dirty="0">
                <a:solidFill>
                  <a:srgbClr val="000000"/>
                </a:solidFill>
              </a:rPr>
              <a:t>，</a:t>
            </a:r>
            <a:r>
              <a:rPr lang="zh-CN" altLang="en-US" sz="4000" b="1" dirty="0">
                <a:solidFill>
                  <a:srgbClr val="0000CC"/>
                </a:solidFill>
              </a:rPr>
              <a:t>晓畅</a:t>
            </a:r>
            <a:r>
              <a:rPr lang="zh-CN" altLang="en-US" sz="4000" b="1" dirty="0">
                <a:solidFill>
                  <a:srgbClr val="000000"/>
                </a:solidFill>
              </a:rPr>
              <a:t>军</a:t>
            </a:r>
          </a:p>
          <a:p>
            <a:pPr eaLnBrk="0" hangingPunct="0"/>
            <a:endParaRPr lang="zh-CN" altLang="en-US" sz="4000" b="1" dirty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</a:rPr>
              <a:t>事，试用于昔日，先帝称之曰能，</a:t>
            </a:r>
          </a:p>
          <a:p>
            <a:pPr eaLnBrk="0" hangingPunct="0"/>
            <a:endParaRPr lang="zh-CN" altLang="en-US" sz="4000" b="1" dirty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CC"/>
                </a:solidFill>
              </a:rPr>
              <a:t>是以</a:t>
            </a:r>
            <a:r>
              <a:rPr lang="zh-CN" altLang="en-US" sz="4000" b="1" dirty="0">
                <a:solidFill>
                  <a:srgbClr val="000000"/>
                </a:solidFill>
              </a:rPr>
              <a:t>众议</a:t>
            </a:r>
            <a:r>
              <a:rPr lang="zh-CN" altLang="en-US" sz="4000" b="1" dirty="0">
                <a:solidFill>
                  <a:srgbClr val="1E03C3"/>
                </a:solidFill>
              </a:rPr>
              <a:t>举</a:t>
            </a:r>
            <a:r>
              <a:rPr lang="zh-CN" altLang="en-US" sz="4000" b="1" dirty="0">
                <a:solidFill>
                  <a:srgbClr val="000000"/>
                </a:solidFill>
              </a:rPr>
              <a:t>宠为督。愚以为营中之</a:t>
            </a:r>
          </a:p>
          <a:p>
            <a:pPr eaLnBrk="0" hangingPunct="0"/>
            <a:endParaRPr lang="zh-CN" altLang="en-US" sz="4000" b="1" dirty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</a:rPr>
              <a:t>事，悉以咨之，必能使</a:t>
            </a:r>
            <a:r>
              <a:rPr lang="zh-CN" altLang="en-US" sz="4000" b="1" dirty="0">
                <a:solidFill>
                  <a:srgbClr val="0000CC"/>
                </a:solidFill>
              </a:rPr>
              <a:t>行阵</a:t>
            </a:r>
            <a:r>
              <a:rPr lang="zh-CN" altLang="en-US" sz="4000" b="1" dirty="0">
                <a:solidFill>
                  <a:srgbClr val="000000"/>
                </a:solidFill>
              </a:rPr>
              <a:t>和睦，</a:t>
            </a:r>
          </a:p>
          <a:p>
            <a:pPr eaLnBrk="0" hangingPunct="0"/>
            <a:endParaRPr lang="zh-CN" altLang="en-US" sz="4000" b="1" dirty="0">
              <a:solidFill>
                <a:srgbClr val="000000"/>
              </a:solidFill>
            </a:endParaRPr>
          </a:p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</a:rPr>
              <a:t>优劣得所。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503353" y="975360"/>
            <a:ext cx="259080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通晓，精通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186045" y="4711065"/>
            <a:ext cx="3424238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队伍，指军队。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4220" y="975360"/>
            <a:ext cx="19494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善良公正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5645" y="3428365"/>
            <a:ext cx="12985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因此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87930" y="3428365"/>
            <a:ext cx="10756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推举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 autoUpdateAnimBg="0"/>
      <p:bldP spid="17412" grpId="0" bldLvl="0" animBg="1" autoUpdateAnimBg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152400"/>
            <a:ext cx="8458200" cy="61264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</a:rPr>
              <a:t>      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亲</a:t>
            </a:r>
            <a:r>
              <a:rPr lang="zh-CN" altLang="en-US" sz="3600" b="1" dirty="0">
                <a:solidFill>
                  <a:srgbClr val="000000"/>
                </a:solidFill>
              </a:rPr>
              <a:t>贤臣，远小人，此先汉</a:t>
            </a:r>
            <a:r>
              <a:rPr lang="zh-CN" altLang="en-US" sz="3600" b="1" dirty="0">
                <a:solidFill>
                  <a:srgbClr val="0000CC"/>
                </a:solidFill>
              </a:rPr>
              <a:t>所以</a:t>
            </a:r>
            <a:r>
              <a:rPr lang="zh-CN" altLang="en-US" sz="3600" b="1" dirty="0">
                <a:solidFill>
                  <a:srgbClr val="000000"/>
                </a:solidFill>
              </a:rPr>
              <a:t>兴隆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也；亲小人，远贤臣，此后汉所以</a:t>
            </a:r>
            <a:r>
              <a:rPr lang="zh-CN" altLang="en-US" sz="3600" b="1" dirty="0">
                <a:solidFill>
                  <a:srgbClr val="1E03C3"/>
                </a:solidFill>
              </a:rPr>
              <a:t>倾颓</a:t>
            </a:r>
            <a:r>
              <a:rPr lang="zh-CN" altLang="en-US" sz="3600" b="1" dirty="0">
                <a:solidFill>
                  <a:srgbClr val="000000"/>
                </a:solidFill>
              </a:rPr>
              <a:t>也。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先帝在时，每与臣论此事，</a:t>
            </a:r>
            <a:r>
              <a:rPr lang="zh-CN" altLang="en-US" sz="3600" b="1" dirty="0">
                <a:solidFill>
                  <a:srgbClr val="0000CC"/>
                </a:solidFill>
              </a:rPr>
              <a:t>未尝</a:t>
            </a:r>
            <a:r>
              <a:rPr lang="zh-CN" altLang="en-US" sz="3600" b="1" dirty="0">
                <a:solidFill>
                  <a:srgbClr val="000000"/>
                </a:solidFill>
              </a:rPr>
              <a:t>不叹息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CC"/>
                </a:solidFill>
              </a:rPr>
              <a:t>痛恨</a:t>
            </a:r>
            <a:r>
              <a:rPr lang="zh-CN" altLang="en-US" sz="3600" b="1" dirty="0">
                <a:solidFill>
                  <a:srgbClr val="000000"/>
                </a:solidFill>
              </a:rPr>
              <a:t>于桓、灵也。侍中、尚书、长史、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参军，此悉</a:t>
            </a:r>
            <a:r>
              <a:rPr lang="zh-CN" altLang="en-US" sz="3600" b="1" dirty="0">
                <a:solidFill>
                  <a:srgbClr val="1E03C3"/>
                </a:solidFill>
              </a:rPr>
              <a:t>贞良死节</a:t>
            </a:r>
            <a:r>
              <a:rPr lang="zh-CN" altLang="en-US" sz="3600" b="1" dirty="0">
                <a:solidFill>
                  <a:srgbClr val="000000"/>
                </a:solidFill>
              </a:rPr>
              <a:t>之臣，愿陛下亲之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信之，则汉室之隆，可</a:t>
            </a:r>
            <a:r>
              <a:rPr lang="zh-CN" altLang="en-US" sz="3600" b="1" dirty="0">
                <a:solidFill>
                  <a:srgbClr val="0000CC"/>
                </a:solidFill>
              </a:rPr>
              <a:t>计日而待</a:t>
            </a:r>
            <a:r>
              <a:rPr lang="zh-CN" altLang="en-US" sz="3600" b="1" dirty="0">
                <a:solidFill>
                  <a:srgbClr val="000000"/>
                </a:solidFill>
              </a:rPr>
              <a:t>也。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105400" y="762000"/>
            <a:ext cx="329247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“……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的原因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79992" y="4077339"/>
            <a:ext cx="2563813" cy="6400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痛心遗憾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844650" y="6229985"/>
            <a:ext cx="76993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计算着时间而到来。指为期不远。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08215" y="1772920"/>
            <a:ext cx="13227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衰败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8035" y="2924810"/>
            <a:ext cx="13779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未曾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08175" y="5157470"/>
            <a:ext cx="48596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坚贞可靠、能以死报国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8" grpId="0" bldLvl="0" animBg="1" autoUpdateAnimBg="0"/>
      <p:bldP spid="18439" grpId="0" bldLvl="0" animBg="1" autoUpdateAnimBg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09600" y="1143000"/>
            <a:ext cx="8077200" cy="3751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</a:rPr>
              <a:t>阅读第三、四、五段，思考：</a:t>
            </a:r>
          </a:p>
          <a:p>
            <a:endParaRPr lang="zh-CN" altLang="en-US" sz="4800" b="1">
              <a:solidFill>
                <a:srgbClr val="000000"/>
              </a:solidFill>
            </a:endParaRPr>
          </a:p>
          <a:p>
            <a:r>
              <a:rPr lang="zh-CN" altLang="en-US" sz="4800" b="1">
                <a:solidFill>
                  <a:srgbClr val="000000"/>
                </a:solidFill>
              </a:rPr>
              <a:t>       </a:t>
            </a:r>
            <a:r>
              <a:rPr lang="zh-CN" altLang="en-US" sz="4800" b="1">
                <a:solidFill>
                  <a:srgbClr val="006600"/>
                </a:solidFill>
              </a:rPr>
              <a:t>作者提出的第三条建议是什么？这三段是怎样衔接起来的？</a:t>
            </a:r>
            <a:endParaRPr lang="zh-CN" altLang="en-US" sz="4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667000" y="457200"/>
            <a:ext cx="3352800" cy="10064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CC0000"/>
                </a:solidFill>
                <a:ea typeface="楷体_GB2312" pitchFamily="49" charset="-122"/>
              </a:rPr>
              <a:t>学习目标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85800" y="1828800"/>
            <a:ext cx="777240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</a:rPr>
              <a:t>1.</a:t>
            </a:r>
            <a:r>
              <a:rPr lang="zh-CN" altLang="en-US" sz="4000" b="1">
                <a:solidFill>
                  <a:srgbClr val="000000"/>
                </a:solidFill>
              </a:rPr>
              <a:t>理清作者的写作思路，把握文章结构特点。</a:t>
            </a:r>
          </a:p>
          <a:p>
            <a:endParaRPr lang="en-US" altLang="zh-CN" sz="4000">
              <a:solidFill>
                <a:srgbClr val="000000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09600" y="3276600"/>
            <a:ext cx="80772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</a:rPr>
              <a:t>2.</a:t>
            </a:r>
            <a:r>
              <a:rPr lang="zh-CN" altLang="en-US" sz="4000" b="1">
                <a:solidFill>
                  <a:srgbClr val="000000"/>
                </a:solidFill>
              </a:rPr>
              <a:t>领会文章融议论、记叙、抒情为一体的写法。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" y="4800600"/>
            <a:ext cx="85344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</a:rPr>
              <a:t>3.</a:t>
            </a:r>
            <a:r>
              <a:rPr lang="zh-CN" altLang="en-US" sz="4000" b="1">
                <a:solidFill>
                  <a:srgbClr val="000000"/>
                </a:solidFill>
              </a:rPr>
              <a:t>重新认识诸葛亮，并了解其政治主张。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1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67818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6600"/>
                </a:solidFill>
                <a:ea typeface="楷体_GB2312" pitchFamily="49" charset="-122"/>
              </a:rPr>
              <a:t>第三四五段关系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981200" y="12192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宫中之事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057400" y="22098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营中之事</a:t>
            </a: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3733800" y="1524000"/>
            <a:ext cx="381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3810000" y="251460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6629400" y="1524000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6781800" y="990600"/>
            <a:ext cx="18161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裨补阙漏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有所广益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038600" y="1219200"/>
            <a:ext cx="2641600" cy="5889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</a:rPr>
              <a:t>先帝简拔之臣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114800" y="2209800"/>
            <a:ext cx="2641600" cy="5889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</a:rPr>
              <a:t>先帝称能之臣</a:t>
            </a:r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6629400" y="2590800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858000" y="2057400"/>
            <a:ext cx="18161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行阵和睦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优劣得所</a:t>
            </a:r>
          </a:p>
        </p:txBody>
      </p:sp>
      <p:sp>
        <p:nvSpPr>
          <p:cNvPr id="30733" name="AutoShape 13"/>
          <p:cNvSpPr/>
          <p:nvPr/>
        </p:nvSpPr>
        <p:spPr bwMode="auto">
          <a:xfrm>
            <a:off x="1828800" y="15240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1371600" y="1371600"/>
            <a:ext cx="671513" cy="1292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荐贤臣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2133600" y="3276600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</a:rPr>
              <a:t>亲贤臣</a:t>
            </a:r>
            <a:r>
              <a:rPr lang="zh-CN" altLang="en-US" sz="3200" b="1">
                <a:solidFill>
                  <a:srgbClr val="000000"/>
                </a:solidFill>
              </a:rPr>
              <a:t>，远小人</a:t>
            </a:r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>
            <a:off x="4953000" y="3581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5257800" y="32766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先汉兴隆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2133600" y="4114800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亲小人，远贤臣</a:t>
            </a:r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5029200" y="4419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5334000" y="41148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后汉倾颓</a:t>
            </a:r>
          </a:p>
        </p:txBody>
      </p:sp>
      <p:sp>
        <p:nvSpPr>
          <p:cNvPr id="30741" name="AutoShape 21"/>
          <p:cNvSpPr/>
          <p:nvPr/>
        </p:nvSpPr>
        <p:spPr bwMode="auto">
          <a:xfrm>
            <a:off x="7010400" y="35052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952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086600" y="3352800"/>
            <a:ext cx="16002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正反历史教训</a:t>
            </a:r>
          </a:p>
        </p:txBody>
      </p:sp>
      <p:sp>
        <p:nvSpPr>
          <p:cNvPr id="30743" name="AutoShape 23"/>
          <p:cNvSpPr/>
          <p:nvPr/>
        </p:nvSpPr>
        <p:spPr bwMode="auto">
          <a:xfrm>
            <a:off x="2057400" y="35052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1371600" y="3429000"/>
            <a:ext cx="671513" cy="1292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引教训</a:t>
            </a:r>
          </a:p>
        </p:txBody>
      </p:sp>
      <p:sp>
        <p:nvSpPr>
          <p:cNvPr id="30745" name="AutoShape 25"/>
          <p:cNvSpPr/>
          <p:nvPr/>
        </p:nvSpPr>
        <p:spPr bwMode="auto">
          <a:xfrm>
            <a:off x="1219200" y="1828800"/>
            <a:ext cx="152400" cy="2743200"/>
          </a:xfrm>
          <a:prstGeom prst="leftBrace">
            <a:avLst>
              <a:gd name="adj1" fmla="val 150000"/>
              <a:gd name="adj2" fmla="val 50000"/>
            </a:avLst>
          </a:prstGeom>
          <a:noFill/>
          <a:ln w="952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152400" y="1676400"/>
            <a:ext cx="1158875" cy="2892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（亲贤远侫）</a:t>
            </a:r>
          </a:p>
          <a:p>
            <a:r>
              <a:rPr lang="zh-CN" altLang="en-US" sz="3200" b="1">
                <a:solidFill>
                  <a:srgbClr val="CC0000"/>
                </a:solidFill>
              </a:rPr>
              <a:t>亲贤臣，远小人</a:t>
            </a:r>
          </a:p>
        </p:txBody>
      </p:sp>
      <p:sp>
        <p:nvSpPr>
          <p:cNvPr id="30747" name="AutoShape 27"/>
          <p:cNvSpPr/>
          <p:nvPr/>
        </p:nvSpPr>
        <p:spPr bwMode="auto">
          <a:xfrm>
            <a:off x="8610600" y="1905000"/>
            <a:ext cx="304800" cy="2667000"/>
          </a:xfrm>
          <a:prstGeom prst="rightBrace">
            <a:avLst>
              <a:gd name="adj1" fmla="val 72917"/>
              <a:gd name="adj2" fmla="val 50000"/>
            </a:avLst>
          </a:prstGeom>
          <a:noFill/>
          <a:ln w="952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8915400" y="32766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49" name="Line 29"/>
          <p:cNvSpPr>
            <a:spLocks noChangeShapeType="1"/>
          </p:cNvSpPr>
          <p:nvPr/>
        </p:nvSpPr>
        <p:spPr bwMode="auto">
          <a:xfrm flipH="1">
            <a:off x="7543800" y="5465763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2378075" y="5039995"/>
            <a:ext cx="4772025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</a:rPr>
              <a:t>汉室之隆，可计日而待</a:t>
            </a:r>
          </a:p>
        </p:txBody>
      </p:sp>
      <p:cxnSp>
        <p:nvCxnSpPr>
          <p:cNvPr id="30752" name="AutoShape 32"/>
          <p:cNvCxnSpPr>
            <a:cxnSpLocks noChangeShapeType="1"/>
          </p:cNvCxnSpPr>
          <p:nvPr/>
        </p:nvCxnSpPr>
        <p:spPr bwMode="auto">
          <a:xfrm flipV="1">
            <a:off x="3124200" y="2971800"/>
            <a:ext cx="2057400" cy="3460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</a:ln>
          <a:effectLst/>
        </p:spPr>
      </p:cxn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0" dur="1" fill="hold"/>
                                        <p:tgtEl>
                                          <p:spTgt spid="307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 autoUpdateAnimBg="0"/>
      <p:bldP spid="30723" grpId="0" autoUpdateAnimBg="0"/>
      <p:bldP spid="30724" grpId="0" autoUpdateAnimBg="0"/>
      <p:bldP spid="30725" grpId="0" animBg="1"/>
      <p:bldP spid="30726" grpId="0" animBg="1"/>
      <p:bldP spid="30727" grpId="0" animBg="1"/>
      <p:bldP spid="30728" grpId="0" autoUpdateAnimBg="0"/>
      <p:bldP spid="30729" grpId="0" animBg="1" autoUpdateAnimBg="0"/>
      <p:bldP spid="30730" grpId="0" animBg="1" autoUpdateAnimBg="0"/>
      <p:bldP spid="30731" grpId="0" animBg="1"/>
      <p:bldP spid="30732" grpId="0" autoUpdateAnimBg="0"/>
      <p:bldP spid="30733" grpId="0" animBg="1"/>
      <p:bldP spid="30734" grpId="0" autoUpdateAnimBg="0"/>
      <p:bldP spid="30735" grpId="0" autoUpdateAnimBg="0"/>
      <p:bldP spid="30736" grpId="0" animBg="1"/>
      <p:bldP spid="30737" grpId="0" autoUpdateAnimBg="0"/>
      <p:bldP spid="30738" grpId="0" autoUpdateAnimBg="0"/>
      <p:bldP spid="30739" grpId="0" animBg="1"/>
      <p:bldP spid="30740" grpId="0" autoUpdateAnimBg="0"/>
      <p:bldP spid="30741" grpId="0" animBg="1"/>
      <p:bldP spid="30742" grpId="0" autoUpdateAnimBg="0"/>
      <p:bldP spid="30743" grpId="0" animBg="1"/>
      <p:bldP spid="30744" grpId="0" autoUpdateAnimBg="0"/>
      <p:bldP spid="30745" grpId="0" animBg="1"/>
      <p:bldP spid="30746" grpId="0" autoUpdateAnimBg="0"/>
      <p:bldP spid="30747" grpId="0" animBg="1"/>
      <p:bldP spid="30748" grpId="0" animBg="1"/>
      <p:bldP spid="30749" grpId="0" animBg="1"/>
      <p:bldP spid="30750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57200" y="228600"/>
            <a:ext cx="8382000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       臣</a:t>
            </a:r>
            <a:r>
              <a:rPr lang="zh-CN" altLang="en-US" sz="3600" b="1" dirty="0">
                <a:solidFill>
                  <a:srgbClr val="000000"/>
                </a:solidFill>
              </a:rPr>
              <a:t>本</a:t>
            </a:r>
            <a:r>
              <a:rPr lang="zh-CN" altLang="en-US" sz="3600" b="1" dirty="0">
                <a:solidFill>
                  <a:srgbClr val="0000CC"/>
                </a:solidFill>
              </a:rPr>
              <a:t>布衣</a:t>
            </a:r>
            <a:r>
              <a:rPr lang="zh-CN" altLang="en-US" sz="3600" b="1" dirty="0">
                <a:solidFill>
                  <a:srgbClr val="000000"/>
                </a:solidFill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</a:rPr>
              <a:t>躬</a:t>
            </a:r>
            <a:r>
              <a:rPr lang="zh-CN" altLang="en-US" sz="3600" b="1" dirty="0">
                <a:solidFill>
                  <a:srgbClr val="000000"/>
                </a:solidFill>
              </a:rPr>
              <a:t>耕于南阳，</a:t>
            </a:r>
            <a:r>
              <a:rPr lang="zh-CN" altLang="en-US" sz="3600" b="1" dirty="0">
                <a:solidFill>
                  <a:srgbClr val="0000CC"/>
                </a:solidFill>
              </a:rPr>
              <a:t>苟全</a:t>
            </a:r>
            <a:r>
              <a:rPr lang="zh-CN" altLang="en-US" sz="3600" b="1" dirty="0">
                <a:solidFill>
                  <a:srgbClr val="000000"/>
                </a:solidFill>
              </a:rPr>
              <a:t>性命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于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乱世</a:t>
            </a:r>
            <a:r>
              <a:rPr lang="zh-CN" altLang="en-US" sz="3600" b="1" dirty="0">
                <a:solidFill>
                  <a:srgbClr val="000000"/>
                </a:solidFill>
              </a:rPr>
              <a:t>，不求</a:t>
            </a:r>
            <a:r>
              <a:rPr lang="zh-CN" altLang="en-US" sz="3600" b="1" dirty="0">
                <a:solidFill>
                  <a:srgbClr val="0000CC"/>
                </a:solidFill>
              </a:rPr>
              <a:t>闻达</a:t>
            </a:r>
            <a:r>
              <a:rPr lang="zh-CN" altLang="en-US" sz="3600" b="1" dirty="0">
                <a:solidFill>
                  <a:srgbClr val="000000"/>
                </a:solidFill>
              </a:rPr>
              <a:t>于诸侯。先帝不</a:t>
            </a:r>
            <a:r>
              <a:rPr lang="zh-CN" altLang="en-US" sz="3600" b="1" dirty="0">
                <a:solidFill>
                  <a:srgbClr val="0000CC"/>
                </a:solidFill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</a:rPr>
              <a:t>臣</a:t>
            </a:r>
            <a:r>
              <a:rPr lang="zh-CN" altLang="en-US" sz="3600" b="1" dirty="0" smtClean="0">
                <a:solidFill>
                  <a:srgbClr val="1E03C3"/>
                </a:solidFill>
              </a:rPr>
              <a:t>卑</a:t>
            </a:r>
          </a:p>
          <a:p>
            <a:endParaRPr lang="zh-CN" altLang="en-US" sz="3600" b="1" dirty="0" smtClean="0">
              <a:solidFill>
                <a:srgbClr val="1E03C3"/>
              </a:solidFill>
            </a:endParaRPr>
          </a:p>
          <a:p>
            <a:r>
              <a:rPr lang="zh-CN" altLang="en-US" sz="3600" b="1" dirty="0" smtClean="0">
                <a:solidFill>
                  <a:srgbClr val="1E03C3"/>
                </a:solidFill>
              </a:rPr>
              <a:t>鄙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，</a:t>
            </a:r>
            <a:r>
              <a:rPr lang="zh-CN" altLang="en-US" sz="3600" b="1" dirty="0" smtClean="0">
                <a:solidFill>
                  <a:srgbClr val="1E03C3"/>
                </a:solidFill>
              </a:rPr>
              <a:t>猥</a:t>
            </a:r>
            <a:r>
              <a:rPr lang="zh-CN" altLang="en-US" sz="3600" b="1" dirty="0">
                <a:solidFill>
                  <a:srgbClr val="000000"/>
                </a:solidFill>
              </a:rPr>
              <a:t>自枉屈，三</a:t>
            </a:r>
            <a:r>
              <a:rPr lang="zh-CN" altLang="en-US" sz="3600" b="1" dirty="0">
                <a:solidFill>
                  <a:srgbClr val="1E03C3"/>
                </a:solidFill>
              </a:rPr>
              <a:t>顾</a:t>
            </a:r>
            <a:r>
              <a:rPr lang="zh-CN" altLang="en-US" sz="3600" b="1" dirty="0">
                <a:solidFill>
                  <a:srgbClr val="000000"/>
                </a:solidFill>
              </a:rPr>
              <a:t>臣于草庐之中，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咨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臣以当世</a:t>
            </a:r>
            <a:r>
              <a:rPr lang="zh-CN" altLang="en-US" sz="3600" b="1" dirty="0">
                <a:solidFill>
                  <a:srgbClr val="000000"/>
                </a:solidFill>
              </a:rPr>
              <a:t>之事，</a:t>
            </a:r>
            <a:r>
              <a:rPr lang="zh-CN" altLang="en-US" sz="3600" b="1" dirty="0">
                <a:solidFill>
                  <a:srgbClr val="0000CC"/>
                </a:solidFill>
              </a:rPr>
              <a:t>由是</a:t>
            </a:r>
            <a:r>
              <a:rPr lang="zh-CN" altLang="en-US" sz="3600" b="1" dirty="0">
                <a:solidFill>
                  <a:srgbClr val="000000"/>
                </a:solidFill>
              </a:rPr>
              <a:t>感激，遂</a:t>
            </a:r>
            <a:r>
              <a:rPr lang="zh-CN" altLang="en-US" sz="3600" b="1" dirty="0">
                <a:solidFill>
                  <a:srgbClr val="1E03C3"/>
                </a:solidFill>
              </a:rPr>
              <a:t>许</a:t>
            </a:r>
            <a:r>
              <a:rPr lang="zh-CN" altLang="en-US" sz="3600" b="1" dirty="0">
                <a:solidFill>
                  <a:srgbClr val="000000"/>
                </a:solidFill>
              </a:rPr>
              <a:t>先帝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以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CC"/>
                </a:solidFill>
              </a:rPr>
              <a:t>驱</a:t>
            </a:r>
            <a:r>
              <a:rPr lang="zh-CN" altLang="en-US" sz="3600" b="1" dirty="0">
                <a:solidFill>
                  <a:srgbClr val="0000CC"/>
                </a:solidFill>
              </a:rPr>
              <a:t>驰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。后</a:t>
            </a:r>
            <a:r>
              <a:rPr lang="zh-CN" altLang="en-US" sz="3600" b="1" dirty="0">
                <a:solidFill>
                  <a:srgbClr val="000000"/>
                </a:solidFill>
              </a:rPr>
              <a:t>值倾覆，受任于败军之际，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奉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命</a:t>
            </a:r>
            <a:r>
              <a:rPr lang="zh-CN" altLang="en-US" sz="3600" b="1" dirty="0">
                <a:solidFill>
                  <a:srgbClr val="000000"/>
                </a:solidFill>
              </a:rPr>
              <a:t>于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危难</a:t>
            </a:r>
            <a:r>
              <a:rPr lang="zh-CN" altLang="en-US" sz="3600" b="1" dirty="0">
                <a:solidFill>
                  <a:srgbClr val="000000"/>
                </a:solidFill>
              </a:rPr>
              <a:t>之间，尔来二十有一年矣。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443597" y="745471"/>
            <a:ext cx="1373187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亲自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072198" y="785794"/>
            <a:ext cx="213360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苟且保全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285984" y="1928802"/>
            <a:ext cx="2530475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闻名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做官</a:t>
            </a:r>
            <a:endParaRPr kumimoji="0"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786182" y="4039874"/>
            <a:ext cx="121920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因此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14282" y="5143512"/>
            <a:ext cx="2144713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奔走效劳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84400" y="745490"/>
            <a:ext cx="1013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平民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60845" y="1845945"/>
            <a:ext cx="11233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因为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5080" y="3032125"/>
            <a:ext cx="41344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身份低微，见识浅陋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64615" y="1928495"/>
            <a:ext cx="622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29405" y="3032125"/>
            <a:ext cx="20212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看，探望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7290" y="4039870"/>
            <a:ext cx="10179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答应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460" grpId="0" bldLvl="0" animBg="1" autoUpdateAnimBg="0"/>
      <p:bldP spid="19461" grpId="0" bldLvl="0" animBg="1" autoUpdateAnimBg="0"/>
      <p:bldP spid="19462" grpId="0" bldLvl="0" animBg="1" autoUpdateAnimBg="0"/>
      <p:bldP spid="19463" grpId="0" bldLvl="0" animBg="1" autoUpdateAnimBg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35890" y="98425"/>
            <a:ext cx="8947785" cy="7040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先帝</a:t>
            </a:r>
            <a:r>
              <a:rPr lang="zh-CN" altLang="en-US" sz="3200" b="1" dirty="0">
                <a:solidFill>
                  <a:srgbClr val="000000"/>
                </a:solidFill>
              </a:rPr>
              <a:t>知臣谨慎，故临崩</a:t>
            </a:r>
            <a:r>
              <a:rPr lang="zh-CN" altLang="en-US" sz="3200" b="1" dirty="0">
                <a:solidFill>
                  <a:srgbClr val="0000CC"/>
                </a:solidFill>
              </a:rPr>
              <a:t>寄</a:t>
            </a:r>
            <a:r>
              <a:rPr lang="zh-CN" altLang="en-US" sz="3200" b="1" dirty="0">
                <a:solidFill>
                  <a:srgbClr val="000000"/>
                </a:solidFill>
              </a:rPr>
              <a:t>臣以大事也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。受命</a:t>
            </a:r>
          </a:p>
          <a:p>
            <a:endParaRPr lang="zh-CN" altLang="en-US" sz="3200" b="1" dirty="0" smtClean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以来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</a:rPr>
              <a:t>夙夜</a:t>
            </a:r>
            <a:r>
              <a:rPr lang="zh-CN" altLang="en-US" sz="3200" b="1" dirty="0">
                <a:solidFill>
                  <a:srgbClr val="000000"/>
                </a:solidFill>
              </a:rPr>
              <a:t>忧叹，恐托付不</a:t>
            </a:r>
            <a:r>
              <a:rPr lang="zh-CN" altLang="en-US" sz="3200" b="1" dirty="0">
                <a:solidFill>
                  <a:srgbClr val="0000CC"/>
                </a:solidFill>
              </a:rPr>
              <a:t>效</a:t>
            </a:r>
            <a:r>
              <a:rPr lang="zh-CN" altLang="en-US" sz="3200" b="1" dirty="0">
                <a:solidFill>
                  <a:srgbClr val="000000"/>
                </a:solidFill>
              </a:rPr>
              <a:t>，以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伤先帝之明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故五月渡泸，深入不毛。今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南方已定，兵</a:t>
            </a:r>
            <a:r>
              <a:rPr lang="zh-CN" altLang="en-US" sz="3200" b="1" dirty="0">
                <a:solidFill>
                  <a:srgbClr val="000000"/>
                </a:solidFill>
              </a:rPr>
              <a:t>甲已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足，当奖率</a:t>
            </a:r>
            <a:r>
              <a:rPr lang="zh-CN" altLang="en-US" sz="3200" b="1" dirty="0">
                <a:solidFill>
                  <a:srgbClr val="0000CC"/>
                </a:solidFill>
              </a:rPr>
              <a:t>三军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zh-CN" altLang="en-US" sz="3200" b="1" dirty="0">
                <a:solidFill>
                  <a:srgbClr val="1E03C3"/>
                </a:solidFill>
              </a:rPr>
              <a:t>北</a:t>
            </a:r>
            <a:r>
              <a:rPr lang="zh-CN" altLang="en-US" sz="3200" b="1" dirty="0">
                <a:solidFill>
                  <a:srgbClr val="000000"/>
                </a:solidFill>
              </a:rPr>
              <a:t>定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中原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庶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竭</a:t>
            </a:r>
            <a:r>
              <a:rPr lang="zh-CN" altLang="en-US" sz="3200" b="1" dirty="0" smtClean="0">
                <a:solidFill>
                  <a:srgbClr val="1E03C3"/>
                </a:solidFill>
              </a:rPr>
              <a:t>驽钝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</a:rPr>
              <a:t>攘除</a:t>
            </a:r>
            <a:r>
              <a:rPr lang="zh-CN" altLang="en-US" sz="3200" b="1" dirty="0">
                <a:solidFill>
                  <a:srgbClr val="000000"/>
                </a:solidFill>
              </a:rPr>
              <a:t>奸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凶，兴复汉室，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还于</a:t>
            </a:r>
            <a:r>
              <a:rPr lang="zh-CN" altLang="en-US" sz="3200" b="1" dirty="0">
                <a:solidFill>
                  <a:srgbClr val="000000"/>
                </a:solidFill>
              </a:rPr>
              <a:t>旧都。</a:t>
            </a:r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此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臣所以报先帝而忠</a:t>
            </a:r>
          </a:p>
          <a:p>
            <a:endParaRPr lang="zh-CN" altLang="en-US" sz="3200" b="1" dirty="0">
              <a:solidFill>
                <a:srgbClr val="000000"/>
              </a:solidFill>
              <a:latin typeface="+mn-lt"/>
              <a:ea typeface="+mn-ea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陛下之</a:t>
            </a:r>
            <a:r>
              <a:rPr lang="zh-CN" altLang="en-US" sz="3200" b="1" dirty="0">
                <a:solidFill>
                  <a:srgbClr val="0000CC"/>
                </a:solidFill>
                <a:latin typeface="+mn-lt"/>
                <a:ea typeface="+mn-ea"/>
                <a:sym typeface="+mn-ea"/>
              </a:rPr>
              <a:t>职分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也</a:t>
            </a:r>
            <a:r>
              <a:rPr lang="zh-CN" altLang="en-US" sz="3200" b="1" dirty="0" smtClean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。至于</a:t>
            </a:r>
            <a:r>
              <a:rPr lang="zh-CN" altLang="en-US" sz="3200" b="1" dirty="0">
                <a:solidFill>
                  <a:srgbClr val="0000CC"/>
                </a:solidFill>
                <a:latin typeface="+mn-lt"/>
                <a:ea typeface="+mn-ea"/>
                <a:sym typeface="+mn-ea"/>
              </a:rPr>
              <a:t>斟酌损益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，进尽忠言，则攸</a:t>
            </a:r>
          </a:p>
          <a:p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+mn-lt"/>
                <a:ea typeface="+mn-ea"/>
                <a:sym typeface="+mn-ea"/>
              </a:rPr>
              <a:t>之、祎、允之任也。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45551" y="1604001"/>
            <a:ext cx="1376362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早晚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868494" y="3546481"/>
            <a:ext cx="2263775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全军</a:t>
            </a:r>
            <a:endParaRPr kumimoji="0"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954245" y="3546172"/>
            <a:ext cx="121920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希望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4270" y="619125"/>
            <a:ext cx="11449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托付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0440" y="1604010"/>
            <a:ext cx="11004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实现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89630" y="3546475"/>
            <a:ext cx="1003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向北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73470" y="3546475"/>
            <a:ext cx="23526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才能平庸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12050" y="2557780"/>
            <a:ext cx="13531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铲除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2660" y="5542915"/>
            <a:ext cx="2142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职责本分</a:t>
            </a:r>
            <a:endParaRPr lang="zh-CN" altLang="en-US" sz="3200"/>
          </a:p>
        </p:txBody>
      </p:sp>
      <p:sp>
        <p:nvSpPr>
          <p:cNvPr id="12" name="TextBox 11"/>
          <p:cNvSpPr txBox="1"/>
          <p:nvPr/>
        </p:nvSpPr>
        <p:spPr>
          <a:xfrm>
            <a:off x="3214678" y="5572140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处理事务斟情酌理，掌握分寸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 autoUpdateAnimBg="0"/>
      <p:bldP spid="20484" grpId="0" bldLvl="0" animBg="1" autoUpdateAnimBg="0"/>
      <p:bldP spid="20485" grpId="0" bldLvl="0" animBg="1" autoUpdateAnimBg="0"/>
      <p:bldP spid="2" grpId="0"/>
      <p:bldP spid="3" grpId="0"/>
      <p:bldP spid="4" grpId="0"/>
      <p:bldP spid="5" grpId="0"/>
      <p:bldP spid="6" grpId="0"/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28596" y="1357298"/>
            <a:ext cx="821537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</a:rPr>
              <a:t>阅读第六、七段，思考：</a:t>
            </a:r>
          </a:p>
          <a:p>
            <a:endParaRPr lang="zh-CN" altLang="en-US" sz="4800" b="1" dirty="0">
              <a:solidFill>
                <a:srgbClr val="000000"/>
              </a:solidFill>
            </a:endParaRPr>
          </a:p>
          <a:p>
            <a:r>
              <a:rPr lang="zh-CN" altLang="en-US" sz="4800" b="1" dirty="0">
                <a:solidFill>
                  <a:srgbClr val="006600"/>
                </a:solidFill>
              </a:rPr>
              <a:t>       </a:t>
            </a:r>
            <a:r>
              <a:rPr lang="zh-CN" altLang="en-US" sz="4800" b="1" dirty="0" smtClean="0">
                <a:solidFill>
                  <a:srgbClr val="006600"/>
                </a:solidFill>
              </a:rPr>
              <a:t> 在</a:t>
            </a:r>
            <a:r>
              <a:rPr lang="zh-CN" altLang="en-US" sz="4800" b="1" dirty="0">
                <a:solidFill>
                  <a:srgbClr val="006600"/>
                </a:solidFill>
              </a:rPr>
              <a:t>表达方式上，这两段与上文有何不同？主要内容应怎样概括？请逐句加以理解。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33400" y="228600"/>
            <a:ext cx="42481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00"/>
                </a:solidFill>
                <a:ea typeface="华文新魏" pitchFamily="2" charset="-122"/>
              </a:rPr>
              <a:t>第六七段逐句分析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533400" y="1076325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00CC"/>
                </a:solidFill>
              </a:rPr>
              <a:t>第六段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3400" y="1524000"/>
            <a:ext cx="8382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叙己志向：身份，生活，追求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品格高远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33400" y="1985010"/>
            <a:ext cx="86106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</a:rPr>
              <a:t>叙“三顾草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庐”：</a:t>
            </a:r>
            <a:r>
              <a:rPr lang="zh-CN" altLang="en-US" sz="3200" b="1" dirty="0">
                <a:solidFill>
                  <a:srgbClr val="000000"/>
                </a:solidFill>
              </a:rPr>
              <a:t>宽宏大度，不耻下问</a:t>
            </a:r>
            <a:r>
              <a:rPr lang="en-US" altLang="zh-CN" sz="3200" b="1" dirty="0">
                <a:solidFill>
                  <a:srgbClr val="000000"/>
                </a:solidFill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</a:rPr>
              <a:t>由是感激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33400" y="2948940"/>
            <a:ext cx="74215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叙共患难经历：创业艰难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效忠心愿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33400" y="379349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00CC"/>
                </a:solidFill>
              </a:rPr>
              <a:t>第七段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33400" y="4326890"/>
            <a:ext cx="45688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叙托孤之事，提挈全段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33400" y="4761865"/>
            <a:ext cx="45688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受命以来的心情、行动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33400" y="5212715"/>
            <a:ext cx="66055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北定中原，兴复汉室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出师目标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33400" y="5647055"/>
            <a:ext cx="13049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4.</a:t>
            </a:r>
            <a:r>
              <a:rPr lang="zh-CN" altLang="en-US" sz="3200" b="1">
                <a:solidFill>
                  <a:srgbClr val="000000"/>
                </a:solidFill>
              </a:rPr>
              <a:t>补笔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  <p:bldP spid="32774" grpId="0" animBg="1"/>
      <p:bldP spid="32776" grpId="0" animBg="1"/>
      <p:bldP spid="32777" grpId="0" animBg="1"/>
      <p:bldP spid="32778" grpId="0" animBg="1"/>
      <p:bldP spid="3277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4282" y="214290"/>
            <a:ext cx="8686800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        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  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     愿</a:t>
            </a:r>
            <a:r>
              <a:rPr lang="zh-CN" altLang="en-US" sz="3600" b="1" dirty="0">
                <a:solidFill>
                  <a:srgbClr val="000000"/>
                </a:solidFill>
              </a:rPr>
              <a:t>陛下托臣以讨贼兴复之</a:t>
            </a:r>
            <a:r>
              <a:rPr lang="zh-CN" altLang="en-US" sz="3600" b="1" dirty="0">
                <a:solidFill>
                  <a:srgbClr val="0000CC"/>
                </a:solidFill>
              </a:rPr>
              <a:t>效</a:t>
            </a:r>
            <a:r>
              <a:rPr lang="zh-CN" altLang="en-US" sz="3600" b="1" dirty="0">
                <a:solidFill>
                  <a:srgbClr val="000000"/>
                </a:solidFill>
              </a:rPr>
              <a:t>，不</a:t>
            </a:r>
            <a:r>
              <a:rPr lang="zh-CN" altLang="en-US" sz="3600" b="1" dirty="0">
                <a:solidFill>
                  <a:srgbClr val="1E03C3"/>
                </a:solidFill>
              </a:rPr>
              <a:t>效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则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治臣</a:t>
            </a:r>
            <a:r>
              <a:rPr lang="zh-CN" altLang="en-US" sz="3600" b="1" dirty="0">
                <a:solidFill>
                  <a:srgbClr val="000000"/>
                </a:solidFill>
              </a:rPr>
              <a:t>之罪，以告先帝之灵。若无兴德之言，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则责攸之、祎、允等之</a:t>
            </a:r>
            <a:r>
              <a:rPr lang="zh-CN" altLang="en-US" sz="3600" b="1" dirty="0">
                <a:solidFill>
                  <a:srgbClr val="1E03C3"/>
                </a:solidFill>
              </a:rPr>
              <a:t>慢</a:t>
            </a:r>
            <a:r>
              <a:rPr lang="zh-CN" altLang="en-US" sz="3600" b="1" dirty="0">
                <a:solidFill>
                  <a:srgbClr val="000000"/>
                </a:solidFill>
              </a:rPr>
              <a:t>，以</a:t>
            </a:r>
            <a:r>
              <a:rPr lang="zh-CN" altLang="en-US" sz="3600" b="1" dirty="0">
                <a:solidFill>
                  <a:srgbClr val="0000CC"/>
                </a:solidFill>
              </a:rPr>
              <a:t>彰</a:t>
            </a:r>
            <a:r>
              <a:rPr lang="zh-CN" altLang="en-US" sz="3600" b="1" dirty="0">
                <a:solidFill>
                  <a:srgbClr val="000000"/>
                </a:solidFill>
              </a:rPr>
              <a:t>其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咎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；陛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下亦宜自谋，以咨</a:t>
            </a:r>
            <a:r>
              <a:rPr lang="zh-CN" altLang="en-US" sz="3600" b="1" dirty="0" smtClean="0">
                <a:solidFill>
                  <a:srgbClr val="1E03C3"/>
                </a:solidFill>
              </a:rPr>
              <a:t>诹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善道，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察纳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雅言，深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追先帝遗诏。臣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不胜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受恩感激。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072198" y="1357298"/>
            <a:ext cx="1295400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00958" y="135729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成功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3571876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怠慢、疏忽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250030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表明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3571876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过失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4643446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询问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500694" y="4643446"/>
            <a:ext cx="2133600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观察采纳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571868" y="5715016"/>
            <a:ext cx="1157288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不尽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  <p:bldP spid="4" grpId="0"/>
      <p:bldP spid="6" grpId="0"/>
      <p:bldP spid="8" grpId="0"/>
      <p:bldP spid="9" grpId="0" bldLvl="0" animBg="1" autoUpdateAnimBg="0"/>
      <p:bldP spid="10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81000" y="609600"/>
            <a:ext cx="8458200" cy="4203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</a:rPr>
              <a:t>阅读第八段，思考：</a:t>
            </a:r>
          </a:p>
          <a:p>
            <a:endParaRPr lang="zh-CN" altLang="en-US" sz="5400" b="1" dirty="0">
              <a:solidFill>
                <a:srgbClr val="000000"/>
              </a:solidFill>
            </a:endParaRPr>
          </a:p>
          <a:p>
            <a:r>
              <a:rPr lang="zh-CN" altLang="en-US" sz="5400" b="1" dirty="0">
                <a:solidFill>
                  <a:srgbClr val="000000"/>
                </a:solidFill>
              </a:rPr>
              <a:t>       </a:t>
            </a:r>
            <a:r>
              <a:rPr lang="zh-CN" altLang="en-US" sz="5400" b="1" dirty="0">
                <a:solidFill>
                  <a:srgbClr val="006600"/>
                </a:solidFill>
              </a:rPr>
              <a:t>如果将第一句后用“；”，“以彰其咎”后用“。”，好不好？</a:t>
            </a:r>
            <a:endParaRPr lang="zh-CN" altLang="en-US" sz="5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762000" y="381000"/>
            <a:ext cx="2732088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00"/>
                </a:solidFill>
                <a:ea typeface="楷体_GB2312" pitchFamily="49" charset="-122"/>
              </a:rPr>
              <a:t>第八段分析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133600" y="1371600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首先，严于律己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133600" y="2057400"/>
            <a:ext cx="46720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其次，严格要求朝廷诸臣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143108" y="2786058"/>
            <a:ext cx="42640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最后，向后主提出希望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9600" y="3429000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标点符号不能改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642910" y="4071942"/>
            <a:ext cx="8305800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6600"/>
                </a:solidFill>
              </a:rPr>
              <a:t>1</a:t>
            </a:r>
            <a:r>
              <a:rPr lang="zh-CN" altLang="en-US" sz="3600" b="1" dirty="0">
                <a:solidFill>
                  <a:srgbClr val="006600"/>
                </a:solidFill>
              </a:rPr>
              <a:t>、不能分清内外责任；</a:t>
            </a:r>
          </a:p>
          <a:p>
            <a:r>
              <a:rPr lang="en-US" altLang="zh-CN" sz="3600" b="1" dirty="0">
                <a:solidFill>
                  <a:srgbClr val="006600"/>
                </a:solidFill>
              </a:rPr>
              <a:t>2</a:t>
            </a:r>
            <a:r>
              <a:rPr lang="zh-CN" altLang="en-US" sz="3600" b="1" dirty="0">
                <a:solidFill>
                  <a:srgbClr val="006600"/>
                </a:solidFill>
              </a:rPr>
              <a:t>、不能突出作者请命出师的决心；</a:t>
            </a:r>
          </a:p>
          <a:p>
            <a:r>
              <a:rPr lang="en-US" altLang="zh-CN" sz="3600" b="1" dirty="0">
                <a:solidFill>
                  <a:srgbClr val="006600"/>
                </a:solidFill>
              </a:rPr>
              <a:t>3</a:t>
            </a:r>
            <a:r>
              <a:rPr lang="zh-CN" altLang="en-US" sz="3600" b="1" dirty="0">
                <a:solidFill>
                  <a:srgbClr val="006600"/>
                </a:solidFill>
              </a:rPr>
              <a:t>、由内大臣“兴德之言”顺势提出希望，不致让刘禅反感。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8137525" y="617220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utoUpdateAnimBg="0"/>
      <p:bldP spid="34821" grpId="0" autoUpdateAnimBg="0"/>
      <p:bldP spid="34822" grpId="0" autoUpdateAnimBg="0"/>
      <p:bldP spid="3482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71472" y="785794"/>
            <a:ext cx="879602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</a:rPr>
              <a:t>       </a:t>
            </a: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今当</a:t>
            </a:r>
            <a:r>
              <a:rPr lang="zh-CN" altLang="en-US" sz="3600" b="1" dirty="0">
                <a:solidFill>
                  <a:srgbClr val="000000"/>
                </a:solidFill>
              </a:rPr>
              <a:t>远离，</a:t>
            </a:r>
            <a:r>
              <a:rPr lang="zh-CN" altLang="en-US" sz="3600" b="1" dirty="0">
                <a:solidFill>
                  <a:srgbClr val="1E03C3"/>
                </a:solidFill>
              </a:rPr>
              <a:t>临</a:t>
            </a:r>
            <a:r>
              <a:rPr lang="zh-CN" altLang="en-US" sz="3600" b="1" dirty="0">
                <a:solidFill>
                  <a:srgbClr val="000000"/>
                </a:solidFill>
              </a:rPr>
              <a:t>表</a:t>
            </a:r>
            <a:r>
              <a:rPr lang="zh-CN" altLang="en-US" sz="3600" b="1" dirty="0">
                <a:solidFill>
                  <a:srgbClr val="0000CC"/>
                </a:solidFill>
              </a:rPr>
              <a:t>涕零</a:t>
            </a:r>
            <a:r>
              <a:rPr lang="zh-CN" altLang="en-US" sz="3600" b="1" dirty="0">
                <a:solidFill>
                  <a:srgbClr val="000000"/>
                </a:solidFill>
              </a:rPr>
              <a:t>，不知所言。</a:t>
            </a:r>
          </a:p>
        </p:txBody>
      </p:sp>
      <p:pic>
        <p:nvPicPr>
          <p:cNvPr id="22531" name="Picture 3" descr="D611T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3810000"/>
            <a:ext cx="8899525" cy="2889885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500430" y="1928802"/>
            <a:ext cx="21478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流下眼泪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43174" y="78579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面对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 animBg="1" autoUpdateAnimBg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第二课时作业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000">
                <a:solidFill>
                  <a:srgbClr val="000000"/>
                </a:solidFill>
              </a:rPr>
              <a:t>1</a:t>
            </a:r>
            <a:r>
              <a:rPr lang="zh-CN" altLang="en-US" sz="4000">
                <a:solidFill>
                  <a:srgbClr val="000000"/>
                </a:solidFill>
              </a:rPr>
              <a:t>、背诵全文。    </a:t>
            </a:r>
          </a:p>
          <a:p>
            <a:r>
              <a:rPr lang="en-US" altLang="zh-CN" sz="4000">
                <a:solidFill>
                  <a:srgbClr val="000000"/>
                </a:solidFill>
              </a:rPr>
              <a:t>2</a:t>
            </a:r>
            <a:r>
              <a:rPr lang="zh-CN" altLang="en-US" sz="4000">
                <a:solidFill>
                  <a:srgbClr val="000000"/>
                </a:solidFill>
              </a:rPr>
              <a:t>、收集有关诸葛亮的诗句。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246350" y="1089324"/>
            <a:ext cx="8572560" cy="521208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诸葛亮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，字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孔明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，三国蜀汉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政治家、军事家。</a:t>
            </a:r>
            <a:r>
              <a:rPr lang="zh-CN" altLang="en-US" sz="2800" b="1" dirty="0">
                <a:solidFill>
                  <a:srgbClr val="0000CC"/>
                </a:solidFill>
              </a:rPr>
              <a:t>公元</a:t>
            </a:r>
            <a:r>
              <a:rPr lang="en-US" altLang="zh-CN" sz="2800" b="1" dirty="0">
                <a:solidFill>
                  <a:srgbClr val="0000CC"/>
                </a:solidFill>
              </a:rPr>
              <a:t>181</a:t>
            </a:r>
            <a:r>
              <a:rPr lang="zh-CN" altLang="en-US" sz="2800" b="1" dirty="0">
                <a:solidFill>
                  <a:srgbClr val="0000CC"/>
                </a:solidFill>
              </a:rPr>
              <a:t>年：生于琅邪阳都（今山东沂南县）。</a:t>
            </a:r>
            <a:r>
              <a:rPr lang="en-US" altLang="zh-CN" sz="2800" b="1" dirty="0">
                <a:solidFill>
                  <a:srgbClr val="0000CC"/>
                </a:solidFill>
              </a:rPr>
              <a:t>19</a:t>
            </a:r>
            <a:r>
              <a:rPr lang="zh-CN" altLang="en-US" sz="2800" b="1" dirty="0">
                <a:solidFill>
                  <a:srgbClr val="0000CC"/>
                </a:solidFill>
              </a:rPr>
              <a:t>岁：与友人徐庶师从司马徽。</a:t>
            </a:r>
            <a:r>
              <a:rPr lang="en-US" altLang="zh-CN" sz="2800" b="1" dirty="0">
                <a:solidFill>
                  <a:srgbClr val="C3031E"/>
                </a:solidFill>
              </a:rPr>
              <a:t>27</a:t>
            </a:r>
            <a:r>
              <a:rPr lang="zh-CN" altLang="en-US" sz="2800" b="1" dirty="0">
                <a:solidFill>
                  <a:srgbClr val="C3031E"/>
                </a:solidFill>
              </a:rPr>
              <a:t>岁</a:t>
            </a:r>
            <a:r>
              <a:rPr lang="zh-CN" altLang="en-US" sz="2800" b="1" dirty="0">
                <a:solidFill>
                  <a:srgbClr val="0000CC"/>
                </a:solidFill>
              </a:rPr>
              <a:t>：在司马徽、徐庶的推荐下，刘备三顾茅庐， “隆中对”。旋即</a:t>
            </a:r>
            <a:r>
              <a:rPr lang="zh-CN" altLang="en-US" sz="2800" b="1" dirty="0">
                <a:solidFill>
                  <a:srgbClr val="C3031E"/>
                </a:solidFill>
              </a:rPr>
              <a:t>出山</a:t>
            </a:r>
            <a:r>
              <a:rPr lang="zh-CN" altLang="en-US" sz="2800" b="1" dirty="0">
                <a:solidFill>
                  <a:srgbClr val="0000CC"/>
                </a:solidFill>
              </a:rPr>
              <a:t>辅助刘备。</a:t>
            </a:r>
            <a:r>
              <a:rPr lang="en-US" altLang="zh-CN" sz="2800" b="1" dirty="0">
                <a:solidFill>
                  <a:srgbClr val="0000CC"/>
                </a:solidFill>
              </a:rPr>
              <a:t>28</a:t>
            </a:r>
            <a:r>
              <a:rPr lang="zh-CN" altLang="en-US" sz="2800" b="1" dirty="0">
                <a:solidFill>
                  <a:srgbClr val="0000CC"/>
                </a:solidFill>
              </a:rPr>
              <a:t>岁：参与赤壁之战获胜。</a:t>
            </a:r>
            <a:r>
              <a:rPr lang="en-US" altLang="zh-CN" sz="2800" b="1" dirty="0">
                <a:solidFill>
                  <a:srgbClr val="0000CC"/>
                </a:solidFill>
              </a:rPr>
              <a:t>43</a:t>
            </a:r>
            <a:r>
              <a:rPr lang="zh-CN" altLang="en-US" sz="2800" b="1" dirty="0">
                <a:solidFill>
                  <a:srgbClr val="0000CC"/>
                </a:solidFill>
              </a:rPr>
              <a:t>岁：刘备白帝城托孤诸葛亮。４５岁：诸葛亮率军南征，稳定南部四郡。</a:t>
            </a:r>
            <a:r>
              <a:rPr lang="zh-CN" altLang="en-US" sz="2800" b="1" dirty="0">
                <a:solidFill>
                  <a:srgbClr val="C3031E"/>
                </a:solidFill>
              </a:rPr>
              <a:t>４７岁</a:t>
            </a:r>
            <a:r>
              <a:rPr lang="zh-CN" altLang="en-US" sz="2800" b="1" dirty="0">
                <a:solidFill>
                  <a:srgbClr val="0000CC"/>
                </a:solidFill>
              </a:rPr>
              <a:t>：诸葛亮向后主刘禅呈交</a:t>
            </a:r>
            <a:r>
              <a:rPr lang="en-US" altLang="zh-CN" sz="2800" b="1" dirty="0">
                <a:solidFill>
                  <a:srgbClr val="0000CC"/>
                </a:solidFill>
              </a:rPr>
              <a:t>《</a:t>
            </a:r>
            <a:r>
              <a:rPr lang="zh-CN" altLang="en-US" sz="2800" b="1" dirty="0">
                <a:solidFill>
                  <a:srgbClr val="C3031E"/>
                </a:solidFill>
              </a:rPr>
              <a:t>出师表</a:t>
            </a:r>
            <a:r>
              <a:rPr lang="en-US" altLang="zh-CN" sz="2800" b="1" dirty="0">
                <a:solidFill>
                  <a:srgbClr val="C3031E"/>
                </a:solidFill>
              </a:rPr>
              <a:t>》</a:t>
            </a:r>
            <a:r>
              <a:rPr lang="zh-CN" altLang="en-US" sz="2800" b="1" dirty="0">
                <a:solidFill>
                  <a:srgbClr val="0000CC"/>
                </a:solidFill>
              </a:rPr>
              <a:t>进行北伐。４８岁：北伐街亭失守，诸葛亮挥泪斩马谡，自贬为右将军。４９岁：诸葛亮再次北伐夺取武都、阴平，恢复丞相职位。蜀建兴８年。５０岁：诸葛亮再次北伐。５１岁：诸葛亮北伐，破司马仲达，大败魏将张合。</a:t>
            </a:r>
            <a:r>
              <a:rPr lang="en-US" altLang="zh-CN" sz="2800" b="1" dirty="0">
                <a:solidFill>
                  <a:srgbClr val="C3031E"/>
                </a:solidFill>
              </a:rPr>
              <a:t>54</a:t>
            </a:r>
            <a:r>
              <a:rPr lang="zh-CN" altLang="en-US" sz="2800" b="1" dirty="0">
                <a:solidFill>
                  <a:srgbClr val="C3031E"/>
                </a:solidFill>
              </a:rPr>
              <a:t>岁</a:t>
            </a:r>
            <a:r>
              <a:rPr lang="zh-CN" altLang="en-US" sz="2800" b="1" dirty="0">
                <a:solidFill>
                  <a:srgbClr val="0000CC"/>
                </a:solidFill>
              </a:rPr>
              <a:t>：诸葛亮再次北伐中</a:t>
            </a:r>
            <a:r>
              <a:rPr lang="zh-CN" altLang="en-US" sz="2800" b="1" dirty="0">
                <a:solidFill>
                  <a:srgbClr val="C41002"/>
                </a:solidFill>
              </a:rPr>
              <a:t>病故</a:t>
            </a:r>
            <a:r>
              <a:rPr lang="zh-CN" altLang="en-US" sz="2800" b="1" dirty="0">
                <a:solidFill>
                  <a:srgbClr val="C3031E"/>
                </a:solidFill>
              </a:rPr>
              <a:t>百丈原</a:t>
            </a:r>
            <a:r>
              <a:rPr lang="zh-CN" altLang="en-US" sz="2800" b="1" dirty="0">
                <a:solidFill>
                  <a:srgbClr val="0000CC"/>
                </a:solidFill>
              </a:rPr>
              <a:t>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8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057400" y="228600"/>
            <a:ext cx="5227638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ea typeface="楷体_GB2312" pitchFamily="49" charset="-122"/>
              </a:rPr>
              <a:t>理清思路，把握结构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71475" y="1295400"/>
            <a:ext cx="87725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</a:rPr>
              <a:t>部分    段落          要点              </a:t>
            </a:r>
            <a:r>
              <a:rPr lang="zh-CN" altLang="en-US" sz="3600" b="1" dirty="0" smtClean="0">
                <a:solidFill>
                  <a:srgbClr val="9900CC"/>
                </a:solidFill>
              </a:rPr>
              <a:t>   表达方式</a:t>
            </a:r>
            <a:endParaRPr lang="zh-CN" altLang="en-US" sz="3600" b="1" dirty="0">
              <a:solidFill>
                <a:srgbClr val="9900CC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981200" y="1981200"/>
            <a:ext cx="412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276600" y="19812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广开言路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981200" y="2590800"/>
            <a:ext cx="387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200400" y="25908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赏罚分明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676400" y="3124200"/>
            <a:ext cx="9461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3--5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200400" y="320040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亲贤远侫</a:t>
            </a:r>
          </a:p>
        </p:txBody>
      </p:sp>
      <p:sp>
        <p:nvSpPr>
          <p:cNvPr id="36874" name="AutoShape 10"/>
          <p:cNvSpPr/>
          <p:nvPr/>
        </p:nvSpPr>
        <p:spPr bwMode="auto">
          <a:xfrm>
            <a:off x="1371600" y="2133600"/>
            <a:ext cx="304800" cy="1397000"/>
          </a:xfrm>
          <a:prstGeom prst="leftBrace">
            <a:avLst>
              <a:gd name="adj1" fmla="val 38194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33400" y="2436813"/>
            <a:ext cx="6429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一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1905000" y="3886200"/>
            <a:ext cx="412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6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2362200" y="3886200"/>
            <a:ext cx="43132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叙述经历：三顾草庐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1905000" y="4572000"/>
            <a:ext cx="412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7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2362200" y="4572000"/>
            <a:ext cx="43132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效忠心愿：托孤之事</a:t>
            </a:r>
          </a:p>
        </p:txBody>
      </p:sp>
      <p:sp>
        <p:nvSpPr>
          <p:cNvPr id="36880" name="AutoShape 16"/>
          <p:cNvSpPr/>
          <p:nvPr/>
        </p:nvSpPr>
        <p:spPr bwMode="auto">
          <a:xfrm>
            <a:off x="1447800" y="4038600"/>
            <a:ext cx="228600" cy="939800"/>
          </a:xfrm>
          <a:prstGeom prst="leftBrace">
            <a:avLst>
              <a:gd name="adj1" fmla="val 34259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609600" y="3960813"/>
            <a:ext cx="6429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二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1447800" y="5334000"/>
            <a:ext cx="11001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8</a:t>
            </a:r>
            <a:r>
              <a:rPr lang="zh-CN" altLang="en-US" sz="3600" b="1">
                <a:solidFill>
                  <a:srgbClr val="000000"/>
                </a:solidFill>
              </a:rPr>
              <a:t>、</a:t>
            </a:r>
            <a:r>
              <a:rPr lang="en-US" altLang="zh-CN" sz="3600" b="1">
                <a:solidFill>
                  <a:srgbClr val="000000"/>
                </a:solidFill>
              </a:rPr>
              <a:t>9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2514600" y="5334000"/>
            <a:ext cx="43132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归结责任，结束全篇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609600" y="5334000"/>
            <a:ext cx="6429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三</a:t>
            </a:r>
          </a:p>
        </p:txBody>
      </p:sp>
      <p:sp>
        <p:nvSpPr>
          <p:cNvPr id="36885" name="AutoShape 21"/>
          <p:cNvSpPr/>
          <p:nvPr/>
        </p:nvSpPr>
        <p:spPr bwMode="auto">
          <a:xfrm>
            <a:off x="6019800" y="2108200"/>
            <a:ext cx="152400" cy="1625600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7143768" y="2571744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议论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887" name="AutoShape 23"/>
          <p:cNvSpPr/>
          <p:nvPr/>
        </p:nvSpPr>
        <p:spPr bwMode="auto">
          <a:xfrm>
            <a:off x="6705600" y="4114800"/>
            <a:ext cx="381000" cy="914400"/>
          </a:xfrm>
          <a:prstGeom prst="rightBrace">
            <a:avLst>
              <a:gd name="adj1" fmla="val 2000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7215206" y="4214818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叙述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7215206" y="5357826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抒情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utoUpdateAnimBg="0"/>
      <p:bldP spid="36868" grpId="0" autoUpdateAnimBg="0"/>
      <p:bldP spid="36869" grpId="0" autoUpdateAnimBg="0"/>
      <p:bldP spid="36870" grpId="0" autoUpdateAnimBg="0"/>
      <p:bldP spid="36871" grpId="0" autoUpdateAnimBg="0"/>
      <p:bldP spid="36872" grpId="0" autoUpdateAnimBg="0"/>
      <p:bldP spid="36873" grpId="0" autoUpdateAnimBg="0"/>
      <p:bldP spid="36874" grpId="0" animBg="1"/>
      <p:bldP spid="36875" grpId="0" autoUpdateAnimBg="0"/>
      <p:bldP spid="36876" grpId="0" autoUpdateAnimBg="0"/>
      <p:bldP spid="36877" grpId="0" autoUpdateAnimBg="0"/>
      <p:bldP spid="36878" grpId="0" autoUpdateAnimBg="0"/>
      <p:bldP spid="36879" grpId="0" autoUpdateAnimBg="0"/>
      <p:bldP spid="36880" grpId="0" animBg="1"/>
      <p:bldP spid="36881" grpId="0" autoUpdateAnimBg="0"/>
      <p:bldP spid="36882" grpId="0" autoUpdateAnimBg="0"/>
      <p:bldP spid="36883" grpId="0" autoUpdateAnimBg="0"/>
      <p:bldP spid="36884" grpId="0" autoUpdateAnimBg="0"/>
      <p:bldP spid="36885" grpId="0" animBg="1"/>
      <p:bldP spid="36886" grpId="0" autoUpdateAnimBg="0"/>
      <p:bldP spid="36887" grpId="0" animBg="1"/>
      <p:bldP spid="36888" grpId="0" autoUpdateAnimBg="0"/>
      <p:bldP spid="36889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900113" y="765175"/>
            <a:ext cx="3240087" cy="50355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9875"/>
            <a:r>
              <a:rPr kumimoji="0" lang="zh-CN" altLang="en-US" sz="3600" b="1" dirty="0" smtClean="0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古今异义</a:t>
            </a:r>
            <a:endParaRPr kumimoji="0" lang="zh-CN" altLang="en-US" sz="3600" b="1" dirty="0">
              <a:solidFill>
                <a:srgbClr val="1E03C3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endParaRPr kumimoji="0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kumimoji="0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古义：</a:t>
            </a:r>
          </a:p>
          <a:p>
            <a:pPr indent="269875"/>
            <a:endParaRPr kumimoji="0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kumimoji="0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今义：</a:t>
            </a:r>
          </a:p>
          <a:p>
            <a:pPr indent="269875"/>
            <a:endParaRPr kumimoji="0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kumimoji="0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古义：</a:t>
            </a:r>
          </a:p>
          <a:p>
            <a:pPr indent="269875"/>
            <a:endParaRPr kumimoji="0"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kumimoji="0"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今义：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2438400" y="1752600"/>
            <a:ext cx="6300788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痛心遗憾。</a:t>
            </a:r>
          </a:p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未尝不叹息痛恨于桓、灵也。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339975" y="2997200"/>
            <a:ext cx="281622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非常恨。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484438" y="4076700"/>
            <a:ext cx="5329237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贫民百姓。臣本布衣。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484438" y="5157788"/>
            <a:ext cx="30702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布的衣服。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2349500"/>
            <a:ext cx="110172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痛恨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4581525"/>
            <a:ext cx="14366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布衣</a:t>
            </a:r>
          </a:p>
        </p:txBody>
      </p:sp>
      <p:sp>
        <p:nvSpPr>
          <p:cNvPr id="59401" name="AutoShape 9"/>
          <p:cNvSpPr/>
          <p:nvPr/>
        </p:nvSpPr>
        <p:spPr bwMode="auto">
          <a:xfrm>
            <a:off x="971550" y="2133600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2" name="AutoShape 10"/>
          <p:cNvSpPr/>
          <p:nvPr/>
        </p:nvSpPr>
        <p:spPr bwMode="auto">
          <a:xfrm>
            <a:off x="971550" y="4365625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  <p:bldP spid="59396" grpId="0" autoUpdateAnimBg="0"/>
      <p:bldP spid="59397" grpId="0" autoUpdateAnimBg="0"/>
      <p:bldP spid="59398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1331913" y="1196975"/>
            <a:ext cx="1728787" cy="4486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古义：</a:t>
            </a:r>
          </a:p>
          <a:p>
            <a:endParaRPr kumimoji="0"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今义：</a:t>
            </a:r>
          </a:p>
          <a:p>
            <a:endParaRPr kumimoji="0"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kumimoji="0"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古义：</a:t>
            </a:r>
          </a:p>
          <a:p>
            <a:endParaRPr kumimoji="0"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今义：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1773238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卑鄙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4365625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感激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2484438" y="1052513"/>
            <a:ext cx="4919662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身份低微。</a:t>
            </a:r>
          </a:p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先帝不以臣卑鄙。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268538" y="2355850"/>
            <a:ext cx="6875462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（语言、行为）恶劣；不道德。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2627313" y="3933825"/>
            <a:ext cx="575945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感动，激动。由是感激。</a:t>
            </a: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2627313" y="5013325"/>
            <a:ext cx="5903912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因对方的好意或帮助而对他产生好感。 </a:t>
            </a:r>
          </a:p>
        </p:txBody>
      </p:sp>
      <p:sp>
        <p:nvSpPr>
          <p:cNvPr id="60425" name="AutoShape 9"/>
          <p:cNvSpPr/>
          <p:nvPr/>
        </p:nvSpPr>
        <p:spPr bwMode="auto">
          <a:xfrm>
            <a:off x="1116013" y="1484313"/>
            <a:ext cx="142875" cy="1223962"/>
          </a:xfrm>
          <a:prstGeom prst="leftBrace">
            <a:avLst>
              <a:gd name="adj1" fmla="val 7138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6" name="AutoShape 10"/>
          <p:cNvSpPr/>
          <p:nvPr/>
        </p:nvSpPr>
        <p:spPr bwMode="auto">
          <a:xfrm>
            <a:off x="1116013" y="4149725"/>
            <a:ext cx="142875" cy="1223963"/>
          </a:xfrm>
          <a:prstGeom prst="leftBrace">
            <a:avLst>
              <a:gd name="adj1" fmla="val 7138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928662" y="428604"/>
            <a:ext cx="25923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69875"/>
            <a:r>
              <a:rPr kumimoji="0" lang="zh-CN" altLang="en-US" sz="3600" b="1" dirty="0" smtClean="0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古今异义</a:t>
            </a:r>
            <a:endParaRPr kumimoji="0" lang="zh-CN" altLang="en-US" sz="3600" b="1" dirty="0">
              <a:solidFill>
                <a:srgbClr val="1E03C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utoUpdateAnimBg="0"/>
      <p:bldP spid="60422" grpId="0" autoUpdateAnimBg="0"/>
      <p:bldP spid="60423" grpId="0" autoUpdateAnimBg="0"/>
      <p:bldP spid="6042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404813"/>
            <a:ext cx="4176713" cy="53625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9875">
              <a:lnSpc>
                <a:spcPct val="240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kumimoji="0" lang="zh-CN" altLang="en-US" sz="3600" b="1">
                <a:solidFill>
                  <a:srgbClr val="C50F01"/>
                </a:solidFill>
                <a:latin typeface="楷体_GB2312" pitchFamily="49" charset="-122"/>
                <a:ea typeface="楷体_GB2312" pitchFamily="49" charset="-122"/>
              </a:rPr>
              <a:t>光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先帝遗德。</a:t>
            </a:r>
          </a:p>
          <a:p>
            <a:pPr indent="269875">
              <a:lnSpc>
                <a:spcPct val="240000"/>
              </a:lnSpc>
            </a:pPr>
            <a:r>
              <a:rPr kumimoji="0" lang="zh-CN" altLang="en-US" sz="3600" b="1">
                <a:solidFill>
                  <a:srgbClr val="C50F01"/>
                </a:solidFill>
                <a:latin typeface="楷体_GB2312" pitchFamily="49" charset="-122"/>
                <a:ea typeface="楷体_GB2312" pitchFamily="49" charset="-122"/>
              </a:rPr>
              <a:t>恢弘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志士之气。</a:t>
            </a:r>
          </a:p>
          <a:p>
            <a:pPr indent="269875">
              <a:lnSpc>
                <a:spcPct val="240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此皆</a:t>
            </a:r>
            <a:r>
              <a:rPr kumimoji="0" lang="zh-CN" altLang="en-US" sz="3600" b="1">
                <a:solidFill>
                  <a:srgbClr val="C50F01"/>
                </a:solidFill>
                <a:latin typeface="楷体_GB2312" pitchFamily="49" charset="-122"/>
                <a:ea typeface="楷体_GB2312" pitchFamily="49" charset="-122"/>
              </a:rPr>
              <a:t>良实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indent="269875">
              <a:lnSpc>
                <a:spcPct val="240000"/>
              </a:lnSpc>
            </a:pPr>
            <a:r>
              <a:rPr kumimoji="0" lang="zh-CN" altLang="en-US" sz="3600" b="1">
                <a:solidFill>
                  <a:srgbClr val="C50F01"/>
                </a:solidFill>
                <a:latin typeface="楷体_GB2312" pitchFamily="49" charset="-122"/>
                <a:ea typeface="楷体_GB2312" pitchFamily="49" charset="-122"/>
              </a:rPr>
              <a:t>优劣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得所。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419475" y="1052513"/>
            <a:ext cx="4465638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光，名词用为动词，发扬光大。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348038" y="2420938"/>
            <a:ext cx="5327650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恢弘，形容词用为动词，发扬扩大。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484438" y="3716338"/>
            <a:ext cx="5581650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良实，形容词用为名词，善良诚实的人。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2555875" y="5013325"/>
            <a:ext cx="5472113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优劣，形容词用为名词，才能高的和才能低的。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617538" y="160338"/>
            <a:ext cx="2370137" cy="6413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词类活用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utoUpdateAnimBg="0"/>
      <p:bldP spid="62468" grpId="0" autoUpdateAnimBg="0"/>
      <p:bldP spid="62469" grpId="0" autoUpdateAnimBg="0"/>
      <p:bldP spid="6247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468313" y="620713"/>
            <a:ext cx="6048375" cy="536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240000"/>
              </a:lnSpc>
            </a:pPr>
            <a:r>
              <a:rPr kumimoji="0" lang="zh-CN" altLang="en-US" sz="3600" b="1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亲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贤臣。</a:t>
            </a:r>
          </a:p>
          <a:p>
            <a:pPr>
              <a:lnSpc>
                <a:spcPct val="240000"/>
              </a:lnSpc>
            </a:pPr>
            <a:r>
              <a:rPr kumimoji="0" lang="zh-CN" altLang="en-US" sz="3600" b="1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远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小人。</a:t>
            </a:r>
          </a:p>
          <a:p>
            <a:pPr>
              <a:lnSpc>
                <a:spcPct val="240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攘除</a:t>
            </a:r>
            <a:r>
              <a:rPr kumimoji="0" lang="zh-CN" altLang="en-US" sz="3600" b="1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奸凶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240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则责攸之、讳、允等之</a:t>
            </a:r>
            <a:r>
              <a:rPr kumimoji="0" lang="zh-CN" altLang="en-US" sz="3600" b="1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慢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2195513" y="1196975"/>
            <a:ext cx="64801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亲，形容词用为动词，亲近。</a:t>
            </a: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2268538" y="2636838"/>
            <a:ext cx="646747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远，形容词用为动词，疏远。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771775" y="3933825"/>
            <a:ext cx="5451475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奸凶，形容词用为名词，奸邪凶顽的人。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1979613" y="5734050"/>
            <a:ext cx="656907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慢，形容词用为动词，怠慢。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500034" y="214290"/>
            <a:ext cx="35290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</a:rPr>
              <a:t>词类活用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utoUpdateAnimBg="0"/>
      <p:bldP spid="63492" grpId="0" autoUpdateAnimBg="0"/>
      <p:bldP spid="63493" grpId="0" autoUpdateAnimBg="0"/>
      <p:bldP spid="6349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549275"/>
            <a:ext cx="6551613" cy="56705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1E03C3"/>
                </a:solidFill>
                <a:latin typeface="楷体_GB2312" pitchFamily="49" charset="-122"/>
                <a:ea typeface="楷体_GB2312" pitchFamily="49" charset="-122"/>
              </a:rPr>
              <a:t>一词多义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zh-CN" altLang="en-US" sz="3600" b="1">
                <a:solidFill>
                  <a:srgbClr val="C3031E"/>
                </a:solidFill>
                <a:latin typeface="楷体_GB2312" pitchFamily="49" charset="-122"/>
                <a:ea typeface="楷体_GB2312" pitchFamily="49" charset="-122"/>
              </a:rPr>
              <a:t>效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愿陛下托臣以讨贼兴复之</a:t>
            </a:r>
            <a:r>
              <a:rPr kumimoji="0" lang="zh-CN" altLang="en-US" sz="3600" b="1" i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效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</a:t>
            </a:r>
            <a:r>
              <a:rPr kumimoji="0" lang="zh-CN" altLang="en-US" sz="3600" b="1" i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效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则治臣之罪。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zh-CN" altLang="en-US" sz="3600" b="1">
                <a:solidFill>
                  <a:srgbClr val="C3031E"/>
                </a:solidFill>
                <a:latin typeface="楷体_GB2312" pitchFamily="49" charset="-122"/>
                <a:ea typeface="楷体_GB2312" pitchFamily="49" charset="-122"/>
              </a:rPr>
              <a:t>感激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由是感</a:t>
            </a:r>
            <a:r>
              <a:rPr kumimoji="0" lang="zh-CN" altLang="en-US" sz="3600" b="1" i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激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臣不胜受恩感</a:t>
            </a:r>
            <a:r>
              <a:rPr kumimoji="0" lang="zh-CN" altLang="en-US" sz="3600" b="1" i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激</a:t>
            </a:r>
            <a:r>
              <a:rPr kumimoji="0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372225" y="2349500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重任。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3924300" y="3213100"/>
            <a:ext cx="3960813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实现、完成。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700338" y="4797425"/>
            <a:ext cx="3265487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激动。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3995738" y="5516563"/>
            <a:ext cx="237648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感谢。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  <p:bldP spid="61444" grpId="0" autoUpdateAnimBg="0"/>
      <p:bldP spid="61445" grpId="0" autoUpdateAnimBg="0"/>
      <p:bldP spid="61446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395288" y="857233"/>
            <a:ext cx="4895850" cy="383700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9875"/>
            <a:r>
              <a:rPr kumimoji="0"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通假字</a:t>
            </a:r>
          </a:p>
          <a:p>
            <a:pPr indent="269875"/>
            <a:r>
              <a:rPr kumimoji="0"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裨补阙漏。</a:t>
            </a:r>
          </a:p>
          <a:p>
            <a:pPr indent="269875"/>
            <a:endParaRPr kumimoji="0"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endParaRPr kumimoji="0"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endParaRPr kumimoji="0"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kumimoji="0"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尔来二十有一年矣。 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900113" y="2492375"/>
            <a:ext cx="47783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阙，通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缺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，缺点。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857224" y="4786322"/>
            <a:ext cx="51530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有，通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又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，表余数。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/>
      <p:bldP spid="6451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404813"/>
            <a:ext cx="5256213" cy="56705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常见虚词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latin typeface="楷体_GB2312" pitchFamily="49" charset="-122"/>
                <a:ea typeface="楷体_GB2312" pitchFamily="49" charset="-122"/>
              </a:rPr>
              <a:t>故临崩寄臣以大事也。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latin typeface="楷体_GB2312" pitchFamily="49" charset="-122"/>
                <a:ea typeface="楷体_GB2312" pitchFamily="49" charset="-122"/>
              </a:rPr>
              <a:t>先帝不以臣卑鄙。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latin typeface="楷体_GB2312" pitchFamily="49" charset="-122"/>
                <a:ea typeface="楷体_GB2312" pitchFamily="49" charset="-122"/>
              </a:rPr>
              <a:t>以光先帝遗德。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latin typeface="楷体_GB2312" pitchFamily="49" charset="-122"/>
                <a:ea typeface="楷体_GB2312" pitchFamily="49" charset="-122"/>
              </a:rPr>
              <a:t>以塞忠谏之路也。</a:t>
            </a:r>
          </a:p>
          <a:p>
            <a:pPr indent="269875">
              <a:lnSpc>
                <a:spcPct val="145000"/>
              </a:lnSpc>
            </a:pPr>
            <a:r>
              <a:rPr kumimoji="0" lang="zh-CN" altLang="en-US" sz="3600" b="1" dirty="0">
                <a:latin typeface="楷体_GB2312" pitchFamily="49" charset="-122"/>
                <a:ea typeface="楷体_GB2312" pitchFamily="49" charset="-122"/>
              </a:rPr>
              <a:t>受命以来。 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787900" y="2205038"/>
            <a:ext cx="24701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介词，把。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4067175" y="2997200"/>
            <a:ext cx="2592388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介词，因。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3473450" y="3789363"/>
            <a:ext cx="567055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连词，表目的，来，用来。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3851275" y="4581525"/>
            <a:ext cx="4968875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连词，表结果，以致。</a:t>
            </a: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2555875" y="5451475"/>
            <a:ext cx="429895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连词，表时间，以。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0" grpId="0" autoUpdateAnimBg="0"/>
      <p:bldP spid="65541" grpId="0" autoUpdateAnimBg="0"/>
      <p:bldP spid="65542" grpId="0" autoUpdateAnimBg="0"/>
      <p:bldP spid="65543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533400" y="381000"/>
            <a:ext cx="3352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CC"/>
                </a:solidFill>
              </a:rPr>
              <a:t>理解练习：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57200" y="1295400"/>
            <a:ext cx="518160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</a:rPr>
              <a:t>1</a:t>
            </a:r>
            <a:r>
              <a:rPr lang="zh-CN" altLang="en-US" sz="3600" b="1">
                <a:solidFill>
                  <a:srgbClr val="006600"/>
                </a:solidFill>
              </a:rPr>
              <a:t>。诸葛亮对当前形势的分析是什么？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066800" y="2743200"/>
            <a:ext cx="6324600" cy="11906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CC"/>
                </a:solidFill>
              </a:rPr>
              <a:t>客观条件：今天下三分，益州疲弊，此诚危急存亡之秋也。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43000" y="4191000"/>
            <a:ext cx="6477000" cy="11906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CC"/>
                </a:solidFill>
              </a:rPr>
              <a:t>主观条件：侍卫之臣不懈于内，忠志之士忘身于外。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animBg="1" autoUpdateAnimBg="0"/>
      <p:bldP spid="38916" grpId="0" animBg="1" autoUpdateAnimBg="0"/>
      <p:bldP spid="38917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81000" y="381000"/>
            <a:ext cx="838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9900CC"/>
                </a:solidFill>
              </a:rPr>
              <a:t>2</a:t>
            </a:r>
            <a:r>
              <a:rPr lang="zh-CN" altLang="en-US" sz="3600" b="1">
                <a:solidFill>
                  <a:srgbClr val="9900CC"/>
                </a:solidFill>
              </a:rPr>
              <a:t>。诸葛亮向后主提出的三条建议是什么？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539750" y="1557338"/>
            <a:ext cx="4800600" cy="1974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开张圣听</a:t>
            </a:r>
          </a:p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陟罚臧否，不宜异同</a:t>
            </a:r>
          </a:p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亲贤臣，远小人</a:t>
            </a: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4419600" y="2667000"/>
            <a:ext cx="976313" cy="485775"/>
          </a:xfrm>
          <a:prstGeom prst="chevron">
            <a:avLst>
              <a:gd name="adj" fmla="val 50245"/>
            </a:avLst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9941" name="AutoShape 5"/>
          <p:cNvSpPr/>
          <p:nvPr/>
        </p:nvSpPr>
        <p:spPr bwMode="auto">
          <a:xfrm>
            <a:off x="3810000" y="2057400"/>
            <a:ext cx="152400" cy="1371600"/>
          </a:xfrm>
          <a:prstGeom prst="rightBrace">
            <a:avLst>
              <a:gd name="adj1" fmla="val 75000"/>
              <a:gd name="adj2" fmla="val 50000"/>
            </a:avLst>
          </a:prstGeom>
          <a:noFill/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>
            <a:off x="4038600" y="2667000"/>
            <a:ext cx="838200" cy="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3886200" y="2133600"/>
            <a:ext cx="0" cy="990600"/>
          </a:xfrm>
          <a:prstGeom prst="line">
            <a:avLst/>
          </a:prstGeom>
          <a:noFill/>
          <a:ln w="9525">
            <a:noFill/>
            <a:rou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4787900" y="2133600"/>
            <a:ext cx="823913" cy="762000"/>
          </a:xfrm>
          <a:prstGeom prst="notchedRightArrow">
            <a:avLst>
              <a:gd name="adj1" fmla="val 50000"/>
              <a:gd name="adj2" fmla="val 27031"/>
            </a:avLst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9945" name="AutoShape 9"/>
          <p:cNvSpPr/>
          <p:nvPr/>
        </p:nvSpPr>
        <p:spPr bwMode="auto">
          <a:xfrm flipH="1">
            <a:off x="5257800" y="2133600"/>
            <a:ext cx="2286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9946" name="AutoShape 10"/>
          <p:cNvSpPr/>
          <p:nvPr/>
        </p:nvSpPr>
        <p:spPr bwMode="auto">
          <a:xfrm>
            <a:off x="5724525" y="1557338"/>
            <a:ext cx="457200" cy="1905000"/>
          </a:xfrm>
          <a:prstGeom prst="leftBrace">
            <a:avLst>
              <a:gd name="adj1" fmla="val 30382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6324600" y="1371600"/>
            <a:ext cx="2286000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广开言路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严明赏罚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亲贤远佞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609600" y="3886200"/>
            <a:ext cx="7848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9900CC"/>
                </a:solidFill>
              </a:rPr>
              <a:t>3.</a:t>
            </a:r>
            <a:r>
              <a:rPr lang="zh-CN" altLang="en-US" sz="3600" b="1">
                <a:solidFill>
                  <a:srgbClr val="9900CC"/>
                </a:solidFill>
              </a:rPr>
              <a:t>作者自叙志趣过人，不求功名的话：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914400" y="4724400"/>
            <a:ext cx="7467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苟全性命于乱世，不求闻达于诸侯。</a:t>
            </a:r>
          </a:p>
        </p:txBody>
      </p:sp>
      <p:pic>
        <p:nvPicPr>
          <p:cNvPr id="39950" name="Picture 14" descr="l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86400"/>
            <a:ext cx="91440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39" grpId="0" autoUpdateAnimBg="0"/>
      <p:bldP spid="39944" grpId="0" animBg="1"/>
      <p:bldP spid="39946" grpId="0" animBg="1"/>
      <p:bldP spid="39947" grpId="0" autoUpdateAnimBg="0"/>
      <p:bldP spid="39948" grpId="0" autoUpdateAnimBg="0"/>
      <p:bldP spid="3994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hina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2" y="928670"/>
            <a:ext cx="4502179" cy="5118118"/>
          </a:xfrm>
          <a:prstGeom prst="rect">
            <a:avLst/>
          </a:prstGeom>
          <a:noFill/>
        </p:spPr>
      </p:pic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8459788" y="5876925"/>
            <a:ext cx="360362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hlinkClick r:id="rId4" action="ppaction://hlinksldjump"/>
              </a:rPr>
              <a:t>返回</a:t>
            </a:r>
            <a:endParaRPr lang="zh-CN" altLang="en-US"/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5003800" y="981075"/>
            <a:ext cx="39608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0" y="642918"/>
            <a:ext cx="4249738" cy="60016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endParaRPr lang="en-US" altLang="zh-CN" sz="2000" b="1" dirty="0"/>
          </a:p>
          <a:p>
            <a:r>
              <a:rPr lang="zh-CN" altLang="en-US" sz="2000" b="1" dirty="0" smtClean="0"/>
              <a:t>          这</a:t>
            </a:r>
            <a:r>
              <a:rPr lang="zh-CN" altLang="en-US" sz="2000" b="1" dirty="0"/>
              <a:t>篇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出师表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是诸葛亮在</a:t>
            </a:r>
            <a:r>
              <a:rPr lang="zh-CN" altLang="en-US" sz="2000" b="1" dirty="0">
                <a:solidFill>
                  <a:srgbClr val="C3031E"/>
                </a:solidFill>
              </a:rPr>
              <a:t>公元</a:t>
            </a:r>
            <a:r>
              <a:rPr lang="en-US" altLang="zh-CN" sz="2000" b="1" dirty="0">
                <a:solidFill>
                  <a:srgbClr val="C3031E"/>
                </a:solidFill>
              </a:rPr>
              <a:t>227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蜀汉后主刘禅建兴五年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出兵伐魏，临行时写给刘禅的奏章。当时刘备已经死了四年</a:t>
            </a:r>
            <a:r>
              <a:rPr lang="en-US" altLang="zh-CN" sz="2000" b="1" dirty="0"/>
              <a:t>(223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，蜀国和吴国的联盟已经破裂，荆州已经失守，蜀国实际</a:t>
            </a:r>
            <a:r>
              <a:rPr lang="zh-CN" altLang="en-US" sz="2000" b="1" dirty="0">
                <a:solidFill>
                  <a:srgbClr val="C3031E"/>
                </a:solidFill>
              </a:rPr>
              <a:t>只占有益州</a:t>
            </a:r>
            <a:r>
              <a:rPr lang="zh-CN" altLang="en-US" sz="2000" b="1" dirty="0"/>
              <a:t>，实力本来不厚，再加上连年战争，国力更加困乏。于是诸葛亮派人和吴国修好，又亲自领兵平定了南方少数民族地区的叛乱，</a:t>
            </a:r>
            <a:r>
              <a:rPr lang="zh-CN" altLang="en-US" sz="2000" b="1" dirty="0">
                <a:solidFill>
                  <a:srgbClr val="C3031E"/>
                </a:solidFill>
              </a:rPr>
              <a:t>稳定了后方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即“五月渡泸，深入不毛”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，然后趁魏国君主</a:t>
            </a:r>
            <a:r>
              <a:rPr lang="zh-CN" altLang="en-US" sz="2000" b="1" dirty="0">
                <a:solidFill>
                  <a:srgbClr val="C3031E"/>
                </a:solidFill>
              </a:rPr>
              <a:t>曹丕</a:t>
            </a:r>
            <a:r>
              <a:rPr lang="en-US" altLang="zh-CN" sz="2000" b="1" dirty="0">
                <a:solidFill>
                  <a:srgbClr val="C3031E"/>
                </a:solidFill>
              </a:rPr>
              <a:t>(</a:t>
            </a:r>
            <a:r>
              <a:rPr lang="en-US" altLang="zh-CN" sz="2000" b="1" dirty="0" err="1">
                <a:solidFill>
                  <a:srgbClr val="C3031E"/>
                </a:solidFill>
              </a:rPr>
              <a:t>pī</a:t>
            </a:r>
            <a:r>
              <a:rPr lang="en-US" altLang="zh-CN" sz="2000" b="1" dirty="0">
                <a:solidFill>
                  <a:srgbClr val="C3031E"/>
                </a:solidFill>
              </a:rPr>
              <a:t>)</a:t>
            </a:r>
            <a:r>
              <a:rPr lang="zh-CN" altLang="en-US" sz="2000" b="1" dirty="0">
                <a:solidFill>
                  <a:srgbClr val="C3031E"/>
                </a:solidFill>
              </a:rPr>
              <a:t>身死</a:t>
            </a:r>
            <a:r>
              <a:rPr lang="zh-CN" altLang="en-US" sz="2000" b="1" dirty="0"/>
              <a:t>、魏国大将</a:t>
            </a:r>
            <a:r>
              <a:rPr lang="zh-CN" altLang="en-US" sz="2000" b="1" dirty="0">
                <a:solidFill>
                  <a:srgbClr val="C3031E"/>
                </a:solidFill>
              </a:rPr>
              <a:t>司马懿被贬</a:t>
            </a:r>
            <a:r>
              <a:rPr lang="zh-CN" altLang="en-US" sz="2000" b="1" dirty="0"/>
              <a:t>的机会，抱着“不伐贼，王业亦亡；帷坐而待亡，孰与伐</a:t>
            </a:r>
            <a:r>
              <a:rPr lang="zh-CN" altLang="en-US" sz="2000" b="1" dirty="0" smtClean="0"/>
              <a:t>之</a:t>
            </a:r>
            <a:r>
              <a:rPr lang="en-US" altLang="zh-CN" sz="2000" b="1" dirty="0" smtClean="0"/>
              <a:t>”</a:t>
            </a:r>
            <a:r>
              <a:rPr lang="zh-CN" altLang="en-US" sz="2000" b="1" dirty="0" smtClean="0"/>
              <a:t>的</a:t>
            </a:r>
            <a:r>
              <a:rPr lang="zh-CN" altLang="en-US" sz="2000" b="1" dirty="0"/>
              <a:t>心情，出兵北伐，企图巩固蜀汉政权、</a:t>
            </a:r>
            <a:r>
              <a:rPr lang="zh-CN" altLang="en-US" sz="2000" b="1" dirty="0">
                <a:solidFill>
                  <a:srgbClr val="C3031E"/>
                </a:solidFill>
              </a:rPr>
              <a:t>消灭魏国进而统一中国，复兴汉室</a:t>
            </a:r>
            <a:r>
              <a:rPr lang="zh-CN" altLang="en-US" sz="2000" dirty="0"/>
              <a:t>。</a:t>
            </a:r>
          </a:p>
          <a:p>
            <a:pPr algn="ctr" eaLnBrk="0" hangingPunct="0"/>
            <a:endParaRPr lang="en-US" altLang="zh-CN" dirty="0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2000232" y="0"/>
            <a:ext cx="4824412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1E03C3"/>
                </a:solidFill>
              </a:rPr>
              <a:t>《</a:t>
            </a:r>
            <a:r>
              <a:rPr lang="zh-CN" altLang="en-US" sz="3600" b="1" dirty="0">
                <a:solidFill>
                  <a:srgbClr val="1E03C3"/>
                </a:solidFill>
              </a:rPr>
              <a:t>出师表</a:t>
            </a:r>
            <a:r>
              <a:rPr lang="en-US" altLang="zh-CN" sz="3600" b="1" dirty="0">
                <a:solidFill>
                  <a:srgbClr val="1E03C3"/>
                </a:solidFill>
              </a:rPr>
              <a:t>》</a:t>
            </a:r>
            <a:r>
              <a:rPr lang="zh-CN" altLang="en-US" sz="3600" b="1" dirty="0">
                <a:solidFill>
                  <a:srgbClr val="1E03C3"/>
                </a:solidFill>
              </a:rPr>
              <a:t>的时代背景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57200" y="228600"/>
            <a:ext cx="80010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4.</a:t>
            </a:r>
            <a:r>
              <a:rPr lang="zh-CN" altLang="en-US" sz="3600" b="1">
                <a:solidFill>
                  <a:srgbClr val="000000"/>
                </a:solidFill>
              </a:rPr>
              <a:t>文中两句千古名言，说尽诸葛亮一生的话是：</a:t>
            </a:r>
          </a:p>
        </p:txBody>
      </p:sp>
      <p:pic>
        <p:nvPicPr>
          <p:cNvPr id="40963" name="Picture 3" descr="D611T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63875"/>
            <a:ext cx="4038600" cy="2882900"/>
          </a:xfrm>
          <a:prstGeom prst="rect">
            <a:avLst/>
          </a:prstGeom>
          <a:noFill/>
        </p:spPr>
      </p:pic>
      <p:pic>
        <p:nvPicPr>
          <p:cNvPr id="40964" name="Picture 4" descr="D611T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124200"/>
            <a:ext cx="3886200" cy="2819400"/>
          </a:xfrm>
          <a:prstGeom prst="rect">
            <a:avLst/>
          </a:prstGeom>
          <a:noFill/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143000" y="1295400"/>
            <a:ext cx="7239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CC"/>
                </a:solidFill>
              </a:rPr>
              <a:t>受任于败军之际，奉命于危难之间。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57200" y="1981200"/>
            <a:ext cx="80010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5.</a:t>
            </a:r>
            <a:r>
              <a:rPr lang="zh-CN" altLang="en-US" sz="3600" b="1">
                <a:solidFill>
                  <a:srgbClr val="000000"/>
                </a:solidFill>
              </a:rPr>
              <a:t>文中列举的使诸葛亮报先帝忠陛 下的两 件事：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143000" y="5943600"/>
            <a:ext cx="2209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99"/>
                </a:solidFill>
              </a:rPr>
              <a:t>三顾茅庐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5562600" y="6019800"/>
            <a:ext cx="2819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99"/>
                </a:solidFill>
              </a:rPr>
              <a:t>白帝城托孤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5" grpId="0" autoUpdateAnimBg="0"/>
      <p:bldP spid="40966" grpId="0" autoUpdateAnimBg="0"/>
      <p:bldP spid="40967" grpId="0" autoUpdateAnimBg="0"/>
      <p:bldP spid="4096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7086600" cy="1311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</a:rPr>
              <a:t>6</a:t>
            </a:r>
            <a:r>
              <a:rPr lang="zh-CN" altLang="en-US" sz="4000" b="1">
                <a:solidFill>
                  <a:srgbClr val="000000"/>
                </a:solidFill>
              </a:rPr>
              <a:t>、诸葛亮此次出师的目的是什么？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95288" y="2708275"/>
            <a:ext cx="7786687" cy="27717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CC"/>
                </a:solidFill>
              </a:rPr>
              <a:t>今南方已定，兵甲已足。当奖率三军，北定中原，庶竭驽钝，攘除奸凶，兴复汉室，还于旧都。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11188" y="1295400"/>
            <a:ext cx="7618412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00"/>
                </a:solidFill>
              </a:rPr>
              <a:t>文中隐藏了许多成语，能找出来吗？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546725" y="36020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00113" y="2276475"/>
            <a:ext cx="7620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</a:rPr>
              <a:t>妄自菲薄        三顾茅庐        不知所云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762000" y="2895600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00"/>
                </a:solidFill>
              </a:rPr>
              <a:t>还有吗？请你找找看：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914400" y="3733800"/>
            <a:ext cx="6934200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</a:rPr>
              <a:t>引喻失义     作奸犯科     苟全性命  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</a:rPr>
              <a:t>裨补阙漏     指日可待     察纳雅言    </a:t>
            </a:r>
          </a:p>
        </p:txBody>
      </p:sp>
      <p:sp>
        <p:nvSpPr>
          <p:cNvPr id="43015" name="WordArt 7"/>
          <p:cNvSpPr>
            <a:spLocks noChangeArrowheads="1" noChangeShapeType="1" noTextEdit="1"/>
          </p:cNvSpPr>
          <p:nvPr/>
        </p:nvSpPr>
        <p:spPr bwMode="auto">
          <a:xfrm>
            <a:off x="6858000" y="2971800"/>
            <a:ext cx="1676400" cy="6858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聪明</a:t>
            </a:r>
          </a:p>
        </p:txBody>
      </p:sp>
      <p:pic>
        <p:nvPicPr>
          <p:cNvPr id="43016" name="Picture 8" descr="l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</p:spPr>
      </p:pic>
      <p:pic>
        <p:nvPicPr>
          <p:cNvPr id="43017" name="Picture 9" descr="l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3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2" grpId="0" autoUpdateAnimBg="0"/>
      <p:bldP spid="43013" grpId="0" autoUpdateAnimBg="0"/>
      <p:bldP spid="43014" grpId="0" autoUpdateAnimBg="0"/>
      <p:bldP spid="430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28956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CC"/>
                </a:solidFill>
                <a:ea typeface="楷体_GB2312" pitchFamily="49" charset="-122"/>
              </a:rPr>
              <a:t>课外拓展：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81534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5190F"/>
                </a:solidFill>
                <a:ea typeface="仿宋_GB2312" pitchFamily="49" charset="-122"/>
              </a:rPr>
              <a:t>下边一副对联概括了诸葛亮一生的功绩，你能说出描写了他的哪些具体的事件吗？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533400" y="2971800"/>
            <a:ext cx="8610600" cy="2563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收二川，排八阵，六出七擒，五丈原前，点四十九盏明灯，一心只为酬三顾。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取西蜀，定南蛮，东和北拒，中军帐里，变金木土爻神卦，水面偏能用火攻。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029200" y="609600"/>
            <a:ext cx="2133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22822B"/>
                </a:solidFill>
              </a:rPr>
              <a:t>你知道吗？</a:t>
            </a:r>
          </a:p>
        </p:txBody>
      </p:sp>
      <p:pic>
        <p:nvPicPr>
          <p:cNvPr id="44038" name="Picture 6" descr="PE01832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0"/>
            <a:ext cx="1828800" cy="16716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 autoUpdateAnimBg="0"/>
      <p:bldP spid="44035" grpId="0" autoUpdateAnimBg="0"/>
      <p:bldP spid="44036" grpId="0" autoUpdateAnimBg="0"/>
      <p:bldP spid="4403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819400" y="838200"/>
            <a:ext cx="40386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三顾：三顾茅庐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800600" y="2057400"/>
            <a:ext cx="38100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六出：六出祁山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85800" y="20574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东和：东和东吴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057400" y="5029200"/>
            <a:ext cx="48768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收二川：收东川西川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858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北拒：北拒曹魏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8006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七擒：七擒孟获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2057400" y="4038600"/>
            <a:ext cx="5029200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排八阵：摆设八阵图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 autoUpdateAnimBg="0"/>
      <p:bldP spid="45059" grpId="0" animBg="1" autoUpdateAnimBg="0"/>
      <p:bldP spid="45060" grpId="0" animBg="1" autoUpdateAnimBg="0"/>
      <p:bldP spid="45061" grpId="0" animBg="1" autoUpdateAnimBg="0"/>
      <p:bldP spid="45062" grpId="0" animBg="1" autoUpdateAnimBg="0"/>
      <p:bldP spid="45063" grpId="0" animBg="1" autoUpdateAnimBg="0"/>
      <p:bldP spid="45064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116013" y="876300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Verdana" panose="020B0604030504040204" pitchFamily="34" charset="0"/>
              </a:rPr>
              <a:t>武侯祠匾额对联选</a:t>
            </a: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566025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latin typeface="Verdana" panose="020B0604030504040204" pitchFamily="34" charset="0"/>
              </a:rPr>
              <a:t>两表酬三顾，一对足千秋</a:t>
            </a:r>
          </a:p>
          <a:p>
            <a:r>
              <a:rPr lang="zh-CN" altLang="en-US" b="1">
                <a:latin typeface="Verdana" panose="020B0604030504040204" pitchFamily="34" charset="0"/>
              </a:rPr>
              <a:t>                                                     </a:t>
            </a:r>
            <a:r>
              <a:rPr lang="en-US" altLang="zh-CN" b="1">
                <a:latin typeface="Arial" panose="020B0604020202020204"/>
              </a:rPr>
              <a:t>——</a:t>
            </a:r>
            <a:r>
              <a:rPr lang="zh-CN" altLang="en-US" b="1">
                <a:latin typeface="Verdana" panose="020B0604030504040204" pitchFamily="34" charset="0"/>
              </a:rPr>
              <a:t>过厅对联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684213" y="2601913"/>
            <a:ext cx="7566025" cy="1187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latin typeface="Verdana" panose="020B0604030504040204" pitchFamily="34" charset="0"/>
              </a:rPr>
              <a:t>亲贤臣国乃兴，当年三顾频繁，始延得汉家正统</a:t>
            </a:r>
          </a:p>
          <a:p>
            <a:r>
              <a:rPr lang="zh-CN" altLang="en-US" b="1">
                <a:latin typeface="Verdana" panose="020B0604030504040204" pitchFamily="34" charset="0"/>
              </a:rPr>
              <a:t>济大事人为本，今日四方靡骋，愿佑兹蜀部遗黎</a:t>
            </a:r>
          </a:p>
          <a:p>
            <a:r>
              <a:rPr lang="zh-CN" altLang="en-US" b="1">
                <a:latin typeface="Verdana" panose="020B0604030504040204" pitchFamily="34" charset="0"/>
              </a:rPr>
              <a:t>                                                     </a:t>
            </a:r>
            <a:r>
              <a:rPr lang="en-US" altLang="zh-CN" b="1">
                <a:latin typeface="Arial" panose="020B0604020202020204"/>
              </a:rPr>
              <a:t>——</a:t>
            </a:r>
            <a:r>
              <a:rPr lang="zh-CN" altLang="en-US" b="1">
                <a:latin typeface="Verdana" panose="020B0604030504040204" pitchFamily="34" charset="0"/>
              </a:rPr>
              <a:t>过厅对联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950913" y="29305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0" lang="zh-CN" altLang="zh-CN" sz="1800">
              <a:latin typeface="Verdana" panose="020B0604030504040204" pitchFamily="34" charset="0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84213" y="3716338"/>
            <a:ext cx="8064500" cy="155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b="1">
                <a:solidFill>
                  <a:schemeClr val="tx2"/>
                </a:solidFill>
                <a:latin typeface="Verdana" panose="020B0604030504040204" pitchFamily="34" charset="0"/>
              </a:rPr>
              <a:t>三顾频烦天下计，两朝开济老臣心。</a:t>
            </a:r>
          </a:p>
          <a:p>
            <a:endParaRPr kumimoji="0" lang="zh-CN" altLang="en-US" b="1">
              <a:latin typeface="Verdana" panose="020B0604030504040204" pitchFamily="34" charset="0"/>
            </a:endParaRPr>
          </a:p>
          <a:p>
            <a:r>
              <a:rPr kumimoji="0" lang="zh-CN" altLang="en-US" b="1">
                <a:solidFill>
                  <a:schemeClr val="tx2"/>
                </a:solidFill>
                <a:latin typeface="Verdana" panose="020B0604030504040204" pitchFamily="34" charset="0"/>
              </a:rPr>
              <a:t>泪出师未捷身先死，长使英雄满襟。</a:t>
            </a:r>
            <a:r>
              <a:rPr kumimoji="0" lang="en-US" altLang="zh-CN" b="1">
                <a:solidFill>
                  <a:schemeClr val="tx2"/>
                </a:solidFill>
                <a:latin typeface="Verdana" panose="020B0604030504040204" pitchFamily="34" charset="0"/>
              </a:rPr>
              <a:t>----</a:t>
            </a:r>
            <a:r>
              <a:rPr kumimoji="0" lang="zh-CN" altLang="en-US" b="1">
                <a:solidFill>
                  <a:schemeClr val="tx2"/>
                </a:solidFill>
                <a:latin typeface="Verdana" panose="020B0604030504040204" pitchFamily="34" charset="0"/>
              </a:rPr>
              <a:t>杜甫</a:t>
            </a:r>
            <a:r>
              <a:rPr kumimoji="0" lang="en-US" altLang="zh-CN" b="1">
                <a:solidFill>
                  <a:schemeClr val="tx2"/>
                </a:solidFill>
                <a:latin typeface="Verdana" panose="020B0604030504040204" pitchFamily="34" charset="0"/>
              </a:rPr>
              <a:t>《</a:t>
            </a:r>
            <a:r>
              <a:rPr kumimoji="0" lang="zh-CN" altLang="en-US" b="1">
                <a:solidFill>
                  <a:schemeClr val="tx2"/>
                </a:solidFill>
                <a:latin typeface="Verdana" panose="020B0604030504040204" pitchFamily="34" charset="0"/>
              </a:rPr>
              <a:t>蜀相</a:t>
            </a:r>
            <a:r>
              <a:rPr kumimoji="0" lang="en-US" altLang="zh-CN" b="1">
                <a:solidFill>
                  <a:schemeClr val="tx2"/>
                </a:solidFill>
                <a:latin typeface="Verdana" panose="020B0604030504040204" pitchFamily="34" charset="0"/>
              </a:rPr>
              <a:t>》</a:t>
            </a:r>
          </a:p>
          <a:p>
            <a:endParaRPr kumimoji="0" lang="en-US" altLang="zh-CN" b="1">
              <a:latin typeface="Verdana" panose="020B0604030504040204" pitchFamily="34" charset="0"/>
            </a:endParaRP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-396875" y="5127625"/>
            <a:ext cx="10440988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2">
              <a:spcBef>
                <a:spcPct val="20000"/>
              </a:spcBef>
              <a:buFontTx/>
              <a:buChar char="•"/>
            </a:pPr>
            <a:r>
              <a:rPr kumimoji="0" lang="zh-CN" altLang="en-US" b="1">
                <a:solidFill>
                  <a:srgbClr val="1E03C3"/>
                </a:solidFill>
                <a:latin typeface="Verdana" panose="020B0604030504040204" pitchFamily="34" charset="0"/>
              </a:rPr>
              <a:t>出师一表真名世，千载谁堪伯仲中间。</a:t>
            </a:r>
            <a:r>
              <a:rPr kumimoji="0" lang="en-US" altLang="zh-CN" b="1">
                <a:solidFill>
                  <a:srgbClr val="1E03C3"/>
                </a:solidFill>
                <a:latin typeface="Verdana" panose="020B0604030504040204" pitchFamily="34" charset="0"/>
              </a:rPr>
              <a:t>-------</a:t>
            </a:r>
            <a:r>
              <a:rPr kumimoji="0" lang="zh-CN" altLang="en-US" b="1">
                <a:solidFill>
                  <a:srgbClr val="1E03C3"/>
                </a:solidFill>
                <a:latin typeface="Verdana" panose="020B0604030504040204" pitchFamily="34" charset="0"/>
              </a:rPr>
              <a:t>陆游</a:t>
            </a:r>
            <a:r>
              <a:rPr kumimoji="0" lang="en-US" altLang="zh-CN" b="1">
                <a:solidFill>
                  <a:srgbClr val="1E03C3"/>
                </a:solidFill>
                <a:latin typeface="Verdana" panose="020B0604030504040204" pitchFamily="34" charset="0"/>
              </a:rPr>
              <a:t>《</a:t>
            </a:r>
            <a:r>
              <a:rPr kumimoji="0" lang="zh-CN" altLang="en-US" b="1">
                <a:solidFill>
                  <a:srgbClr val="1E03C3"/>
                </a:solidFill>
                <a:latin typeface="Verdana" panose="020B0604030504040204" pitchFamily="34" charset="0"/>
              </a:rPr>
              <a:t>书愤</a:t>
            </a:r>
            <a:r>
              <a:rPr kumimoji="0" lang="en-US" altLang="zh-CN">
                <a:solidFill>
                  <a:srgbClr val="1E03C3"/>
                </a:solidFill>
                <a:latin typeface="Verdana" panose="020B0604030504040204" pitchFamily="34" charset="0"/>
              </a:rPr>
              <a:t>》</a:t>
            </a:r>
          </a:p>
          <a:p>
            <a:endParaRPr kumimoji="0" lang="en-US" altLang="zh-CN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6" grpId="0"/>
      <p:bldP spid="870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第三课时作业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>
                <a:solidFill>
                  <a:srgbClr val="000000"/>
                </a:solidFill>
              </a:rPr>
              <a:t>1</a:t>
            </a:r>
            <a:r>
              <a:rPr lang="zh-CN" altLang="en-US">
                <a:solidFill>
                  <a:srgbClr val="000000"/>
                </a:solidFill>
              </a:rPr>
              <a:t>．背诵有关诸葛亮的诗句。</a:t>
            </a:r>
          </a:p>
          <a:p>
            <a:r>
              <a:rPr lang="en-US" altLang="zh-CN">
                <a:solidFill>
                  <a:srgbClr val="000000"/>
                </a:solidFill>
              </a:rPr>
              <a:t>2</a:t>
            </a:r>
            <a:r>
              <a:rPr lang="zh-CN" altLang="en-US">
                <a:solidFill>
                  <a:srgbClr val="000000"/>
                </a:solidFill>
              </a:rPr>
              <a:t>．以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/>
              </a:rPr>
              <a:t>“</a:t>
            </a:r>
            <a:r>
              <a:rPr lang="zh-CN" altLang="en-US">
                <a:solidFill>
                  <a:srgbClr val="000000"/>
                </a:solidFill>
              </a:rPr>
              <a:t>我眼中的诸葛亮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/>
              </a:rPr>
              <a:t>”</a:t>
            </a:r>
            <a:r>
              <a:rPr lang="zh-CN" altLang="en-US">
                <a:solidFill>
                  <a:srgbClr val="000000"/>
                </a:solidFill>
              </a:rPr>
              <a:t>为题写一篇小作文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000364" y="357166"/>
            <a:ext cx="3071834" cy="92333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9900CC"/>
                </a:solidFill>
              </a:rPr>
              <a:t>文学</a:t>
            </a:r>
            <a:r>
              <a:rPr lang="zh-CN" altLang="en-US" sz="5400" b="1" dirty="0" smtClean="0">
                <a:solidFill>
                  <a:srgbClr val="9900CC"/>
                </a:solidFill>
              </a:rPr>
              <a:t>常识</a:t>
            </a:r>
            <a:endParaRPr lang="zh-CN" altLang="en-US" sz="5400" b="1" dirty="0">
              <a:solidFill>
                <a:srgbClr val="9900CC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57158" y="2143116"/>
            <a:ext cx="8536017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</a:rPr>
              <a:t>        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表</a:t>
            </a:r>
            <a:r>
              <a:rPr lang="zh-CN" altLang="en-US" sz="4000" b="1" dirty="0">
                <a:solidFill>
                  <a:srgbClr val="000000"/>
                </a:solidFill>
              </a:rPr>
              <a:t>：古代的一种文体。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</a:rPr>
              <a:t>         “出师表”是出兵打仗前，主帅给君主上的奏章。这种表，或表明精忠报国之心，或献攻略之策。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</a:rPr>
              <a:t>         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72400" cy="573087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0000CC"/>
                </a:solidFill>
              </a:rPr>
              <a:t>正              音</a:t>
            </a:r>
          </a:p>
        </p:txBody>
      </p:sp>
      <p:sp>
        <p:nvSpPr>
          <p:cNvPr id="101379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765175"/>
            <a:ext cx="8278813" cy="5330825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崩殂（       ）            菲（        ）薄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裨补（      ）             遗（      ）陛下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祎（ 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）                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</a:rPr>
              <a:t>攸</a:t>
            </a:r>
            <a:r>
              <a:rPr lang="en-US" altLang="zh-CN" sz="3600" b="1" dirty="0">
                <a:solidFill>
                  <a:srgbClr val="000000"/>
                </a:solidFill>
                <a:latin typeface="+mn-ea"/>
              </a:rPr>
              <a:t>(    </a:t>
            </a:r>
            <a:r>
              <a:rPr lang="en-US" altLang="zh-CN" sz="3600" b="1" dirty="0" smtClean="0">
                <a:solidFill>
                  <a:srgbClr val="000000"/>
                </a:solidFill>
                <a:latin typeface="+mn-ea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  <a:sym typeface="+mn-ea"/>
              </a:rPr>
              <a:t>阙</a:t>
            </a:r>
            <a:r>
              <a:rPr lang="zh-CN" altLang="en-US" sz="3600" b="1" dirty="0">
                <a:solidFill>
                  <a:srgbClr val="000000"/>
                </a:solidFill>
              </a:rPr>
              <a:t>（    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 ）                陟（      </a:t>
            </a:r>
            <a:r>
              <a:rPr lang="zh-CN" altLang="en-US" sz="3600" b="1" dirty="0">
                <a:solidFill>
                  <a:srgbClr val="000000"/>
                </a:solidFill>
              </a:rPr>
              <a:t>）罚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臧（       ）            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</a:rPr>
              <a:t>否（     ）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行（        ）阵           猥（        ）自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夙（       ）夜            驽（      ）钝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</a:rPr>
              <a:t>诹（       ）             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攘</a:t>
            </a:r>
            <a:r>
              <a:rPr lang="zh-CN" altLang="en-US" sz="3600" b="1" dirty="0">
                <a:solidFill>
                  <a:srgbClr val="000000"/>
                </a:solidFill>
              </a:rPr>
              <a:t>（        ）除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000000"/>
                </a:solidFill>
              </a:rPr>
              <a:t>斟酌（</a:t>
            </a:r>
            <a:r>
              <a:rPr lang="zh-CN" altLang="en-US" sz="3600" b="1" dirty="0" smtClean="0"/>
              <a:t>                  ）</a:t>
            </a:r>
            <a:endParaRPr lang="zh-CN" altLang="en-US" sz="3600" b="1" dirty="0"/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643174" y="642918"/>
            <a:ext cx="838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cú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6429388" y="642918"/>
            <a:ext cx="1066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fěi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2643174" y="1214422"/>
            <a:ext cx="792162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bì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6357950" y="1142984"/>
            <a:ext cx="1223963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wèi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1785918" y="1714488"/>
            <a:ext cx="1223963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yī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6143636" y="1714488"/>
            <a:ext cx="1828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 smtClean="0">
                <a:solidFill>
                  <a:srgbClr val="FF33CC"/>
                </a:solidFill>
                <a:latin typeface="+mn-ea"/>
                <a:ea typeface="+mn-ea"/>
              </a:rPr>
              <a:t>yōu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1928794" y="2214554"/>
            <a:ext cx="22860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quē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6286512" y="2285992"/>
            <a:ext cx="1981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zhì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1928794" y="2786058"/>
            <a:ext cx="1368425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zāng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89" name="Text Box 13"/>
          <p:cNvSpPr txBox="1">
            <a:spLocks noChangeArrowheads="1"/>
          </p:cNvSpPr>
          <p:nvPr/>
        </p:nvSpPr>
        <p:spPr bwMode="auto">
          <a:xfrm>
            <a:off x="6357950" y="2786058"/>
            <a:ext cx="1981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pǐ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2000232" y="3357562"/>
            <a:ext cx="32766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háng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6500826" y="3357562"/>
            <a:ext cx="2362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wěi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2071670" y="3929066"/>
            <a:ext cx="1828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sù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3" name="Text Box 17"/>
          <p:cNvSpPr txBox="1">
            <a:spLocks noChangeArrowheads="1"/>
          </p:cNvSpPr>
          <p:nvPr/>
        </p:nvSpPr>
        <p:spPr bwMode="auto">
          <a:xfrm>
            <a:off x="6429388" y="3929066"/>
            <a:ext cx="1828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nú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94" name="Text Box 18"/>
          <p:cNvSpPr txBox="1">
            <a:spLocks noChangeArrowheads="1"/>
          </p:cNvSpPr>
          <p:nvPr/>
        </p:nvSpPr>
        <p:spPr bwMode="auto">
          <a:xfrm>
            <a:off x="2071670" y="4429132"/>
            <a:ext cx="24384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zōu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5" name="Text Box 19"/>
          <p:cNvSpPr txBox="1">
            <a:spLocks noChangeArrowheads="1"/>
          </p:cNvSpPr>
          <p:nvPr/>
        </p:nvSpPr>
        <p:spPr bwMode="auto">
          <a:xfrm>
            <a:off x="6500826" y="4500570"/>
            <a:ext cx="28194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+mn-ea"/>
                <a:ea typeface="+mn-ea"/>
              </a:rPr>
              <a:t>rǎng</a:t>
            </a:r>
            <a:endParaRPr lang="en-US" altLang="zh-CN" sz="3600" b="1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1396" name="Text Box 20"/>
          <p:cNvSpPr txBox="1">
            <a:spLocks noChangeArrowheads="1"/>
          </p:cNvSpPr>
          <p:nvPr/>
        </p:nvSpPr>
        <p:spPr bwMode="auto">
          <a:xfrm>
            <a:off x="2428860" y="5000636"/>
            <a:ext cx="32766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33CC"/>
                </a:solidFill>
                <a:latin typeface="宋体" panose="02010600030101010101" pitchFamily="2" charset="-122"/>
              </a:rPr>
              <a:t>zhēn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01397" name="Text Box 21"/>
          <p:cNvSpPr txBox="1">
            <a:spLocks noChangeArrowheads="1"/>
          </p:cNvSpPr>
          <p:nvPr/>
        </p:nvSpPr>
        <p:spPr bwMode="auto">
          <a:xfrm>
            <a:off x="3714744" y="5000636"/>
            <a:ext cx="3124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 smtClean="0">
                <a:solidFill>
                  <a:srgbClr val="FF33CC"/>
                </a:solidFill>
                <a:latin typeface="宋体" panose="02010600030101010101" pitchFamily="2" charset="-122"/>
              </a:rPr>
              <a:t>zhuó</a:t>
            </a:r>
            <a:endParaRPr lang="en-US" altLang="zh-CN" sz="36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1" grpId="0"/>
      <p:bldP spid="101382" grpId="0"/>
      <p:bldP spid="101383" grpId="0"/>
      <p:bldP spid="101384" grpId="0"/>
      <p:bldP spid="101385" grpId="0"/>
      <p:bldP spid="101386" grpId="0"/>
      <p:bldP spid="101387" grpId="0"/>
      <p:bldP spid="101388" grpId="0"/>
      <p:bldP spid="101389" grpId="0"/>
      <p:bldP spid="101390" grpId="0"/>
      <p:bldP spid="101391" grpId="0"/>
      <p:bldP spid="101392" grpId="0"/>
      <p:bldP spid="101393" grpId="0"/>
      <p:bldP spid="101394" grpId="0"/>
      <p:bldP spid="101395" grpId="0"/>
      <p:bldP spid="101396" grpId="0"/>
      <p:bldP spid="1013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7772400" cy="1143000"/>
          </a:xfrm>
        </p:spPr>
        <p:txBody>
          <a:bodyPr/>
          <a:lstStyle/>
          <a:p>
            <a:r>
              <a:rPr lang="zh-CN" altLang="en-US" sz="6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</a:t>
            </a:r>
            <a:endParaRPr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72400" cy="647700"/>
          </a:xfrm>
        </p:spPr>
        <p:txBody>
          <a:bodyPr/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经典句段停顿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795" y="928670"/>
            <a:ext cx="8893205" cy="54737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、先帝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创业未半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而中道崩殂，今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天下三分，益州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疲弊，此诚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危急存亡之秋也。</a:t>
            </a:r>
          </a:p>
          <a:p>
            <a:pPr marL="0" indent="0">
              <a:lnSpc>
                <a:spcPct val="90000"/>
              </a:lnSpc>
            </a:pPr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、然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侍卫之臣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不懈于内，忠志之士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忘身于外者，盖追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先帝之殊遇，欲报之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于陛下也。</a:t>
            </a:r>
          </a:p>
          <a:p>
            <a:pPr marL="0" indent="0">
              <a:lnSpc>
                <a:spcPct val="90000"/>
              </a:lnSpc>
            </a:pPr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、若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有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作奸犯科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及为忠善者，宜付有司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论其刑赏，以昭陛下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平明之理，不宜偏私，使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内外异法也。</a:t>
            </a:r>
          </a:p>
          <a:p>
            <a:pPr marL="0" indent="0">
              <a:lnSpc>
                <a:spcPct val="90000"/>
              </a:lnSpc>
            </a:pPr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、侍中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侍郎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郭攸之、费</a:t>
            </a:r>
            <a:r>
              <a:rPr lang="zh-CN" altLang="en-US" b="1" dirty="0">
                <a:solidFill>
                  <a:srgbClr val="000000"/>
                </a:solidFill>
              </a:rPr>
              <a:t>祎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、董允等，此皆良实，志虑忠纯，是以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先帝简拔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以遗陛下。</a:t>
            </a:r>
          </a:p>
          <a:p>
            <a:pPr marL="0" indent="0">
              <a:lnSpc>
                <a:spcPct val="90000"/>
              </a:lnSpc>
            </a:pPr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、愚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以为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营中之事，悉以咨之，必能使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行阵和睦，优劣得所。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928670"/>
            <a:ext cx="9144000" cy="55707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</a:rPr>
              <a:t>先帝创业未半而中道崩殂，今天下三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分，益州</a:t>
            </a:r>
            <a:r>
              <a:rPr lang="zh-CN" altLang="en-US" sz="3200" b="1" dirty="0">
                <a:solidFill>
                  <a:srgbClr val="0000CC"/>
                </a:solidFill>
              </a:rPr>
              <a:t>疲弊</a:t>
            </a:r>
            <a:r>
              <a:rPr lang="zh-CN" altLang="en-US" sz="3200" b="1" dirty="0">
                <a:solidFill>
                  <a:srgbClr val="000000"/>
                </a:solidFill>
              </a:rPr>
              <a:t>，此</a:t>
            </a:r>
            <a:r>
              <a:rPr lang="zh-CN" altLang="en-US" sz="3200" b="1" dirty="0">
                <a:solidFill>
                  <a:srgbClr val="0000CC"/>
                </a:solidFill>
              </a:rPr>
              <a:t>诚</a:t>
            </a:r>
            <a:r>
              <a:rPr lang="zh-CN" altLang="en-US" sz="3200" b="1" dirty="0">
                <a:solidFill>
                  <a:srgbClr val="000000"/>
                </a:solidFill>
              </a:rPr>
              <a:t>危急存亡之</a:t>
            </a:r>
            <a:r>
              <a:rPr lang="zh-CN" altLang="en-US" sz="3200" b="1" dirty="0">
                <a:solidFill>
                  <a:srgbClr val="0000CC"/>
                </a:solidFill>
              </a:rPr>
              <a:t>秋</a:t>
            </a:r>
            <a:r>
              <a:rPr lang="zh-CN" altLang="en-US" sz="3200" b="1" dirty="0">
                <a:solidFill>
                  <a:srgbClr val="000000"/>
                </a:solidFill>
              </a:rPr>
              <a:t>也。然侍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卫之臣不懈于内，忠志之士忘身于外者，</a:t>
            </a:r>
            <a:r>
              <a:rPr lang="zh-CN" altLang="en-US" sz="3200" b="1" dirty="0">
                <a:solidFill>
                  <a:srgbClr val="0000CC"/>
                </a:solidFill>
              </a:rPr>
              <a:t>盖</a:t>
            </a:r>
          </a:p>
          <a:p>
            <a:endParaRPr lang="zh-CN" altLang="en-US" sz="3200" b="1" dirty="0">
              <a:solidFill>
                <a:srgbClr val="FF33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追先帝之</a:t>
            </a:r>
            <a:r>
              <a:rPr lang="zh-CN" altLang="en-US" sz="3200" b="1" dirty="0">
                <a:solidFill>
                  <a:srgbClr val="0000CC"/>
                </a:solidFill>
              </a:rPr>
              <a:t>殊遇</a:t>
            </a:r>
            <a:r>
              <a:rPr lang="zh-CN" altLang="en-US" sz="3200" b="1" dirty="0">
                <a:solidFill>
                  <a:srgbClr val="000000"/>
                </a:solidFill>
              </a:rPr>
              <a:t>，欲报之于陛下也。</a:t>
            </a:r>
            <a:r>
              <a:rPr lang="zh-CN" altLang="en-US" sz="3200" b="1" dirty="0">
                <a:solidFill>
                  <a:srgbClr val="0000CC"/>
                </a:solidFill>
              </a:rPr>
              <a:t>诚</a:t>
            </a:r>
            <a:r>
              <a:rPr lang="zh-CN" altLang="en-US" sz="3200" b="1" dirty="0">
                <a:solidFill>
                  <a:srgbClr val="000000"/>
                </a:solidFill>
              </a:rPr>
              <a:t>宜开张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00"/>
                </a:solidFill>
              </a:rPr>
              <a:t>圣听，以</a:t>
            </a:r>
            <a:r>
              <a:rPr lang="zh-CN" altLang="en-US" sz="3200" b="1" dirty="0">
                <a:solidFill>
                  <a:srgbClr val="1E03C3"/>
                </a:solidFill>
              </a:rPr>
              <a:t>光</a:t>
            </a:r>
            <a:r>
              <a:rPr lang="zh-CN" altLang="en-US" sz="3200" b="1" dirty="0">
                <a:solidFill>
                  <a:srgbClr val="000000"/>
                </a:solidFill>
              </a:rPr>
              <a:t>先帝遗德，</a:t>
            </a:r>
            <a:r>
              <a:rPr lang="zh-CN" altLang="en-US" sz="3200" b="1" dirty="0">
                <a:solidFill>
                  <a:srgbClr val="0000CC"/>
                </a:solidFill>
              </a:rPr>
              <a:t>恢弘</a:t>
            </a:r>
            <a:r>
              <a:rPr lang="zh-CN" altLang="en-US" sz="3200" b="1" dirty="0">
                <a:solidFill>
                  <a:srgbClr val="000000"/>
                </a:solidFill>
              </a:rPr>
              <a:t>志士之气，不宜</a:t>
            </a:r>
          </a:p>
          <a:p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妄自菲薄</a:t>
            </a:r>
            <a:r>
              <a:rPr lang="zh-CN" altLang="en-US" sz="3200" b="1" dirty="0">
                <a:solidFill>
                  <a:srgbClr val="000000"/>
                </a:solidFill>
              </a:rPr>
              <a:t>，引喻失</a:t>
            </a:r>
            <a:r>
              <a:rPr lang="zh-CN" altLang="en-US" sz="3200" b="1" dirty="0">
                <a:solidFill>
                  <a:srgbClr val="0000CC"/>
                </a:solidFill>
              </a:rPr>
              <a:t>义</a:t>
            </a:r>
            <a:r>
              <a:rPr lang="zh-CN" altLang="en-US" sz="3200" b="1" dirty="0">
                <a:solidFill>
                  <a:srgbClr val="000000"/>
                </a:solidFill>
              </a:rPr>
              <a:t>，以塞忠谏之路也。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562600" y="8382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657600" y="1143000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500166" y="2428868"/>
            <a:ext cx="1728788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kumimoji="0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人力疲劳，</a:t>
            </a:r>
          </a:p>
          <a:p>
            <a:pPr>
              <a:lnSpc>
                <a:spcPts val="2400"/>
              </a:lnSpc>
            </a:pPr>
            <a:r>
              <a:rPr kumimoji="0"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物力缺乏</a:t>
            </a: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214678" y="2500306"/>
            <a:ext cx="1296988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实在</a:t>
            </a:r>
            <a:endParaRPr kumimoji="0"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715008" y="2500306"/>
            <a:ext cx="715963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273152" y="3423609"/>
            <a:ext cx="2917825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特别厚待。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5429264"/>
            <a:ext cx="3657600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过分地看轻自己。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6929454" y="3429000"/>
            <a:ext cx="1593850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大概是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403350" y="0"/>
            <a:ext cx="576103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0099"/>
                </a:solidFill>
                <a:ea typeface="方正流行体简体" pitchFamily="65" charset="-122"/>
              </a:rPr>
              <a:t>疏通文句，理解文意。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57884" y="4357694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实在是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9058" y="5429264"/>
            <a:ext cx="3041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发扬光大，振奋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6273225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合理的主张和思想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8095" y="4472305"/>
            <a:ext cx="21920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发扬光大</a:t>
            </a:r>
          </a:p>
        </p:txBody>
      </p:sp>
    </p:spTree>
  </p:cSld>
  <p:clrMapOvr>
    <a:masterClrMapping/>
  </p:clrMapOvr>
  <p:transition spd="slow" advTm="6000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 autoUpdateAnimBg="0"/>
      <p:bldP spid="14343" grpId="0" autoUpdateAnimBg="0"/>
      <p:bldP spid="14344" grpId="0" bldLvl="0" animBg="1" autoUpdateAnimBg="0"/>
      <p:bldP spid="14345" grpId="0" autoUpdateAnimBg="0"/>
      <p:bldP spid="14346" grpId="0" autoUpdateAnimBg="0"/>
      <p:bldP spid="13" grpId="0"/>
      <p:bldP spid="15" grpId="0"/>
      <p:bldP spid="16" grpId="0"/>
      <p:bldP spid="2" grpId="0"/>
    </p:bldLst>
  </p:timing>
</p:sld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1</TotalTime>
  <Words>2954</Words>
  <PresentationFormat>全屏显示(4:3)</PresentationFormat>
  <Paragraphs>438</Paragraphs>
  <Slides>46</Slides>
  <Notes>2</Notes>
  <HiddenSlides>1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Sumi Painting</vt:lpstr>
      <vt:lpstr>幻灯片 1</vt:lpstr>
      <vt:lpstr>幻灯片 2</vt:lpstr>
      <vt:lpstr>幻灯片 3</vt:lpstr>
      <vt:lpstr>幻灯片 4</vt:lpstr>
      <vt:lpstr>幻灯片 5</vt:lpstr>
      <vt:lpstr>正              音</vt:lpstr>
      <vt:lpstr>朗读课文</vt:lpstr>
      <vt:lpstr>经典句段停顿</vt:lpstr>
      <vt:lpstr>幻灯片 9</vt:lpstr>
      <vt:lpstr>幻灯片 10</vt:lpstr>
      <vt:lpstr>幻灯片 11</vt:lpstr>
      <vt:lpstr>第一课时作业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第二课时作业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第三课时作业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2004-12-12T14:50:00Z</dcterms:created>
  <dcterms:modified xsi:type="dcterms:W3CDTF">2016-10-16T08:46:37Z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