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577" r:id="rId3"/>
    <p:sldId id="568" r:id="rId4"/>
    <p:sldId id="580" r:id="rId5"/>
    <p:sldId id="395" r:id="rId6"/>
    <p:sldId id="829" r:id="rId7"/>
    <p:sldId id="573" r:id="rId9"/>
    <p:sldId id="480" r:id="rId10"/>
    <p:sldId id="849" r:id="rId11"/>
    <p:sldId id="851" r:id="rId12"/>
    <p:sldId id="852" r:id="rId13"/>
    <p:sldId id="830" r:id="rId14"/>
    <p:sldId id="831" r:id="rId15"/>
    <p:sldId id="413" r:id="rId16"/>
    <p:sldId id="835" r:id="rId17"/>
    <p:sldId id="456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CC0000"/>
    <a:srgbClr val="000000"/>
    <a:srgbClr val="FFFFFF"/>
    <a:srgbClr val="00FFFF"/>
    <a:srgbClr val="CC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671"/>
    <p:restoredTop sz="94660"/>
  </p:normalViewPr>
  <p:slideViewPr>
    <p:cSldViewPr showGuides="1">
      <p:cViewPr>
        <p:scale>
          <a:sx n="100" d="100"/>
          <a:sy n="100" d="100"/>
        </p:scale>
        <p:origin x="-84" y="-72"/>
      </p:cViewPr>
      <p:guideLst>
        <p:guide orient="horz" pos="2176"/>
        <p:guide pos="29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02" name="页眉占位符 20480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204803" name="日期占位符 20480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204804" name="幻灯片图像占位符 204803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4805" name="文本占位符 20480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4806" name="页脚占位符 20480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204807" name="灯片编号占位符 20480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63841"/>
          <p:cNvSpPr>
            <a:spLocks noRot="1" noTextEdit="1"/>
          </p:cNvSpPr>
          <p:nvPr>
            <p:ph type="sldImg"/>
          </p:nvPr>
        </p:nvSpPr>
        <p:spPr>
          <a:xfrm>
            <a:off x="1235075" y="947738"/>
            <a:ext cx="6323013" cy="4741862"/>
          </a:xfrm>
        </p:spPr>
      </p:sp>
      <p:sp>
        <p:nvSpPr>
          <p:cNvPr id="23554" name="文本占位符 163842"/>
          <p:cNvSpPr>
            <a:spLocks noGrp="1"/>
          </p:cNvSpPr>
          <p:nvPr>
            <p:ph type="body"/>
          </p:nvPr>
        </p:nvSpPr>
        <p:spPr>
          <a:xfrm>
            <a:off x="1173163" y="6005513"/>
            <a:ext cx="6446837" cy="5691187"/>
          </a:xfrm>
        </p:spPr>
        <p:txBody>
          <a:bodyPr anchor="t"/>
          <a:p>
            <a:pPr lvl="0"/>
            <a:endParaRPr dirty="0"/>
          </a:p>
        </p:txBody>
      </p:sp>
      <p:sp>
        <p:nvSpPr>
          <p:cNvPr id="23555" name="灯片编号占位符 1"/>
          <p:cNvSpPr/>
          <p:nvPr>
            <p:ph type="sldNum" sz="quarter"/>
          </p:nvPr>
        </p:nvSpPr>
        <p:spPr>
          <a:xfrm>
            <a:off x="4979988" y="12009438"/>
            <a:ext cx="3811587" cy="63341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63841"/>
          <p:cNvSpPr>
            <a:spLocks noRot="1" noTextEdit="1"/>
          </p:cNvSpPr>
          <p:nvPr>
            <p:ph type="sldImg"/>
          </p:nvPr>
        </p:nvSpPr>
        <p:spPr>
          <a:xfrm>
            <a:off x="1235075" y="947738"/>
            <a:ext cx="6323013" cy="4741862"/>
          </a:xfrm>
        </p:spPr>
      </p:sp>
      <p:sp>
        <p:nvSpPr>
          <p:cNvPr id="23554" name="文本占位符 163842"/>
          <p:cNvSpPr>
            <a:spLocks noGrp="1"/>
          </p:cNvSpPr>
          <p:nvPr>
            <p:ph type="body"/>
          </p:nvPr>
        </p:nvSpPr>
        <p:spPr>
          <a:xfrm>
            <a:off x="1173163" y="6005513"/>
            <a:ext cx="6446837" cy="5691187"/>
          </a:xfrm>
        </p:spPr>
        <p:txBody>
          <a:bodyPr anchor="t"/>
          <a:p>
            <a:pPr lvl="0"/>
            <a:endParaRPr dirty="0"/>
          </a:p>
        </p:txBody>
      </p:sp>
      <p:sp>
        <p:nvSpPr>
          <p:cNvPr id="23555" name="灯片编号占位符 1"/>
          <p:cNvSpPr/>
          <p:nvPr>
            <p:ph type="sldNum" sz="quarter"/>
          </p:nvPr>
        </p:nvSpPr>
        <p:spPr>
          <a:xfrm>
            <a:off x="4979988" y="12009438"/>
            <a:ext cx="3811587" cy="63341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63841"/>
          <p:cNvSpPr>
            <a:spLocks noRot="1" noTextEdit="1"/>
          </p:cNvSpPr>
          <p:nvPr>
            <p:ph type="sldImg"/>
          </p:nvPr>
        </p:nvSpPr>
        <p:spPr>
          <a:xfrm>
            <a:off x="1235075" y="947738"/>
            <a:ext cx="6323013" cy="4741862"/>
          </a:xfrm>
        </p:spPr>
      </p:sp>
      <p:sp>
        <p:nvSpPr>
          <p:cNvPr id="23554" name="文本占位符 163842"/>
          <p:cNvSpPr>
            <a:spLocks noGrp="1"/>
          </p:cNvSpPr>
          <p:nvPr>
            <p:ph type="body"/>
          </p:nvPr>
        </p:nvSpPr>
        <p:spPr>
          <a:xfrm>
            <a:off x="1173163" y="6005513"/>
            <a:ext cx="6446837" cy="5691187"/>
          </a:xfrm>
        </p:spPr>
        <p:txBody>
          <a:bodyPr anchor="t"/>
          <a:p>
            <a:pPr lvl="0"/>
            <a:endParaRPr dirty="0"/>
          </a:p>
        </p:txBody>
      </p:sp>
      <p:sp>
        <p:nvSpPr>
          <p:cNvPr id="23555" name="灯片编号占位符 1"/>
          <p:cNvSpPr/>
          <p:nvPr>
            <p:ph type="sldNum" sz="quarter"/>
          </p:nvPr>
        </p:nvSpPr>
        <p:spPr>
          <a:xfrm>
            <a:off x="4979988" y="12009438"/>
            <a:ext cx="3811587" cy="63341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8770" name="标题 28876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88771" name="副标题 28877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288772" name="日期占位符 2887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88773" name="页脚占位符 2887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dirty="0"/>
          </a:p>
        </p:txBody>
      </p:sp>
      <p:sp>
        <p:nvSpPr>
          <p:cNvPr id="288774" name="灯片编号占位符 2887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42913" y="103188"/>
            <a:ext cx="8243887" cy="595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7746" name="标题 28774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87747" name="文本占位符 287746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87748" name="日期占位符 28774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287749" name="页脚占位符 2877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287750" name="灯片编号占位符 2877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microsoft.com/office/2007/relationships/media" Target="file:///C:\Users\Administrator\Desktop\&#12298;&#23558;&#36827;&#37202;&#12299;&#20844;&#24320;&#35838;\&#32431;&#38899;&#20048;%20-%20&#28180;&#33311;&#21809;&#26202;%20(&#21476;&#31581;&#29420;&#22863;%20&#31513;&#20276;&#22863;).mp3" TargetMode="External"/><Relationship Id="rId2" Type="http://schemas.openxmlformats.org/officeDocument/2006/relationships/audio" Target="file:///C:\Users\Administrator\Desktop\&#12298;&#23558;&#36827;&#37202;&#12299;&#20844;&#24320;&#35838;\&#32431;&#38899;&#20048;%20-%20&#28180;&#33311;&#21809;&#26202;%20(&#21476;&#31581;&#29420;&#22863;%20&#31513;&#20276;&#22863;).mp3" TargetMode="Externa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microsoft.com/office/2007/relationships/media" Target="file:///C:\Users\Administrator\Desktop\&#12298;&#23558;&#36827;&#37202;&#12299;&#20844;&#24320;&#35838;\&#12298;&#23558;&#36827;&#37202;&#12299;&#26361;&#28799;%20&#26391;&#35829;_.f4v" TargetMode="External"/><Relationship Id="rId1" Type="http://schemas.openxmlformats.org/officeDocument/2006/relationships/video" Target="file:///C:\Users\Administrator\Desktop\&#12298;&#23558;&#36827;&#37202;&#12299;&#20844;&#24320;&#35838;\&#12298;&#23558;&#36827;&#37202;&#12299;&#26361;&#28799;%20&#26391;&#35829;_.f4v" TargetMode="Externa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media" Target="file:///C:\Users\Administrator\Desktop\&#12298;&#23558;&#36827;&#37202;&#12299;&#20844;&#24320;&#35838;\&#21326;&#35821;&#32676;&#26143;%20-%20&#21313;&#38754;&#22475;&#20239;.mp3" TargetMode="External"/><Relationship Id="rId2" Type="http://schemas.openxmlformats.org/officeDocument/2006/relationships/audio" Target="file:///C:\Users\Administrator\Desktop\&#12298;&#23558;&#36827;&#37202;&#12299;&#20844;&#24320;&#35838;\&#21326;&#35821;&#32676;&#26143;%20-%20&#21313;&#38754;&#22475;&#20239;.mp3" TargetMode="Externa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5.jpeg"/><Relationship Id="rId2" Type="http://schemas.openxmlformats.org/officeDocument/2006/relationships/image" Target="D:/&#36805;&#38647;&#19979;&#36733;/http:/www.cbe21.com/xueke/yuwen/jyyd/kjzz/image/syt/0014.jpg" TargetMode="Externa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microsoft.com/office/2007/relationships/media" Target="file:///F:\&#25945;&#23398;\&#36873;&#20462;1-5\&#12298;&#20013;&#22269;&#21476;&#20195;&#35799;&#27468;&#25955;&#25991;&#27427;&#36175;&#12299;\&#19977;&#12289;&#22240;&#22768;&#27714;&#27668;%20%20&#21535;&#21647;&#35799;&#38901;\&#23558;&#36827;&#37202;\&#31179;&#27700;&#24736;&#24736;.mp3" TargetMode="External"/><Relationship Id="rId2" Type="http://schemas.openxmlformats.org/officeDocument/2006/relationships/audio" Target="file:///F:\&#25945;&#23398;\&#36873;&#20462;1-5\&#12298;&#20013;&#22269;&#21476;&#20195;&#35799;&#27468;&#25955;&#25991;&#27427;&#36175;&#12299;\&#19977;&#12289;&#22240;&#22768;&#27714;&#27668;%20%20&#21535;&#21647;&#35799;&#38901;\&#23558;&#36827;&#37202;\&#31179;&#27700;&#24736;&#24736;.mp3" TargetMode="Externa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-17462"/>
            <a:ext cx="9001125" cy="676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4925" y="-17780"/>
            <a:ext cx="9115425" cy="1748155"/>
          </a:xfrm>
          <a:solidFill>
            <a:schemeClr val="bg1">
              <a:alpha val="54999"/>
            </a:schemeClr>
          </a:solidFill>
          <a:ln w="38100">
            <a:solidFill>
              <a:srgbClr val="0000FF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  </a:t>
            </a:r>
            <a:r>
              <a:rPr kumimoji="0" lang="zh-CN" sz="5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研读篇目：</a:t>
            </a:r>
            <a:r>
              <a:rPr kumimoji="0" lang="zh-CN" altLang="zh-CN" sz="5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《</a:t>
            </a:r>
            <a:r>
              <a:rPr kumimoji="0" lang="zh-CN" sz="5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将进酒</a:t>
            </a:r>
            <a:r>
              <a:rPr kumimoji="0" lang="zh-CN" altLang="zh-CN" sz="5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》</a:t>
            </a:r>
            <a:endParaRPr kumimoji="0" lang="zh-CN" altLang="zh-CN" sz="5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9220" name="Rectangle 4"/>
          <p:cNvSpPr>
            <a:spLocks noGrp="1"/>
          </p:cNvSpPr>
          <p:nvPr>
            <p:ph type="subTitle" idx="1"/>
          </p:nvPr>
        </p:nvSpPr>
        <p:spPr>
          <a:xfrm>
            <a:off x="35560" y="1730375"/>
            <a:ext cx="9114790" cy="5101590"/>
          </a:xfrm>
          <a:solidFill>
            <a:schemeClr val="bg1">
              <a:alpha val="52156"/>
            </a:schemeClr>
          </a:solidFill>
          <a:ln w="38100">
            <a:solidFill>
              <a:srgbClr val="0000FF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p>
            <a:pPr algn="l" eaLnBrk="1" hangingPunct="1">
              <a:buNone/>
            </a:pPr>
            <a:endParaRPr lang="zh-CN" altLang="zh-CN" sz="4400" b="1" kern="1200" dirty="0">
              <a:solidFill>
                <a:srgbClr val="0000CC"/>
              </a:solidFill>
              <a:latin typeface="+mn-lt"/>
              <a:ea typeface="楷体_GB2312" panose="02010609030101010101" pitchFamily="1" charset="-122"/>
              <a:cs typeface="+mn-cs"/>
            </a:endParaRPr>
          </a:p>
          <a:p>
            <a:pPr algn="l" eaLnBrk="1" hangingPunct="1">
              <a:buNone/>
            </a:pPr>
            <a:r>
              <a:rPr lang="zh-CN" altLang="zh-CN" sz="4400" b="1" kern="1200" dirty="0">
                <a:solidFill>
                  <a:srgbClr val="0000CC"/>
                </a:solidFill>
                <a:latin typeface="+mn-lt"/>
                <a:ea typeface="楷体_GB2312" panose="02010609030101010101" pitchFamily="1" charset="-122"/>
                <a:cs typeface="+mn-cs"/>
              </a:rPr>
              <a:t>   </a:t>
            </a:r>
            <a:r>
              <a:rPr lang="zh-CN" altLang="en-US" sz="4400" b="1" kern="12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准备好课本！</a:t>
            </a:r>
            <a:endParaRPr lang="zh-CN" altLang="en-US" sz="4400" b="1" kern="12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algn="l" eaLnBrk="1" hangingPunct="1">
              <a:buNone/>
            </a:pPr>
            <a:r>
              <a:rPr lang="zh-CN" altLang="zh-CN" sz="4400" b="1" kern="12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</a:t>
            </a:r>
            <a:r>
              <a:rPr lang="zh-CN" altLang="en-US" sz="4400" b="1" kern="12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准备好学案！</a:t>
            </a:r>
            <a:endParaRPr lang="zh-CN" altLang="en-US" sz="4400" b="1" kern="12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algn="l" eaLnBrk="1" hangingPunct="1">
              <a:buNone/>
            </a:pPr>
            <a:r>
              <a:rPr lang="zh-CN" altLang="zh-CN" sz="4400" b="1" kern="12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</a:t>
            </a:r>
            <a:r>
              <a:rPr lang="zh-CN" altLang="en-US" sz="4400" b="1" kern="12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准备好饱满的激情！</a:t>
            </a:r>
            <a:endParaRPr lang="zh-CN" altLang="en-US" sz="4400" b="1" kern="12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2" name="纯音乐 - 渔舟唱晚 (古筝独奏 笙伴奏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14745" y="2366645"/>
            <a:ext cx="1409065" cy="13328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1427" name="矩形 231426"/>
          <p:cNvSpPr/>
          <p:nvPr/>
        </p:nvSpPr>
        <p:spPr>
          <a:xfrm>
            <a:off x="231775" y="1022350"/>
            <a:ext cx="7824470" cy="764540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、欣赏名家曹灿吟诵《将进酒》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0339" name="Rectangle 4"/>
          <p:cNvSpPr>
            <a:spLocks noRot="1"/>
          </p:cNvSpPr>
          <p:nvPr/>
        </p:nvSpPr>
        <p:spPr>
          <a:xfrm>
            <a:off x="231140" y="223520"/>
            <a:ext cx="2911475" cy="60071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三读释醉意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《将进酒》曹灿 朗诵_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31775" y="1786890"/>
            <a:ext cx="7823835" cy="4567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0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1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70339" grpId="0" animBg="1"/>
      <p:bldP spid="2314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6282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30353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19" name="矩形 162818"/>
          <p:cNvSpPr/>
          <p:nvPr/>
        </p:nvSpPr>
        <p:spPr>
          <a:xfrm>
            <a:off x="502285" y="836930"/>
            <a:ext cx="5863590" cy="17564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55"/>
              </a:avLst>
            </a:prstTxWarp>
            <a:normAutofit/>
          </a:bodyPr>
          <a:p>
            <a:pPr algn="ctr"/>
            <a:r>
              <a:rPr lang="zh-CN" altLang="en-US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环节</a:t>
            </a:r>
            <a:r>
              <a:rPr lang="en-US" altLang="zh-CN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 </a:t>
            </a:r>
            <a:r>
              <a:rPr lang="zh-CN" altLang="en-US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绘制情感线索</a:t>
            </a:r>
            <a:endParaRPr lang="zh-CN" altLang="en-US" sz="3600" b="1" spc="720">
              <a:ln w="127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107763" dir="18900000" algn="ctr" rotWithShape="0">
                  <a:srgbClr val="4D4D4D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910" y="3387725"/>
            <a:ext cx="1097280" cy="16217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任务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55825" y="3454400"/>
            <a:ext cx="1097280" cy="1761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讨论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19550" y="3454400"/>
            <a:ext cx="1097280" cy="1761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绘制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5155565" y="3964940"/>
            <a:ext cx="701675" cy="407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57240" y="3454400"/>
            <a:ext cx="1097280" cy="22180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展示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6861175" y="3964940"/>
            <a:ext cx="701675" cy="407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3317875" y="4023995"/>
            <a:ext cx="701675" cy="407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1454150" y="4023995"/>
            <a:ext cx="701675" cy="407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517130" y="3454400"/>
            <a:ext cx="1097280" cy="1971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评述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华语群星 - 十面埋伏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94435" y="5215890"/>
            <a:ext cx="1664335" cy="148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18" grpId="0" animBg="1"/>
      <p:bldP spid="9" grpId="0"/>
      <p:bldP spid="17" grpId="0" animBg="1"/>
      <p:bldP spid="13" grpId="0"/>
      <p:bldP spid="14" grpId="0" animBg="1"/>
      <p:bldP spid="15" grpId="0"/>
      <p:bldP spid="16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6282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5585" y="-140335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19" name="矩形 162818"/>
          <p:cNvSpPr/>
          <p:nvPr/>
        </p:nvSpPr>
        <p:spPr>
          <a:xfrm>
            <a:off x="588010" y="836930"/>
            <a:ext cx="5777865" cy="17564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55"/>
              </a:avLst>
            </a:prstTxWarp>
            <a:normAutofit/>
          </a:bodyPr>
          <a:p>
            <a:pPr algn="ctr"/>
            <a:r>
              <a:rPr lang="zh-CN" altLang="en-US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环节</a:t>
            </a:r>
            <a:r>
              <a:rPr lang="en-US" altLang="zh-CN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 </a:t>
            </a:r>
            <a:r>
              <a:rPr lang="zh-CN" altLang="en-US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倾诉感情</a:t>
            </a:r>
            <a:endParaRPr lang="zh-CN" altLang="en-US" sz="3600" b="1" spc="720">
              <a:ln w="127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107763" dir="18900000" algn="ctr" rotWithShape="0">
                  <a:srgbClr val="4D4D4D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265" y="3658235"/>
            <a:ext cx="859726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李白我想对你说 </a:t>
            </a:r>
            <a:r>
              <a:rPr lang="en-US" altLang="zh-CN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6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60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6000" u="sng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718050" y="1257300"/>
            <a:ext cx="4036060" cy="78676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7200" b="1" i="0" u="none" strike="noStrike" kern="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当堂检测</a:t>
            </a:r>
            <a:endParaRPr kumimoji="0" lang="zh-CN" sz="7200" b="1" i="0" u="none" strike="noStrike" kern="0" cap="none" spc="0" normalizeH="0" baseline="0" noProof="0" smtClean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32771" name="Rectangle 3"/>
          <p:cNvSpPr>
            <a:spLocks noGrp="1"/>
          </p:cNvSpPr>
          <p:nvPr>
            <p:ph type="body" sz="half" idx="1"/>
          </p:nvPr>
        </p:nvSpPr>
        <p:spPr>
          <a:xfrm>
            <a:off x="4860925" y="2744470"/>
            <a:ext cx="4142105" cy="96901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4800" b="1" kern="1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800" b="1" kern="1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、诗句接龙；</a:t>
            </a:r>
            <a:endParaRPr lang="zh-CN" altLang="en-US" sz="4800" b="1" kern="1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9700" name="Picture 4" descr="111111111111"/>
          <p:cNvPicPr>
            <a:picLocks noChangeAspect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-6985" y="0"/>
            <a:ext cx="4648835" cy="6356350"/>
          </a:xfrm>
        </p:spPr>
      </p:pic>
      <p:sp>
        <p:nvSpPr>
          <p:cNvPr id="2" name="文本框 1"/>
          <p:cNvSpPr txBox="1"/>
          <p:nvPr/>
        </p:nvSpPr>
        <p:spPr>
          <a:xfrm>
            <a:off x="4860925" y="4051300"/>
            <a:ext cx="433959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、全班背诵。</a:t>
            </a:r>
            <a:endParaRPr lang="zh-CN" altLang="en-US" sz="4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8" name="文本框 126977"/>
          <p:cNvSpPr txBox="1"/>
          <p:nvPr/>
        </p:nvSpPr>
        <p:spPr>
          <a:xfrm>
            <a:off x="953135" y="1458595"/>
            <a:ext cx="7293610" cy="2560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5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好一句</a:t>
            </a:r>
            <a:r>
              <a:rPr lang="en-US" altLang="zh-CN" sz="5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5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天生我材必有用”，祝每一位同学都成为社会有用之才！</a:t>
            </a:r>
            <a:endParaRPr lang="zh-CN" altLang="en-US" sz="5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6979" name="图片 126978" descr="轮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3135" y="4089400"/>
            <a:ext cx="7561580" cy="2157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80" name="文本框 126979"/>
          <p:cNvSpPr txBox="1"/>
          <p:nvPr/>
        </p:nvSpPr>
        <p:spPr>
          <a:xfrm>
            <a:off x="3212465" y="513715"/>
            <a:ext cx="2898775" cy="10115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6000" b="1" dirty="0">
                <a:solidFill>
                  <a:srgbClr val="FF3300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寄 语 </a:t>
            </a:r>
            <a:endParaRPr lang="zh-CN" altLang="en-US" sz="6000" b="1" dirty="0">
              <a:solidFill>
                <a:srgbClr val="FF3300"/>
              </a:solidFill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1314" name="联机映像占位符 141313" descr="D:/迅雷下载/http:/www.cbe21.com/xueke/yuwen/jyyd/kjzz/image/syt/0014.jpg"/>
          <p:cNvPicPr>
            <a:picLocks noChangeAspect="1"/>
          </p:cNvPicPr>
          <p:nvPr>
            <p:ph type="clipArt" sz="half" idx="2"/>
          </p:nvPr>
        </p:nvPicPr>
        <p:blipFill>
          <a:blip r:embed="rId1" r:link="rId2"/>
          <a:srcRect l="9009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41315" name="矩形 141314" descr="纸袋"/>
          <p:cNvSpPr/>
          <p:nvPr/>
        </p:nvSpPr>
        <p:spPr>
          <a:xfrm>
            <a:off x="4140200" y="692150"/>
            <a:ext cx="2438400" cy="1266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再见</a:t>
            </a:r>
            <a:endParaRPr lang="zh-CN" altLang="en-US" sz="9600" b="1">
              <a:ln w="9525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华文彩云" panose="02010800040101010101" charset="-122"/>
              <a:ea typeface="华文彩云" panose="020108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矩形 155649"/>
          <p:cNvSpPr/>
          <p:nvPr/>
        </p:nvSpPr>
        <p:spPr>
          <a:xfrm>
            <a:off x="4284663" y="260350"/>
            <a:ext cx="4391025" cy="34559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  <a:normAutofit/>
          </a:bodyPr>
          <a:p>
            <a:pPr algn="ctr"/>
            <a:r>
              <a:rPr lang="zh-CN" altLang="en-US" sz="54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将进酒</a:t>
            </a:r>
            <a:endParaRPr lang="zh-CN" altLang="en-US" sz="54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5651" name="矩形 155650"/>
          <p:cNvSpPr/>
          <p:nvPr/>
        </p:nvSpPr>
        <p:spPr>
          <a:xfrm>
            <a:off x="4680585" y="4394835"/>
            <a:ext cx="1511935" cy="17386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李白</a:t>
            </a:r>
            <a:endParaRPr lang="zh-CN" altLang="en-US" sz="40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5652" name="图片 155651" descr="FR8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148" y="151448"/>
            <a:ext cx="3960812" cy="6554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64465" y="1841500"/>
            <a:ext cx="3402330" cy="2286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绍兴市柯桥区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园艺学校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刘正伟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文本框 89089"/>
          <p:cNvSpPr txBox="1"/>
          <p:nvPr/>
        </p:nvSpPr>
        <p:spPr>
          <a:xfrm>
            <a:off x="292100" y="621030"/>
            <a:ext cx="597979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buClr>
                <a:srgbClr val="000000"/>
              </a:buClr>
            </a:pPr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导入：</a:t>
            </a:r>
            <a:endParaRPr lang="zh-CN" altLang="en-US" sz="48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>
                <a:srgbClr val="000000"/>
              </a:buClr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091" name="文本框 89090"/>
          <p:cNvSpPr txBox="1"/>
          <p:nvPr/>
        </p:nvSpPr>
        <p:spPr>
          <a:xfrm>
            <a:off x="184150" y="1455420"/>
            <a:ext cx="5608955" cy="17735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15000"/>
              </a:lnSpc>
              <a:buClr>
                <a:srgbClr val="000000"/>
              </a:buClr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将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进酒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》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将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32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qiāng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请、劝；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将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进酒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：即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请喝酒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意译为“劝酒歌”。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9092" name="图片 89091" descr="shuxiubax1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6101080" y="1455420"/>
            <a:ext cx="2816860" cy="4075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91465" y="3708400"/>
            <a:ext cx="6036945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表演：我们是如何劝酒的？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1465" y="4683125"/>
            <a:ext cx="5810250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思考：李白是如何劝酒的？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1" grpId="0"/>
      <p:bldP spid="4" grpId="0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609340" y="944880"/>
            <a:ext cx="4100195" cy="120904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学习目标</a:t>
            </a:r>
            <a:endParaRPr kumimoji="0" lang="zh-CN" altLang="en-US" sz="72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sz="half" idx="1"/>
          </p:nvPr>
        </p:nvSpPr>
        <p:spPr>
          <a:xfrm>
            <a:off x="3609340" y="2840355"/>
            <a:ext cx="5620385" cy="257238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sz="4000" b="1" kern="1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zh-CN" sz="4000" b="1" kern="1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背诵全诗；</a:t>
            </a:r>
            <a:endParaRPr lang="zh-CN" altLang="zh-CN" sz="4000" b="1" kern="12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4000" b="1" kern="1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kern="1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理情全诗的情感脉络。</a:t>
            </a:r>
            <a:endParaRPr lang="zh-CN" altLang="en-US" sz="4000" b="1" kern="12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3600" b="1" kern="1200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11268" name="Picture 4" descr="111111111111"/>
          <p:cNvPicPr>
            <a:picLocks noChangeAspect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414655" y="511175"/>
            <a:ext cx="3195320" cy="5837555"/>
          </a:xfrm>
        </p:spPr>
      </p:pic>
      <p:pic>
        <p:nvPicPr>
          <p:cNvPr id="178180" name="图片 178179" descr="Q_0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3609975" y="2702560"/>
            <a:ext cx="575945" cy="791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Q_0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3609340" y="3910330"/>
            <a:ext cx="575945" cy="791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126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6282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19" name="矩形 162818"/>
          <p:cNvSpPr/>
          <p:nvPr/>
        </p:nvSpPr>
        <p:spPr>
          <a:xfrm>
            <a:off x="207645" y="2776220"/>
            <a:ext cx="7955280" cy="187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环节</a:t>
            </a:r>
            <a:r>
              <a:rPr lang="en-US" altLang="zh-CN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r>
              <a:rPr lang="zh-CN" altLang="en-US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三读释醉意</a:t>
            </a:r>
            <a:endParaRPr lang="zh-CN" altLang="en-US" sz="3600" b="1" spc="720">
              <a:ln w="127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107763" dir="18900000" algn="ctr" rotWithShape="0">
                  <a:srgbClr val="4D4D4D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62828" name="秋水悠悠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04250" y="63087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282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8707" name="文本框 328706"/>
          <p:cNvSpPr txBox="1"/>
          <p:nvPr/>
        </p:nvSpPr>
        <p:spPr>
          <a:xfrm>
            <a:off x="533400" y="908050"/>
            <a:ext cx="8250238" cy="5510213"/>
          </a:xfrm>
          <a:prstGeom prst="rect">
            <a:avLst/>
          </a:prstGeom>
          <a:noFill/>
          <a:ln w="57150" cap="flat" cmpd="thinThick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进酒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金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樽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馔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玉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千金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裘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烹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羊 宰牛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恣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欢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谑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08" name="矩形 328707"/>
          <p:cNvSpPr/>
          <p:nvPr/>
        </p:nvSpPr>
        <p:spPr>
          <a:xfrm>
            <a:off x="5105400" y="1066800"/>
            <a:ext cx="12446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qi</a:t>
            </a:r>
            <a:r>
              <a:rPr lang="en-US" altLang="en-US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09" name="矩形 328708"/>
          <p:cNvSpPr/>
          <p:nvPr/>
        </p:nvSpPr>
        <p:spPr>
          <a:xfrm>
            <a:off x="5029200" y="1981200"/>
            <a:ext cx="10160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zūn</a:t>
            </a:r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10" name="矩形 328709"/>
          <p:cNvSpPr/>
          <p:nvPr/>
        </p:nvSpPr>
        <p:spPr>
          <a:xfrm>
            <a:off x="5105400" y="2895600"/>
            <a:ext cx="1355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zhuàn</a:t>
            </a: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11" name="矩形 328710"/>
          <p:cNvSpPr/>
          <p:nvPr/>
        </p:nvSpPr>
        <p:spPr>
          <a:xfrm>
            <a:off x="5181600" y="3810000"/>
            <a:ext cx="7921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qiú</a:t>
            </a: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12" name="矩形 328711"/>
          <p:cNvSpPr/>
          <p:nvPr/>
        </p:nvSpPr>
        <p:spPr>
          <a:xfrm>
            <a:off x="5181600" y="4724400"/>
            <a:ext cx="11953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pēng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13" name="矩形 328712"/>
          <p:cNvSpPr/>
          <p:nvPr/>
        </p:nvSpPr>
        <p:spPr>
          <a:xfrm>
            <a:off x="5181600" y="5715000"/>
            <a:ext cx="94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xuè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15" name="矩形 328714"/>
          <p:cNvSpPr/>
          <p:nvPr/>
        </p:nvSpPr>
        <p:spPr>
          <a:xfrm>
            <a:off x="1752600" y="5791200"/>
            <a:ext cx="50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zì</a:t>
            </a: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533400" y="207010"/>
            <a:ext cx="6933565" cy="701040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一读正其音（单人读、齐读）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08" grpId="0"/>
      <p:bldP spid="328709" grpId="0"/>
      <p:bldP spid="328710" grpId="0"/>
      <p:bldP spid="328711" grpId="0"/>
      <p:bldP spid="328712" grpId="0"/>
      <p:bldP spid="328713" grpId="0"/>
      <p:bldP spid="3287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533083" y="1250315"/>
            <a:ext cx="7543800" cy="5394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、解释下列加线字词。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）径须</a:t>
            </a:r>
            <a:r>
              <a:rPr lang="zh-CN" altLang="en-US" sz="2400" b="1" u="sng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沽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取对君</a:t>
            </a:r>
            <a:r>
              <a:rPr lang="zh-CN" altLang="en-US" sz="2400" b="1" u="sng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酌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钟鼓</a:t>
            </a:r>
            <a:r>
              <a:rPr lang="zh-CN" altLang="en-US" sz="2400" b="1" u="sng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馔玉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不足贵。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与君</a:t>
            </a:r>
            <a:r>
              <a:rPr lang="zh-CN" altLang="en-US" sz="2400" b="1" u="sng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歌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一曲。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、翻译下列句子。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）主人为何言少钱？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人生得意须尽欢，莫使金樽空对月。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3779838" y="1819275"/>
            <a:ext cx="4038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rgbClr val="BF0B1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沽：通酤，买。酌：喝。</a:t>
            </a: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3851275" y="2339340"/>
            <a:ext cx="2797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rgbClr val="BF0B1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馔玉：美好的饮食</a:t>
            </a: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3348038" y="2924175"/>
            <a:ext cx="2133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>
                <a:solidFill>
                  <a:srgbClr val="BF0B1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歌：唱。</a:t>
            </a: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3851275" y="4508500"/>
            <a:ext cx="41417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rgbClr val="BF0B1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主人为什么说我的钱少呢？</a:t>
            </a: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1066800" y="5486400"/>
            <a:ext cx="7010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rgbClr val="BF0B1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人生得意时应该尽情欢乐，不要让金杯空对着明月。</a:t>
            </a: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71120" y="448945"/>
            <a:ext cx="9008110" cy="701040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二读释其意（小组接龙读、互问、翻译）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  <p:bldP spid="30726" grpId="0"/>
      <p:bldP spid="307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1426" name="图片 23142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" y="1524000"/>
            <a:ext cx="1802130" cy="4890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1427" name="矩形 231426"/>
          <p:cNvSpPr/>
          <p:nvPr/>
        </p:nvSpPr>
        <p:spPr>
          <a:xfrm>
            <a:off x="285750" y="962025"/>
            <a:ext cx="6601460" cy="502920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、情感发展的脉络（齐读、分组讨论）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1428" name="椭圆 231427"/>
          <p:cNvSpPr/>
          <p:nvPr/>
        </p:nvSpPr>
        <p:spPr>
          <a:xfrm>
            <a:off x="4139883" y="1700848"/>
            <a:ext cx="863600" cy="863600"/>
          </a:xfrm>
          <a:prstGeom prst="ellipse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悲伤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29" name="椭圆 231428"/>
          <p:cNvSpPr/>
          <p:nvPr/>
        </p:nvSpPr>
        <p:spPr>
          <a:xfrm>
            <a:off x="4140200" y="2997200"/>
            <a:ext cx="863600" cy="863600"/>
          </a:xfrm>
          <a:prstGeom prst="ellipse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欢乐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0" name="椭圆 231429"/>
          <p:cNvSpPr/>
          <p:nvPr/>
        </p:nvSpPr>
        <p:spPr>
          <a:xfrm>
            <a:off x="4140200" y="4292600"/>
            <a:ext cx="863600" cy="863600"/>
          </a:xfrm>
          <a:prstGeom prst="ellipse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愤激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1" name="椭圆 231430"/>
          <p:cNvSpPr/>
          <p:nvPr/>
        </p:nvSpPr>
        <p:spPr>
          <a:xfrm>
            <a:off x="4140200" y="5661025"/>
            <a:ext cx="863600" cy="863600"/>
          </a:xfrm>
          <a:prstGeom prst="ellipse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狂放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2" name="直接连接符 231431"/>
          <p:cNvSpPr/>
          <p:nvPr/>
        </p:nvSpPr>
        <p:spPr>
          <a:xfrm>
            <a:off x="5364163" y="2133600"/>
            <a:ext cx="935037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1433" name="直接连接符 231432"/>
          <p:cNvSpPr/>
          <p:nvPr/>
        </p:nvSpPr>
        <p:spPr>
          <a:xfrm>
            <a:off x="5435600" y="3357563"/>
            <a:ext cx="93503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1434" name="直接连接符 231433"/>
          <p:cNvSpPr/>
          <p:nvPr/>
        </p:nvSpPr>
        <p:spPr>
          <a:xfrm>
            <a:off x="5364163" y="4652963"/>
            <a:ext cx="935037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1435" name="直接连接符 231434"/>
          <p:cNvSpPr/>
          <p:nvPr/>
        </p:nvSpPr>
        <p:spPr>
          <a:xfrm>
            <a:off x="5435600" y="6092825"/>
            <a:ext cx="93503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1436" name="矩形 231435"/>
          <p:cNvSpPr/>
          <p:nvPr/>
        </p:nvSpPr>
        <p:spPr>
          <a:xfrm>
            <a:off x="6588125" y="1844675"/>
            <a:ext cx="2160588" cy="576263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人生短促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7" name="矩形 231436"/>
          <p:cNvSpPr/>
          <p:nvPr/>
        </p:nvSpPr>
        <p:spPr>
          <a:xfrm>
            <a:off x="6588125" y="2997200"/>
            <a:ext cx="2160588" cy="576263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悲而行乐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8" name="矩形 231437"/>
          <p:cNvSpPr/>
          <p:nvPr/>
        </p:nvSpPr>
        <p:spPr>
          <a:xfrm>
            <a:off x="6659563" y="4365625"/>
            <a:ext cx="2160587" cy="576263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怀才不遇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9" name="矩形 231438"/>
          <p:cNvSpPr/>
          <p:nvPr/>
        </p:nvSpPr>
        <p:spPr>
          <a:xfrm>
            <a:off x="6659563" y="5805488"/>
            <a:ext cx="2160587" cy="576262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狂放不羁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0" name="直接连接符 231439"/>
          <p:cNvSpPr/>
          <p:nvPr/>
        </p:nvSpPr>
        <p:spPr>
          <a:xfrm>
            <a:off x="4572000" y="2636838"/>
            <a:ext cx="0" cy="28733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1441" name="直接连接符 231440"/>
          <p:cNvSpPr/>
          <p:nvPr/>
        </p:nvSpPr>
        <p:spPr>
          <a:xfrm>
            <a:off x="4572000" y="3860800"/>
            <a:ext cx="0" cy="431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1442" name="直接连接符 231441"/>
          <p:cNvSpPr/>
          <p:nvPr/>
        </p:nvSpPr>
        <p:spPr>
          <a:xfrm>
            <a:off x="4572000" y="5229225"/>
            <a:ext cx="0" cy="3603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1443" name="左大括号 231442"/>
          <p:cNvSpPr/>
          <p:nvPr/>
        </p:nvSpPr>
        <p:spPr>
          <a:xfrm>
            <a:off x="3708400" y="2060575"/>
            <a:ext cx="287338" cy="3816350"/>
          </a:xfrm>
          <a:prstGeom prst="leftBrace">
            <a:avLst>
              <a:gd name="adj1" fmla="val 110681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1444" name="椭圆 231443"/>
          <p:cNvSpPr/>
          <p:nvPr/>
        </p:nvSpPr>
        <p:spPr>
          <a:xfrm>
            <a:off x="2033270" y="2856865"/>
            <a:ext cx="1026160" cy="1902460"/>
          </a:xfrm>
          <a:prstGeom prst="ellipse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愁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5" name="直接连接符 231444"/>
          <p:cNvSpPr/>
          <p:nvPr/>
        </p:nvSpPr>
        <p:spPr>
          <a:xfrm flipH="1">
            <a:off x="3059113" y="3933825"/>
            <a:ext cx="433387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0339" name="Rectangle 4"/>
          <p:cNvSpPr>
            <a:spLocks noRot="1"/>
          </p:cNvSpPr>
          <p:nvPr/>
        </p:nvSpPr>
        <p:spPr>
          <a:xfrm>
            <a:off x="231140" y="223520"/>
            <a:ext cx="6067425" cy="60071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三读释醉意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1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3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23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7" grpId="0" bldLvl="0" animBg="1"/>
      <p:bldP spid="231428" grpId="0" bldLvl="0" animBg="1"/>
      <p:bldP spid="231429" grpId="0" bldLvl="0" animBg="1"/>
      <p:bldP spid="231430" grpId="0" bldLvl="0" animBg="1"/>
      <p:bldP spid="231431" grpId="0" bldLvl="0" animBg="1"/>
      <p:bldP spid="231436" grpId="0" bldLvl="0" animBg="1"/>
      <p:bldP spid="231437" grpId="0" bldLvl="0" animBg="1"/>
      <p:bldP spid="231438" grpId="0" bldLvl="0" animBg="1"/>
      <p:bldP spid="231439" grpId="0" bldLvl="0" animBg="1"/>
      <p:bldP spid="23144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1427" name="矩形 231426"/>
          <p:cNvSpPr/>
          <p:nvPr/>
        </p:nvSpPr>
        <p:spPr>
          <a:xfrm>
            <a:off x="231140" y="1235075"/>
            <a:ext cx="7783195" cy="502920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、表演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式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读（三人表演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劝酒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部分）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0339" name="Rectangle 4"/>
          <p:cNvSpPr>
            <a:spLocks noRot="1"/>
          </p:cNvSpPr>
          <p:nvPr/>
        </p:nvSpPr>
        <p:spPr>
          <a:xfrm>
            <a:off x="231140" y="223520"/>
            <a:ext cx="2995295" cy="60071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三读释醉意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215" y="2157095"/>
            <a:ext cx="8282940" cy="3200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岑夫子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丹丘生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，将进酒，杯莫停。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与君歌一曲，请君为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倾耳听。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钟鼓馔玉不足贵，但愿长醉不用醒。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古来圣贤皆寂寞，唯有饮者留其名。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陈王昔时宴平乐，斗酒十千恣欢谑。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0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1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39" grpId="0" animBg="1"/>
      <p:bldP spid="231427" grpId="0" animBg="1"/>
      <p:bldP spid="2" grpId="0"/>
    </p:bld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715</Words>
  <Paragraphs>150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黑体</vt:lpstr>
      <vt:lpstr>楷体_GB2312</vt:lpstr>
      <vt:lpstr>Times New Roman</vt:lpstr>
      <vt:lpstr>Calibri</vt:lpstr>
      <vt:lpstr>Verdana</vt:lpstr>
      <vt:lpstr>华文彩云</vt:lpstr>
      <vt:lpstr>微软雅黑</vt:lpstr>
      <vt:lpstr>新宋体</vt:lpstr>
      <vt:lpstr>诗情画意</vt:lpstr>
      <vt:lpstr>研读篇目：《将进酒》</vt:lpstr>
      <vt:lpstr>PowerPoint 演示文稿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当堂检测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2016-11-26T05:37:00Z</dcterms:created>
  <dcterms:modified xsi:type="dcterms:W3CDTF">2018-08-19T20:28:12Z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2052-10.1.0.6065</vt:lpwstr>
  </property>
</Properties>
</file>