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DF1F75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1483995"/>
            <a:ext cx="5012690" cy="3613150"/>
          </a:xfrm>
          <a:prstGeom prst="rect">
            <a:avLst/>
          </a:prstGeom>
        </p:spPr>
      </p:pic>
      <p:sp>
        <p:nvSpPr>
          <p:cNvPr id="5121" name="文本框 1"/>
          <p:cNvSpPr txBox="1"/>
          <p:nvPr/>
        </p:nvSpPr>
        <p:spPr>
          <a:xfrm>
            <a:off x="7225030" y="776923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宋体" panose="02010600030101010101" pitchFamily="2" charset="-122"/>
              </a:rPr>
              <a:t>七步诗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隶书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2" name="文本框 2"/>
          <p:cNvSpPr txBox="1"/>
          <p:nvPr/>
        </p:nvSpPr>
        <p:spPr>
          <a:xfrm>
            <a:off x="6735445" y="1758315"/>
            <a:ext cx="364744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煮豆燃豆箕，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豆在釜中泣。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本是同根生，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相煎何太急。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1060" y="777558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宋体" panose="02010600030101010101" pitchFamily="2" charset="-122"/>
              </a:rPr>
              <a:t>七步诗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隶书" panose="020108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1475" y="1758950"/>
            <a:ext cx="364744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煮豆燃豆箕，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豆在釜中泣。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本是同根生，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相煎何太急。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9475" name="文本框 489474"/>
          <p:cNvSpPr txBox="1"/>
          <p:nvPr/>
        </p:nvSpPr>
        <p:spPr>
          <a:xfrm>
            <a:off x="1548765" y="1268730"/>
            <a:ext cx="9094470" cy="452310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字子建，世称陈思王，曹操第三子，著有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曹子建集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，代表作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洛神赋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名都赋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赠白马王彪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他是建安时期成就最大的作家，钟嵘称为“建安之杰”，与曹操、曹丕合称为“三曹”。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他的风格以曹丕继位为界，前期以宴饮游乐为主，后期以抒忧发愤为主。钟嵘评价其艺术特色为“骨气奇高、词采华茂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”。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6765" y="132715"/>
            <a:ext cx="272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曹植简介：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7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7" name="标题 11266"/>
          <p:cNvSpPr>
            <a:spLocks noGrp="1"/>
          </p:cNvSpPr>
          <p:nvPr>
            <p:ph type="title" idx="4294967295"/>
          </p:nvPr>
        </p:nvSpPr>
        <p:spPr>
          <a:xfrm>
            <a:off x="8686800" y="990600"/>
            <a:ext cx="1143000" cy="4038600"/>
          </a:xfrm>
          <a:ln>
            <a:solidFill>
              <a:schemeClr val="tx1"/>
            </a:solidFill>
            <a:miter/>
          </a:ln>
        </p:spPr>
        <p:txBody>
          <a:bodyPr anchor="ctr"/>
          <a:p>
            <a:pPr fontAlgn="base"/>
            <a:r>
              <a:rPr lang="zh-CN" altLang="en-US" sz="8000" b="1" strike="noStrike" noProof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anose="02010800040101010101" pitchFamily="2" charset="-122"/>
              </a:rPr>
              <a:t>白马篇</a:t>
            </a:r>
            <a:endParaRPr lang="zh-CN" altLang="en-US" sz="8000" b="1" strike="noStrike" noProof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ea typeface="华文新魏" panose="0201080004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7628891" y="3886200"/>
            <a:ext cx="921385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华文行楷" panose="02010800040101010101" pitchFamily="2" charset="-122"/>
                <a:cs typeface="+mn-cs"/>
              </a:rPr>
              <a:t>曹  植</a:t>
            </a:r>
            <a:endParaRPr lang="zh-CN" altLang="en-US" sz="4800" b="1" noProof="1" dirty="0">
              <a:solidFill>
                <a:srgbClr val="A5002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《白马篇》音频朗读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0760" y="5670550"/>
            <a:ext cx="619125" cy="6191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3400" y="292735"/>
            <a:ext cx="1268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 u="sng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DF1F75"/>
                </a:solidFill>
                <a:effectLst/>
                <a:latin typeface="Times New Roman" panose="02020603050405020304" charset="0"/>
                <a:ea typeface="华文新魏" panose="02010800040101010101" pitchFamily="2" charset="-122"/>
                <a:sym typeface="+mn-ea"/>
              </a:rPr>
              <a:t>读诗</a:t>
            </a:r>
            <a:endParaRPr lang="zh-CN" alt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F1F75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60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031" t="1204" r="55313" b="-1204"/>
          <a:stretch>
            <a:fillRect/>
          </a:stretch>
        </p:blipFill>
        <p:spPr>
          <a:xfrm>
            <a:off x="109855" y="168275"/>
            <a:ext cx="4944745" cy="6521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71043" y="343535"/>
            <a:ext cx="12039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4000" b="1" u="sng" noProof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DF1F75"/>
                </a:solidFill>
                <a:effectLst/>
                <a:latin typeface="Times New Roman" panose="02020603050405020304" charset="0"/>
                <a:ea typeface="华文新魏" panose="02010800040101010101" pitchFamily="2" charset="-122"/>
                <a:cs typeface="+mn-cs"/>
                <a:sym typeface="+mn-ea"/>
              </a:rPr>
              <a:t>品诗</a:t>
            </a:r>
            <a:endParaRPr lang="zh-CN" altLang="zh-CN" sz="4000" b="1" u="sng" noProof="1" dirty="0">
              <a:ln w="12700">
                <a:solidFill>
                  <a:schemeClr val="accent5"/>
                </a:solidFill>
                <a:prstDash val="solid"/>
              </a:ln>
              <a:solidFill>
                <a:srgbClr val="DF1F75"/>
              </a:solidFill>
              <a:effectLst/>
              <a:latin typeface="Times New Roman" panose="02020603050405020304" charset="0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4080" y="1463675"/>
            <a:ext cx="71278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4400" b="1" noProof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1.全诗塑造了一个怎样的人物形象? 从哪些方面塑造的?</a:t>
            </a:r>
            <a:endParaRPr lang="zh-CN" altLang="en-US" sz="4400" b="1" noProof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4400" b="1" noProof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2</a:t>
            </a:r>
            <a:r>
              <a:rPr lang="zh-CN" altLang="en-US" sz="4400" b="1" noProof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.《白马篇》寄托了作者怎样的思想感情？</a:t>
            </a:r>
            <a:endParaRPr lang="zh-CN" altLang="en-US" sz="4400" b="1" noProof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4400" b="1" noProof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3</a:t>
            </a:r>
            <a:r>
              <a:rPr lang="zh-CN" altLang="en-US" sz="4400" b="1" noProof="1" dirty="0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.诗歌运用了哪些艺术手法？</a:t>
            </a:r>
            <a:endParaRPr lang="zh-CN" altLang="en-US" sz="4400" b="1" noProof="1" dirty="0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89095" y="31877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华文新魏" panose="02010800040101010101" pitchFamily="2" charset="-122"/>
                <a:cs typeface="+mn-cs"/>
                <a:sym typeface="+mn-ea"/>
              </a:rPr>
              <a:t>自古英雄出少年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charset="0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100705" y="1177925"/>
          <a:ext cx="6096000" cy="3108960"/>
        </p:xfrm>
        <a:graphic>
          <a:graphicData uri="http://schemas.openxmlformats.org/drawingml/2006/table">
            <a:tbl>
              <a:tblPr/>
              <a:tblGrid>
                <a:gridCol w="609600"/>
                <a:gridCol w="3733800"/>
                <a:gridCol w="1752600"/>
              </a:tblGrid>
              <a:tr h="762000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66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外在美</a:t>
                      </a: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48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66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 </a:t>
                      </a: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790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000066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内在美</a:t>
                      </a: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69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66"/>
                        </a:solidFill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517" name="文本框 17516"/>
          <p:cNvSpPr txBox="1"/>
          <p:nvPr/>
        </p:nvSpPr>
        <p:spPr>
          <a:xfrm>
            <a:off x="3733800" y="1304925"/>
            <a:ext cx="3887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游侠身世 豪侠英武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510" name="文本框 17509"/>
          <p:cNvSpPr txBox="1"/>
          <p:nvPr/>
        </p:nvSpPr>
        <p:spPr>
          <a:xfrm>
            <a:off x="3769360" y="2103755"/>
            <a:ext cx="3816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勤练武艺 武艺高超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513" name="文本框 17512"/>
          <p:cNvSpPr txBox="1"/>
          <p:nvPr/>
        </p:nvSpPr>
        <p:spPr>
          <a:xfrm>
            <a:off x="3769360" y="2865755"/>
            <a:ext cx="3673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为国杀敌 英雄业绩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514" name="文本框 17513"/>
          <p:cNvSpPr txBox="1"/>
          <p:nvPr/>
        </p:nvSpPr>
        <p:spPr>
          <a:xfrm>
            <a:off x="3769360" y="3627755"/>
            <a:ext cx="3735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弃家保国 视死如归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511" name="文本框 17510"/>
          <p:cNvSpPr txBox="1"/>
          <p:nvPr/>
        </p:nvSpPr>
        <p:spPr>
          <a:xfrm>
            <a:off x="7467600" y="1304925"/>
            <a:ext cx="1584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名望高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7512" name="文本框 17511"/>
          <p:cNvSpPr txBox="1"/>
          <p:nvPr/>
        </p:nvSpPr>
        <p:spPr>
          <a:xfrm>
            <a:off x="7503795" y="2103755"/>
            <a:ext cx="1584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武艺高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7515" name="文本框 17514"/>
          <p:cNvSpPr txBox="1"/>
          <p:nvPr/>
        </p:nvSpPr>
        <p:spPr>
          <a:xfrm>
            <a:off x="7503160" y="2865755"/>
            <a:ext cx="1657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功劳高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7516" name="文本框 17515"/>
          <p:cNvSpPr txBox="1"/>
          <p:nvPr/>
        </p:nvSpPr>
        <p:spPr>
          <a:xfrm>
            <a:off x="7503795" y="3627755"/>
            <a:ext cx="17287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品德高</a:t>
            </a:r>
            <a:endParaRPr lang="zh-CN" altLang="en-US" sz="32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7562" name="文本框 17561"/>
          <p:cNvSpPr txBox="1"/>
          <p:nvPr/>
        </p:nvSpPr>
        <p:spPr>
          <a:xfrm>
            <a:off x="1919605" y="4439920"/>
            <a:ext cx="84582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[诗中塑造了一个</a:t>
            </a:r>
            <a:r>
              <a:rPr lang="zh-CN" altLang="en-US" sz="2800" b="1" noProof="1" dirty="0">
                <a:solidFill>
                  <a:srgbClr val="DF1F7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武艺高强的少年英雄</a:t>
            </a:r>
            <a:r>
              <a:rPr lang="zh-CN" altLang="en-US" sz="2800" b="1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，歌颂他为国献身，誓死如归的高尚精神，寄托诗人为国建功立业的雄心壮志。“捐躯赴难，视死如归”，正是曹植本人的一向志愿。诗歌表现此时年轻的诗人精神昂扬奋发，对自己的前途、事业充满美好的憧憬。]</a:t>
            </a:r>
            <a:endParaRPr lang="zh-CN" altLang="en-US" sz="2800" b="1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7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17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7" grpId="0"/>
      <p:bldP spid="17510" grpId="0"/>
      <p:bldP spid="17513" grpId="0"/>
      <p:bldP spid="17514" grpId="0"/>
      <p:bldP spid="17511" grpId="0"/>
      <p:bldP spid="17512" grpId="0"/>
      <p:bldP spid="17515" grpId="0"/>
      <p:bldP spid="17516" grpId="0"/>
      <p:bldP spid="1756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2990" t="-1611" r="230" b="1611"/>
          <a:stretch>
            <a:fillRect/>
          </a:stretch>
        </p:blipFill>
        <p:spPr>
          <a:xfrm>
            <a:off x="60325" y="36830"/>
            <a:ext cx="6548755" cy="6402070"/>
          </a:xfrm>
          <a:prstGeom prst="rect">
            <a:avLst/>
          </a:prstGeom>
        </p:spPr>
      </p:pic>
      <p:sp>
        <p:nvSpPr>
          <p:cNvPr id="18436" name="文本框 18435"/>
          <p:cNvSpPr txBox="1"/>
          <p:nvPr/>
        </p:nvSpPr>
        <p:spPr>
          <a:xfrm>
            <a:off x="6212205" y="1509395"/>
            <a:ext cx="38652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1.铺陈的手法</a:t>
            </a:r>
            <a:endParaRPr lang="zh-CN" altLang="en-US" sz="48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080" y="332740"/>
            <a:ext cx="33204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4000" b="1" noProof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DF1F75"/>
                </a:solidFill>
                <a:effectLst/>
                <a:latin typeface="Times New Roman" panose="02020603050405020304" charset="0"/>
                <a:ea typeface="华文新魏" panose="02010800040101010101" pitchFamily="2" charset="-122"/>
                <a:cs typeface="+mn-cs"/>
              </a:rPr>
              <a:t>艺术特色</a:t>
            </a:r>
            <a:endParaRPr lang="zh-CN" altLang="en-US" sz="4000" b="1" noProof="1" dirty="0">
              <a:ln w="12700">
                <a:solidFill>
                  <a:schemeClr val="accent5"/>
                </a:solidFill>
                <a:prstDash val="solid"/>
              </a:ln>
              <a:solidFill>
                <a:srgbClr val="DF1F75"/>
              </a:solidFill>
              <a:effectLst/>
              <a:latin typeface="Times New Roman" panose="02020603050405020304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2205" y="3013710"/>
            <a:ext cx="32461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2.比喻贴切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2205" y="4469765"/>
            <a:ext cx="56946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3.设问和反问的运用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995" y="218440"/>
            <a:ext cx="596900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000" b="1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DF1F75"/>
                </a:solidFill>
                <a:effectLst/>
              </a:rPr>
              <a:t>拓展</a:t>
            </a:r>
            <a:endParaRPr lang="zh-CN" altLang="en-US" sz="4000" b="1">
              <a:ln w="12700">
                <a:solidFill>
                  <a:schemeClr val="accent5"/>
                </a:solidFill>
                <a:prstDash val="solid"/>
              </a:ln>
              <a:solidFill>
                <a:srgbClr val="DF1F75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8280" y="218440"/>
            <a:ext cx="736600" cy="6577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学了本文之后，你有什么感想？</a:t>
            </a:r>
            <a:endParaRPr lang="zh-CN" altLang="en-US" sz="3600" b="1" dirty="0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</Words>
  <Application>WPS 演示</Application>
  <PresentationFormat>宽屏</PresentationFormat>
  <Paragraphs>74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华文隶书</vt:lpstr>
      <vt:lpstr>楷体</vt:lpstr>
      <vt:lpstr>华文新魏</vt:lpstr>
      <vt:lpstr>Times New Roman</vt:lpstr>
      <vt:lpstr>华文行楷</vt:lpstr>
      <vt:lpstr>方正粗黑宋简体</vt:lpstr>
      <vt:lpstr>Arial Unicode MS</vt:lpstr>
      <vt:lpstr>Office 主题​​</vt:lpstr>
      <vt:lpstr>PowerPoint 演示文稿</vt:lpstr>
      <vt:lpstr>PowerPoint 演示文稿</vt:lpstr>
      <vt:lpstr>白马篇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dcterms:created xsi:type="dcterms:W3CDTF">2019-10-11T08:03:00Z</dcterms:created>
  <dcterms:modified xsi:type="dcterms:W3CDTF">2019-10-12T04:18:00Z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