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60" r:id="rId3"/>
    <p:sldId id="257" r:id="rId4"/>
    <p:sldId id="256" r:id="rId5"/>
    <p:sldId id="263" r:id="rId7"/>
    <p:sldId id="267" r:id="rId8"/>
    <p:sldId id="261" r:id="rId9"/>
    <p:sldId id="264" r:id="rId10"/>
    <p:sldId id="265" r:id="rId11"/>
    <p:sldId id="266" r:id="rId12"/>
    <p:sldId id="262" r:id="rId13"/>
    <p:sldId id="259" r:id="rId14"/>
    <p:sldId id="258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1A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 rot="19980000">
            <a:off x="1522095" y="2618105"/>
            <a:ext cx="91484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0000"/>
                    <a:lumOff val="8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赵生勤老师课件</a:t>
            </a:r>
            <a:endParaRPr lang="zh-CN" altLang="en-US" sz="9600" b="1">
              <a:solidFill>
                <a:schemeClr val="accent5">
                  <a:lumMod val="20000"/>
                  <a:lumOff val="8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7346" name="图片 57345" descr="新月树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" y="71755"/>
            <a:ext cx="11951335" cy="6715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>
            <a:spLocks noRot="1"/>
          </p:cNvSpPr>
          <p:nvPr/>
        </p:nvSpPr>
        <p:spPr>
          <a:xfrm>
            <a:off x="728345" y="377825"/>
            <a:ext cx="11105515" cy="43243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39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江 城 子</a:t>
            </a:r>
            <a:endParaRPr lang="zh-CN" altLang="en-US" sz="96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en-US" altLang="zh-CN" sz="72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</a:t>
            </a:r>
            <a:r>
              <a:rPr lang="zh-CN" altLang="en-US" sz="72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乙</a:t>
            </a:r>
            <a:r>
              <a:rPr lang="zh-CN" altLang="en-US" sz="72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卯</a:t>
            </a:r>
            <a:r>
              <a:rPr lang="zh-CN" altLang="en-US" sz="72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正月二十日夜记梦</a:t>
            </a:r>
            <a:endParaRPr lang="zh-CN" altLang="en-US" sz="72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矩形 2"/>
          <p:cNvSpPr>
            <a:spLocks noRot="1"/>
          </p:cNvSpPr>
          <p:nvPr/>
        </p:nvSpPr>
        <p:spPr>
          <a:xfrm>
            <a:off x="4908550" y="5316220"/>
            <a:ext cx="2374265" cy="92265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7200" b="1" dirty="0">
                <a:solidFill>
                  <a:srgbClr val="FFFF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苏 轼</a:t>
            </a:r>
            <a:endParaRPr lang="zh-CN" altLang="en-US" sz="7200" b="1" dirty="0">
              <a:solidFill>
                <a:srgbClr val="FFFF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70000" y="1889760"/>
            <a:ext cx="9653905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r>
              <a:rPr lang="zh-CN" altLang="en-US" sz="40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1.</a:t>
            </a:r>
            <a:r>
              <a:rPr lang="zh-CN" altLang="en-US" sz="40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白描</a:t>
            </a:r>
            <a:r>
              <a:rPr lang="zh-CN" altLang="en-US" sz="40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。用语自然，不加雕琢，淋漓尽致地表现出词人内心细腻深沉的情感。</a:t>
            </a:r>
            <a:endParaRPr lang="zh-CN" altLang="en-US" sz="40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40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2.</a:t>
            </a:r>
            <a:r>
              <a:rPr lang="zh-CN" altLang="en-US" sz="40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虚实结合。</a:t>
            </a:r>
            <a:r>
              <a:rPr lang="zh-CN" altLang="en-US" sz="40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全词以梦为线索，以虚映实，虚中见实，抒发对亡妻的无限怀念之情。</a:t>
            </a:r>
            <a:endParaRPr lang="zh-CN" altLang="en-US" sz="40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87595" y="981075"/>
            <a:ext cx="24180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400" b="1">
                <a:solidFill>
                  <a:srgbClr val="FF0000"/>
                </a:solidFill>
                <a:sym typeface="+mn-ea"/>
              </a:rPr>
              <a:t>写作手法</a:t>
            </a:r>
            <a:endParaRPr lang="zh-CN" altLang="en-US" sz="44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279390" y="313690"/>
            <a:ext cx="163322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</a:t>
            </a:r>
            <a:r>
              <a:rPr lang="en-US" altLang="zh-CN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结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7265" y="1225550"/>
            <a:ext cx="10649585" cy="5182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这首词以“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梦前</a:t>
            </a:r>
            <a:r>
              <a:rPr lang="en-US" altLang="zh-CN" sz="36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----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梦中</a:t>
            </a:r>
            <a:r>
              <a:rPr lang="en-US" altLang="zh-CN" sz="36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----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梦后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”为时间线索，将“现实</a:t>
            </a:r>
            <a:r>
              <a:rPr lang="en-US" altLang="zh-CN" sz="36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----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梦境</a:t>
            </a:r>
            <a:r>
              <a:rPr lang="en-US" altLang="zh-CN" sz="36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----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现实”交织起来。题虽为记梦，实际是通过记梦来抒写对亡妻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真挚的爱情和深沉的思念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。全词感情深挚，充满一种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凄婉哀伤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的调子。</a:t>
            </a:r>
            <a:endParaRPr lang="zh-CN" altLang="en-US" sz="36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endParaRPr lang="zh-CN" altLang="en-US" sz="36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      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梦前</a:t>
            </a:r>
            <a:r>
              <a:rPr lang="en-US" altLang="zh-CN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1A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此情无计可消除</a:t>
            </a:r>
            <a:endParaRPr lang="zh-CN" altLang="en-US" sz="3600" b="1" dirty="0">
              <a:solidFill>
                <a:srgbClr val="1A1A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      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梦中</a:t>
            </a:r>
            <a:r>
              <a:rPr lang="en-US" altLang="zh-CN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1A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此时无声胜有声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indent="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      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梦后</a:t>
            </a:r>
            <a:r>
              <a:rPr lang="en-US" altLang="zh-CN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1A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此恨绵绵无绝期</a:t>
            </a:r>
            <a:endParaRPr lang="zh-CN" altLang="en-US" sz="3600" b="1" dirty="0">
              <a:solidFill>
                <a:srgbClr val="1A1A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7346" name="图片 57345" descr="新月树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" y="137160"/>
            <a:ext cx="11951335" cy="65843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47" name="文本框 57346"/>
          <p:cNvSpPr txBox="1"/>
          <p:nvPr/>
        </p:nvSpPr>
        <p:spPr>
          <a:xfrm>
            <a:off x="1847850" y="2708275"/>
            <a:ext cx="1800225" cy="76835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400" b="1" dirty="0">
                <a:latin typeface="华文行楷" panose="02010800040101010101" pitchFamily="2" charset="-122"/>
                <a:ea typeface="华文行楷" panose="02010800040101010101" pitchFamily="2" charset="-122"/>
                <a:hlinkClick r:id=""/>
              </a:rPr>
              <a:t>梦  前</a:t>
            </a:r>
            <a:endParaRPr lang="zh-CN" altLang="en-US" sz="44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7348" name="文本框 57347"/>
          <p:cNvSpPr txBox="1"/>
          <p:nvPr/>
        </p:nvSpPr>
        <p:spPr>
          <a:xfrm>
            <a:off x="8455025" y="2636838"/>
            <a:ext cx="1889125" cy="76835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华文新魏" panose="02010800040101010101" pitchFamily="2" charset="-122"/>
                <a:hlinkClick r:id=""/>
              </a:rPr>
              <a:t>梦  后</a:t>
            </a:r>
            <a:endParaRPr lang="zh-CN" altLang="en-US" sz="4400" b="1"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57349" name="文本框 57348"/>
          <p:cNvSpPr txBox="1"/>
          <p:nvPr/>
        </p:nvSpPr>
        <p:spPr>
          <a:xfrm>
            <a:off x="8328025" y="4365625"/>
            <a:ext cx="2089150" cy="645160"/>
          </a:xfrm>
          <a:prstGeom prst="rect">
            <a:avLst/>
          </a:prstGeom>
          <a:gradFill rotWithShape="1">
            <a:gsLst>
              <a:gs pos="0">
                <a:srgbClr val="767676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月圆人亡</a:t>
            </a:r>
            <a:endParaRPr lang="zh-CN" altLang="en-US" sz="360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57350" name="文本框 57349"/>
          <p:cNvSpPr txBox="1"/>
          <p:nvPr/>
        </p:nvSpPr>
        <p:spPr>
          <a:xfrm>
            <a:off x="4945063" y="4365625"/>
            <a:ext cx="2087562" cy="645160"/>
          </a:xfrm>
          <a:prstGeom prst="rect">
            <a:avLst/>
          </a:prstGeom>
          <a:gradFill rotWithShape="1">
            <a:gsLst>
              <a:gs pos="0">
                <a:srgbClr val="767676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相顾无言</a:t>
            </a:r>
            <a:endParaRPr lang="zh-CN" altLang="en-US" sz="360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57351" name="文本框 57350"/>
          <p:cNvSpPr txBox="1"/>
          <p:nvPr/>
        </p:nvSpPr>
        <p:spPr>
          <a:xfrm>
            <a:off x="1668463" y="4368800"/>
            <a:ext cx="2051050" cy="645160"/>
          </a:xfrm>
          <a:prstGeom prst="rect">
            <a:avLst/>
          </a:prstGeom>
          <a:gradFill rotWithShape="1">
            <a:gsLst>
              <a:gs pos="0">
                <a:srgbClr val="767676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十年生死</a:t>
            </a:r>
            <a:endParaRPr lang="zh-CN" altLang="en-US" sz="360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57352" name="任意多边形 57351"/>
          <p:cNvSpPr/>
          <p:nvPr/>
        </p:nvSpPr>
        <p:spPr>
          <a:xfrm>
            <a:off x="3863975" y="2924175"/>
            <a:ext cx="936625" cy="431800"/>
          </a:xfrm>
          <a:custGeom>
            <a:avLst/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ahLst/>
            <a:cxnLst>
              <a:cxn ang="270">
                <a:pos x="16200" y="0"/>
              </a:cxn>
              <a:cxn ang="180">
                <a:pos x="0" y="10800"/>
              </a:cxn>
              <a:cxn ang="90">
                <a:pos x="16200" y="21600"/>
              </a:cxn>
              <a:cxn ang="0">
                <a:pos x="21600" y="10800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FF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7353" name="任意多边形 57352"/>
          <p:cNvSpPr/>
          <p:nvPr/>
        </p:nvSpPr>
        <p:spPr>
          <a:xfrm>
            <a:off x="7175500" y="2852738"/>
            <a:ext cx="936625" cy="431800"/>
          </a:xfrm>
          <a:custGeom>
            <a:avLst/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ahLst/>
            <a:cxnLst>
              <a:cxn ang="270">
                <a:pos x="16200" y="0"/>
              </a:cxn>
              <a:cxn ang="180">
                <a:pos x="0" y="10800"/>
              </a:cxn>
              <a:cxn ang="90">
                <a:pos x="16200" y="21600"/>
              </a:cxn>
              <a:cxn ang="0">
                <a:pos x="21600" y="10800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FF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7355" name="文本框 57354"/>
          <p:cNvSpPr txBox="1"/>
          <p:nvPr/>
        </p:nvSpPr>
        <p:spPr>
          <a:xfrm>
            <a:off x="5087938" y="2708275"/>
            <a:ext cx="1800225" cy="76835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400" b="1" dirty="0">
                <a:latin typeface="华文行楷" panose="02010800040101010101" pitchFamily="2" charset="-122"/>
                <a:ea typeface="华文行楷" panose="02010800040101010101" pitchFamily="2" charset="-122"/>
                <a:hlinkClick r:id=""/>
              </a:rPr>
              <a:t>梦  中</a:t>
            </a:r>
            <a:endParaRPr lang="zh-CN" altLang="en-US" sz="44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animBg="1"/>
      <p:bldP spid="57355" grpId="0" animBg="1"/>
      <p:bldP spid="57348" grpId="0" animBg="1"/>
      <p:bldP spid="57352" grpId="0" animBg="1"/>
      <p:bldP spid="57353" grpId="0" animBg="1"/>
      <p:bldP spid="57351" grpId="0" animBg="1"/>
      <p:bldP spid="57350" grpId="0" animBg="1"/>
      <p:bldP spid="5734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4" name="文本框 56323"/>
          <p:cNvSpPr txBox="1"/>
          <p:nvPr/>
        </p:nvSpPr>
        <p:spPr>
          <a:xfrm>
            <a:off x="2286000" y="1942465"/>
            <a:ext cx="7620000" cy="349758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algn="l">
              <a:lnSpc>
                <a:spcPct val="140000"/>
              </a:lnSpc>
              <a:spcBef>
                <a:spcPct val="50000"/>
              </a:spcBef>
            </a:pPr>
            <a:r>
              <a:rPr lang="en-US" altLang="zh-CN" sz="40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1</a:t>
            </a:r>
            <a:r>
              <a:rPr lang="zh-CN" altLang="en-US" sz="40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、了解苏词艺术风格的多样性</a:t>
            </a:r>
            <a:endParaRPr lang="zh-CN" altLang="en-US" sz="40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342900" indent="-342900" algn="l">
              <a:lnSpc>
                <a:spcPct val="140000"/>
              </a:lnSpc>
              <a:spcBef>
                <a:spcPct val="50000"/>
              </a:spcBef>
            </a:pPr>
            <a:r>
              <a:rPr lang="en-US" altLang="zh-CN" sz="40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2</a:t>
            </a:r>
            <a:r>
              <a:rPr lang="zh-CN" altLang="en-US" sz="40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、体会文章表达的艺术</a:t>
            </a:r>
            <a:endParaRPr lang="zh-CN" altLang="en-US" sz="40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342900" indent="-342900" algn="l">
              <a:lnSpc>
                <a:spcPct val="140000"/>
              </a:lnSpc>
              <a:spcBef>
                <a:spcPct val="50000"/>
              </a:spcBef>
            </a:pPr>
            <a:r>
              <a:rPr lang="en-US" altLang="zh-CN" sz="40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3</a:t>
            </a:r>
            <a:r>
              <a:rPr lang="zh-CN" altLang="en-US" sz="40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、体会作者的思想感情</a:t>
            </a:r>
            <a:br>
              <a:rPr lang="zh-CN" altLang="en-US" sz="4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b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40275" y="840105"/>
            <a:ext cx="24180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教学目标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6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6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6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63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63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63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84835" y="1337945"/>
            <a:ext cx="11193780" cy="513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3600"/>
              <a:t>        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zh-CN" altLang="en-US" sz="3600" b="1">
                <a:solidFill>
                  <a:srgbClr val="1A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苏东坡十九岁时，与年方十六的王弗结婚。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王弗年轻美貌，且侍亲甚孝，二人恩爱情深。可惜天命无常，王弗二十七岁就去世了。这对东坡是绝大的打击，其心中的沉痛，精神上的痛苦，是不言而喻的。</a:t>
            </a:r>
            <a:r>
              <a:rPr lang="zh-CN" altLang="en-US" sz="3600" b="1">
                <a:solidFill>
                  <a:srgbClr val="1A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公元1075年，东坡来到密州任知州。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这一年正月二十日，他梦见爱妻王氏，便写下了这首“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有声当彻天，有泪当彻泉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”且传诵千古的悼亡词。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88560" y="417195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FF0000"/>
                </a:solidFill>
                <a:sym typeface="+mn-ea"/>
              </a:rPr>
              <a:t>写作背景</a:t>
            </a:r>
            <a:endParaRPr lang="zh-CN" altLang="en-US" sz="40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46785" y="1045845"/>
            <a:ext cx="10683240" cy="53695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</a:pPr>
            <a:r>
              <a:rPr lang="en-US" sz="44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</a:t>
            </a:r>
            <a:r>
              <a:rPr lang="zh-CN" sz="44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十年生死两茫茫，不思量，自难忘。千里孤坟，无处话凄凉。纵使相逢应不识，尘满面，鬓如霜。</a:t>
            </a:r>
            <a:endParaRPr lang="zh-CN" sz="4400" b="1">
              <a:solidFill>
                <a:srgbClr val="1E1E1E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0">
              <a:lnSpc>
                <a:spcPct val="130000"/>
              </a:lnSpc>
            </a:pPr>
            <a:r>
              <a:rPr lang="zh-CN" sz="44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en-US" altLang="zh-CN" sz="44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r>
              <a:rPr lang="en-US" sz="44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zh-CN" sz="44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夜来幽梦忽还乡，小轩窗，正梳妆。相顾无言，唯有泪千行。料得年年断肠处，明月夜，短松岗。</a:t>
            </a:r>
            <a:r>
              <a:rPr lang="en-US" sz="44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endParaRPr lang="en-US" altLang="en-US" sz="4400" b="1">
              <a:solidFill>
                <a:srgbClr val="1E1E1E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66240" y="277495"/>
            <a:ext cx="92443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江城子</a:t>
            </a:r>
            <a:r>
              <a:rPr 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乙卯正月二十日夜记梦</a:t>
            </a:r>
            <a:r>
              <a:rPr lang="en-US" alt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sz="2800" b="1">
                <a:solidFill>
                  <a:srgbClr val="1A1AC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苏轼</a:t>
            </a:r>
            <a:endParaRPr lang="zh-CN" altLang="en-US" sz="2800" b="1">
              <a:solidFill>
                <a:srgbClr val="1A1AC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2560" y="156210"/>
            <a:ext cx="784225" cy="156845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rgbClr val="FF0000"/>
                </a:solidFill>
                <a:highlight>
                  <a:srgbClr val="FFFF00"/>
                </a:highlight>
              </a:rPr>
              <a:t>朗读</a:t>
            </a:r>
            <a:endParaRPr lang="zh-CN" altLang="en-US" sz="4800" b="1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89000" y="540385"/>
            <a:ext cx="10683240" cy="57772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40000"/>
              </a:lnSpc>
            </a:pPr>
            <a:r>
              <a:rPr lang="en-US" sz="4400" b="1">
                <a:solidFill>
                  <a:srgbClr val="1E1E1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十年生死</a:t>
            </a:r>
            <a:r>
              <a:rPr lang="zh-CN" sz="4400" b="1">
                <a:solidFill>
                  <a:srgbClr val="1A1AC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两茫茫</a:t>
            </a:r>
            <a:r>
              <a:rPr lang="zh-CN" sz="4400" b="1">
                <a:solidFill>
                  <a:srgbClr val="1E1E1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，不思量，自难忘。</a:t>
            </a:r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千里孤坟</a:t>
            </a:r>
            <a:r>
              <a:rPr lang="zh-CN" sz="4400" b="1">
                <a:solidFill>
                  <a:srgbClr val="1E1E1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，无处话凄凉。纵使相逢应不识，</a:t>
            </a:r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尘满面，鬓如霜</a:t>
            </a:r>
            <a:r>
              <a:rPr lang="zh-CN" sz="4400" b="1">
                <a:solidFill>
                  <a:srgbClr val="1E1E1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sz="4400" b="1">
              <a:solidFill>
                <a:srgbClr val="1E1E1E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40000"/>
              </a:lnSpc>
            </a:pPr>
            <a:r>
              <a:rPr lang="zh-CN" sz="4400" b="1">
                <a:solidFill>
                  <a:srgbClr val="1E1E1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4400" b="1">
                <a:solidFill>
                  <a:srgbClr val="1E1E1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en-US" sz="4400" b="1">
                <a:solidFill>
                  <a:srgbClr val="1E1E1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4400" b="1">
                <a:solidFill>
                  <a:srgbClr val="1E1E1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夜来幽梦忽还乡，小</a:t>
            </a:r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轩窗</a:t>
            </a:r>
            <a:r>
              <a:rPr lang="zh-CN" sz="4400" b="1">
                <a:solidFill>
                  <a:srgbClr val="1E1E1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，正梳妆。相顾无言，唯有泪千行。料得年年断肠处，明月夜，</a:t>
            </a:r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短松岗</a:t>
            </a:r>
            <a:r>
              <a:rPr lang="zh-CN" sz="4400" b="1">
                <a:solidFill>
                  <a:srgbClr val="1E1E1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lang="en-US" sz="4400" b="1">
                <a:solidFill>
                  <a:srgbClr val="1E1E1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en-US" sz="4400" b="1">
              <a:solidFill>
                <a:srgbClr val="1E1E1E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84960" y="1424305"/>
            <a:ext cx="476631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sz="2000" b="1">
                <a:solidFill>
                  <a:srgbClr val="1A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十年来，生死双方隔绝，什么都不知道了</a:t>
            </a:r>
            <a:endParaRPr lang="zh-CN" altLang="en-US" sz="2000" b="1">
              <a:solidFill>
                <a:srgbClr val="1A1A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03675" y="440055"/>
            <a:ext cx="22199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000" b="1">
                <a:solidFill>
                  <a:srgbClr val="1A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指双方茫然不相知</a:t>
            </a:r>
            <a:endParaRPr lang="zh-CN" altLang="en-US" sz="2000" b="1">
              <a:solidFill>
                <a:srgbClr val="1A1A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5440" y="2408555"/>
            <a:ext cx="57848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sz="2000" b="1">
                <a:solidFill>
                  <a:srgbClr val="1A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王弗的坟墓在四川眉山，和他任职的密州相距遥远</a:t>
            </a:r>
            <a:endParaRPr lang="zh-CN" altLang="en-US" sz="2000" b="1">
              <a:solidFill>
                <a:srgbClr val="1A1A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5440" y="3229610"/>
            <a:ext cx="52755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sz="2000" b="1">
                <a:solidFill>
                  <a:srgbClr val="1A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两鬓已经白如秋霜，哀伤自己奔走劳碌和衰老</a:t>
            </a:r>
            <a:endParaRPr lang="zh-CN" altLang="en-US" sz="2000" b="1">
              <a:solidFill>
                <a:srgbClr val="1A1A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78040" y="4229100"/>
            <a:ext cx="692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sz="2000" b="1">
                <a:solidFill>
                  <a:srgbClr val="1A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窗户</a:t>
            </a:r>
            <a:endParaRPr lang="zh-CN" altLang="en-US" sz="2000" b="1">
              <a:solidFill>
                <a:srgbClr val="1A1A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6900" y="5183505"/>
            <a:ext cx="4773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2000" b="1">
                <a:solidFill>
                  <a:srgbClr val="1A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长着矮小松树的山冈，指王弗坟茔所在地</a:t>
            </a:r>
            <a:endParaRPr lang="zh-CN" altLang="en-US" sz="2000" b="1">
              <a:solidFill>
                <a:srgbClr val="1A1A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7000" y="6217920"/>
            <a:ext cx="11938635" cy="5219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 anchor="t">
            <a:spAutoFit/>
          </a:bodyPr>
          <a:p>
            <a:r>
              <a:rPr lang="zh-CN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苏轼为悼念原配妻子王弗而写的一首悼亡词，表现了绵绵不尽的哀伤和思念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21830" y="2551430"/>
            <a:ext cx="3874135" cy="9531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p>
            <a:r>
              <a:rPr lang="zh-CN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上阙：</a:t>
            </a:r>
            <a:r>
              <a:rPr lang="zh-CN" sz="2800" b="1">
                <a:solidFill>
                  <a:srgbClr val="1A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写词人对亡妻的</a:t>
            </a:r>
            <a:r>
              <a:rPr lang="en-US" altLang="zh-CN" sz="2800" b="1">
                <a:solidFill>
                  <a:srgbClr val="1A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</a:t>
            </a:r>
            <a:r>
              <a:rPr lang="zh-CN" sz="2800" b="1">
                <a:solidFill>
                  <a:srgbClr val="1A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深沉的思念，写实</a:t>
            </a:r>
            <a:endParaRPr lang="zh-CN" altLang="en-US" sz="2800" b="1">
              <a:solidFill>
                <a:srgbClr val="1A1A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51270" y="5264785"/>
            <a:ext cx="5221605" cy="9531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p>
            <a:r>
              <a:rPr lang="zh-CN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下阙：</a:t>
            </a:r>
            <a:r>
              <a:rPr lang="zh-CN" sz="2800" b="1">
                <a:solidFill>
                  <a:srgbClr val="1A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记述梦境，抒写了词人对亡妻执着不舍的深情，写虚</a:t>
            </a:r>
            <a:endParaRPr lang="zh-CN" altLang="en-US" sz="2800" b="1">
              <a:solidFill>
                <a:srgbClr val="1A1A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4" grpId="0"/>
      <p:bldP spid="5" grpId="0"/>
      <p:bldP spid="6" grpId="0"/>
      <p:bldP spid="7" grpId="0"/>
      <p:bldP spid="8" grpId="0"/>
      <p:bldP spid="12" grpId="0" animBg="1"/>
      <p:bldP spid="13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41375" y="988060"/>
            <a:ext cx="10850880" cy="5405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3600"/>
              <a:t>      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十年来生死相隔，两处茫茫。即使不去思念你，也难以忘怀。你的孤坟远在千里，彼此无法诉说别后的凄凉。不过即使真的相逢了你也不会认得我了，我已是尘土满面，两鬓如霜了。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一夜做梦忽然回到了故乡，见你与往常一样正在小窗前梳妆。二人相互端详，默默无语，只有泪水纷纷滑落。料想千里之外荒郊月夜的短松冈上，妻子一定会年复一年地为思念丈夫而悲伤。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19395" y="219710"/>
            <a:ext cx="155321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400" b="1">
                <a:solidFill>
                  <a:srgbClr val="FF0000"/>
                </a:solidFill>
                <a:sym typeface="+mn-ea"/>
              </a:rPr>
              <a:t>译</a:t>
            </a:r>
            <a:r>
              <a:rPr lang="en-US" altLang="zh-CN" sz="4400" b="1">
                <a:solidFill>
                  <a:srgbClr val="FF0000"/>
                </a:solidFill>
                <a:sym typeface="+mn-ea"/>
              </a:rPr>
              <a:t>  </a:t>
            </a:r>
            <a:r>
              <a:rPr lang="zh-CN" altLang="en-US" sz="4400" b="1">
                <a:solidFill>
                  <a:srgbClr val="FF0000"/>
                </a:solidFill>
                <a:sym typeface="+mn-ea"/>
              </a:rPr>
              <a:t>文</a:t>
            </a:r>
            <a:endParaRPr lang="zh-CN" altLang="en-US" sz="44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279390" y="181610"/>
            <a:ext cx="163322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赏</a:t>
            </a:r>
            <a:r>
              <a:rPr lang="en-US" alt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析</a:t>
            </a: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8765" y="850265"/>
            <a:ext cx="11652885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/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</a:t>
            </a:r>
            <a:r>
              <a:rPr lang="zh-CN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《江城子·乙卯正月二十日夜记梦》是宋代大文学家苏轼为悼念原配妻子王弗而写的一首悼亡词，表现了绵绵不尽的哀伤和思念。此词情意缠绵，字字血泪。</a:t>
            </a:r>
            <a:r>
              <a:rPr lang="zh-CN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上阙写词人对亡妻的深沉的思念，写实</a:t>
            </a:r>
            <a:r>
              <a:rPr lang="zh-CN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;</a:t>
            </a:r>
            <a:r>
              <a:rPr lang="zh-CN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下阙记述梦境，抒写了词人对亡妻执着不舍的深情，写虚</a:t>
            </a:r>
            <a:r>
              <a:rPr lang="zh-CN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。</a:t>
            </a:r>
            <a:r>
              <a:rPr lang="zh-CN" sz="2800" b="1">
                <a:solidFill>
                  <a:srgbClr val="1A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上阙记实，下阙记梦，虚实结合，衬托出对亡妻的思念，加深全词的悲伤基调。</a:t>
            </a:r>
            <a:r>
              <a:rPr lang="zh-CN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词中采用</a:t>
            </a:r>
            <a:r>
              <a:rPr lang="zh-CN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白描手法</a:t>
            </a:r>
            <a:r>
              <a:rPr lang="zh-CN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，出语如话家常，却字字从肺腑镂出，自然而又深刻，平淡中寄寓着真淳。全词思致委婉，境界层出，情调凄凉哀婉，为脍炙人口的名作。</a:t>
            </a:r>
            <a:endParaRPr lang="zh-CN" sz="28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indent="0" algn="l"/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</a:t>
            </a:r>
            <a:r>
              <a:rPr lang="zh-CN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本词为悼亡词名作，是苏轼怀念亡妻王弗所作</a:t>
            </a:r>
            <a:r>
              <a:rPr lang="zh-CN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。苏轼十九岁时，与四川青神县乡贡进士王方之女--年方十六的王弗完婚。王氏贤良聪慧，终日陪伴苏轼读书，二人情深意切，十分恩爱。宋英宗治平二年(1065)，王氏病逝;熙宁八年(1075年)，苏轼到密州任知州。</a:t>
            </a:r>
            <a:r>
              <a:rPr lang="zh-CN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虽时隔十年，他仍然对王弗一往情深，因夜中梦见亡妻，于是写下这首凄楚哀怨的悼亡词。</a:t>
            </a:r>
            <a:r>
              <a:rPr lang="zh-CN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本词开了悼亡词之先河，被推崇为悼亡词中绝唱。</a:t>
            </a:r>
            <a:endParaRPr lang="zh-CN" altLang="en-US" sz="28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05130" y="356870"/>
            <a:ext cx="11381740" cy="5852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</a:pPr>
            <a:r>
              <a:rPr lang="zh-CN" sz="3600" b="1">
                <a:solidFill>
                  <a:srgbClr val="1A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上片：抒写对亡妻永远难忘的思念之情和爱妻去世后自己生活的凄凉、辛酸和伤痛。</a:t>
            </a:r>
            <a:endParaRPr lang="zh-CN" sz="3600" b="1">
              <a:solidFill>
                <a:srgbClr val="1A1A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0">
              <a:lnSpc>
                <a:spcPct val="130000"/>
              </a:lnSpc>
            </a:pPr>
            <a:r>
              <a:rPr 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en-US" alt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</a:t>
            </a:r>
            <a:r>
              <a:rPr lang="zh-CN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词以十年里双方生死隔绝开篇，直陈难忘对亡妻的怀念之情</a:t>
            </a:r>
            <a:r>
              <a:rPr 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。“千里孤坟，无处话凄凉”表达了内心无处诉说的苦闷之情。十年来，词人在仕途中颠沛波折，历经忧患，早已是“尘满面，鬓如霜”，恐怕妻子认不出自己了，</a:t>
            </a:r>
            <a:r>
              <a:rPr lang="zh-CN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把对妻子的想念与现实中自己的遭遇联系起来，既道出了死者孤坟的凄凉，也写出了生者的辛酸</a:t>
            </a:r>
            <a:r>
              <a:rPr 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</a:t>
            </a:r>
            <a:endParaRPr lang="zh-CN" altLang="en-US" sz="36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69265" y="399415"/>
            <a:ext cx="11253470" cy="6069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20000"/>
              </a:lnSpc>
            </a:pPr>
            <a:r>
              <a:rPr lang="zh-CN" sz="3600" b="1">
                <a:solidFill>
                  <a:srgbClr val="1A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下片：写梦会亡妻，妻临窗而作，对镜梳妆，再现当年闺房生活情景。</a:t>
            </a:r>
            <a:endParaRPr lang="zh-CN" sz="3600" b="1">
              <a:solidFill>
                <a:srgbClr val="1A1A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0">
              <a:lnSpc>
                <a:spcPct val="120000"/>
              </a:lnSpc>
            </a:pPr>
            <a:r>
              <a:rPr 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en-US" alt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</a:t>
            </a:r>
            <a:r>
              <a:rPr lang="zh-CN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这样幸福的生活场景，反衬出今日无处无人诉说的悲凉。</a:t>
            </a:r>
            <a:r>
              <a:rPr 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“相顾无言，惟有泪千行”，刻画梦中悲伤相见的场面，此时酸甜苦辣涌上心头，却相对无言默默凝望，只有泪水簌簌流下千行，表现了深挚的夫妻情意。直到从梦中醒来，词人仍然沉浸在深深的哀痛之中，清冷的明月之夜，长满小松林的坟冈，都是自己思念妻子而柔肠寸断的地方，</a:t>
            </a:r>
            <a:r>
              <a:rPr lang="zh-CN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表达出对亡妻永不能忘怀的浓郁情思。</a:t>
            </a:r>
            <a:endParaRPr lang="zh-CN" altLang="en-US" sz="36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1881</Words>
  <Application>WPS 演示</Application>
  <PresentationFormat>宽屏</PresentationFormat>
  <Paragraphs>84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宋体</vt:lpstr>
      <vt:lpstr>Wingdings</vt:lpstr>
      <vt:lpstr>华文行楷</vt:lpstr>
      <vt:lpstr>华文中宋</vt:lpstr>
      <vt:lpstr>微软雅黑</vt:lpstr>
      <vt:lpstr>华文新魏</vt:lpstr>
      <vt:lpstr>楷体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ASUS</dc:creator>
  <cp:lastModifiedBy>赵生勤  高中语文  潇洒走一回</cp:lastModifiedBy>
  <cp:revision>3</cp:revision>
  <dcterms:created xsi:type="dcterms:W3CDTF">2021-09-22T11:02:00Z</dcterms:created>
  <dcterms:modified xsi:type="dcterms:W3CDTF">2021-10-28T08:23:33Z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BDF93925ACDA40F7BA3CB6AFB30DCA23</vt:lpwstr>
  </property>
  <property fmtid="{D5CDD505-2E9C-101B-9397-08002B2CF9AE}" pid="3" name="KSOProductBuildVer">
    <vt:lpwstr>2052-11.1.0.10938</vt:lpwstr>
  </property>
</Properties>
</file>