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7" r:id="rId2"/>
  </p:sldMasterIdLst>
  <p:notesMasterIdLst>
    <p:notesMasterId r:id="rId41"/>
  </p:notesMasterIdLst>
  <p:handoutMasterIdLst>
    <p:handoutMasterId r:id="rId42"/>
  </p:handoutMasterIdLst>
  <p:sldIdLst>
    <p:sldId id="359" r:id="rId3"/>
    <p:sldId id="329" r:id="rId4"/>
    <p:sldId id="362" r:id="rId5"/>
    <p:sldId id="363" r:id="rId6"/>
    <p:sldId id="417" r:id="rId7"/>
    <p:sldId id="341" r:id="rId8"/>
    <p:sldId id="378" r:id="rId9"/>
    <p:sldId id="379" r:id="rId10"/>
    <p:sldId id="380" r:id="rId11"/>
    <p:sldId id="344" r:id="rId12"/>
    <p:sldId id="382" r:id="rId13"/>
    <p:sldId id="383" r:id="rId14"/>
    <p:sldId id="384" r:id="rId15"/>
    <p:sldId id="420" r:id="rId16"/>
    <p:sldId id="421" r:id="rId17"/>
    <p:sldId id="345" r:id="rId18"/>
    <p:sldId id="385" r:id="rId19"/>
    <p:sldId id="386" r:id="rId20"/>
    <p:sldId id="387" r:id="rId21"/>
    <p:sldId id="331" r:id="rId22"/>
    <p:sldId id="364" r:id="rId23"/>
    <p:sldId id="422" r:id="rId24"/>
    <p:sldId id="388" r:id="rId25"/>
    <p:sldId id="365" r:id="rId26"/>
    <p:sldId id="423" r:id="rId27"/>
    <p:sldId id="424" r:id="rId28"/>
    <p:sldId id="425" r:id="rId29"/>
    <p:sldId id="366" r:id="rId30"/>
    <p:sldId id="394" r:id="rId31"/>
    <p:sldId id="395" r:id="rId32"/>
    <p:sldId id="396" r:id="rId33"/>
    <p:sldId id="397" r:id="rId34"/>
    <p:sldId id="403" r:id="rId35"/>
    <p:sldId id="404" r:id="rId36"/>
    <p:sldId id="405" r:id="rId37"/>
    <p:sldId id="406" r:id="rId38"/>
    <p:sldId id="426" r:id="rId39"/>
    <p:sldId id="367" r:id="rId40"/>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93294" autoAdjust="0"/>
  </p:normalViewPr>
  <p:slideViewPr>
    <p:cSldViewPr snapToGrid="0">
      <p:cViewPr varScale="1">
        <p:scale>
          <a:sx n="83" d="100"/>
          <a:sy n="83" d="100"/>
        </p:scale>
        <p:origin x="-1566"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50603EF-0141-4FD9-B758-885683DE9738}"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81416-FF03-4C20-A74D-7B6B678329EC}"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0603EF-0141-4FD9-B758-885683DE9738}"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81416-FF03-4C20-A74D-7B6B678329E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0603EF-0141-4FD9-B758-885683DE9738}"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81416-FF03-4C20-A74D-7B6B678329EC}"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0603EF-0141-4FD9-B758-885683DE9738}"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81416-FF03-4C20-A74D-7B6B678329EC}"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50603EF-0141-4FD9-B758-885683DE9738}"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81416-FF03-4C20-A74D-7B6B678329EC}"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50603EF-0141-4FD9-B758-885683DE9738}"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81416-FF03-4C20-A74D-7B6B678329EC}"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50603EF-0141-4FD9-B758-885683DE9738}"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6081416-FF03-4C20-A74D-7B6B678329EC}"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50603EF-0141-4FD9-B758-885683DE9738}"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6081416-FF03-4C20-A74D-7B6B678329EC}"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50603EF-0141-4FD9-B758-885683DE9738}"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6081416-FF03-4C20-A74D-7B6B678329EC}"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50603EF-0141-4FD9-B758-885683DE9738}"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81416-FF03-4C20-A74D-7B6B678329EC}"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50603EF-0141-4FD9-B758-885683DE9738}"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81416-FF03-4C20-A74D-7B6B678329E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0603EF-0141-4FD9-B758-885683DE9738}"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81416-FF03-4C20-A74D-7B6B678329E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159000" y="255016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14 </a:t>
            </a:r>
            <a:r>
              <a:rPr lang="zh-CN" altLang="en-US" sz="3600">
                <a:latin typeface="方正大标宋简体" panose="03000509000000000000" charset="-122"/>
                <a:ea typeface="方正大标宋简体" panose="03000509000000000000" charset="-122"/>
              </a:rPr>
              <a:t>山水画的意境</a:t>
            </a:r>
          </a:p>
        </p:txBody>
      </p:sp>
      <p:sp>
        <p:nvSpPr>
          <p:cNvPr id="7" name="矩形 6"/>
          <p:cNvSpPr/>
          <p:nvPr/>
        </p:nvSpPr>
        <p:spPr>
          <a:xfrm>
            <a:off x="1066800" y="282575"/>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第四单元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94715" y="1612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类文阅读</a:t>
            </a:r>
          </a:p>
        </p:txBody>
      </p:sp>
      <p:sp>
        <p:nvSpPr>
          <p:cNvPr id="7" name="文本框 6"/>
          <p:cNvSpPr txBox="1"/>
          <p:nvPr/>
        </p:nvSpPr>
        <p:spPr>
          <a:xfrm>
            <a:off x="1106170" y="1296035"/>
            <a:ext cx="7317105" cy="4569460"/>
          </a:xfrm>
          <a:prstGeom prst="rect">
            <a:avLst/>
          </a:prstGeom>
          <a:noFill/>
        </p:spPr>
        <p:txBody>
          <a:bodyPr wrap="square" rtlCol="0">
            <a:spAutoFit/>
          </a:bodyPr>
          <a:lstStyle/>
          <a:p>
            <a:pPr algn="ctr" fontAlgn="auto">
              <a:lnSpc>
                <a:spcPct val="130000"/>
              </a:lnSpc>
            </a:pPr>
            <a:r>
              <a:rPr sz="2800">
                <a:latin typeface="黑体" panose="02010609060101010101" charset="-122"/>
                <a:ea typeface="黑体" panose="02010609060101010101" charset="-122"/>
                <a:cs typeface="楷体" panose="02010609060101010101" charset="-122"/>
              </a:rPr>
              <a:t>中国水墨动画意境之美</a:t>
            </a:r>
            <a:endParaRPr sz="2800">
              <a:latin typeface="楷体" panose="02010609060101010101" charset="-122"/>
              <a:ea typeface="楷体" panose="02010609060101010101" charset="-122"/>
              <a:cs typeface="楷体" panose="02010609060101010101" charset="-122"/>
            </a:endParaRPr>
          </a:p>
          <a:p>
            <a:pPr algn="ctr" fontAlgn="auto">
              <a:lnSpc>
                <a:spcPct val="130000"/>
              </a:lnSpc>
            </a:pPr>
            <a:r>
              <a:rPr sz="2800">
                <a:latin typeface="楷体" panose="02010609060101010101" charset="-122"/>
                <a:ea typeface="楷体" panose="02010609060101010101" charset="-122"/>
                <a:cs typeface="楷体" panose="02010609060101010101" charset="-122"/>
              </a:rPr>
              <a:t> </a:t>
            </a:r>
            <a:r>
              <a:rPr sz="2800">
                <a:latin typeface="+mn-ea"/>
                <a:cs typeface="楷体" panose="02010609060101010101" charset="-122"/>
              </a:rPr>
              <a:t>贾彬</a:t>
            </a:r>
            <a:endParaRPr sz="2800">
              <a:latin typeface="楷体" panose="02010609060101010101" charset="-122"/>
              <a:ea typeface="楷体" panose="02010609060101010101" charset="-122"/>
              <a:cs typeface="楷体" panose="02010609060101010101" charset="-122"/>
            </a:endParaRPr>
          </a:p>
          <a:p>
            <a:pPr fontAlgn="auto">
              <a:lnSpc>
                <a:spcPct val="13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①2016年7月，电影《大鱼海棠》上映24小时票房即达到7460万元，一举打破国产动画片首日票房纪录。这部电影动画巨作融入了大量中国传统水墨画元素，清新的水墨韵味始终烘托着美轮美奂的画面，带给观众一股强烈的“中国风”。</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22400" y="1331595"/>
            <a:ext cx="6826885" cy="321119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②水墨画扎根于中华民族深厚的文化土壤之中，其在文化精神上融汇诗词、书法艺术，追求朴素自然美；在艺术形式上巧妙运用写意，将笔墨意趣发挥到极致，进行程式化的夸张提炼。经过数千年的发展，它已成为我国传统绘画中最具代表性的艺术形式。</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73810" y="375285"/>
            <a:ext cx="7239000" cy="6294120"/>
          </a:xfrm>
          <a:prstGeom prst="rect">
            <a:avLst/>
          </a:prstGeom>
          <a:noFill/>
        </p:spPr>
        <p:txBody>
          <a:bodyPr wrap="square" rtlCol="0">
            <a:spAutoFit/>
          </a:bodyPr>
          <a:lstStyle/>
          <a:p>
            <a:pPr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③中国水墨画是水墨动画的源泉，多是表达和体现从情景交融到诗情画意的艺术境界。水墨画讲究虚实相生，此亦是水墨动画片意境的结构特征。</a:t>
            </a:r>
          </a:p>
          <a:p>
            <a:pPr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④童话题材动画片《牧笛》中有一个场景：牧童骑在水牛背上于河塘中嬉戏。这个画面是根据著名画家李可染的风格绘制而成，水牛的头和身只画一半，另一半在空白处。画面中水纹和波光的倒影，使观众更能深刻感觉到牧童与水牛的惬意悠然，整个画面灵而不空，赋予了观众发挥无限想象的空间。此外，空白的运用更能展现出烟云水气的甜润灵秀、清新飘逸。“梅花点瓣”式的笔触刻画出苍茫山色，水的“白润”与墨的“黑韵”交融于流动的画面中，虚中带实，实中有虚，同时配之各种现代动画手法，把中国水墨动画这朵艺术奇葩推向新的境界。</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87475" y="644525"/>
            <a:ext cx="6771640" cy="5303520"/>
          </a:xfrm>
          <a:prstGeom prst="rect">
            <a:avLst/>
          </a:prstGeom>
          <a:noFill/>
        </p:spPr>
        <p:txBody>
          <a:bodyPr wrap="square" rtlCol="0">
            <a:spAutoFit/>
          </a:bodyPr>
          <a:lstStyle/>
          <a:p>
            <a:pPr fontAlgn="auto">
              <a:lnSpc>
                <a:spcPct val="11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⑤国产动画片《山水情》所创造的美学空间即是对此绝佳的诠释。高山流水之间，老琴师将心爱的古琴赠给少年，少年弹奏古琴，悠扬的琴声，送走消失在茫茫山野的老琴师……随之画面中老鹰、孤雁、江流显现，由直接意象引发间接意象构成的画面意境，将离别之痛苦、友谊之深厚，刻画得既细腻又抽象，个中韵味更是妙不可言。同时，该动画片把人物作为主体，将人与自然和谐结合，使中国传统水墨写意山水画有了新的突破和提高。</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86180" y="1112520"/>
            <a:ext cx="6771640" cy="3408045"/>
          </a:xfrm>
          <a:prstGeom prst="rect">
            <a:avLst/>
          </a:prstGeom>
          <a:noFill/>
        </p:spPr>
        <p:txBody>
          <a:bodyPr wrap="square" rtlCol="0">
            <a:spAutoFit/>
          </a:bodyPr>
          <a:lstStyle/>
          <a:p>
            <a:pPr fontAlgn="auto">
              <a:lnSpc>
                <a:spcPct val="11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⑥早在1961年7月，我国就成功制作出第一部水墨动画片《小蝌蚪找妈妈》，其中画面大量取材于著名画家齐白石创作的鱼、虾等形象，其超高的艺术水准，鲜明的中国特色，使该片一问世便轰动全世界，为我国此后的水墨动画技术发展奠定了坚实的基础。</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14780" y="786130"/>
            <a:ext cx="6771640" cy="4829810"/>
          </a:xfrm>
          <a:prstGeom prst="rect">
            <a:avLst/>
          </a:prstGeom>
          <a:noFill/>
        </p:spPr>
        <p:txBody>
          <a:bodyPr wrap="square" rtlCol="0">
            <a:spAutoFit/>
          </a:bodyPr>
          <a:lstStyle/>
          <a:p>
            <a:pPr fontAlgn="auto">
              <a:lnSpc>
                <a:spcPct val="11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⑦随着信息化时代到来，我国现代水墨动画制作技术得到不断提高，结合立体影像技术创作的立体水墨动画精品也越来越多地呈现在我们眼前，其引入电影语言，注入大量现代元素，叙事更流畅，画面视觉冲击力更强，音画效果更完美。</a:t>
            </a:r>
          </a:p>
          <a:p>
            <a:pPr fontAlgn="auto">
              <a:lnSpc>
                <a:spcPct val="11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⑧所以说，无论从历史角度看还是从现实角度看，水墨动画都是中国动画电影里的一朵璀璨奇葩。</a:t>
            </a:r>
          </a:p>
          <a:p>
            <a:pPr algn="r" fontAlgn="auto">
              <a:lnSpc>
                <a:spcPct val="110000"/>
              </a:lnSpc>
            </a:pPr>
            <a:r>
              <a:rPr sz="2800">
                <a:latin typeface="楷体" panose="02010609060101010101" charset="-122"/>
                <a:ea typeface="楷体" panose="02010609060101010101" charset="-122"/>
                <a:cs typeface="楷体" panose="02010609060101010101" charset="-122"/>
              </a:rPr>
              <a:t>(选自《科技日报》)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1595" y="1717675"/>
            <a:ext cx="7090410" cy="650875"/>
          </a:xfrm>
          <a:prstGeom prst="rect">
            <a:avLst/>
          </a:prstGeom>
          <a:noFill/>
        </p:spPr>
        <p:txBody>
          <a:bodyPr wrap="square" rtlCol="0">
            <a:spAutoFit/>
          </a:bodyPr>
          <a:lstStyle/>
          <a:p>
            <a:pPr fontAlgn="auto">
              <a:lnSpc>
                <a:spcPct val="130000"/>
              </a:lnSpc>
            </a:pPr>
            <a:r>
              <a:rPr lang="zh-CN" altLang="en-US" sz="2800"/>
              <a:t>1.第①段从电影《大鱼海棠》说起有何作用？</a:t>
            </a:r>
          </a:p>
        </p:txBody>
      </p:sp>
      <p:sp>
        <p:nvSpPr>
          <p:cNvPr id="16" name="文本框 15"/>
          <p:cNvSpPr txBox="1"/>
          <p:nvPr/>
        </p:nvSpPr>
        <p:spPr>
          <a:xfrm>
            <a:off x="1504315" y="2599055"/>
            <a:ext cx="6179820" cy="1476375"/>
          </a:xfrm>
          <a:prstGeom prst="rect">
            <a:avLst/>
          </a:prstGeom>
          <a:noFill/>
        </p:spPr>
        <p:txBody>
          <a:bodyPr wrap="square" rtlCol="0">
            <a:spAutoFit/>
          </a:bodyPr>
          <a:lstStyle/>
          <a:p>
            <a:pPr fontAlgn="auto">
              <a:lnSpc>
                <a:spcPct val="125000"/>
              </a:lnSpc>
            </a:pPr>
            <a:r>
              <a:rPr lang="zh-CN" altLang="en-US" sz="2400" b="1">
                <a:solidFill>
                  <a:srgbClr val="FF0000"/>
                </a:solidFill>
              </a:rPr>
              <a:t>从电影《大鱼海棠》说起，可以激发读者的阅读兴趣，引出本文的说明对象——中国水墨动画意境之美。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41450" y="235585"/>
            <a:ext cx="6764655" cy="2889885"/>
          </a:xfrm>
          <a:prstGeom prst="rect">
            <a:avLst/>
          </a:prstGeom>
          <a:noFill/>
        </p:spPr>
        <p:txBody>
          <a:bodyPr wrap="square" rtlCol="0">
            <a:spAutoFit/>
          </a:bodyPr>
          <a:lstStyle/>
          <a:p>
            <a:pPr fontAlgn="auto">
              <a:lnSpc>
                <a:spcPct val="130000"/>
              </a:lnSpc>
            </a:pPr>
            <a:r>
              <a:rPr lang="zh-CN" altLang="en-US" sz="2800"/>
              <a:t>2.下列句中加点的“多”字能否去掉？为什么？  </a:t>
            </a:r>
          </a:p>
          <a:p>
            <a:pPr fontAlgn="auto">
              <a:lnSpc>
                <a:spcPct val="130000"/>
              </a:lnSpc>
            </a:pPr>
            <a:r>
              <a:rPr lang="en-US" altLang="zh-CN" sz="2800"/>
              <a:t>	</a:t>
            </a:r>
            <a:r>
              <a:rPr lang="zh-CN" altLang="en-US" sz="2800">
                <a:latin typeface="楷体" panose="02010609060101010101" charset="-122"/>
                <a:ea typeface="楷体" panose="02010609060101010101" charset="-122"/>
              </a:rPr>
              <a:t>中国水墨画是水墨动画的源泉，多是表达和体现从情景交融到诗情画意的艺术境界。</a:t>
            </a:r>
            <a:r>
              <a:rPr lang="zh-CN" altLang="en-US" sz="2800"/>
              <a:t> </a:t>
            </a:r>
          </a:p>
        </p:txBody>
      </p:sp>
      <p:sp>
        <p:nvSpPr>
          <p:cNvPr id="16" name="文本框 15"/>
          <p:cNvSpPr txBox="1"/>
          <p:nvPr/>
        </p:nvSpPr>
        <p:spPr>
          <a:xfrm>
            <a:off x="1441450" y="3125470"/>
            <a:ext cx="6764020" cy="2861310"/>
          </a:xfrm>
          <a:prstGeom prst="rect">
            <a:avLst/>
          </a:prstGeom>
          <a:noFill/>
        </p:spPr>
        <p:txBody>
          <a:bodyPr wrap="square" rtlCol="0">
            <a:spAutoFit/>
          </a:bodyPr>
          <a:lstStyle/>
          <a:p>
            <a:pPr fontAlgn="auto">
              <a:lnSpc>
                <a:spcPct val="125000"/>
              </a:lnSpc>
            </a:pPr>
            <a:r>
              <a:rPr lang="zh-CN" altLang="en-US" sz="2400" b="1">
                <a:solidFill>
                  <a:srgbClr val="FF0000"/>
                </a:solidFill>
              </a:rPr>
              <a:t>不能去掉，“多”意思是“大多”，是限制性词语，用在句中表示中国水墨画多数是表达和体现从情景交融到诗情画意的艺术境界的，除此之外，还有其他艺术境界；如果去掉，就变成只有这一种境界了，过于绝对，与实际情况不符。这一词语的使用体现了说明文语言的准确性。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15110" y="1784350"/>
            <a:ext cx="6623050" cy="650875"/>
          </a:xfrm>
          <a:prstGeom prst="rect">
            <a:avLst/>
          </a:prstGeom>
          <a:noFill/>
        </p:spPr>
        <p:txBody>
          <a:bodyPr wrap="square" rtlCol="0">
            <a:spAutoFit/>
          </a:bodyPr>
          <a:lstStyle/>
          <a:p>
            <a:pPr fontAlgn="auto">
              <a:lnSpc>
                <a:spcPct val="130000"/>
              </a:lnSpc>
            </a:pPr>
            <a:r>
              <a:rPr lang="zh-CN" altLang="en-US" sz="2800"/>
              <a:t>3.第④段使用了哪种说明方法？有何作用？</a:t>
            </a:r>
          </a:p>
        </p:txBody>
      </p:sp>
      <p:sp>
        <p:nvSpPr>
          <p:cNvPr id="16" name="文本框 15"/>
          <p:cNvSpPr txBox="1"/>
          <p:nvPr/>
        </p:nvSpPr>
        <p:spPr>
          <a:xfrm>
            <a:off x="1726565" y="2697480"/>
            <a:ext cx="5933440" cy="1476375"/>
          </a:xfrm>
          <a:prstGeom prst="rect">
            <a:avLst/>
          </a:prstGeom>
          <a:noFill/>
        </p:spPr>
        <p:txBody>
          <a:bodyPr wrap="square" rtlCol="0">
            <a:spAutoFit/>
          </a:bodyPr>
          <a:lstStyle/>
          <a:p>
            <a:pPr fontAlgn="auto">
              <a:lnSpc>
                <a:spcPct val="125000"/>
              </a:lnSpc>
            </a:pPr>
            <a:r>
              <a:rPr lang="zh-CN" altLang="en-US" sz="2400" b="1">
                <a:solidFill>
                  <a:srgbClr val="FF0000"/>
                </a:solidFill>
              </a:rPr>
              <a:t>举例子，通过列举动画片《牧笛》，具体真实地说明了中国水墨动画虚实相生的意境之美。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35760" y="1523365"/>
            <a:ext cx="6144260" cy="1210945"/>
          </a:xfrm>
          <a:prstGeom prst="rect">
            <a:avLst/>
          </a:prstGeom>
          <a:noFill/>
        </p:spPr>
        <p:txBody>
          <a:bodyPr wrap="square" rtlCol="0">
            <a:spAutoFit/>
          </a:bodyPr>
          <a:lstStyle/>
          <a:p>
            <a:pPr fontAlgn="auto">
              <a:lnSpc>
                <a:spcPct val="130000"/>
              </a:lnSpc>
            </a:pPr>
            <a:r>
              <a:rPr lang="zh-CN" altLang="en-US" sz="2800"/>
              <a:t>4.中国水墨动画美在哪里？请通读全文后加以概括。</a:t>
            </a:r>
          </a:p>
        </p:txBody>
      </p:sp>
      <p:sp>
        <p:nvSpPr>
          <p:cNvPr id="16" name="文本框 15"/>
          <p:cNvSpPr txBox="1"/>
          <p:nvPr/>
        </p:nvSpPr>
        <p:spPr>
          <a:xfrm>
            <a:off x="1779270" y="2838450"/>
            <a:ext cx="6336030" cy="1014730"/>
          </a:xfrm>
          <a:prstGeom prst="rect">
            <a:avLst/>
          </a:prstGeom>
          <a:noFill/>
        </p:spPr>
        <p:txBody>
          <a:bodyPr wrap="square" rtlCol="0">
            <a:spAutoFit/>
          </a:bodyPr>
          <a:lstStyle/>
          <a:p>
            <a:pPr fontAlgn="auto">
              <a:lnSpc>
                <a:spcPct val="125000"/>
              </a:lnSpc>
            </a:pPr>
            <a:r>
              <a:rPr lang="zh-CN" altLang="en-US" sz="2400" b="1">
                <a:solidFill>
                  <a:srgbClr val="FF0000"/>
                </a:solidFill>
              </a:rPr>
              <a:t>意境虚实相生，叙事流畅，画面视觉冲击力强，音画效果完美。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7302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201420" y="2223135"/>
            <a:ext cx="6991985" cy="2790825"/>
          </a:xfrm>
          <a:prstGeom prst="rect">
            <a:avLst/>
          </a:prstGeom>
          <a:noFill/>
        </p:spPr>
        <p:txBody>
          <a:bodyPr wrap="square" rtlCol="0">
            <a:spAutoFit/>
          </a:bodyPr>
          <a:lstStyle/>
          <a:p>
            <a:pPr fontAlgn="auto">
              <a:lnSpc>
                <a:spcPct val="130000"/>
              </a:lnSpc>
            </a:pPr>
            <a:r>
              <a:rPr lang="en-US" sz="2700"/>
              <a:t>	</a:t>
            </a:r>
            <a:r>
              <a:rPr sz="2700"/>
              <a:t>李可染(1907—1989)，江苏徐州人。中国近代杰出画家、诗人，齐白石的弟子。代表画作有《漓江胜境图》《万山红遍》《井冈山》等。代表画集有《李可染水墨写生画集》《李可染中国画集》《李可染画牛》等。</a:t>
            </a:r>
          </a:p>
        </p:txBody>
      </p:sp>
      <p:sp>
        <p:nvSpPr>
          <p:cNvPr id="2" name="文本框 1"/>
          <p:cNvSpPr txBox="1"/>
          <p:nvPr/>
        </p:nvSpPr>
        <p:spPr>
          <a:xfrm>
            <a:off x="1201420" y="1239520"/>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3251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074420" y="1774825"/>
            <a:ext cx="7486015" cy="2330450"/>
          </a:xfrm>
          <a:prstGeom prst="rect">
            <a:avLst/>
          </a:prstGeom>
          <a:noFill/>
        </p:spPr>
        <p:txBody>
          <a:bodyPr wrap="square" rtlCol="0">
            <a:spAutoFit/>
          </a:bodyPr>
          <a:lstStyle/>
          <a:p>
            <a:pPr algn="l" fontAlgn="auto">
              <a:lnSpc>
                <a:spcPct val="130000"/>
              </a:lnSpc>
            </a:pPr>
            <a:r>
              <a:rPr lang="en-US" sz="2800">
                <a:sym typeface="+mn-ea"/>
              </a:rPr>
              <a:t>	</a:t>
            </a:r>
            <a:r>
              <a:rPr sz="2800">
                <a:sym typeface="+mn-ea"/>
              </a:rPr>
              <a:t>推荐阅读：《李可染论文集》——李可染</a:t>
            </a:r>
          </a:p>
          <a:p>
            <a:pPr algn="l" fontAlgn="auto">
              <a:lnSpc>
                <a:spcPct val="130000"/>
              </a:lnSpc>
            </a:pPr>
            <a:r>
              <a:rPr lang="en-US" sz="2800">
                <a:sym typeface="+mn-ea"/>
              </a:rPr>
              <a:t>	</a:t>
            </a:r>
            <a:r>
              <a:rPr sz="2800">
                <a:sym typeface="+mn-ea"/>
              </a:rPr>
              <a:t>作品介绍：文集中收录了一些李可染关于绘画的简介，对于我们如何鉴赏绘画具有很大的参考价值。</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6223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2" name="文本框 1"/>
          <p:cNvSpPr txBox="1"/>
          <p:nvPr/>
        </p:nvSpPr>
        <p:spPr>
          <a:xfrm>
            <a:off x="1102995" y="1076960"/>
            <a:ext cx="3126105" cy="645160"/>
          </a:xfrm>
          <a:prstGeom prst="rect">
            <a:avLst/>
          </a:prstGeom>
          <a:noFill/>
        </p:spPr>
        <p:txBody>
          <a:bodyPr wrap="square" rtlCol="0">
            <a:spAutoFit/>
          </a:bodyPr>
          <a:lstStyle/>
          <a:p>
            <a:r>
              <a:rPr lang="zh-CN" altLang="en-US" sz="3600" b="1"/>
              <a:t>积累与运用</a:t>
            </a:r>
          </a:p>
        </p:txBody>
      </p:sp>
      <p:sp>
        <p:nvSpPr>
          <p:cNvPr id="12" name="文本框 11"/>
          <p:cNvSpPr txBox="1"/>
          <p:nvPr/>
        </p:nvSpPr>
        <p:spPr>
          <a:xfrm>
            <a:off x="1102995" y="1798320"/>
            <a:ext cx="7486015" cy="4771390"/>
          </a:xfrm>
          <a:prstGeom prst="rect">
            <a:avLst/>
          </a:prstGeom>
          <a:noFill/>
        </p:spPr>
        <p:txBody>
          <a:bodyPr wrap="square" rtlCol="0">
            <a:spAutoFit/>
          </a:bodyPr>
          <a:lstStyle/>
          <a:p>
            <a:pPr algn="l" fontAlgn="auto">
              <a:lnSpc>
                <a:spcPct val="130000"/>
              </a:lnSpc>
            </a:pPr>
            <a:r>
              <a:rPr sz="2600">
                <a:sym typeface="+mn-ea"/>
              </a:rPr>
              <a:t>1.(重庆一中中考模拟) 综合性学习。</a:t>
            </a:r>
          </a:p>
          <a:p>
            <a:pPr algn="l" fontAlgn="auto">
              <a:lnSpc>
                <a:spcPct val="130000"/>
              </a:lnSpc>
            </a:pPr>
            <a:r>
              <a:rPr lang="en-US" sz="2600">
                <a:sym typeface="+mn-ea"/>
              </a:rPr>
              <a:t>	</a:t>
            </a:r>
            <a:r>
              <a:rPr sz="2600">
                <a:sym typeface="+mn-ea"/>
              </a:rPr>
              <a:t>重庆是中国中西部唯一的直辖市，处在“一带一路”与长江经济带的连接点。近年来，依靠“渝新欧”铁路打通了向西开放的通道，通过长江水道江海联运，共同构成向东向西开放的格局。重庆的发展引起党和国家的高度重视，也引起了重庆某校九年级(1)班同学的高度关注。为此他们举行了一场“关注重庆发展，且行且珍惜”的主题班会，特邀你参加并完成相关任务。</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1321435" y="1276985"/>
            <a:ext cx="6560820" cy="3211195"/>
          </a:xfrm>
          <a:prstGeom prst="rect">
            <a:avLst/>
          </a:prstGeom>
          <a:noFill/>
        </p:spPr>
        <p:txBody>
          <a:bodyPr wrap="square" rtlCol="0">
            <a:spAutoFit/>
          </a:bodyPr>
          <a:lstStyle/>
          <a:p>
            <a:pPr algn="l" fontAlgn="auto">
              <a:lnSpc>
                <a:spcPct val="130000"/>
              </a:lnSpc>
            </a:pPr>
            <a:r>
              <a:rPr sz="2600">
                <a:sym typeface="+mn-ea"/>
              </a:rPr>
              <a:t>【认清短板】 </a:t>
            </a:r>
          </a:p>
          <a:p>
            <a:pPr algn="l" fontAlgn="auto">
              <a:lnSpc>
                <a:spcPct val="130000"/>
              </a:lnSpc>
            </a:pPr>
            <a:r>
              <a:rPr lang="en-US" sz="2600">
                <a:sym typeface="+mn-ea"/>
              </a:rPr>
              <a:t>	</a:t>
            </a:r>
            <a:r>
              <a:rPr sz="2600">
                <a:sym typeface="+mn-ea"/>
              </a:rPr>
              <a:t>主持人：</a:t>
            </a:r>
            <a:r>
              <a:rPr sz="2600">
                <a:latin typeface="楷体" panose="02010609060101010101" charset="-122"/>
                <a:ea typeface="楷体" panose="02010609060101010101" charset="-122"/>
                <a:cs typeface="楷体" panose="02010609060101010101" charset="-122"/>
                <a:sym typeface="+mn-ea"/>
              </a:rPr>
              <a:t>重庆市委书记孙政才表示，重庆现在最大的短板是脱贫、扶贫。2014年重庆的贫困人口是165.3万人，2015年脱贫人数达到93万。脱贫奔小康不是所有人齐步走，而是根据条件分批、逐步进入小康。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4295" y="1884045"/>
            <a:ext cx="7108190" cy="591185"/>
          </a:xfrm>
          <a:prstGeom prst="rect">
            <a:avLst/>
          </a:prstGeom>
          <a:noFill/>
        </p:spPr>
        <p:txBody>
          <a:bodyPr wrap="square" rtlCol="0">
            <a:spAutoFit/>
          </a:bodyPr>
          <a:lstStyle/>
          <a:p>
            <a:pPr algn="l" fontAlgn="auto">
              <a:lnSpc>
                <a:spcPct val="130000"/>
              </a:lnSpc>
            </a:pPr>
            <a:r>
              <a:rPr lang="zh-CN" altLang="en-US" sz="2500"/>
              <a:t>（</a:t>
            </a:r>
            <a:r>
              <a:rPr lang="en-US" altLang="zh-CN" sz="2500"/>
              <a:t>1</a:t>
            </a:r>
            <a:r>
              <a:rPr lang="zh-CN" altLang="en-US" sz="2500"/>
              <a:t>）这说明重庆现在达到的小康是怎样的？</a:t>
            </a:r>
          </a:p>
        </p:txBody>
      </p:sp>
      <p:sp>
        <p:nvSpPr>
          <p:cNvPr id="14" name="文本框 13"/>
          <p:cNvSpPr txBox="1"/>
          <p:nvPr/>
        </p:nvSpPr>
        <p:spPr>
          <a:xfrm>
            <a:off x="2152650" y="2781300"/>
            <a:ext cx="5100320" cy="460375"/>
          </a:xfrm>
          <a:prstGeom prst="rect">
            <a:avLst/>
          </a:prstGeom>
          <a:noFill/>
        </p:spPr>
        <p:txBody>
          <a:bodyPr wrap="square" rtlCol="0">
            <a:spAutoFit/>
          </a:bodyPr>
          <a:lstStyle/>
          <a:p>
            <a:r>
              <a:rPr lang="en-US" altLang="zh-CN" sz="2400" b="1">
                <a:solidFill>
                  <a:srgbClr val="FF0000"/>
                </a:solidFill>
              </a:rPr>
              <a:t>发展不平衡的、低水平的。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24280" y="1136650"/>
            <a:ext cx="7061200" cy="2889885"/>
          </a:xfrm>
          <a:prstGeom prst="rect">
            <a:avLst/>
          </a:prstGeom>
          <a:noFill/>
        </p:spPr>
        <p:txBody>
          <a:bodyPr wrap="square" rtlCol="0">
            <a:spAutoFit/>
          </a:bodyPr>
          <a:lstStyle/>
          <a:p>
            <a:pPr fontAlgn="auto">
              <a:lnSpc>
                <a:spcPct val="130000"/>
              </a:lnSpc>
            </a:pPr>
            <a:r>
              <a:rPr lang="zh-CN" altLang="en-US" sz="2800">
                <a:sym typeface="+mn-ea"/>
              </a:rPr>
              <a:t>【经济之“火”】 </a:t>
            </a:r>
          </a:p>
          <a:p>
            <a:pPr fontAlgn="auto">
              <a:lnSpc>
                <a:spcPct val="130000"/>
              </a:lnSpc>
            </a:pPr>
            <a:r>
              <a:rPr lang="en-US" altLang="zh-CN" sz="2800">
                <a:sym typeface="+mn-ea"/>
              </a:rPr>
              <a:t>	</a:t>
            </a:r>
            <a:r>
              <a:rPr lang="zh-CN" altLang="en-US" sz="2800">
                <a:sym typeface="+mn-ea"/>
              </a:rPr>
              <a:t>主持人：</a:t>
            </a:r>
            <a:r>
              <a:rPr lang="zh-CN" altLang="en-US" sz="2800">
                <a:latin typeface="楷体" panose="02010609060101010101" charset="-122"/>
                <a:ea typeface="楷体" panose="02010609060101010101" charset="-122"/>
                <a:cs typeface="楷体" panose="02010609060101010101" charset="-122"/>
                <a:sym typeface="+mn-ea"/>
              </a:rPr>
              <a:t>李克强总理在出席十二届全国人大第四次会议重庆代表团全体会议时，以重庆火锅赞重庆经济之“火”，引发全场一阵欢笑。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70685" y="1557655"/>
            <a:ext cx="7108190" cy="591185"/>
          </a:xfrm>
          <a:prstGeom prst="rect">
            <a:avLst/>
          </a:prstGeom>
          <a:noFill/>
        </p:spPr>
        <p:txBody>
          <a:bodyPr wrap="square" rtlCol="0">
            <a:spAutoFit/>
          </a:bodyPr>
          <a:lstStyle/>
          <a:p>
            <a:pPr algn="l" fontAlgn="auto">
              <a:lnSpc>
                <a:spcPct val="130000"/>
              </a:lnSpc>
            </a:pPr>
            <a:r>
              <a:rPr lang="zh-CN" sz="2500"/>
              <a:t>（</a:t>
            </a:r>
            <a:r>
              <a:rPr lang="en-US" altLang="zh-CN" sz="2500"/>
              <a:t>2</a:t>
            </a:r>
            <a:r>
              <a:rPr lang="zh-CN" altLang="en-US" sz="2500"/>
              <a:t>）</a:t>
            </a:r>
            <a:r>
              <a:rPr sz="2500"/>
              <a:t>重庆经济之“火”的原因有哪些？</a:t>
            </a:r>
          </a:p>
        </p:txBody>
      </p:sp>
      <p:sp>
        <p:nvSpPr>
          <p:cNvPr id="14" name="文本框 13"/>
          <p:cNvSpPr txBox="1"/>
          <p:nvPr/>
        </p:nvSpPr>
        <p:spPr>
          <a:xfrm>
            <a:off x="2065655" y="2433320"/>
            <a:ext cx="5523865" cy="1938020"/>
          </a:xfrm>
          <a:prstGeom prst="rect">
            <a:avLst/>
          </a:prstGeom>
          <a:noFill/>
        </p:spPr>
        <p:txBody>
          <a:bodyPr wrap="square" rtlCol="0">
            <a:spAutoFit/>
          </a:bodyPr>
          <a:lstStyle/>
          <a:p>
            <a:r>
              <a:rPr lang="en-US" altLang="zh-CN" sz="2400" b="1">
                <a:solidFill>
                  <a:srgbClr val="FF0000"/>
                </a:solidFill>
              </a:rPr>
              <a:t>坚持了中国特色社会主义道路、理论、制度；坚持了党的正确领导；坚持了改革开放的基本国策；坚持了科教兴渝、人才兴渝、创新驱动战略；重庆人的艰苦创业精神等。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24280" y="1136650"/>
            <a:ext cx="7061200" cy="3449955"/>
          </a:xfrm>
          <a:prstGeom prst="rect">
            <a:avLst/>
          </a:prstGeom>
          <a:noFill/>
        </p:spPr>
        <p:txBody>
          <a:bodyPr wrap="square" rtlCol="0">
            <a:spAutoFit/>
          </a:bodyPr>
          <a:lstStyle/>
          <a:p>
            <a:pPr fontAlgn="auto">
              <a:lnSpc>
                <a:spcPct val="130000"/>
              </a:lnSpc>
            </a:pPr>
            <a:r>
              <a:rPr lang="zh-CN" altLang="en-US" sz="2800">
                <a:sym typeface="+mn-ea"/>
              </a:rPr>
              <a:t>【战略支点】 </a:t>
            </a:r>
          </a:p>
          <a:p>
            <a:pPr fontAlgn="auto">
              <a:lnSpc>
                <a:spcPct val="130000"/>
              </a:lnSpc>
            </a:pPr>
            <a:r>
              <a:rPr lang="en-US" altLang="zh-CN" sz="2800">
                <a:sym typeface="+mn-ea"/>
              </a:rPr>
              <a:t>	</a:t>
            </a:r>
            <a:r>
              <a:rPr lang="zh-CN" altLang="en-US" sz="2800">
                <a:sym typeface="+mn-ea"/>
              </a:rPr>
              <a:t>主持人：</a:t>
            </a:r>
            <a:r>
              <a:rPr lang="zh-CN" altLang="en-US" sz="2800">
                <a:latin typeface="楷体" panose="02010609060101010101" charset="-122"/>
                <a:ea typeface="楷体" panose="02010609060101010101" charset="-122"/>
                <a:cs typeface="楷体" panose="02010609060101010101" charset="-122"/>
                <a:sym typeface="+mn-ea"/>
              </a:rPr>
              <a:t>习近平主席在重庆考察时，希望重庆发挥西部大开发战略支点作用，积极融入“一带一路”建设和长江经济带发展，在全民建设小康社会、加快推进社会主义现代化中再创新的辉煌。</a:t>
            </a:r>
            <a:r>
              <a:rPr lang="zh-CN" altLang="en-US" sz="2800">
                <a:sym typeface="+mn-ea"/>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72260" y="1350645"/>
            <a:ext cx="7108190" cy="1091565"/>
          </a:xfrm>
          <a:prstGeom prst="rect">
            <a:avLst/>
          </a:prstGeom>
          <a:noFill/>
        </p:spPr>
        <p:txBody>
          <a:bodyPr wrap="square" rtlCol="0">
            <a:spAutoFit/>
          </a:bodyPr>
          <a:lstStyle/>
          <a:p>
            <a:pPr algn="l" fontAlgn="auto">
              <a:lnSpc>
                <a:spcPct val="130000"/>
              </a:lnSpc>
            </a:pPr>
            <a:r>
              <a:rPr lang="zh-CN" sz="2500"/>
              <a:t>（</a:t>
            </a:r>
            <a:r>
              <a:rPr lang="en-US" altLang="zh-CN" sz="2500"/>
              <a:t>3</a:t>
            </a:r>
            <a:r>
              <a:rPr lang="zh-CN" altLang="en-US" sz="2500"/>
              <a:t>）</a:t>
            </a:r>
            <a:r>
              <a:rPr sz="2500"/>
              <a:t>请你为重庆融入“一带一路”建设和长江经济带发展寻找理论依据。</a:t>
            </a:r>
          </a:p>
        </p:txBody>
      </p:sp>
      <p:sp>
        <p:nvSpPr>
          <p:cNvPr id="14" name="文本框 13"/>
          <p:cNvSpPr txBox="1"/>
          <p:nvPr/>
        </p:nvSpPr>
        <p:spPr>
          <a:xfrm>
            <a:off x="1711960" y="2651125"/>
            <a:ext cx="6427470" cy="1938020"/>
          </a:xfrm>
          <a:prstGeom prst="rect">
            <a:avLst/>
          </a:prstGeom>
          <a:noFill/>
        </p:spPr>
        <p:txBody>
          <a:bodyPr wrap="square" rtlCol="0">
            <a:spAutoFit/>
          </a:bodyPr>
          <a:lstStyle/>
          <a:p>
            <a:r>
              <a:rPr lang="en-US" altLang="zh-CN" sz="2400" b="1">
                <a:solidFill>
                  <a:srgbClr val="FF0000"/>
                </a:solidFill>
              </a:rPr>
              <a:t>对外开放是我国的基本国策，是现代化建设的必然选择；坚持区域协调发展是全面建设小康社会的重要目标；和平与发展是当今时代的主题；经济全球化使世界成为一个不可分割的整体；合作是事业成功的土壤等。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966470" y="695325"/>
            <a:ext cx="7556500" cy="5809615"/>
          </a:xfrm>
          <a:prstGeom prst="rect">
            <a:avLst/>
          </a:prstGeom>
          <a:noFill/>
        </p:spPr>
        <p:txBody>
          <a:bodyPr wrap="square" rtlCol="0">
            <a:spAutoFit/>
          </a:bodyPr>
          <a:lstStyle/>
          <a:p>
            <a:pPr algn="l" fontAlgn="auto">
              <a:lnSpc>
                <a:spcPct val="110000"/>
              </a:lnSpc>
            </a:pPr>
            <a:r>
              <a:rPr sz="2600">
                <a:latin typeface="+mn-ea"/>
                <a:cs typeface="+mn-ea"/>
              </a:rPr>
              <a:t>(2018天水)</a:t>
            </a:r>
          </a:p>
          <a:p>
            <a:pPr algn="l" fontAlgn="auto">
              <a:lnSpc>
                <a:spcPct val="110000"/>
              </a:lnSpc>
            </a:pPr>
            <a:r>
              <a:rPr lang="en-US" sz="2600">
                <a:latin typeface="+mn-ea"/>
                <a:cs typeface="+mn-ea"/>
              </a:rPr>
              <a:t>	</a:t>
            </a:r>
            <a:r>
              <a:rPr sz="2600">
                <a:latin typeface="楷体" panose="02010609060101010101" charset="-122"/>
                <a:ea typeface="楷体" panose="02010609060101010101" charset="-122"/>
                <a:cs typeface="楷体" panose="02010609060101010101" charset="-122"/>
              </a:rPr>
              <a:t>①人贵立志。古往今来，能成就大事业者莫不先怀雄心壮志，并且矢志不渝。宋代学者程颢曾说：“治天下者，必先立其志。”明代学者王阳明也说：“夫学，莫先于立志。”可见，立志对于一个人的事业发展来说，起着十分关键的作用。</a:t>
            </a:r>
          </a:p>
          <a:p>
            <a:pPr algn="l"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②何谓立志、如何立志？答案见仁见智、人言人殊。一些人立志只注重个人利益，或者纯凭个人志趣，这显然过于狭隘和短视，不宜提倡；更多的人在立志时首先考虑国家和人民的需要，在这个大前提下寻找个人的兴趣点，然后确定志向。这样的立志，既有利于社会进步，又可充分发挥个人的积极性与特长，值得大力倡导。</a:t>
            </a:r>
          </a:p>
        </p:txBody>
      </p:sp>
      <p:sp>
        <p:nvSpPr>
          <p:cNvPr id="2" name="文本框 1"/>
          <p:cNvSpPr txBox="1"/>
          <p:nvPr/>
        </p:nvSpPr>
        <p:spPr>
          <a:xfrm>
            <a:off x="966470" y="50165"/>
            <a:ext cx="3126105" cy="645160"/>
          </a:xfrm>
          <a:prstGeom prst="rect">
            <a:avLst/>
          </a:prstGeom>
          <a:noFill/>
        </p:spPr>
        <p:txBody>
          <a:bodyPr wrap="square" rtlCol="0">
            <a:spAutoFit/>
          </a:bodyPr>
          <a:lstStyle/>
          <a:p>
            <a:r>
              <a:rPr lang="zh-CN" altLang="en-US" sz="3600" b="1"/>
              <a:t>现代文阅读</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3020" y="187960"/>
            <a:ext cx="7056120" cy="6326505"/>
          </a:xfrm>
          <a:prstGeom prst="rect">
            <a:avLst/>
          </a:prstGeom>
          <a:noFill/>
        </p:spPr>
        <p:txBody>
          <a:bodyPr wrap="square" rtlCol="0">
            <a:spAutoFit/>
          </a:bodyPr>
          <a:lstStyle/>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③在我国历史上，为国家和民族作出过重要贡献的人，大多立有大志。比如，被林则徐誉为“绝世奇才”的左宗棠，很早就怀有“身无半亩，心忧天下”之志。尽管他三次赴京会考皆名落孙山，直到40岁还是一介布衣，但救世济民之心毫不动摇，潜心研究中外军事战略，后来被人誉为“天才军事领袖”。在抵抗外国侵略方面，他先是抱病、带着棺材赴西北指挥，在新疆战胜了英国支持的阿古柏军队后，又挫败了沙皇对中国西北的侵略阴谋，捍卫了中国的领土主权。反观与他同时代的一些官吏，一心只追求一己之利，在国家危难之时，贪生怕死临阵脱逃，何谈为国家和民族做出重要贡献？</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2230" y="1457325"/>
            <a:ext cx="6479540" cy="3449955"/>
          </a:xfrm>
          <a:prstGeom prst="rect">
            <a:avLst/>
          </a:prstGeom>
          <a:noFill/>
        </p:spPr>
        <p:txBody>
          <a:bodyPr wrap="square" rtlCol="0">
            <a:spAutoFit/>
          </a:bodyPr>
          <a:lstStyle/>
          <a:p>
            <a:pPr fontAlgn="auto">
              <a:lnSpc>
                <a:spcPct val="130000"/>
              </a:lnSpc>
            </a:pPr>
            <a:r>
              <a:rPr lang="en-US" sz="2800"/>
              <a:t>	</a:t>
            </a:r>
            <a:r>
              <a:rPr sz="2800"/>
              <a:t>《山水画的意境》选自《李可染论文集》。课文为我们简述了山水画的灵魂——意境。他从意境出发告诉了我们什么是意境，怎样获得意境，最后以达到意匠结尾，告诉我们山水画创作的两个关键即“意境”和“意匠”。</a:t>
            </a:r>
          </a:p>
        </p:txBody>
      </p:sp>
      <p:sp>
        <p:nvSpPr>
          <p:cNvPr id="2" name="文本框 1"/>
          <p:cNvSpPr txBox="1"/>
          <p:nvPr/>
        </p:nvSpPr>
        <p:spPr>
          <a:xfrm>
            <a:off x="1106805" y="421005"/>
            <a:ext cx="3126105" cy="645160"/>
          </a:xfrm>
          <a:prstGeom prst="rect">
            <a:avLst/>
          </a:prstGeom>
          <a:noFill/>
        </p:spPr>
        <p:txBody>
          <a:bodyPr wrap="square" rtlCol="0">
            <a:spAutoFit/>
          </a:bodyPr>
          <a:lstStyle/>
          <a:p>
            <a:r>
              <a:rPr lang="zh-CN" altLang="en-US" sz="3600" b="1"/>
              <a:t>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2065" y="1229360"/>
            <a:ext cx="6860540" cy="3322955"/>
          </a:xfrm>
          <a:prstGeom prst="rect">
            <a:avLst/>
          </a:prstGeom>
          <a:noFill/>
        </p:spPr>
        <p:txBody>
          <a:bodyPr wrap="square" rtlCol="0">
            <a:spAutoFit/>
          </a:bodyPr>
          <a:lstStyle/>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④关于立志问题，毛泽东同志在《致黎锦熙信》中有过深刻论述：“真欲立志，必先研究哲学、伦理学，以其所得真理，奉以为己身言动之准……尽力为之，以为达到之方，始谓之有志也。如此之志，方为真志，而非盲从之志。”这就是说，只有把立志建立在深明哲理的基础上，而不是简单盲从，才能使志向更加高远而切实。</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21080" y="427355"/>
            <a:ext cx="7545705" cy="5773420"/>
          </a:xfrm>
          <a:prstGeom prst="rect">
            <a:avLst/>
          </a:prstGeom>
          <a:noFill/>
        </p:spPr>
        <p:txBody>
          <a:bodyPr wrap="square" rtlCol="0">
            <a:spAutoFit/>
          </a:bodyPr>
          <a:lstStyle/>
          <a:p>
            <a:pPr fontAlgn="auto">
              <a:lnSpc>
                <a:spcPct val="11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⑤毛泽东同志不但对如何立志提出了深刻见解，而且为我们如何实现高远志向做出了光辉榜样。他在求学时期，就立志救国救民。为了实现志向，他在学习上废寝忘食，寻找救国救民真理，最后终于找到了马克思主义。为了救国救民，他还利用一切机会开展社会调查。在1917年暑假，他带着一把雨伞、一双草鞋，步行900多里，历时一个多月，深入农村，访贫问苦，倾听村民的呼声。此外，他还先后多次去安源煤矿了解工人疾苦，向工人宣传马列主义。这些社会调查为他后来形成依靠工农、走农村包围城市的革命道路，无疑起到了重大作用，也坚定了为民族独立、人民解放和国家富强、人民幸福而努力奋斗的意志。因此，在此后的革命征途中，不管遇到任何艰难险阻，毛泽东同志都矢志不渝，最终成为一代伟人。</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1430" y="1374140"/>
            <a:ext cx="7273925" cy="269113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⑥在这个共筑中国梦的时代，我们要想为国家和民族的发展贡献自己的力量，实现自己的人生价值，就必须确立高远的志向，并为自己的志向不懈奋斗。</a:t>
            </a:r>
          </a:p>
          <a:p>
            <a:pPr algn="r" fontAlgn="auto">
              <a:lnSpc>
                <a:spcPct val="130000"/>
              </a:lnSpc>
            </a:pPr>
            <a:r>
              <a:rPr sz="2600">
                <a:latin typeface="楷体" panose="02010609060101010101" charset="-122"/>
                <a:ea typeface="楷体" panose="02010609060101010101" charset="-122"/>
                <a:cs typeface="楷体" panose="02010609060101010101" charset="-122"/>
              </a:rPr>
              <a:t>(选自《人民日报》，有删改)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93875" y="1642745"/>
            <a:ext cx="6144260" cy="650875"/>
          </a:xfrm>
          <a:prstGeom prst="rect">
            <a:avLst/>
          </a:prstGeom>
          <a:noFill/>
        </p:spPr>
        <p:txBody>
          <a:bodyPr wrap="square" rtlCol="0">
            <a:spAutoFit/>
          </a:bodyPr>
          <a:lstStyle/>
          <a:p>
            <a:pPr fontAlgn="auto">
              <a:lnSpc>
                <a:spcPct val="130000"/>
              </a:lnSpc>
            </a:pPr>
            <a:r>
              <a:rPr sz="2800"/>
              <a:t>2.本文的中心论点是什么？</a:t>
            </a:r>
          </a:p>
        </p:txBody>
      </p:sp>
      <p:sp>
        <p:nvSpPr>
          <p:cNvPr id="16" name="文本框 15"/>
          <p:cNvSpPr txBox="1"/>
          <p:nvPr/>
        </p:nvSpPr>
        <p:spPr>
          <a:xfrm>
            <a:off x="2131695" y="2580640"/>
            <a:ext cx="5933440" cy="1014730"/>
          </a:xfrm>
          <a:prstGeom prst="rect">
            <a:avLst/>
          </a:prstGeom>
          <a:noFill/>
        </p:spPr>
        <p:txBody>
          <a:bodyPr wrap="square" rtlCol="0">
            <a:spAutoFit/>
          </a:bodyPr>
          <a:lstStyle/>
          <a:p>
            <a:pPr fontAlgn="auto">
              <a:lnSpc>
                <a:spcPct val="125000"/>
              </a:lnSpc>
            </a:pPr>
            <a:r>
              <a:rPr lang="zh-CN" altLang="en-US" sz="2400" b="1">
                <a:solidFill>
                  <a:srgbClr val="FF0000"/>
                </a:solidFill>
              </a:rPr>
              <a:t>立志对于一个人的事业发展来说，起着十分关键的作用。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08455" y="1556385"/>
            <a:ext cx="6144260" cy="1210945"/>
          </a:xfrm>
          <a:prstGeom prst="rect">
            <a:avLst/>
          </a:prstGeom>
          <a:noFill/>
        </p:spPr>
        <p:txBody>
          <a:bodyPr wrap="square" rtlCol="0">
            <a:spAutoFit/>
          </a:bodyPr>
          <a:lstStyle/>
          <a:p>
            <a:pPr fontAlgn="auto">
              <a:lnSpc>
                <a:spcPct val="130000"/>
              </a:lnSpc>
            </a:pPr>
            <a:r>
              <a:rPr sz="2800"/>
              <a:t>3.第③段运用了什么论证方法？有什么作用？</a:t>
            </a:r>
          </a:p>
        </p:txBody>
      </p:sp>
      <p:sp>
        <p:nvSpPr>
          <p:cNvPr id="16" name="文本框 15"/>
          <p:cNvSpPr txBox="1"/>
          <p:nvPr/>
        </p:nvSpPr>
        <p:spPr>
          <a:xfrm>
            <a:off x="1781810" y="2854325"/>
            <a:ext cx="6143625" cy="1476375"/>
          </a:xfrm>
          <a:prstGeom prst="rect">
            <a:avLst/>
          </a:prstGeom>
          <a:noFill/>
        </p:spPr>
        <p:txBody>
          <a:bodyPr wrap="square" rtlCol="0">
            <a:spAutoFit/>
          </a:bodyPr>
          <a:lstStyle/>
          <a:p>
            <a:pPr fontAlgn="auto">
              <a:lnSpc>
                <a:spcPct val="125000"/>
              </a:lnSpc>
            </a:pPr>
            <a:r>
              <a:rPr lang="zh-CN" altLang="en-US" sz="2400" b="1">
                <a:solidFill>
                  <a:srgbClr val="FF0000"/>
                </a:solidFill>
              </a:rPr>
              <a:t>举例论证、对比论证。具体突出地论证了“在我国历史上，为国家和民族做出过重要贡献的人，大多立有大志”的观点。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10665" y="1229360"/>
            <a:ext cx="6438265" cy="650875"/>
          </a:xfrm>
          <a:prstGeom prst="rect">
            <a:avLst/>
          </a:prstGeom>
          <a:noFill/>
        </p:spPr>
        <p:txBody>
          <a:bodyPr wrap="square" rtlCol="0">
            <a:spAutoFit/>
          </a:bodyPr>
          <a:lstStyle/>
          <a:p>
            <a:pPr fontAlgn="auto">
              <a:lnSpc>
                <a:spcPct val="130000"/>
              </a:lnSpc>
            </a:pPr>
            <a:r>
              <a:rPr sz="2800"/>
              <a:t>4.第④段与第⑤段能不能调换？为什么？</a:t>
            </a:r>
          </a:p>
        </p:txBody>
      </p:sp>
      <p:sp>
        <p:nvSpPr>
          <p:cNvPr id="16" name="文本框 15"/>
          <p:cNvSpPr txBox="1"/>
          <p:nvPr/>
        </p:nvSpPr>
        <p:spPr>
          <a:xfrm>
            <a:off x="1881505" y="2228850"/>
            <a:ext cx="6143625" cy="2399665"/>
          </a:xfrm>
          <a:prstGeom prst="rect">
            <a:avLst/>
          </a:prstGeom>
          <a:noFill/>
        </p:spPr>
        <p:txBody>
          <a:bodyPr wrap="square" rtlCol="0">
            <a:spAutoFit/>
          </a:bodyPr>
          <a:lstStyle/>
          <a:p>
            <a:pPr fontAlgn="auto">
              <a:lnSpc>
                <a:spcPct val="125000"/>
              </a:lnSpc>
            </a:pPr>
            <a:r>
              <a:rPr lang="zh-CN" altLang="en-US" sz="2400" b="1">
                <a:solidFill>
                  <a:srgbClr val="FF0000"/>
                </a:solidFill>
              </a:rPr>
              <a:t>不能调换；因为第④段论述了毛泽东同志对立志提出了深刻见解；第⑤段论述了毛泽东同志为我们如何实现高远志向树立了榜样，第⑤段第一句是过渡句，承接了第④段内容，引出了第⑤段的论述。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39265" y="533400"/>
            <a:ext cx="6589395" cy="5128895"/>
          </a:xfrm>
          <a:prstGeom prst="rect">
            <a:avLst/>
          </a:prstGeom>
          <a:noFill/>
        </p:spPr>
        <p:txBody>
          <a:bodyPr wrap="square" rtlCol="0">
            <a:spAutoFit/>
          </a:bodyPr>
          <a:lstStyle/>
          <a:p>
            <a:pPr fontAlgn="auto">
              <a:lnSpc>
                <a:spcPct val="130000"/>
              </a:lnSpc>
            </a:pPr>
            <a:r>
              <a:rPr sz="2800"/>
              <a:t>5.对本文内容理解有误的一项是（      ）</a:t>
            </a:r>
          </a:p>
          <a:p>
            <a:pPr fontAlgn="auto">
              <a:lnSpc>
                <a:spcPct val="130000"/>
              </a:lnSpc>
            </a:pPr>
            <a:r>
              <a:rPr sz="2800"/>
              <a:t>A．古代学者程颢和王阳明告诉我们：无论治天下还是学习都要先立志。</a:t>
            </a:r>
          </a:p>
          <a:p>
            <a:pPr fontAlgn="auto">
              <a:lnSpc>
                <a:spcPct val="130000"/>
              </a:lnSpc>
            </a:pPr>
            <a:r>
              <a:rPr sz="2800"/>
              <a:t>B．仅注重个人利益或者纯凭个人志趣来树立志向，是不宜提倡的。</a:t>
            </a:r>
          </a:p>
          <a:p>
            <a:pPr fontAlgn="auto">
              <a:lnSpc>
                <a:spcPct val="130000"/>
              </a:lnSpc>
            </a:pPr>
            <a:r>
              <a:rPr sz="2800"/>
              <a:t>C．一个人，只要能立下大志，就一定能为国家和民族做出重要贡献。</a:t>
            </a:r>
          </a:p>
          <a:p>
            <a:pPr fontAlgn="auto">
              <a:lnSpc>
                <a:spcPct val="130000"/>
              </a:lnSpc>
            </a:pPr>
            <a:r>
              <a:rPr sz="2800"/>
              <a:t>D．左宗棠心忧天下，面对外国侵略，赴西北指挥，捍卫了国家的领土主权。</a:t>
            </a:r>
          </a:p>
        </p:txBody>
      </p:sp>
      <p:sp>
        <p:nvSpPr>
          <p:cNvPr id="16" name="文本框 15"/>
          <p:cNvSpPr txBox="1"/>
          <p:nvPr/>
        </p:nvSpPr>
        <p:spPr>
          <a:xfrm>
            <a:off x="7182485" y="533400"/>
            <a:ext cx="646430" cy="553085"/>
          </a:xfrm>
          <a:prstGeom prst="rect">
            <a:avLst/>
          </a:prstGeom>
          <a:noFill/>
        </p:spPr>
        <p:txBody>
          <a:bodyPr wrap="square" rtlCol="0">
            <a:spAutoFit/>
          </a:bodyPr>
          <a:lstStyle/>
          <a:p>
            <a:pPr fontAlgn="auto">
              <a:lnSpc>
                <a:spcPct val="125000"/>
              </a:lnSpc>
            </a:pPr>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97660" y="1567180"/>
            <a:ext cx="6438265" cy="1210945"/>
          </a:xfrm>
          <a:prstGeom prst="rect">
            <a:avLst/>
          </a:prstGeom>
          <a:noFill/>
        </p:spPr>
        <p:txBody>
          <a:bodyPr wrap="square" rtlCol="0">
            <a:spAutoFit/>
          </a:bodyPr>
          <a:lstStyle/>
          <a:p>
            <a:pPr fontAlgn="auto">
              <a:lnSpc>
                <a:spcPct val="130000"/>
              </a:lnSpc>
            </a:pPr>
            <a:r>
              <a:rPr sz="2800"/>
              <a:t>6.请结合自身实际，谈谈你对“立志”的理解。</a:t>
            </a:r>
          </a:p>
        </p:txBody>
      </p:sp>
      <p:sp>
        <p:nvSpPr>
          <p:cNvPr id="16" name="文本框 15"/>
          <p:cNvSpPr txBox="1"/>
          <p:nvPr/>
        </p:nvSpPr>
        <p:spPr>
          <a:xfrm>
            <a:off x="1744980" y="2893695"/>
            <a:ext cx="6143625" cy="1014730"/>
          </a:xfrm>
          <a:prstGeom prst="rect">
            <a:avLst/>
          </a:prstGeom>
          <a:noFill/>
        </p:spPr>
        <p:txBody>
          <a:bodyPr wrap="square" rtlCol="0">
            <a:spAutoFit/>
          </a:bodyPr>
          <a:lstStyle/>
          <a:p>
            <a:pPr fontAlgn="auto">
              <a:lnSpc>
                <a:spcPct val="125000"/>
              </a:lnSpc>
            </a:pPr>
            <a:r>
              <a:rPr lang="zh-CN" altLang="en-US" sz="2400" b="1">
                <a:solidFill>
                  <a:srgbClr val="FF0000"/>
                </a:solidFill>
              </a:rPr>
              <a:t>示例：作为学生，我们要从小确立高远的志向，并为自己的志向不懈奋斗。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40130" y="6172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593850" y="2023745"/>
            <a:ext cx="6152515" cy="1210945"/>
          </a:xfrm>
          <a:prstGeom prst="rect">
            <a:avLst/>
          </a:prstGeom>
          <a:noFill/>
        </p:spPr>
        <p:txBody>
          <a:bodyPr wrap="square" rtlCol="0">
            <a:spAutoFit/>
          </a:bodyPr>
          <a:lstStyle/>
          <a:p>
            <a:pPr fontAlgn="auto">
              <a:lnSpc>
                <a:spcPct val="130000"/>
              </a:lnSpc>
            </a:pPr>
            <a:r>
              <a:rPr lang="en-US" sz="2800"/>
              <a:t>	</a:t>
            </a:r>
            <a:r>
              <a:rPr sz="2800"/>
              <a:t>运用课文中有关意境的论述，选择一首自己喜欢的古诗词进行赏析。</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4318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588770" y="1446530"/>
            <a:ext cx="596646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大漠孤烟直，长河落日圆。</a:t>
            </a:r>
          </a:p>
          <a:p>
            <a:pPr algn="r" fontAlgn="auto">
              <a:lnSpc>
                <a:spcPct val="130000"/>
              </a:lnSpc>
            </a:pPr>
            <a:r>
              <a:rPr sz="2800"/>
              <a:t>(王维《使至塞上》) </a:t>
            </a:r>
          </a:p>
        </p:txBody>
      </p:sp>
      <p:pic>
        <p:nvPicPr>
          <p:cNvPr id="5" name="图片 4"/>
          <p:cNvPicPr>
            <a:picLocks noChangeAspect="1"/>
          </p:cNvPicPr>
          <p:nvPr/>
        </p:nvPicPr>
        <p:blipFill>
          <a:blip r:embed="rId3"/>
          <a:stretch>
            <a:fillRect/>
          </a:stretch>
        </p:blipFill>
        <p:spPr>
          <a:xfrm>
            <a:off x="2042160" y="3416935"/>
            <a:ext cx="4258310" cy="175387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1490345" y="1229995"/>
            <a:ext cx="5434330" cy="2557780"/>
          </a:xfrm>
          <a:prstGeom prst="rect">
            <a:avLst/>
          </a:prstGeom>
        </p:spPr>
      </p:pic>
      <p:sp>
        <p:nvSpPr>
          <p:cNvPr id="13" name="矩形 12"/>
          <p:cNvSpPr/>
          <p:nvPr/>
        </p:nvSpPr>
        <p:spPr>
          <a:xfrm>
            <a:off x="2666365" y="1625600"/>
            <a:ext cx="652145" cy="369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568950" y="1625600"/>
            <a:ext cx="956945" cy="369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66365" y="1995170"/>
            <a:ext cx="652145" cy="369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21350" y="2078990"/>
            <a:ext cx="652145" cy="369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750185" y="2547620"/>
            <a:ext cx="652145" cy="369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721350" y="2547620"/>
            <a:ext cx="499745" cy="369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742565" y="2917190"/>
            <a:ext cx="659765" cy="369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21350" y="2917190"/>
            <a:ext cx="804545" cy="369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666365" y="3286760"/>
            <a:ext cx="1610360" cy="369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3"/>
                                        </p:tgtEl>
                                        <p:attrNameLst>
                                          <p:attrName>ppt_x</p:attrName>
                                        </p:attrNameLst>
                                      </p:cBhvr>
                                      <p:tavLst>
                                        <p:tav tm="0">
                                          <p:val>
                                            <p:strVal val="ppt_x"/>
                                          </p:val>
                                        </p:tav>
                                        <p:tav tm="100000">
                                          <p:val>
                                            <p:strVal val="ppt_x"/>
                                          </p:val>
                                        </p:tav>
                                      </p:tavLst>
                                    </p:anim>
                                    <p:anim calcmode="lin" valueType="num">
                                      <p:cBhvr additive="base">
                                        <p:cTn id="7" dur="500"/>
                                        <p:tgtEl>
                                          <p:spTgt spid="13"/>
                                        </p:tgtEl>
                                        <p:attrNameLst>
                                          <p:attrName>ppt_y</p:attrName>
                                        </p:attrNameLst>
                                      </p:cBhvr>
                                      <p:tavLst>
                                        <p:tav tm="0">
                                          <p:val>
                                            <p:strVal val="ppt_y"/>
                                          </p:val>
                                        </p:tav>
                                        <p:tav tm="100000">
                                          <p:val>
                                            <p:strVal val="1+ppt_h/2"/>
                                          </p:val>
                                        </p:tav>
                                      </p:tavLst>
                                    </p:anim>
                                    <p:set>
                                      <p:cBhvr>
                                        <p:cTn id="8" dur="1" fill="hold">
                                          <p:stCondLst>
                                            <p:cond delay="499"/>
                                          </p:stCondLst>
                                        </p:cTn>
                                        <p:tgtEl>
                                          <p:spTgt spid="1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14"/>
                                        </p:tgtEl>
                                        <p:attrNameLst>
                                          <p:attrName>ppt_x</p:attrName>
                                        </p:attrNameLst>
                                      </p:cBhvr>
                                      <p:tavLst>
                                        <p:tav tm="0">
                                          <p:val>
                                            <p:strVal val="ppt_x"/>
                                          </p:val>
                                        </p:tav>
                                        <p:tav tm="100000">
                                          <p:val>
                                            <p:strVal val="ppt_x"/>
                                          </p:val>
                                        </p:tav>
                                      </p:tavLst>
                                    </p:anim>
                                    <p:anim calcmode="lin" valueType="num">
                                      <p:cBhvr additive="base">
                                        <p:cTn id="13" dur="500"/>
                                        <p:tgtEl>
                                          <p:spTgt spid="14"/>
                                        </p:tgtEl>
                                        <p:attrNameLst>
                                          <p:attrName>ppt_y</p:attrName>
                                        </p:attrNameLst>
                                      </p:cBhvr>
                                      <p:tavLst>
                                        <p:tav tm="0">
                                          <p:val>
                                            <p:strVal val="ppt_y"/>
                                          </p:val>
                                        </p:tav>
                                        <p:tav tm="100000">
                                          <p:val>
                                            <p:strVal val="1+ppt_h/2"/>
                                          </p:val>
                                        </p:tav>
                                      </p:tavLst>
                                    </p:anim>
                                    <p:set>
                                      <p:cBhvr>
                                        <p:cTn id="14" dur="1" fill="hold">
                                          <p:stCondLst>
                                            <p:cond delay="499"/>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15"/>
                                        </p:tgtEl>
                                        <p:attrNameLst>
                                          <p:attrName>ppt_x</p:attrName>
                                        </p:attrNameLst>
                                      </p:cBhvr>
                                      <p:tavLst>
                                        <p:tav tm="0">
                                          <p:val>
                                            <p:strVal val="ppt_x"/>
                                          </p:val>
                                        </p:tav>
                                        <p:tav tm="100000">
                                          <p:val>
                                            <p:strVal val="ppt_x"/>
                                          </p:val>
                                        </p:tav>
                                      </p:tavLst>
                                    </p:anim>
                                    <p:anim calcmode="lin" valueType="num">
                                      <p:cBhvr additive="base">
                                        <p:cTn id="19" dur="500"/>
                                        <p:tgtEl>
                                          <p:spTgt spid="15"/>
                                        </p:tgtEl>
                                        <p:attrNameLst>
                                          <p:attrName>ppt_y</p:attrName>
                                        </p:attrNameLst>
                                      </p:cBhvr>
                                      <p:tavLst>
                                        <p:tav tm="0">
                                          <p:val>
                                            <p:strVal val="ppt_y"/>
                                          </p:val>
                                        </p:tav>
                                        <p:tav tm="100000">
                                          <p:val>
                                            <p:strVal val="1+ppt_h/2"/>
                                          </p:val>
                                        </p:tav>
                                      </p:tavLst>
                                    </p:anim>
                                    <p:set>
                                      <p:cBhvr>
                                        <p:cTn id="20" dur="1" fill="hold">
                                          <p:stCondLst>
                                            <p:cond delay="499"/>
                                          </p:stCondLst>
                                        </p:cTn>
                                        <p:tgtEl>
                                          <p:spTgt spid="1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16"/>
                                        </p:tgtEl>
                                        <p:attrNameLst>
                                          <p:attrName>ppt_x</p:attrName>
                                        </p:attrNameLst>
                                      </p:cBhvr>
                                      <p:tavLst>
                                        <p:tav tm="0">
                                          <p:val>
                                            <p:strVal val="ppt_x"/>
                                          </p:val>
                                        </p:tav>
                                        <p:tav tm="100000">
                                          <p:val>
                                            <p:strVal val="ppt_x"/>
                                          </p:val>
                                        </p:tav>
                                      </p:tavLst>
                                    </p:anim>
                                    <p:anim calcmode="lin" valueType="num">
                                      <p:cBhvr additive="base">
                                        <p:cTn id="25" dur="500"/>
                                        <p:tgtEl>
                                          <p:spTgt spid="16"/>
                                        </p:tgtEl>
                                        <p:attrNameLst>
                                          <p:attrName>ppt_y</p:attrName>
                                        </p:attrNameLst>
                                      </p:cBhvr>
                                      <p:tavLst>
                                        <p:tav tm="0">
                                          <p:val>
                                            <p:strVal val="ppt_y"/>
                                          </p:val>
                                        </p:tav>
                                        <p:tav tm="100000">
                                          <p:val>
                                            <p:strVal val="1+ppt_h/2"/>
                                          </p:val>
                                        </p:tav>
                                      </p:tavLst>
                                    </p:anim>
                                    <p:set>
                                      <p:cBhvr>
                                        <p:cTn id="26" dur="1" fill="hold">
                                          <p:stCondLst>
                                            <p:cond delay="499"/>
                                          </p:stCondLst>
                                        </p:cTn>
                                        <p:tgtEl>
                                          <p:spTgt spid="1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17"/>
                                        </p:tgtEl>
                                        <p:attrNameLst>
                                          <p:attrName>ppt_x</p:attrName>
                                        </p:attrNameLst>
                                      </p:cBhvr>
                                      <p:tavLst>
                                        <p:tav tm="0">
                                          <p:val>
                                            <p:strVal val="ppt_x"/>
                                          </p:val>
                                        </p:tav>
                                        <p:tav tm="100000">
                                          <p:val>
                                            <p:strVal val="ppt_x"/>
                                          </p:val>
                                        </p:tav>
                                      </p:tavLst>
                                    </p:anim>
                                    <p:anim calcmode="lin" valueType="num">
                                      <p:cBhvr additive="base">
                                        <p:cTn id="31" dur="500"/>
                                        <p:tgtEl>
                                          <p:spTgt spid="17"/>
                                        </p:tgtEl>
                                        <p:attrNameLst>
                                          <p:attrName>ppt_y</p:attrName>
                                        </p:attrNameLst>
                                      </p:cBhvr>
                                      <p:tavLst>
                                        <p:tav tm="0">
                                          <p:val>
                                            <p:strVal val="ppt_y"/>
                                          </p:val>
                                        </p:tav>
                                        <p:tav tm="100000">
                                          <p:val>
                                            <p:strVal val="1+ppt_h/2"/>
                                          </p:val>
                                        </p:tav>
                                      </p:tavLst>
                                    </p:anim>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18"/>
                                        </p:tgtEl>
                                        <p:attrNameLst>
                                          <p:attrName>ppt_x</p:attrName>
                                        </p:attrNameLst>
                                      </p:cBhvr>
                                      <p:tavLst>
                                        <p:tav tm="0">
                                          <p:val>
                                            <p:strVal val="ppt_x"/>
                                          </p:val>
                                        </p:tav>
                                        <p:tav tm="100000">
                                          <p:val>
                                            <p:strVal val="ppt_x"/>
                                          </p:val>
                                        </p:tav>
                                      </p:tavLst>
                                    </p:anim>
                                    <p:anim calcmode="lin" valueType="num">
                                      <p:cBhvr additive="base">
                                        <p:cTn id="37" dur="500"/>
                                        <p:tgtEl>
                                          <p:spTgt spid="18"/>
                                        </p:tgtEl>
                                        <p:attrNameLst>
                                          <p:attrName>ppt_y</p:attrName>
                                        </p:attrNameLst>
                                      </p:cBhvr>
                                      <p:tavLst>
                                        <p:tav tm="0">
                                          <p:val>
                                            <p:strVal val="ppt_y"/>
                                          </p:val>
                                        </p:tav>
                                        <p:tav tm="100000">
                                          <p:val>
                                            <p:strVal val="1+ppt_h/2"/>
                                          </p:val>
                                        </p:tav>
                                      </p:tavLst>
                                    </p:anim>
                                    <p:set>
                                      <p:cBhvr>
                                        <p:cTn id="38" dur="1" fill="hold">
                                          <p:stCondLst>
                                            <p:cond delay="499"/>
                                          </p:stCondLst>
                                        </p:cTn>
                                        <p:tgtEl>
                                          <p:spTgt spid="1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19"/>
                                        </p:tgtEl>
                                        <p:attrNameLst>
                                          <p:attrName>ppt_x</p:attrName>
                                        </p:attrNameLst>
                                      </p:cBhvr>
                                      <p:tavLst>
                                        <p:tav tm="0">
                                          <p:val>
                                            <p:strVal val="ppt_x"/>
                                          </p:val>
                                        </p:tav>
                                        <p:tav tm="100000">
                                          <p:val>
                                            <p:strVal val="ppt_x"/>
                                          </p:val>
                                        </p:tav>
                                      </p:tavLst>
                                    </p:anim>
                                    <p:anim calcmode="lin" valueType="num">
                                      <p:cBhvr additive="base">
                                        <p:cTn id="43" dur="500"/>
                                        <p:tgtEl>
                                          <p:spTgt spid="19"/>
                                        </p:tgtEl>
                                        <p:attrNameLst>
                                          <p:attrName>ppt_y</p:attrName>
                                        </p:attrNameLst>
                                      </p:cBhvr>
                                      <p:tavLst>
                                        <p:tav tm="0">
                                          <p:val>
                                            <p:strVal val="ppt_y"/>
                                          </p:val>
                                        </p:tav>
                                        <p:tav tm="100000">
                                          <p:val>
                                            <p:strVal val="1+ppt_h/2"/>
                                          </p:val>
                                        </p:tav>
                                      </p:tavLst>
                                    </p:anim>
                                    <p:set>
                                      <p:cBhvr>
                                        <p:cTn id="44" dur="1" fill="hold">
                                          <p:stCondLst>
                                            <p:cond delay="499"/>
                                          </p:stCondLst>
                                        </p:cTn>
                                        <p:tgtEl>
                                          <p:spTgt spid="1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20"/>
                                        </p:tgtEl>
                                        <p:attrNameLst>
                                          <p:attrName>ppt_x</p:attrName>
                                        </p:attrNameLst>
                                      </p:cBhvr>
                                      <p:tavLst>
                                        <p:tav tm="0">
                                          <p:val>
                                            <p:strVal val="ppt_x"/>
                                          </p:val>
                                        </p:tav>
                                        <p:tav tm="100000">
                                          <p:val>
                                            <p:strVal val="ppt_x"/>
                                          </p:val>
                                        </p:tav>
                                      </p:tavLst>
                                    </p:anim>
                                    <p:anim calcmode="lin" valueType="num">
                                      <p:cBhvr additive="base">
                                        <p:cTn id="49" dur="500"/>
                                        <p:tgtEl>
                                          <p:spTgt spid="20"/>
                                        </p:tgtEl>
                                        <p:attrNameLst>
                                          <p:attrName>ppt_y</p:attrName>
                                        </p:attrNameLst>
                                      </p:cBhvr>
                                      <p:tavLst>
                                        <p:tav tm="0">
                                          <p:val>
                                            <p:strVal val="ppt_y"/>
                                          </p:val>
                                        </p:tav>
                                        <p:tav tm="100000">
                                          <p:val>
                                            <p:strVal val="1+ppt_h/2"/>
                                          </p:val>
                                        </p:tav>
                                      </p:tavLst>
                                    </p:anim>
                                    <p:set>
                                      <p:cBhvr>
                                        <p:cTn id="50" dur="1" fill="hold">
                                          <p:stCondLst>
                                            <p:cond delay="499"/>
                                          </p:stCondLst>
                                        </p:cTn>
                                        <p:tgtEl>
                                          <p:spTgt spid="2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21"/>
                                        </p:tgtEl>
                                        <p:attrNameLst>
                                          <p:attrName>ppt_x</p:attrName>
                                        </p:attrNameLst>
                                      </p:cBhvr>
                                      <p:tavLst>
                                        <p:tav tm="0">
                                          <p:val>
                                            <p:strVal val="ppt_x"/>
                                          </p:val>
                                        </p:tav>
                                        <p:tav tm="100000">
                                          <p:val>
                                            <p:strVal val="ppt_x"/>
                                          </p:val>
                                        </p:tav>
                                      </p:tavLst>
                                    </p:anim>
                                    <p:anim calcmode="lin" valueType="num">
                                      <p:cBhvr additive="base">
                                        <p:cTn id="55" dur="500"/>
                                        <p:tgtEl>
                                          <p:spTgt spid="21"/>
                                        </p:tgtEl>
                                        <p:attrNameLst>
                                          <p:attrName>ppt_y</p:attrName>
                                        </p:attrNameLst>
                                      </p:cBhvr>
                                      <p:tavLst>
                                        <p:tav tm="0">
                                          <p:val>
                                            <p:strVal val="ppt_y"/>
                                          </p:val>
                                        </p:tav>
                                        <p:tav tm="100000">
                                          <p:val>
                                            <p:strVal val="1+ppt_h/2"/>
                                          </p:val>
                                        </p:tav>
                                      </p:tavLst>
                                    </p:anim>
                                    <p:set>
                                      <p:cBhvr>
                                        <p:cTn id="56"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61465" y="501015"/>
            <a:ext cx="7109460" cy="5688965"/>
          </a:xfrm>
          <a:prstGeom prst="rect">
            <a:avLst/>
          </a:prstGeom>
          <a:noFill/>
        </p:spPr>
        <p:txBody>
          <a:bodyPr wrap="square" rtlCol="0">
            <a:spAutoFit/>
          </a:bodyPr>
          <a:lstStyle/>
          <a:p>
            <a:pPr fontAlgn="auto">
              <a:lnSpc>
                <a:spcPct val="130000"/>
              </a:lnSpc>
            </a:pPr>
            <a:r>
              <a:rPr lang="zh-CN" altLang="en-US" sz="2800"/>
              <a:t>3.根据解释写出对应的词语。</a:t>
            </a:r>
          </a:p>
          <a:p>
            <a:pPr fontAlgn="auto">
              <a:lnSpc>
                <a:spcPct val="130000"/>
              </a:lnSpc>
            </a:pPr>
            <a:r>
              <a:rPr lang="zh-CN" altLang="en-US" sz="2800"/>
              <a:t>(1)比喻印象不深刻，好像水面的光和掠过的影子一样，一晃就消逝。（                        ）</a:t>
            </a:r>
          </a:p>
          <a:p>
            <a:pPr fontAlgn="auto">
              <a:lnSpc>
                <a:spcPct val="130000"/>
              </a:lnSpc>
            </a:pPr>
            <a:r>
              <a:rPr lang="zh-CN" altLang="en-US" sz="2800"/>
              <a:t>(2)亲自到了那个环境。</a:t>
            </a:r>
            <a:r>
              <a:rPr lang="zh-CN" altLang="en-US" sz="2800">
                <a:sym typeface="+mn-ea"/>
              </a:rPr>
              <a:t>（                        ）</a:t>
            </a:r>
            <a:endParaRPr lang="zh-CN" altLang="en-US" sz="2800"/>
          </a:p>
          <a:p>
            <a:pPr fontAlgn="auto">
              <a:lnSpc>
                <a:spcPct val="130000"/>
              </a:lnSpc>
            </a:pPr>
            <a:r>
              <a:rPr lang="zh-CN" altLang="en-US" sz="2800"/>
              <a:t>(3)用以比喻办事以前，已经有全面的设想和安排。</a:t>
            </a:r>
            <a:r>
              <a:rPr lang="zh-CN" altLang="en-US" sz="2800">
                <a:sym typeface="+mn-ea"/>
              </a:rPr>
              <a:t>（                        ）</a:t>
            </a:r>
          </a:p>
          <a:p>
            <a:pPr fontAlgn="auto">
              <a:lnSpc>
                <a:spcPct val="130000"/>
              </a:lnSpc>
            </a:pPr>
            <a:r>
              <a:rPr lang="zh-CN" altLang="en-US" sz="2800"/>
              <a:t>(4)每天的早晨和黄昏，指短暂的时间。</a:t>
            </a:r>
          </a:p>
          <a:p>
            <a:pPr fontAlgn="auto">
              <a:lnSpc>
                <a:spcPct val="130000"/>
              </a:lnSpc>
            </a:pPr>
            <a:r>
              <a:rPr lang="zh-CN" altLang="en-US" sz="2800">
                <a:sym typeface="+mn-ea"/>
              </a:rPr>
              <a:t>（                        ）</a:t>
            </a:r>
            <a:endParaRPr lang="zh-CN" altLang="en-US" sz="2800"/>
          </a:p>
          <a:p>
            <a:pPr fontAlgn="auto">
              <a:lnSpc>
                <a:spcPct val="130000"/>
              </a:lnSpc>
            </a:pPr>
            <a:r>
              <a:rPr lang="zh-CN" altLang="en-US" sz="2800"/>
              <a:t>(5)作诗或写文章不搜寻到惊人的妙语不肯罢休。</a:t>
            </a:r>
            <a:r>
              <a:rPr lang="zh-CN" altLang="en-US" sz="2800">
                <a:sym typeface="+mn-ea"/>
              </a:rPr>
              <a:t>（                                ）</a:t>
            </a:r>
            <a:endParaRPr lang="zh-CN" altLang="en-US" sz="2800"/>
          </a:p>
        </p:txBody>
      </p:sp>
      <p:sp>
        <p:nvSpPr>
          <p:cNvPr id="14" name="文本框 13"/>
          <p:cNvSpPr txBox="1"/>
          <p:nvPr/>
        </p:nvSpPr>
        <p:spPr>
          <a:xfrm>
            <a:off x="6199505" y="1665605"/>
            <a:ext cx="1465580" cy="460375"/>
          </a:xfrm>
          <a:prstGeom prst="rect">
            <a:avLst/>
          </a:prstGeom>
          <a:noFill/>
        </p:spPr>
        <p:txBody>
          <a:bodyPr wrap="square" rtlCol="0">
            <a:spAutoFit/>
          </a:bodyPr>
          <a:lstStyle/>
          <a:p>
            <a:r>
              <a:rPr lang="zh-CN" altLang="en-US" sz="2400" b="1">
                <a:solidFill>
                  <a:srgbClr val="FF0000"/>
                </a:solidFill>
              </a:rPr>
              <a:t>浮光掠影</a:t>
            </a:r>
          </a:p>
        </p:txBody>
      </p:sp>
      <p:sp>
        <p:nvSpPr>
          <p:cNvPr id="2" name="文本框 1"/>
          <p:cNvSpPr txBox="1"/>
          <p:nvPr/>
        </p:nvSpPr>
        <p:spPr>
          <a:xfrm>
            <a:off x="5847080" y="2294255"/>
            <a:ext cx="1519555" cy="460375"/>
          </a:xfrm>
          <a:prstGeom prst="rect">
            <a:avLst/>
          </a:prstGeom>
          <a:noFill/>
        </p:spPr>
        <p:txBody>
          <a:bodyPr wrap="square" rtlCol="0">
            <a:spAutoFit/>
          </a:bodyPr>
          <a:lstStyle/>
          <a:p>
            <a:r>
              <a:rPr lang="zh-CN" altLang="en-US" sz="2400" b="1">
                <a:solidFill>
                  <a:srgbClr val="FF0000"/>
                </a:solidFill>
              </a:rPr>
              <a:t>身临其境</a:t>
            </a:r>
          </a:p>
        </p:txBody>
      </p:sp>
      <p:sp>
        <p:nvSpPr>
          <p:cNvPr id="3" name="文本框 2"/>
          <p:cNvSpPr txBox="1"/>
          <p:nvPr/>
        </p:nvSpPr>
        <p:spPr>
          <a:xfrm>
            <a:off x="3365500" y="3418205"/>
            <a:ext cx="1518920" cy="460375"/>
          </a:xfrm>
          <a:prstGeom prst="rect">
            <a:avLst/>
          </a:prstGeom>
          <a:noFill/>
        </p:spPr>
        <p:txBody>
          <a:bodyPr wrap="square" rtlCol="0">
            <a:spAutoFit/>
          </a:bodyPr>
          <a:lstStyle/>
          <a:p>
            <a:r>
              <a:rPr lang="zh-CN" altLang="en-US" sz="2400" b="1">
                <a:solidFill>
                  <a:srgbClr val="FF0000"/>
                </a:solidFill>
                <a:sym typeface="+mn-ea"/>
              </a:rPr>
              <a:t>胸有成竹</a:t>
            </a:r>
          </a:p>
        </p:txBody>
      </p:sp>
      <p:sp>
        <p:nvSpPr>
          <p:cNvPr id="4" name="文本框 3"/>
          <p:cNvSpPr txBox="1"/>
          <p:nvPr/>
        </p:nvSpPr>
        <p:spPr>
          <a:xfrm>
            <a:off x="2345055" y="4547870"/>
            <a:ext cx="1525270" cy="460375"/>
          </a:xfrm>
          <a:prstGeom prst="rect">
            <a:avLst/>
          </a:prstGeom>
          <a:noFill/>
        </p:spPr>
        <p:txBody>
          <a:bodyPr wrap="square" rtlCol="0">
            <a:spAutoFit/>
          </a:bodyPr>
          <a:lstStyle/>
          <a:p>
            <a:r>
              <a:rPr lang="zh-CN" altLang="en-US" sz="2400" b="1">
                <a:solidFill>
                  <a:srgbClr val="FF0000"/>
                </a:solidFill>
              </a:rPr>
              <a:t>朝朝暮暮</a:t>
            </a:r>
          </a:p>
        </p:txBody>
      </p:sp>
      <p:sp>
        <p:nvSpPr>
          <p:cNvPr id="5" name="文本框 4"/>
          <p:cNvSpPr txBox="1"/>
          <p:nvPr/>
        </p:nvSpPr>
        <p:spPr>
          <a:xfrm>
            <a:off x="2950210" y="5612765"/>
            <a:ext cx="2482215" cy="460375"/>
          </a:xfrm>
          <a:prstGeom prst="rect">
            <a:avLst/>
          </a:prstGeom>
          <a:noFill/>
        </p:spPr>
        <p:txBody>
          <a:bodyPr wrap="square" rtlCol="0">
            <a:spAutoFit/>
          </a:bodyPr>
          <a:lstStyle/>
          <a:p>
            <a:r>
              <a:rPr lang="zh-CN" altLang="en-US" sz="2400" b="1">
                <a:solidFill>
                  <a:srgbClr val="FF0000"/>
                </a:solidFill>
              </a:rPr>
              <a:t>语不惊人死不休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29080" y="1458595"/>
            <a:ext cx="6814185" cy="2889885"/>
          </a:xfrm>
          <a:prstGeom prst="rect">
            <a:avLst/>
          </a:prstGeom>
          <a:noFill/>
        </p:spPr>
        <p:txBody>
          <a:bodyPr wrap="square" rtlCol="0">
            <a:spAutoFit/>
          </a:bodyPr>
          <a:lstStyle/>
          <a:p>
            <a:pPr algn="l" fontAlgn="auto">
              <a:lnSpc>
                <a:spcPct val="130000"/>
              </a:lnSpc>
            </a:pPr>
            <a:r>
              <a:rPr lang="zh-CN" altLang="en-US" sz="2800"/>
              <a:t>4.下列词语书写有误的一项是（          ）</a:t>
            </a:r>
          </a:p>
          <a:p>
            <a:pPr algn="l" fontAlgn="auto">
              <a:lnSpc>
                <a:spcPct val="130000"/>
              </a:lnSpc>
            </a:pPr>
            <a:r>
              <a:rPr lang="zh-CN" altLang="en-US" sz="2800"/>
              <a:t>A.描绘 宇宙 富丽堂皇 金碧辉煌</a:t>
            </a:r>
          </a:p>
          <a:p>
            <a:pPr algn="l" fontAlgn="auto">
              <a:lnSpc>
                <a:spcPct val="130000"/>
              </a:lnSpc>
            </a:pPr>
            <a:r>
              <a:rPr lang="zh-CN" altLang="en-US" sz="2800"/>
              <a:t>B.惜别 惆怅 朝朝暮暮 浮光掠影</a:t>
            </a:r>
          </a:p>
          <a:p>
            <a:pPr algn="l" fontAlgn="auto">
              <a:lnSpc>
                <a:spcPct val="130000"/>
              </a:lnSpc>
            </a:pPr>
            <a:r>
              <a:rPr lang="zh-CN" altLang="en-US" sz="2800"/>
              <a:t>C.熟悉 赋予 万里雪飘 朝霞幕霭</a:t>
            </a:r>
          </a:p>
          <a:p>
            <a:pPr algn="l" fontAlgn="auto">
              <a:lnSpc>
                <a:spcPct val="130000"/>
              </a:lnSpc>
            </a:pPr>
            <a:r>
              <a:rPr lang="zh-CN" altLang="en-US" sz="2800"/>
              <a:t>D.意境 感悟 身临其境 胸有成竹</a:t>
            </a:r>
          </a:p>
        </p:txBody>
      </p:sp>
      <p:sp>
        <p:nvSpPr>
          <p:cNvPr id="14" name="文本框 13"/>
          <p:cNvSpPr txBox="1"/>
          <p:nvPr/>
        </p:nvSpPr>
        <p:spPr>
          <a:xfrm>
            <a:off x="6758940" y="1529080"/>
            <a:ext cx="1007110" cy="460375"/>
          </a:xfrm>
          <a:prstGeom prst="rect">
            <a:avLst/>
          </a:prstGeom>
          <a:noFill/>
        </p:spPr>
        <p:txBody>
          <a:bodyPr wrap="square" rtlCol="0">
            <a:spAutoFit/>
          </a:bodyPr>
          <a:lstStyle/>
          <a:p>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75105" y="228600"/>
            <a:ext cx="6630035" cy="6249035"/>
          </a:xfrm>
          <a:prstGeom prst="rect">
            <a:avLst/>
          </a:prstGeom>
          <a:noFill/>
        </p:spPr>
        <p:txBody>
          <a:bodyPr wrap="square" rtlCol="0">
            <a:spAutoFit/>
          </a:bodyPr>
          <a:lstStyle/>
          <a:p>
            <a:pPr algn="l" fontAlgn="auto">
              <a:lnSpc>
                <a:spcPct val="130000"/>
              </a:lnSpc>
            </a:pPr>
            <a:r>
              <a:rPr lang="zh-CN" altLang="en-US" sz="2800"/>
              <a:t>5.写出下列句子所使用的论证方法。</a:t>
            </a:r>
          </a:p>
          <a:p>
            <a:pPr algn="l" fontAlgn="auto">
              <a:lnSpc>
                <a:spcPct val="130000"/>
              </a:lnSpc>
            </a:pPr>
            <a:r>
              <a:rPr lang="zh-CN" altLang="en-US" sz="2800"/>
              <a:t>（</a:t>
            </a:r>
            <a:r>
              <a:rPr lang="en-US" altLang="zh-CN" sz="2800"/>
              <a:t>1</a:t>
            </a:r>
            <a:r>
              <a:rPr lang="zh-CN" altLang="en-US" sz="2800"/>
              <a:t>）毛主席的诗句，意境是很深的。如《十六字令三首》，每一首都是写景，每一字都是说山，但每一首、每一字都充分表达了人的思想感情。（                       ）</a:t>
            </a:r>
          </a:p>
          <a:p>
            <a:pPr algn="l" fontAlgn="auto">
              <a:lnSpc>
                <a:spcPct val="130000"/>
              </a:lnSpc>
            </a:pPr>
            <a:r>
              <a:rPr lang="zh-CN" altLang="en-US" sz="2800"/>
              <a:t>（</a:t>
            </a:r>
            <a:r>
              <a:rPr lang="en-US" altLang="zh-CN" sz="2800"/>
              <a:t>2</a:t>
            </a:r>
            <a:r>
              <a:rPr lang="zh-CN" altLang="en-US" sz="2800"/>
              <a:t>）经历过风暴、雷击，有一棵大树已横倒在底下，像一条巨龙似的，但是枝叶茂盛，生命力强，使人感觉很年轻的样子。</a:t>
            </a:r>
            <a:r>
              <a:rPr lang="zh-CN" altLang="en-US" sz="2800">
                <a:sym typeface="+mn-ea"/>
              </a:rPr>
              <a:t>（                       ）</a:t>
            </a:r>
            <a:endParaRPr lang="zh-CN" altLang="en-US" sz="2800"/>
          </a:p>
          <a:p>
            <a:pPr algn="l" fontAlgn="auto">
              <a:lnSpc>
                <a:spcPct val="130000"/>
              </a:lnSpc>
            </a:pPr>
            <a:r>
              <a:rPr lang="zh-CN" altLang="en-US" sz="2800"/>
              <a:t>（</a:t>
            </a:r>
            <a:r>
              <a:rPr lang="en-US" altLang="zh-CN" sz="2800"/>
              <a:t>3</a:t>
            </a:r>
            <a:r>
              <a:rPr lang="zh-CN" altLang="en-US" sz="2800"/>
              <a:t>）杜甫说“意匠惨淡经营中”，又说“语不惊人死不休”。</a:t>
            </a:r>
            <a:r>
              <a:rPr lang="zh-CN" altLang="en-US" sz="2800">
                <a:sym typeface="+mn-ea"/>
              </a:rPr>
              <a:t>（                       ）</a:t>
            </a:r>
            <a:endParaRPr lang="zh-CN" altLang="en-US" sz="2800"/>
          </a:p>
        </p:txBody>
      </p:sp>
      <p:sp>
        <p:nvSpPr>
          <p:cNvPr id="14" name="文本框 13"/>
          <p:cNvSpPr txBox="1"/>
          <p:nvPr/>
        </p:nvSpPr>
        <p:spPr>
          <a:xfrm>
            <a:off x="5673725" y="2459990"/>
            <a:ext cx="1484630" cy="570865"/>
          </a:xfrm>
          <a:prstGeom prst="rect">
            <a:avLst/>
          </a:prstGeom>
          <a:noFill/>
        </p:spPr>
        <p:txBody>
          <a:bodyPr wrap="square" rtlCol="0">
            <a:spAutoFit/>
          </a:bodyPr>
          <a:lstStyle/>
          <a:p>
            <a:pPr fontAlgn="auto">
              <a:lnSpc>
                <a:spcPct val="130000"/>
              </a:lnSpc>
            </a:pPr>
            <a:r>
              <a:rPr lang="en-US" altLang="zh-CN" sz="2400" b="1">
                <a:solidFill>
                  <a:srgbClr val="FF0000"/>
                </a:solidFill>
              </a:rPr>
              <a:t>举例论证</a:t>
            </a:r>
          </a:p>
        </p:txBody>
      </p:sp>
      <p:sp>
        <p:nvSpPr>
          <p:cNvPr id="2" name="文本框 1"/>
          <p:cNvSpPr txBox="1"/>
          <p:nvPr/>
        </p:nvSpPr>
        <p:spPr>
          <a:xfrm>
            <a:off x="2099310" y="4742180"/>
            <a:ext cx="1484630" cy="570865"/>
          </a:xfrm>
          <a:prstGeom prst="rect">
            <a:avLst/>
          </a:prstGeom>
          <a:noFill/>
        </p:spPr>
        <p:txBody>
          <a:bodyPr wrap="square" rtlCol="0">
            <a:spAutoFit/>
          </a:bodyPr>
          <a:lstStyle/>
          <a:p>
            <a:pPr fontAlgn="auto">
              <a:lnSpc>
                <a:spcPct val="130000"/>
              </a:lnSpc>
            </a:pPr>
            <a:r>
              <a:rPr lang="en-US" altLang="zh-CN" sz="2400" b="1">
                <a:solidFill>
                  <a:srgbClr val="FF0000"/>
                </a:solidFill>
              </a:rPr>
              <a:t>比喻论证</a:t>
            </a:r>
          </a:p>
        </p:txBody>
      </p:sp>
      <p:sp>
        <p:nvSpPr>
          <p:cNvPr id="3" name="文本框 2"/>
          <p:cNvSpPr txBox="1"/>
          <p:nvPr/>
        </p:nvSpPr>
        <p:spPr>
          <a:xfrm>
            <a:off x="5673725" y="5794375"/>
            <a:ext cx="1484630" cy="570865"/>
          </a:xfrm>
          <a:prstGeom prst="rect">
            <a:avLst/>
          </a:prstGeom>
          <a:noFill/>
        </p:spPr>
        <p:txBody>
          <a:bodyPr wrap="square" rtlCol="0">
            <a:spAutoFit/>
          </a:bodyPr>
          <a:lstStyle/>
          <a:p>
            <a:pPr fontAlgn="auto">
              <a:lnSpc>
                <a:spcPct val="130000"/>
              </a:lnSpc>
            </a:pPr>
            <a:r>
              <a:rPr lang="en-US" altLang="zh-CN" sz="2400" b="1">
                <a:solidFill>
                  <a:srgbClr val="FF0000"/>
                </a:solidFill>
              </a:rPr>
              <a:t>引用论证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02055" y="186055"/>
            <a:ext cx="7597140" cy="6485255"/>
          </a:xfrm>
          <a:prstGeom prst="rect">
            <a:avLst/>
          </a:prstGeom>
          <a:noFill/>
        </p:spPr>
        <p:txBody>
          <a:bodyPr wrap="square" rtlCol="0">
            <a:spAutoFit/>
          </a:bodyPr>
          <a:lstStyle/>
          <a:p>
            <a:pPr algn="l" fontAlgn="auto">
              <a:lnSpc>
                <a:spcPct val="110000"/>
              </a:lnSpc>
            </a:pPr>
            <a:r>
              <a:rPr lang="zh-CN" altLang="en-US" sz="2100"/>
              <a:t>6.依次填入下面一段文字横线上的语句，衔接最恰当的一项是（          ）</a:t>
            </a:r>
          </a:p>
          <a:p>
            <a:pPr algn="l" fontAlgn="auto">
              <a:lnSpc>
                <a:spcPct val="110000"/>
              </a:lnSpc>
            </a:pPr>
            <a:r>
              <a:rPr lang="en-US" altLang="zh-CN" sz="2100"/>
              <a:t>	</a:t>
            </a:r>
            <a:r>
              <a:rPr lang="zh-CN" altLang="en-US" sz="2100">
                <a:latin typeface="楷体" panose="02010609060101010101" charset="-122"/>
                <a:ea typeface="楷体" panose="02010609060101010101" charset="-122"/>
                <a:cs typeface="楷体" panose="02010609060101010101" charset="-122"/>
              </a:rPr>
              <a:t>马远画山水布局简妙，他善于对现实的自然景色作大胆地概括、剪裁</a:t>
            </a:r>
            <a:r>
              <a:rPr lang="zh-CN" altLang="en-US" sz="2100" u="sng">
                <a:latin typeface="楷体" panose="02010609060101010101" charset="-122"/>
                <a:ea typeface="楷体" panose="02010609060101010101" charset="-122"/>
                <a:cs typeface="楷体" panose="02010609060101010101" charset="-122"/>
              </a:rPr>
              <a:t>     </a:t>
            </a:r>
            <a:r>
              <a:rPr lang="zh-CN" altLang="en-US" sz="2100">
                <a:latin typeface="楷体" panose="02010609060101010101" charset="-122"/>
                <a:ea typeface="楷体" panose="02010609060101010101" charset="-122"/>
                <a:cs typeface="楷体" panose="02010609060101010101" charset="-122"/>
              </a:rPr>
              <a:t>。</a:t>
            </a:r>
            <a:r>
              <a:rPr lang="zh-CN" altLang="en-US" sz="2100" u="sng">
                <a:latin typeface="楷体" panose="02010609060101010101" charset="-122"/>
                <a:ea typeface="楷体" panose="02010609060101010101" charset="-122"/>
                <a:cs typeface="楷体" panose="02010609060101010101" charset="-122"/>
                <a:sym typeface="+mn-ea"/>
              </a:rPr>
              <a:t>       </a:t>
            </a:r>
            <a:r>
              <a:rPr lang="zh-CN" altLang="en-US" sz="2100">
                <a:latin typeface="楷体" panose="02010609060101010101" charset="-122"/>
                <a:ea typeface="楷体" panose="02010609060101010101" charset="-122"/>
                <a:cs typeface="楷体" panose="02010609060101010101" charset="-122"/>
              </a:rPr>
              <a:t>。</a:t>
            </a:r>
            <a:r>
              <a:rPr lang="zh-CN" altLang="en-US" sz="2100" u="sng">
                <a:latin typeface="楷体" panose="02010609060101010101" charset="-122"/>
                <a:ea typeface="楷体" panose="02010609060101010101" charset="-122"/>
                <a:cs typeface="楷体" panose="02010609060101010101" charset="-122"/>
                <a:sym typeface="+mn-ea"/>
              </a:rPr>
              <a:t>         </a:t>
            </a:r>
            <a:r>
              <a:rPr lang="zh-CN" altLang="en-US" sz="2100">
                <a:latin typeface="楷体" panose="02010609060101010101" charset="-122"/>
                <a:ea typeface="楷体" panose="02010609060101010101" charset="-122"/>
                <a:cs typeface="楷体" panose="02010609060101010101" charset="-122"/>
              </a:rPr>
              <a:t>，</a:t>
            </a:r>
          </a:p>
          <a:p>
            <a:pPr algn="l" fontAlgn="auto">
              <a:lnSpc>
                <a:spcPct val="110000"/>
              </a:lnSpc>
            </a:pPr>
            <a:r>
              <a:rPr lang="zh-CN" altLang="en-US" sz="2100" u="sng">
                <a:latin typeface="楷体" panose="02010609060101010101" charset="-122"/>
                <a:ea typeface="楷体" panose="02010609060101010101" charset="-122"/>
                <a:cs typeface="楷体" panose="02010609060101010101" charset="-122"/>
                <a:sym typeface="+mn-ea"/>
              </a:rPr>
              <a:t>           </a:t>
            </a:r>
            <a:r>
              <a:rPr lang="zh-CN" altLang="en-US" sz="2100">
                <a:latin typeface="楷体" panose="02010609060101010101" charset="-122"/>
                <a:ea typeface="楷体" panose="02010609060101010101" charset="-122"/>
                <a:cs typeface="楷体" panose="02010609060101010101" charset="-122"/>
              </a:rPr>
              <a:t>。</a:t>
            </a:r>
            <a:r>
              <a:rPr lang="zh-CN" altLang="en-US" sz="2100" u="sng">
                <a:latin typeface="楷体" panose="02010609060101010101" charset="-122"/>
                <a:ea typeface="楷体" panose="02010609060101010101" charset="-122"/>
                <a:cs typeface="楷体" panose="02010609060101010101" charset="-122"/>
                <a:sym typeface="+mn-ea"/>
              </a:rPr>
              <a:t>             </a:t>
            </a:r>
            <a:r>
              <a:rPr lang="zh-CN" altLang="en-US" sz="2100">
                <a:latin typeface="楷体" panose="02010609060101010101" charset="-122"/>
                <a:ea typeface="楷体" panose="02010609060101010101" charset="-122"/>
                <a:cs typeface="楷体" panose="02010609060101010101" charset="-122"/>
              </a:rPr>
              <a:t>，</a:t>
            </a:r>
            <a:r>
              <a:rPr lang="zh-CN" altLang="en-US" sz="2100" u="sng">
                <a:latin typeface="楷体" panose="02010609060101010101" charset="-122"/>
                <a:ea typeface="楷体" panose="02010609060101010101" charset="-122"/>
                <a:cs typeface="楷体" panose="02010609060101010101" charset="-122"/>
                <a:sym typeface="+mn-ea"/>
              </a:rPr>
              <a:t>            </a:t>
            </a:r>
            <a:r>
              <a:rPr lang="zh-CN" altLang="en-US" sz="2100">
                <a:latin typeface="楷体" panose="02010609060101010101" charset="-122"/>
                <a:ea typeface="楷体" panose="02010609060101010101" charset="-122"/>
                <a:cs typeface="楷体" panose="02010609060101010101" charset="-122"/>
              </a:rPr>
              <a:t>。这真是“虚实相生，无画处皆成妙境”！</a:t>
            </a:r>
          </a:p>
          <a:p>
            <a:pPr algn="l" fontAlgn="auto">
              <a:lnSpc>
                <a:spcPct val="110000"/>
              </a:lnSpc>
            </a:pPr>
            <a:r>
              <a:rPr lang="zh-CN" altLang="en-US" sz="2100">
                <a:latin typeface="楷体" panose="02010609060101010101" charset="-122"/>
                <a:ea typeface="楷体" panose="02010609060101010101" charset="-122"/>
                <a:cs typeface="楷体" panose="02010609060101010101" charset="-122"/>
              </a:rPr>
              <a:t>①从而更加集中地刻画了渔翁专心于垂钓的神气，也给欣赏者提供了一种渺远的意境和广阔的想象空间</a:t>
            </a:r>
          </a:p>
          <a:p>
            <a:pPr algn="l" fontAlgn="auto">
              <a:lnSpc>
                <a:spcPct val="110000"/>
              </a:lnSpc>
            </a:pPr>
            <a:r>
              <a:rPr lang="zh-CN" altLang="en-US" sz="2100">
                <a:latin typeface="楷体" panose="02010609060101010101" charset="-122"/>
                <a:ea typeface="楷体" panose="02010609060101010101" charset="-122"/>
                <a:cs typeface="楷体" panose="02010609060101010101" charset="-122"/>
              </a:rPr>
              <a:t>②他的名作《寒江独钓图》，只画了漂浮于水面的一叶扁舟和一个独坐在船上垂钓的渔翁</a:t>
            </a:r>
          </a:p>
          <a:p>
            <a:pPr algn="l" fontAlgn="auto">
              <a:lnSpc>
                <a:spcPct val="110000"/>
              </a:lnSpc>
            </a:pPr>
            <a:r>
              <a:rPr lang="zh-CN" altLang="en-US" sz="2100">
                <a:latin typeface="楷体" panose="02010609060101010101" charset="-122"/>
                <a:ea typeface="楷体" panose="02010609060101010101" charset="-122"/>
                <a:cs typeface="楷体" panose="02010609060101010101" charset="-122"/>
              </a:rPr>
              <a:t>③他画山，常画山之一角；画水，常画水之一涯，其他景物也十分简练</a:t>
            </a:r>
          </a:p>
          <a:p>
            <a:pPr algn="l" fontAlgn="auto">
              <a:lnSpc>
                <a:spcPct val="110000"/>
              </a:lnSpc>
            </a:pPr>
            <a:r>
              <a:rPr lang="zh-CN" altLang="en-US" sz="2100">
                <a:latin typeface="楷体" panose="02010609060101010101" charset="-122"/>
                <a:ea typeface="楷体" panose="02010609060101010101" charset="-122"/>
                <a:cs typeface="楷体" panose="02010609060101010101" charset="-122"/>
              </a:rPr>
              <a:t>④然而，就是这片空白表现出了烟波浩渺的江水和极强的空间感，衬托了江上寒意萧瑟的气氛</a:t>
            </a:r>
          </a:p>
          <a:p>
            <a:pPr algn="l" fontAlgn="auto">
              <a:lnSpc>
                <a:spcPct val="110000"/>
              </a:lnSpc>
            </a:pPr>
            <a:r>
              <a:rPr lang="zh-CN" altLang="en-US" sz="2100">
                <a:latin typeface="楷体" panose="02010609060101010101" charset="-122"/>
                <a:ea typeface="楷体" panose="02010609060101010101" charset="-122"/>
                <a:cs typeface="楷体" panose="02010609060101010101" charset="-122"/>
              </a:rPr>
              <a:t>⑤四周除了寥寥几笔的微波之外，几乎全为空白</a:t>
            </a:r>
          </a:p>
          <a:p>
            <a:pPr algn="l" fontAlgn="auto">
              <a:lnSpc>
                <a:spcPct val="110000"/>
              </a:lnSpc>
            </a:pPr>
            <a:r>
              <a:rPr lang="zh-CN" altLang="en-US" sz="2100">
                <a:latin typeface="楷体" panose="02010609060101010101" charset="-122"/>
                <a:ea typeface="楷体" panose="02010609060101010101" charset="-122"/>
                <a:cs typeface="楷体" panose="02010609060101010101" charset="-122"/>
              </a:rPr>
              <a:t>⑥他的山水画，画面上常常留出大片空白，空旷渺漠，意境十分深远 </a:t>
            </a:r>
          </a:p>
          <a:p>
            <a:pPr algn="l" fontAlgn="auto">
              <a:lnSpc>
                <a:spcPct val="110000"/>
              </a:lnSpc>
            </a:pPr>
            <a:r>
              <a:rPr lang="zh-CN" altLang="en-US" sz="2100"/>
              <a:t>A.⑥②⑤①④③  B.⑥③②⑤④①C.②⑤④①⑥③D.③⑥②⑤④①</a:t>
            </a:r>
          </a:p>
        </p:txBody>
      </p:sp>
      <p:sp>
        <p:nvSpPr>
          <p:cNvPr id="14" name="文本框 13"/>
          <p:cNvSpPr txBox="1"/>
          <p:nvPr/>
        </p:nvSpPr>
        <p:spPr>
          <a:xfrm>
            <a:off x="1654810" y="457835"/>
            <a:ext cx="516890" cy="570865"/>
          </a:xfrm>
          <a:prstGeom prst="rect">
            <a:avLst/>
          </a:prstGeom>
          <a:noFill/>
        </p:spPr>
        <p:txBody>
          <a:bodyPr wrap="square" rtlCol="0">
            <a:spAutoFit/>
          </a:bodyPr>
          <a:lstStyle/>
          <a:p>
            <a:pPr fontAlgn="auto">
              <a:lnSpc>
                <a:spcPct val="130000"/>
              </a:lnSpc>
            </a:pPr>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1187</Words>
  <Application>WPS 演示</Application>
  <PresentationFormat>全屏显示(4:3)</PresentationFormat>
  <Paragraphs>120</Paragraphs>
  <Slides>38</Slides>
  <Notes>38</Notes>
  <HiddenSlides>0</HiddenSlides>
  <MMClips>0</MMClips>
  <ScaleCrop>false</ScaleCrop>
  <HeadingPairs>
    <vt:vector size="4" baseType="variant">
      <vt:variant>
        <vt:lpstr>主题</vt:lpstr>
      </vt:variant>
      <vt:variant>
        <vt:i4>2</vt:i4>
      </vt:variant>
      <vt:variant>
        <vt:lpstr>幻灯片标题</vt:lpstr>
      </vt:variant>
      <vt:variant>
        <vt:i4>38</vt:i4>
      </vt:variant>
    </vt:vector>
  </HeadingPairs>
  <TitlesOfParts>
    <vt:vector size="40"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2019-01-17T11:54:22Z</dcterms:created>
  <dcterms:modified xsi:type="dcterms:W3CDTF">2019-01-23T06:33:23Z</dcterms:modified>
</cp:coreProperties>
</file>