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330" r:id="rId3"/>
    <p:sldId id="298" r:id="rId4"/>
    <p:sldId id="299" r:id="rId6"/>
    <p:sldId id="373" r:id="rId7"/>
    <p:sldId id="374" r:id="rId8"/>
    <p:sldId id="366" r:id="rId9"/>
    <p:sldId id="365" r:id="rId10"/>
    <p:sldId id="364" r:id="rId11"/>
    <p:sldId id="414" r:id="rId12"/>
    <p:sldId id="415" r:id="rId13"/>
    <p:sldId id="367" r:id="rId14"/>
    <p:sldId id="416" r:id="rId15"/>
    <p:sldId id="418" r:id="rId16"/>
    <p:sldId id="368" r:id="rId17"/>
    <p:sldId id="371" r:id="rId18"/>
    <p:sldId id="372" r:id="rId19"/>
    <p:sldId id="419" r:id="rId20"/>
    <p:sldId id="420" r:id="rId21"/>
    <p:sldId id="325" r:id="rId22"/>
    <p:sldId id="327" r:id="rId23"/>
    <p:sldId id="328" r:id="rId24"/>
    <p:sldId id="329" r:id="rId25"/>
    <p:sldId id="332" r:id="rId26"/>
    <p:sldId id="426" r:id="rId27"/>
    <p:sldId id="427" r:id="rId28"/>
  </p:sldIdLst>
  <p:sldSz cx="12192000" cy="6858000"/>
  <p:notesSz cx="6858000" cy="9144000"/>
  <p:embeddedFontLst>
    <p:embeddedFont>
      <p:font typeface="黑体" panose="02010600030101010101" charset="-122"/>
      <p:regular r:id="rId32"/>
    </p:embeddedFont>
    <p:embeddedFont>
      <p:font typeface="微软雅黑" panose="020B0503020204020204" pitchFamily="34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楷体_GB2312" panose="02010609030101010101" charset="-122"/>
      <p:regular r:id="rId35"/>
    </p:embeddedFont>
    <p:embeddedFont>
      <p:font typeface="幼圆" panose="02010509060101010101" pitchFamily="49" charset="-122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450"/>
    <a:srgbClr val="FF0066"/>
    <a:srgbClr val="D60093"/>
    <a:srgbClr val="FF0000"/>
    <a:srgbClr val="EDAE11"/>
    <a:srgbClr val="FF33CC"/>
    <a:srgbClr val="EA6C16"/>
    <a:srgbClr val="4DE3DC"/>
    <a:srgbClr val="9F9B9B"/>
    <a:srgbClr val="F077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42" autoAdjust="0"/>
    <p:restoredTop sz="94660"/>
  </p:normalViewPr>
  <p:slideViewPr>
    <p:cSldViewPr snapToGrid="0">
      <p:cViewPr varScale="1">
        <p:scale>
          <a:sx n="92" d="100"/>
          <a:sy n="92" d="100"/>
        </p:scale>
        <p:origin x="522" y="-72"/>
      </p:cViewPr>
      <p:guideLst>
        <p:guide orient="horz" pos="2199"/>
        <p:guide pos="38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font" Target="fonts/font9.fntdata"/><Relationship Id="rId4" Type="http://schemas.openxmlformats.org/officeDocument/2006/relationships/slide" Target="slides/slide2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2CB87-F10C-4328-9CC3-60BB9E3280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EF1A5-6E22-4DCF-AC8F-0F8FA39B2B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tags" Target="../tags/tag6.xml"/><Relationship Id="rId30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4.xml"/><Relationship Id="rId28" Type="http://schemas.openxmlformats.org/officeDocument/2006/relationships/tags" Target="../tags/tag3.xml"/><Relationship Id="rId27" Type="http://schemas.openxmlformats.org/officeDocument/2006/relationships/tags" Target="../tags/tag2.xml"/><Relationship Id="rId26" Type="http://schemas.openxmlformats.org/officeDocument/2006/relationships/tags" Target="../tags/tag1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6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7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8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9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0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.jpe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146586" y="5941869"/>
            <a:ext cx="2484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编版语文五年级</a:t>
            </a:r>
            <a:r>
              <a:rPr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40284" y="5259452"/>
            <a:ext cx="4133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品读鉴赏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2400" b="1" dirty="0">
              <a:solidFill>
                <a:schemeClr val="bg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4540284" y="2014850"/>
            <a:ext cx="3325332" cy="1603375"/>
          </a:xfrm>
          <a:noFill/>
          <a:ln w="9525">
            <a:noFill/>
          </a:ln>
        </p:spPr>
        <p:txBody>
          <a:bodyPr>
            <a:norm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落花生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" name="副标题 2"/>
          <p:cNvSpPr txBox="1"/>
          <p:nvPr/>
        </p:nvSpPr>
        <p:spPr>
          <a:xfrm>
            <a:off x="3255563" y="3618225"/>
            <a:ext cx="5894773" cy="391795"/>
          </a:xfr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第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2</a:t>
            </a: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课时</a:t>
            </a:r>
            <a:endParaRPr kumimoji="0" 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图片 2059" descr="111"/>
          <p:cNvPicPr>
            <a:picLocks noChangeAspect="1"/>
          </p:cNvPicPr>
          <p:nvPr/>
        </p:nvPicPr>
        <p:blipFill>
          <a:blip r:embed="rId1">
            <a:lum bright="-6000" contrast="6000"/>
          </a:blip>
          <a:stretch>
            <a:fillRect/>
          </a:stretch>
        </p:blipFill>
        <p:spPr>
          <a:xfrm>
            <a:off x="171450" y="2359025"/>
            <a:ext cx="1532659" cy="1798320"/>
          </a:xfrm>
          <a:prstGeom prst="flowChartConnector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345690" y="1121410"/>
            <a:ext cx="75012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父亲认为花生最可贵之处从这几个方面叙述：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786428" y="855980"/>
            <a:ext cx="10133965" cy="5269865"/>
          </a:xfrm>
          <a:prstGeom prst="round2DiagRect">
            <a:avLst/>
          </a:prstGeom>
          <a:noFill/>
          <a:ln w="28575" cap="flat" cmpd="sng" algn="ctr">
            <a:solidFill>
              <a:srgbClr val="A1C450"/>
            </a:solidFill>
            <a:prstDash val="solid"/>
          </a:ln>
          <a:effectLst/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3755" y="1643380"/>
            <a:ext cx="916368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父亲说：“花生的好处很多；有一样最可贵：它的果实埋在地里，不像桃子、石榴、苹果那样，把鲜红嫩绿的果实高高地挂在枝头上，使人一见就生爱慕之心。你们看它矮矮地长在地上，等到成熟了，也不能立刻分辨出来它有没有果实，必须挖起来才知道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父亲接下去说：“所以你们要像花生，它虽然不好看，可是很有用。”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我说：“那么，人要做有用的人，不要做只讲体面而对别人没有好处的人。”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父亲说：“对。这是我对你们的希望。”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99690" y="1610995"/>
            <a:ext cx="804227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父亲说：“花生的好处很多；有一样最可贵：它的果实埋在地里，不像桃子、石榴、苹果那样，把鲜红嫩绿的果实高高地挂在枝头上，使人一见就生爱慕之心。你们看它矮矮地长在地上，等到成熟了，也不能立刻分辨出来它有没有果实，必须挖起来才知道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2266315" y="1495425"/>
            <a:ext cx="8709025" cy="2907665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5" name="图片 16394" descr="img200703270203550"/>
          <p:cNvPicPr>
            <a:picLocks noChangeAspect="1"/>
          </p:cNvPicPr>
          <p:nvPr/>
        </p:nvPicPr>
        <p:blipFill>
          <a:blip r:embed="rId1">
            <a:lum bright="-12000" contrast="6000"/>
          </a:blip>
          <a:srcRect l="11041" t="43704" b="3796"/>
          <a:stretch>
            <a:fillRect/>
          </a:stretch>
        </p:blipFill>
        <p:spPr>
          <a:xfrm>
            <a:off x="2266315" y="4578350"/>
            <a:ext cx="1725930" cy="155765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6394" name="图片 16393" descr="6e108e98-4748-4dec-9f47-d9a4a1611885"/>
          <p:cNvPicPr>
            <a:picLocks noChangeAspect="1"/>
          </p:cNvPicPr>
          <p:nvPr/>
        </p:nvPicPr>
        <p:blipFill>
          <a:blip r:embed="rId2"/>
          <a:srcRect l="14166" t="12833" r="11806" b="15352"/>
          <a:stretch>
            <a:fillRect/>
          </a:stretch>
        </p:blipFill>
        <p:spPr>
          <a:xfrm>
            <a:off x="4575175" y="4639310"/>
            <a:ext cx="1765935" cy="150368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6393" name="图片 16392" descr="sl"/>
          <p:cNvPicPr>
            <a:picLocks noChangeAspect="1"/>
          </p:cNvPicPr>
          <p:nvPr/>
        </p:nvPicPr>
        <p:blipFill>
          <a:blip r:embed="rId3">
            <a:lum bright="-12000" contrast="-12000"/>
          </a:blip>
          <a:stretch>
            <a:fillRect/>
          </a:stretch>
        </p:blipFill>
        <p:spPr>
          <a:xfrm>
            <a:off x="6992620" y="4578350"/>
            <a:ext cx="1859915" cy="157226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6392" name="图片 16391" descr="hongjiangjunapple04"/>
          <p:cNvPicPr>
            <a:picLocks noChangeAspect="1"/>
          </p:cNvPicPr>
          <p:nvPr/>
        </p:nvPicPr>
        <p:blipFill>
          <a:blip r:embed="rId4">
            <a:lum contrast="6000"/>
          </a:blip>
          <a:stretch>
            <a:fillRect/>
          </a:stretch>
        </p:blipFill>
        <p:spPr>
          <a:xfrm>
            <a:off x="9383395" y="4606925"/>
            <a:ext cx="1725295" cy="155448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10" name="圆角矩形 9"/>
          <p:cNvSpPr/>
          <p:nvPr/>
        </p:nvSpPr>
        <p:spPr>
          <a:xfrm>
            <a:off x="657860" y="672465"/>
            <a:ext cx="366776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朗读句子指导理解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00325" y="1641475"/>
            <a:ext cx="837501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花生的好处很多；有一样最可贵：它的果实埋在地里，不像桃子、石榴、苹果那样，把鲜红嫩绿的果实高高地挂在枝头上，使人一见就生爱慕之心。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2266315" y="1495425"/>
            <a:ext cx="8709025" cy="4140200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5" name="图片 16394" descr="img200703270203550"/>
          <p:cNvPicPr>
            <a:picLocks noChangeAspect="1"/>
          </p:cNvPicPr>
          <p:nvPr/>
        </p:nvPicPr>
        <p:blipFill>
          <a:blip r:embed="rId1">
            <a:lum bright="-12000" contrast="6000"/>
          </a:blip>
          <a:srcRect l="11041" t="43704" b="3796"/>
          <a:stretch>
            <a:fillRect/>
          </a:stretch>
        </p:blipFill>
        <p:spPr>
          <a:xfrm>
            <a:off x="2599690" y="3336925"/>
            <a:ext cx="1725930" cy="155765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6393" name="图片 16392" descr="sl"/>
          <p:cNvPicPr>
            <a:picLocks noChangeAspect="1"/>
          </p:cNvPicPr>
          <p:nvPr/>
        </p:nvPicPr>
        <p:blipFill>
          <a:blip r:embed="rId2">
            <a:lum bright="-12000" contrast="-12000"/>
          </a:blip>
          <a:stretch>
            <a:fillRect/>
          </a:stretch>
        </p:blipFill>
        <p:spPr>
          <a:xfrm>
            <a:off x="8845550" y="3771900"/>
            <a:ext cx="1859915" cy="157226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730115" y="3025140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花生最可贵表现在哪里？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0115" y="3638550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花生的果实埋在地里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62170" y="4297045"/>
            <a:ext cx="39166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看石榴的图片说说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爱慕之心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的意思。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57860" y="672465"/>
            <a:ext cx="194183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阅读指导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00325" y="1641475"/>
            <a:ext cx="837501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桃子、石榴、苹果，把鲜红嫩绿的果实高高地挂在枝头上，使人一见就生爱慕之心。你们看花生矮矮地长在地上，等到成熟了，也不能立刻分辨出来它有没有果实，必须挖起来才知道。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2266315" y="1495425"/>
            <a:ext cx="8709025" cy="4140200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9690" y="3686175"/>
            <a:ext cx="67703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高高地挂在枝头上，使人一见就生爱慕之心”可看出桃子、石榴、苹果什么特点？花生和它们的特点有什么不同？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黑体" panose="0201060003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57860" y="672465"/>
            <a:ext cx="194183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阅读指导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bldLvl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7226" y="2899569"/>
            <a:ext cx="86137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从这些句子可以看出：桃子、石榴、苹果爱炫耀表现自己，让人们羡慕它们的美丽，可那只是外表的展示。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78536" y="1129348"/>
            <a:ext cx="8484581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  <a:sym typeface="+mn-ea"/>
              </a:rPr>
              <a:t>高高地挂在枝头上，使人一见就生爱慕之心”可看出桃子、石榴、苹果什么特点？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7226" y="3970111"/>
            <a:ext cx="51879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花生和它们的特点有什么不同？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2313940" y="2696052"/>
            <a:ext cx="9241790" cy="3145155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7226" y="4574949"/>
            <a:ext cx="58273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可是花生埋在土里默默无闻为人们服务，有奉献精神，我们赞美花生。生！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643574" y="1271588"/>
            <a:ext cx="8232140" cy="44386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76954" y="1700848"/>
            <a:ext cx="67392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桃子、石榴、苹果，把鲜红嫩绿的果实高高地挂在枝头上，使人一见就生爱慕之心。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6954" y="2796223"/>
            <a:ext cx="592982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朗读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这句话，说出自己不同的理解。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6954" y="3379788"/>
            <a:ext cx="38639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请你用“爱慕”造句。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76954" y="4056063"/>
            <a:ext cx="72256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小红成绩好，又爱帮助人，还会跳舞，使我羡慕她，并向她请教学习，我们成了好朋友。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8588" y="735330"/>
            <a:ext cx="76073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再次朗读填表格：桃﹑石榴﹑苹果与花生对比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6" name="表格 18435"/>
          <p:cNvGraphicFramePr>
            <a:graphicFrameLocks noGrp="1"/>
          </p:cNvGraphicFramePr>
          <p:nvPr/>
        </p:nvGraphicFramePr>
        <p:xfrm>
          <a:off x="2668588" y="1693718"/>
          <a:ext cx="8229600" cy="4083050"/>
        </p:xfrm>
        <a:graphic>
          <a:graphicData uri="http://schemas.openxmlformats.org/drawingml/2006/table">
            <a:tbl>
              <a:tblPr/>
              <a:tblGrid>
                <a:gridCol w="1295400"/>
                <a:gridCol w="2971800"/>
                <a:gridCol w="3962400"/>
              </a:tblGrid>
              <a:tr h="55071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0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花生</a:t>
                      </a:r>
                      <a:endParaRPr lang="zh-CN" altLang="en-US" sz="3200" b="0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0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桃﹑石榴﹑苹果</a:t>
                      </a:r>
                      <a:endParaRPr lang="zh-CN" altLang="en-US" sz="3200" b="0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80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位置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埋在地里</a:t>
                      </a:r>
                      <a:endParaRPr lang="zh-CN" altLang="en-US" sz="3200" b="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高高地挂在枝头</a:t>
                      </a:r>
                      <a:endParaRPr lang="zh-CN" altLang="en-US" sz="3200" b="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68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外表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矮矮地长</a:t>
                      </a:r>
                      <a:endParaRPr lang="zh-CN" altLang="en-US" sz="3200" b="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鲜红嫩绿</a:t>
                      </a:r>
                      <a:endParaRPr lang="zh-CN" altLang="en-US" sz="3200" b="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80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印象</a:t>
                      </a:r>
                      <a:endParaRPr lang="zh-CN" altLang="en-US" sz="3600" b="1" dirty="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挖起来才知道</a:t>
                      </a:r>
                      <a:endParaRPr lang="zh-CN" altLang="en-US" sz="3200" b="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一见就生爱慕之心</a:t>
                      </a:r>
                      <a:endParaRPr lang="zh-CN" altLang="en-US" sz="3200" b="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4255" y="859155"/>
            <a:ext cx="4830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读句子说出自己的不同见解：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1924050" y="1856740"/>
            <a:ext cx="9688195" cy="4315460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5815" y="2010410"/>
            <a:ext cx="95364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“所以你们要像花生，它虽然不好看，可是很有用。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0" y="2717165"/>
            <a:ext cx="83489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看图片说出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不好看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很有用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的意思。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27651" name="图片 20482" descr="huashen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2410" y="3392170"/>
            <a:ext cx="1776095" cy="160845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980305" y="3813175"/>
            <a:ext cx="17735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不好看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2" name="图片 20483" descr="hua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300" y="3309620"/>
            <a:ext cx="1882140" cy="177355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181465" y="3813175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很有用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13965" y="5266055"/>
            <a:ext cx="83496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同座用“虽然......可是......”说话，教师指导。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ldLvl="0" animBg="1"/>
      <p:bldP spid="3" grpId="0"/>
      <p:bldP spid="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32037" y="1656168"/>
            <a:ext cx="8682327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人要做有用的人，不要做只讲体面而对别人没有好处的人。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7651" name="图片 20482" descr="huashen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0" y="3550285"/>
            <a:ext cx="1776095" cy="160845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496420" y="3306793"/>
            <a:ext cx="4353560" cy="1930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人要做有用的人是：有真才实学，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为社会作出贡献，对他人有帮助。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2" name="图片 20483" descr="hua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6518" y="3385185"/>
            <a:ext cx="1882140" cy="177355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750666" y="2440998"/>
            <a:ext cx="5709920" cy="662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人要做有用的人是什么意思？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57860" y="672465"/>
            <a:ext cx="1941830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句子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图片 20482" descr="huashen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1480" y="3871595"/>
            <a:ext cx="1427480" cy="139954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5124" name="图片 5123" descr="1b032bee06684b53fcfa3ce4"/>
          <p:cNvPicPr>
            <a:picLocks noChangeAspect="1"/>
          </p:cNvPicPr>
          <p:nvPr/>
        </p:nvPicPr>
        <p:blipFill>
          <a:blip r:embed="rId2">
            <a:lum bright="-6000" contrast="6000"/>
          </a:blip>
          <a:srcRect l="2376" t="3827"/>
          <a:stretch>
            <a:fillRect/>
          </a:stretch>
        </p:blipFill>
        <p:spPr>
          <a:xfrm>
            <a:off x="1321435" y="1716405"/>
            <a:ext cx="1501775" cy="142240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001818" y="1524377"/>
            <a:ext cx="7727142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今天我们学习的《落花生》从种花生、收花生、尝花生、议花生、赞美花生默默无闻的品格为主线，其实是借花生来比喻那些默默奉献、不图虚名的人。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60245" y="1307016"/>
            <a:ext cx="8369935" cy="138499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indent="609600" algn="just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上节课我们初读课文，这节课分小组细读课文，讨论思考：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pic>
        <p:nvPicPr>
          <p:cNvPr id="5124" name="图片 5123" descr="1b032bee06684b53fcfa3ce4"/>
          <p:cNvPicPr>
            <a:picLocks noChangeAspect="1"/>
          </p:cNvPicPr>
          <p:nvPr/>
        </p:nvPicPr>
        <p:blipFill>
          <a:blip r:embed="rId1">
            <a:lum bright="-6000" contrast="6000"/>
          </a:blip>
          <a:srcRect l="2376" t="3827"/>
          <a:stretch>
            <a:fillRect/>
          </a:stretch>
        </p:blipFill>
        <p:spPr>
          <a:xfrm>
            <a:off x="254635" y="1076960"/>
            <a:ext cx="1381125" cy="1270635"/>
          </a:xfrm>
          <a:prstGeom prst="flowChartConnector">
            <a:avLst/>
          </a:prstGeom>
          <a:noFill/>
          <a:ln w="9525">
            <a:noFill/>
          </a:ln>
        </p:spPr>
      </p:pic>
      <p:pic>
        <p:nvPicPr>
          <p:cNvPr id="2060" name="图片 2059" descr="111"/>
          <p:cNvPicPr>
            <a:picLocks noChangeAspect="1"/>
          </p:cNvPicPr>
          <p:nvPr/>
        </p:nvPicPr>
        <p:blipFill>
          <a:blip r:embed="rId2">
            <a:lum bright="-6000" contrast="6000"/>
          </a:blip>
          <a:stretch>
            <a:fillRect/>
          </a:stretch>
        </p:blipFill>
        <p:spPr>
          <a:xfrm>
            <a:off x="10687050" y="4972050"/>
            <a:ext cx="1303020" cy="1240790"/>
          </a:xfrm>
          <a:prstGeom prst="flowChartConnector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979930" y="3052041"/>
            <a:ext cx="10010140" cy="25237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1、兄弟姐妹是怎样评论花生的？父亲又是怎样说的？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黑体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2、父亲用什么形象的语言来与花生进行对比？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黑体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3、父亲通过花生告诉了我们什么道理呢？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黑体" panose="02010600030101010101" charset="-122"/>
            </a:endParaRPr>
          </a:p>
          <a:p>
            <a:endParaRPr lang="zh-CN" altLang="en-US" sz="3200" b="1" dirty="0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74209" y="3220085"/>
            <a:ext cx="8065135" cy="131477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本文借事物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花生的特点，来比喻人的一种品格的方法，我们称为借物喻人。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4209" y="1582882"/>
            <a:ext cx="5262979" cy="82541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本文的写作特点是什么？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5054" y="454061"/>
            <a:ext cx="3118796" cy="55399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algn="l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有感情地朗读句子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5054" y="1075831"/>
            <a:ext cx="7879715" cy="110553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l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那一夜我们谈到深夜才散。花生做的食品都吃完了，父亲的话却深深印在我的心上。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3786" y="3047374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比较句子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48025" y="2524134"/>
            <a:ext cx="57943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父亲的话却深深地印在我心上。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父亲的话却深深地记在我心上。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左大括号 40963"/>
          <p:cNvSpPr/>
          <p:nvPr/>
        </p:nvSpPr>
        <p:spPr>
          <a:xfrm>
            <a:off x="2783378" y="2637164"/>
            <a:ext cx="464647" cy="1455420"/>
          </a:xfrm>
          <a:prstGeom prst="leftBrace">
            <a:avLst>
              <a:gd name="adj1" fmla="val 99670"/>
              <a:gd name="adj2" fmla="val 50000"/>
            </a:avLst>
          </a:prstGeom>
          <a:noFill/>
          <a:ln w="28575" cap="sq" cmpd="sng">
            <a:solidFill>
              <a:srgbClr val="FF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3135" y="3604895"/>
            <a:ext cx="1552575" cy="16383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96252" y="4543631"/>
            <a:ext cx="7879715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l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“印和记”哪个字用得好？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6252" y="5211268"/>
            <a:ext cx="8620472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印”字用得好：说出父亲的话说得有道理，在我心中留下印象深刻。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653855" y="1075831"/>
            <a:ext cx="8022112" cy="1243499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70964" y="2534224"/>
            <a:ext cx="3513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5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70964" y="3486769"/>
            <a:ext cx="3513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5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30724" grpId="0" animBg="1"/>
      <p:bldP spid="14" grpId="0"/>
      <p:bldP spid="15" grpId="0"/>
      <p:bldP spid="2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60257" y="1175539"/>
            <a:ext cx="6367145" cy="612775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l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课文把哪部分内容写得比较详细？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1700" y="2083550"/>
            <a:ext cx="8657936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因为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这篇课文主要是告诉我们一个道理，因此把“议花生”这部分写得详细，其它内容写得简略，主次分明。所以文章篇幅虽短，却给人以清晰明了的印象，使人从平凡的事物中悟出耐人寻味的哲理。今后我们在读文章或写文章的时候要注意分清文章的主次，做到“详略得当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19550" y="959485"/>
            <a:ext cx="305724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用花生做的食物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5304" name="图片 55303" descr="Dc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7995" y="1956435"/>
            <a:ext cx="2115820" cy="191897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55301" name="图片 55300" descr="20051103132353435_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80" y="1849120"/>
            <a:ext cx="2277110" cy="193484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55302" name="图片 55301" descr="1064626200506272338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920" y="1941195"/>
            <a:ext cx="2147570" cy="193421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55300" name="内容占位符 552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340" y="4131310"/>
            <a:ext cx="2277110" cy="1721485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55305" name="图片 55304" descr="200461411133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0045" y="4131945"/>
            <a:ext cx="2115820" cy="172085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55303" name="图片 55302" descr="14-14-59-9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14920" y="4131945"/>
            <a:ext cx="2147570" cy="1720850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3932" y="556911"/>
            <a:ext cx="10159423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在我们的身边也有许多像花生一样品格的人或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物，让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我们来赞美花生，赞美像花生一样有用的事物。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8130" name="图片 48129" descr="送报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487" y="1583762"/>
            <a:ext cx="1793240" cy="177673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93932" y="3463887"/>
            <a:ext cx="325501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风雨中的送报人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82" name="图片 46081" descr="清洁工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8188" y="1747909"/>
            <a:ext cx="1642110" cy="156972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49154" name="图片 49153" descr="老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254" y="1666311"/>
            <a:ext cx="1762125" cy="173291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697603" y="3537603"/>
            <a:ext cx="4064578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老师燃烧了自己,照亮了学生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80392" y="3605538"/>
            <a:ext cx="3272963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起早贪黑的清洁工人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5806" y="4355112"/>
            <a:ext cx="9341019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在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我们的身边也有许多像花生一样品格的人或物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工人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,农民,教师,警察……各种工作岗位上的普通劳动者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不图虚名，像花生一样默默奉献，值得赞美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8278" y="1875340"/>
            <a:ext cx="7436485" cy="4515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1、熟读课文选择喜欢的段落背诵仿说。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、在我们周围也有许多像落花生一样的人和事，让我们懂得人要做有用的人的深刻道理。请你举出例子来说给父母听一听，评一评。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、选择身边平凡的人或者事物写一写，如：貌不惊人的铅笔、橡皮，默默无闻的环卫工人，辛勤的园丁，为我们付出的父母……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768309" y="859367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386854" y="406193"/>
            <a:ext cx="1037106" cy="118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109104" y="1131051"/>
            <a:ext cx="8465531" cy="1308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默读课文，一边读一边想，他们是怎样过收获节的？先干什么？后干什么？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pic>
        <p:nvPicPr>
          <p:cNvPr id="5124" name="图片 5123" descr="1b032bee06684b53fcfa3ce4"/>
          <p:cNvPicPr>
            <a:picLocks noChangeAspect="1"/>
          </p:cNvPicPr>
          <p:nvPr/>
        </p:nvPicPr>
        <p:blipFill>
          <a:blip r:embed="rId1">
            <a:lum bright="-6000" contrast="6000"/>
          </a:blip>
          <a:srcRect l="2376" t="3827"/>
          <a:stretch>
            <a:fillRect/>
          </a:stretch>
        </p:blipFill>
        <p:spPr>
          <a:xfrm>
            <a:off x="931026" y="2231072"/>
            <a:ext cx="1838960" cy="1961515"/>
          </a:xfrm>
          <a:prstGeom prst="flowChartConnector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608705" y="3839210"/>
            <a:ext cx="23304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吃花生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41870" y="3839210"/>
            <a:ext cx="171450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谈花生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图片 2059" descr="111"/>
          <p:cNvPicPr>
            <a:picLocks noChangeAspect="1"/>
          </p:cNvPicPr>
          <p:nvPr/>
        </p:nvPicPr>
        <p:blipFill>
          <a:blip r:embed="rId1">
            <a:lum bright="-6000" contrast="6000"/>
          </a:blip>
          <a:stretch>
            <a:fillRect/>
          </a:stretch>
        </p:blipFill>
        <p:spPr>
          <a:xfrm>
            <a:off x="435206" y="1312890"/>
            <a:ext cx="1431290" cy="1311275"/>
          </a:xfrm>
          <a:prstGeom prst="flowChartConnector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566555" y="3685796"/>
            <a:ext cx="5263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朗读句子说出你喜欢哪几个词语？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9189" y="888401"/>
            <a:ext cx="9687619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母亲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说：“今晚我们过一个收获节，请你们的父亲也来尝尝我们的新花生，好不好？”母亲把花生做成了好几样食品，还吩咐就在后园的茅亭里过这个节。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那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晚上天色不太好。可是父亲也来了，实在很难得。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2732" y="4472940"/>
            <a:ext cx="7221855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我喜欢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收获节、好几样食品、吩咐、很难得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这几个词语。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2566555" y="4550228"/>
            <a:ext cx="7686790" cy="1496695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图片 2059" descr="111"/>
          <p:cNvPicPr>
            <a:picLocks noChangeAspect="1"/>
          </p:cNvPicPr>
          <p:nvPr/>
        </p:nvPicPr>
        <p:blipFill>
          <a:blip r:embed="rId1">
            <a:lum bright="-6000" contrast="6000"/>
          </a:blip>
          <a:stretch>
            <a:fillRect/>
          </a:stretch>
        </p:blipFill>
        <p:spPr>
          <a:xfrm>
            <a:off x="763559" y="1274733"/>
            <a:ext cx="1644650" cy="1661160"/>
          </a:xfrm>
          <a:prstGeom prst="flowChartConnector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02379" y="1520538"/>
            <a:ext cx="526351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为什么你喜欢这一些词语？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02379" y="3318933"/>
            <a:ext cx="7892415" cy="12840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err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因为这一些词语可以看出父母对收获节的重视，品花生，议花生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36666" y="1532446"/>
            <a:ext cx="8629651" cy="1482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文中有几个人谈话？他们都谈了些什么？孩子们认为花生的好处是什么？用圆圈圈出来。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lum bright="-6000" contrast="6000"/>
          </a:blip>
          <a:srcRect l="1" r="-1263"/>
          <a:stretch>
            <a:fillRect/>
          </a:stretch>
        </p:blipFill>
        <p:spPr>
          <a:xfrm>
            <a:off x="858692" y="1291590"/>
            <a:ext cx="1577975" cy="1636395"/>
          </a:xfrm>
          <a:prstGeom prst="flowChartConnector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图片 2059" descr="111"/>
          <p:cNvPicPr>
            <a:picLocks noChangeAspect="1"/>
          </p:cNvPicPr>
          <p:nvPr/>
        </p:nvPicPr>
        <p:blipFill>
          <a:blip r:embed="rId1">
            <a:lum bright="-6000" contrast="6000"/>
          </a:blip>
          <a:stretch>
            <a:fillRect/>
          </a:stretch>
        </p:blipFill>
        <p:spPr>
          <a:xfrm>
            <a:off x="10113443" y="4524144"/>
            <a:ext cx="1537970" cy="1508760"/>
          </a:xfrm>
          <a:prstGeom prst="flowChartConnector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30288" y="569346"/>
            <a:ext cx="6905943" cy="662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文中有这几个人，他们谈的内容：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0287" y="1420542"/>
            <a:ext cx="7461857" cy="52629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父亲说：“你们爱吃花生么?”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我们都争着答应：“爱!”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“谁能把花生的好处说出来?”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姐姐说：“花生的味儿美。”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哥哥说：“花生可以榨油。”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</a:b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我说：“花生的价钱便宜，谁都可以买来吃，都喜欢吃。这就是它的好处。”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</a:b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lum bright="-6000" contrast="6000"/>
          </a:blip>
          <a:stretch>
            <a:fillRect/>
          </a:stretch>
        </p:blipFill>
        <p:spPr>
          <a:xfrm>
            <a:off x="370205" y="1231900"/>
            <a:ext cx="1649095" cy="1486535"/>
          </a:xfrm>
          <a:prstGeom prst="flowChartConnector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图片 10243" descr="议花生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5340" y="1750060"/>
            <a:ext cx="4183380" cy="3484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694479" y="600422"/>
            <a:ext cx="7222836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课文内容结合图文指导花生的好处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06475" y="1285240"/>
            <a:ext cx="2574925" cy="1447800"/>
            <a:chOff x="6234" y="2310"/>
            <a:chExt cx="4055" cy="2280"/>
          </a:xfrm>
          <a:solidFill>
            <a:srgbClr val="A1C450"/>
          </a:solidFill>
        </p:grpSpPr>
        <p:sp>
          <p:nvSpPr>
            <p:cNvPr id="10245" name="椭圆形标注 10244"/>
            <p:cNvSpPr/>
            <p:nvPr/>
          </p:nvSpPr>
          <p:spPr>
            <a:xfrm>
              <a:off x="6234" y="2310"/>
              <a:ext cx="4055" cy="2280"/>
            </a:xfrm>
            <a:prstGeom prst="wedgeEllipseCallout">
              <a:avLst>
                <a:gd name="adj1" fmla="val 73362"/>
                <a:gd name="adj2" fmla="val 47857"/>
              </a:avLst>
            </a:prstGeom>
            <a:grpFill/>
            <a:ln w="9525" cap="flat" cmpd="sng">
              <a:solidFill>
                <a:srgbClr val="A1C45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endPara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幼圆" panose="020105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234" y="2942"/>
              <a:ext cx="3699" cy="8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花生的味美。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4150" y="2969260"/>
            <a:ext cx="3479800" cy="3059430"/>
            <a:chOff x="3002" y="711"/>
            <a:chExt cx="5480" cy="4818"/>
          </a:xfrm>
          <a:solidFill>
            <a:srgbClr val="A1C450"/>
          </a:solidFill>
        </p:grpSpPr>
        <p:sp>
          <p:nvSpPr>
            <p:cNvPr id="10247" name="椭圆形标注 10246"/>
            <p:cNvSpPr/>
            <p:nvPr/>
          </p:nvSpPr>
          <p:spPr>
            <a:xfrm>
              <a:off x="3002" y="711"/>
              <a:ext cx="5480" cy="4818"/>
            </a:xfrm>
            <a:prstGeom prst="wedgeEllipseCallout">
              <a:avLst>
                <a:gd name="adj1" fmla="val 56602"/>
                <a:gd name="adj2" fmla="val -4230"/>
              </a:avLst>
            </a:prstGeom>
            <a:grpFill/>
            <a:ln w="9525" cap="flat" cmpd="sng">
              <a:solidFill>
                <a:srgbClr val="A1C45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Clr>
                  <a:schemeClr val="bg1"/>
                </a:buClr>
              </a:pPr>
              <a:endPara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  <a:ea typeface="幼圆" panose="020105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91" y="1635"/>
              <a:ext cx="4865" cy="28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花生的价钱便宜，谁都可以买来吃，都喜欢吃。这就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/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是它的好处。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10350" y="1335405"/>
            <a:ext cx="3392170" cy="1397635"/>
            <a:chOff x="10560" y="967"/>
            <a:chExt cx="5342" cy="2201"/>
          </a:xfrm>
          <a:solidFill>
            <a:srgbClr val="A1C450"/>
          </a:solidFill>
        </p:grpSpPr>
        <p:sp>
          <p:nvSpPr>
            <p:cNvPr id="10246" name="椭圆形标注 10245"/>
            <p:cNvSpPr/>
            <p:nvPr/>
          </p:nvSpPr>
          <p:spPr>
            <a:xfrm>
              <a:off x="10560" y="967"/>
              <a:ext cx="5342" cy="2201"/>
            </a:xfrm>
            <a:prstGeom prst="wedgeEllipseCallout">
              <a:avLst>
                <a:gd name="adj1" fmla="val -44093"/>
                <a:gd name="adj2" fmla="val 40685"/>
              </a:avLst>
            </a:prstGeom>
            <a:grp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en-US" altLang="zh-CN" sz="3200" dirty="0">
                  <a:solidFill>
                    <a:srgbClr val="FFFF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幼圆" panose="02010509060101010101" pitchFamily="49" charset="-122"/>
                </a:rPr>
                <a:t>   </a:t>
              </a:r>
              <a:endParaRPr lang="en-US" altLang="zh-CN" sz="3200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</a:endParaRPr>
            </a:p>
            <a:p>
              <a:pPr algn="ctr">
                <a:buClr>
                  <a:schemeClr val="bg1"/>
                </a:buClr>
              </a:pPr>
              <a:endPara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ctr">
                <a:buClr>
                  <a:schemeClr val="bg1"/>
                </a:buClr>
              </a:pPr>
              <a:endPara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ctr">
                <a:buClr>
                  <a:schemeClr val="bg1"/>
                </a:buClr>
              </a:pPr>
              <a:endParaRPr lang="zh-CN" altLang="en-US" sz="3200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904" y="1310"/>
              <a:ext cx="4998" cy="15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谁能把花生的好处说出来？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49845" y="3117850"/>
            <a:ext cx="2057400" cy="1194377"/>
            <a:chOff x="13722" y="3006"/>
            <a:chExt cx="3240" cy="2653"/>
          </a:xfrm>
          <a:solidFill>
            <a:srgbClr val="A1C450"/>
          </a:solidFill>
        </p:grpSpPr>
        <p:sp>
          <p:nvSpPr>
            <p:cNvPr id="10248" name="椭圆形标注 10247"/>
            <p:cNvSpPr/>
            <p:nvPr/>
          </p:nvSpPr>
          <p:spPr>
            <a:xfrm rot="21113251">
              <a:off x="13722" y="3006"/>
              <a:ext cx="3240" cy="2653"/>
            </a:xfrm>
            <a:prstGeom prst="wedgeEllipseCallout">
              <a:avLst>
                <a:gd name="adj1" fmla="val -56768"/>
                <a:gd name="adj2" fmla="val 21785"/>
              </a:avLst>
            </a:prstGeom>
            <a:grp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endParaRPr lang="zh-CN" altLang="en-US" sz="2400" b="1" dirty="0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816" y="3389"/>
              <a:ext cx="3052" cy="15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花生可以榨油。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图片 2059" descr="111"/>
          <p:cNvPicPr>
            <a:picLocks noChangeAspect="1"/>
          </p:cNvPicPr>
          <p:nvPr/>
        </p:nvPicPr>
        <p:blipFill>
          <a:blip r:embed="rId1">
            <a:lum bright="-6000" contrast="6000"/>
          </a:blip>
          <a:stretch>
            <a:fillRect/>
          </a:stretch>
        </p:blipFill>
        <p:spPr>
          <a:xfrm>
            <a:off x="8948536" y="3490913"/>
            <a:ext cx="1887855" cy="1905000"/>
          </a:xfrm>
          <a:prstGeom prst="flowChartConnector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132108" y="1715251"/>
            <a:ext cx="7448805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父亲认为花生最可贵之处是什么？用横线画出来。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85" y="1621425"/>
            <a:ext cx="1786255" cy="171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2323</Words>
  <Application>WPS 演示</Application>
  <PresentationFormat>宽屏</PresentationFormat>
  <Paragraphs>192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微软雅黑</vt:lpstr>
      <vt:lpstr>楷体</vt:lpstr>
      <vt:lpstr>楷体_GB2312</vt:lpstr>
      <vt:lpstr>Times New Roman</vt:lpstr>
      <vt:lpstr>幼圆</vt:lpstr>
      <vt:lpstr>Calibri</vt:lpstr>
      <vt:lpstr>1_自定义设计方案</vt:lpstr>
      <vt:lpstr>2.落花生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116</cp:revision>
  <dcterms:created xsi:type="dcterms:W3CDTF">2019-01-28T06:44:00Z</dcterms:created>
  <dcterms:modified xsi:type="dcterms:W3CDTF">2019-07-26T02:42:07Z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