
<file path=[Content_Types].xml><?xml version="1.0" encoding="utf-8"?>
<Types xmlns="http://schemas.openxmlformats.org/package/2006/content-types">
  <Default Extension="png" ContentType="image/png"/>
  <Default Extension="jpeg" ContentType="image/jpe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323" r:id="rId3"/>
    <p:sldId id="523" r:id="rId5"/>
    <p:sldId id="1012" r:id="rId6"/>
    <p:sldId id="1042" r:id="rId7"/>
    <p:sldId id="1100" r:id="rId8"/>
    <p:sldId id="1101" r:id="rId9"/>
    <p:sldId id="1011" r:id="rId10"/>
    <p:sldId id="996" r:id="rId11"/>
    <p:sldId id="1006" r:id="rId12"/>
    <p:sldId id="991" r:id="rId13"/>
    <p:sldId id="1080" r:id="rId14"/>
    <p:sldId id="1140" r:id="rId15"/>
    <p:sldId id="1013" r:id="rId16"/>
    <p:sldId id="1085" r:id="rId17"/>
    <p:sldId id="928" r:id="rId18"/>
    <p:sldId id="1083" r:id="rId19"/>
    <p:sldId id="1142" r:id="rId20"/>
    <p:sldId id="1144" r:id="rId21"/>
    <p:sldId id="1143" r:id="rId22"/>
    <p:sldId id="1106" r:id="rId23"/>
    <p:sldId id="1046" r:id="rId24"/>
    <p:sldId id="1173" r:id="rId25"/>
    <p:sldId id="1172" r:id="rId26"/>
    <p:sldId id="1107" r:id="rId27"/>
    <p:sldId id="1145" r:id="rId28"/>
    <p:sldId id="1047" r:id="rId29"/>
    <p:sldId id="1108" r:id="rId30"/>
    <p:sldId id="1048" r:id="rId31"/>
    <p:sldId id="1110" r:id="rId32"/>
    <p:sldId id="1148" r:id="rId33"/>
    <p:sldId id="1091" r:id="rId34"/>
    <p:sldId id="1111" r:id="rId35"/>
    <p:sldId id="1049" r:id="rId36"/>
    <p:sldId id="936" r:id="rId37"/>
    <p:sldId id="937" r:id="rId38"/>
    <p:sldId id="938" r:id="rId39"/>
    <p:sldId id="1102" r:id="rId40"/>
    <p:sldId id="1103" r:id="rId41"/>
    <p:sldId id="1104" r:id="rId42"/>
    <p:sldId id="1112" r:id="rId43"/>
    <p:sldId id="1192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幼圆" panose="02010509060101010101" pitchFamily="49" charset="-122"/>
      <p:regular r:id="rId55"/>
    </p:embeddedFont>
    <p:embeddedFont>
      <p:font typeface="微软雅黑" panose="020B0503020204020204" charset="-122"/>
      <p:regular r:id="rId56"/>
    </p:embeddedFont>
    <p:embeddedFont>
      <p:font typeface="Impact" panose="020B0806030902050204" charset="0"/>
      <p:regular r:id="rId5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FFFF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5" d="100"/>
          <a:sy n="115" d="100"/>
        </p:scale>
        <p:origin x="366" y="102"/>
      </p:cViewPr>
      <p:guideLst>
        <p:guide orient="horz" pos="3162"/>
        <p:guide pos="5761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1"/>
        <p:guide pos="228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400"/>
            <a:ext cx="8229600" cy="857356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5291"/>
            <a:ext cx="2133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5291"/>
            <a:ext cx="2895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5291"/>
            <a:ext cx="2133600" cy="357232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94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4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昆虫备忘录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8549" name="Picture 5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4358462"/>
            <a:ext cx="9144000" cy="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jpe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hyperlink" Target="4&#26118;&#34411;&#22791;&#24536;&#24405;/&#36164;&#26009;&#38142;&#25509;.pptx" TargetMode="External"/><Relationship Id="rId2" Type="http://schemas.openxmlformats.org/officeDocument/2006/relationships/image" Target="../media/image29.png"/><Relationship Id="rId1" Type="http://schemas.openxmlformats.org/officeDocument/2006/relationships/hyperlink" Target="&#38142;&#25509;2&#65306;&#29922;&#34411;.pptx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hyperlink" Target="4&#26118;&#34411;&#22791;&#24536;&#24405;/&#36164;&#26009;&#38142;&#25509;.pptx" TargetMode="External"/><Relationship Id="rId1" Type="http://schemas.openxmlformats.org/officeDocument/2006/relationships/hyperlink" Target="&#38142;&#25509;3&#65306;&#29420;&#35282;&#20185;.ppt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hyperlink" Target="4&#26118;&#34411;&#22791;&#24536;&#24405;/&#36164;&#26009;&#38142;&#25509;.pptx" TargetMode="External"/><Relationship Id="rId1" Type="http://schemas.openxmlformats.org/officeDocument/2006/relationships/hyperlink" Target="&#38142;&#25509;4&#65306;&#34434;&#34481;.pptx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png"/><Relationship Id="rId3" Type="http://schemas.openxmlformats.org/officeDocument/2006/relationships/hyperlink" Target="4&#26118;&#34411;&#22791;&#24536;&#24405;/&#36164;&#26009;&#38142;&#25509;.pptx" TargetMode="External"/><Relationship Id="rId2" Type="http://schemas.openxmlformats.org/officeDocument/2006/relationships/image" Target="../media/image18.jpeg"/><Relationship Id="rId1" Type="http://schemas.openxmlformats.org/officeDocument/2006/relationships/hyperlink" Target="&#38142;&#25509;1&#65306;&#22797;&#30524;.ppt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imgsrc.baidu.com/image/c0%3Dshijue1%2C0%2C0%2C294%2C40/sign=50350021a6af2eddc0fc41aae5796b9c/a2cc7cd98d1001e91f3d6a28b20e7bec54e7979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1182" b="6249"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</p:spPr>
      </p:pic>
      <p:pic>
        <p:nvPicPr>
          <p:cNvPr id="69636" name="Picture 4" descr="http://img17.3lian.com/201612/20/82837040e755d32e8b361ddbeadafb77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9638" name="Picture 6" descr="http://imgsrc.baidu.com/imgad/pic/item/241f95cad1c8a7867b5981c66d09c93d71cf5083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r="1209" b="7761"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</p:spPr>
      </p:pic>
      <p:pic>
        <p:nvPicPr>
          <p:cNvPr id="62470" name="Picture 6" descr="https://timgsa.baidu.com/timg?image&amp;quality=80&amp;size=b9999_10000&amp;sec=1538884912603&amp;di=562ecfe3dc93f7bec043337bd3022f31&amp;imgtype=0&amp;src=http%3A%2F%2Fimg.pconline.com.cn%2Fimages%2Fupload%2Fupc%2Ftx%2Fitbbs%2F1804%2F07%2Fc19%2F81403552_1523083119213_mthumb.jpg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2468" name="Picture 4" descr="https://timgsa.baidu.com/timg?image&amp;quality=80&amp;size=b9999_10000&amp;sec=1538884849462&amp;di=117708189229ac89111afaa2bafb78a1&amp;imgtype=0&amp;src=http%3A%2F%2Fpic1.win4000.com%2Fwallpaper%2F3%2F57286e469540e.jpg"/>
          <p:cNvPicPr>
            <a:picLocks noChangeAspect="1" noChangeArrowheads="1"/>
          </p:cNvPicPr>
          <p:nvPr/>
        </p:nvPicPr>
        <p:blipFill>
          <a:blip r:embed="rId5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2466" name="Picture 2" descr="https://timgsa.baidu.com/timg?image&amp;quality=80&amp;size=b9999_10000&amp;sec=1538884806931&amp;di=cba7b9831f9f0509db90beba43094f75&amp;imgtype=0&amp;src=http%3A%2F%2Fpic1.win4000.com%2Fwallpaper%2F2018-01-05%2F5a4f5df90350f.jpg"/>
          <p:cNvPicPr>
            <a:picLocks noChangeAspect="1" noChangeArrowheads="1"/>
          </p:cNvPicPr>
          <p:nvPr/>
        </p:nvPicPr>
        <p:blipFill>
          <a:blip r:embed="rId6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285720" y="818153"/>
            <a:ext cx="8429684" cy="20612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  <a:effectLst>
            <a:softEdge rad="88900"/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你认识这些昆虫吗？在我们的生活中，有很多的小昆虫，它们有着怎样的生活习性？让我们一起走进课文，去了解一下这些有趣的小动物们吧。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1287754" y="1141855"/>
            <a:ext cx="2269197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一种薄而软的丝织品。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1644944" y="570351"/>
            <a:ext cx="839679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绸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1716382" y="2356301"/>
            <a:ext cx="768241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稠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1382395" y="2927985"/>
            <a:ext cx="1995170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密，与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稀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相对。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495428" y="1356169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502332" y="3213557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034" name="Picture 2" descr="http://imgsrc.baidu.com/image/c0%3Dshijue1%2C0%2C0%2C294%2C40/sign=c672914b9eeef01f591910868897f350/3b292df5e0fe9925cecc417f3ea85edf8cb171d8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1209" b="7761"/>
          <a:stretch>
            <a:fillRect/>
          </a:stretch>
        </p:blipFill>
        <p:spPr bwMode="auto">
          <a:xfrm>
            <a:off x="4431026" y="784665"/>
            <a:ext cx="2639693" cy="1643074"/>
          </a:xfrm>
          <a:prstGeom prst="rect">
            <a:avLst/>
          </a:prstGeom>
          <a:noFill/>
        </p:spPr>
      </p:pic>
      <p:pic>
        <p:nvPicPr>
          <p:cNvPr id="44036" name="Picture 4" descr="http://imgsrc.baidu.com/imgad/pic/item/42166d224f4a20a4f52d75fa9b529822720ed0d8.jpg"/>
          <p:cNvPicPr>
            <a:picLocks noChangeAspect="1" noChangeArrowheads="1"/>
          </p:cNvPicPr>
          <p:nvPr/>
        </p:nvPicPr>
        <p:blipFill>
          <a:blip r:embed="rId2" cstate="print">
            <a:lum bright="6000" contrast="40000"/>
          </a:blip>
          <a:srcRect r="201" b="7761"/>
          <a:stretch>
            <a:fillRect/>
          </a:stretch>
        </p:blipFill>
        <p:spPr bwMode="auto">
          <a:xfrm>
            <a:off x="4431026" y="2570615"/>
            <a:ext cx="2643206" cy="16286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1333873"/>
            <a:ext cx="748787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读课文，说说课文主要写了哪些昆虫？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608"/>
            <a:ext cx="214737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928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49605" y="2298700"/>
            <a:ext cx="77063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本文描写了有复眼的蜻蜓、苍蝇、花大姐、独角仙、蚂蚱。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" y="-5715"/>
            <a:ext cx="9141460" cy="5158105"/>
          </a:xfrm>
        </p:spPr>
      </p:pic>
      <p:sp>
        <p:nvSpPr>
          <p:cNvPr id="6" name="文本框 14"/>
          <p:cNvSpPr txBox="1"/>
          <p:nvPr/>
        </p:nvSpPr>
        <p:spPr>
          <a:xfrm>
            <a:off x="552673" y="12494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" y="177616"/>
            <a:ext cx="366861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36490" y="1532255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复  眼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3184"/>
            <a:ext cx="407670" cy="2838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270000" y="896620"/>
            <a:ext cx="712025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默读课文，说说课文是围绕哪句话展开的？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968"/>
            <a:ext cx="25202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18487" y="2655061"/>
            <a:ext cx="77867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我从一本书上知道蜻蜓有复眼，从那以后，就一直在琢磨复眼是怎么回事。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71" y="79051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07349" y="619883"/>
            <a:ext cx="7606628" cy="177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那它怎么看东西呢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是每个小眼睛都看到一个小形象，合成一个大形象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还是每个小眼睛看到形象的一部分，合成一个完整的形象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6" name="Picture 2" descr="http://img.iknow.bdimg.com/zhidaoribao2014/addpic/fo-7620935_edit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l="22500" t="8315" r="13750" b="6873"/>
          <a:stretch>
            <a:fillRect/>
          </a:stretch>
        </p:blipFill>
        <p:spPr bwMode="auto">
          <a:xfrm>
            <a:off x="2691421" y="2467104"/>
            <a:ext cx="3286148" cy="2464611"/>
          </a:xfrm>
          <a:prstGeom prst="rect">
            <a:avLst/>
          </a:prstGeom>
          <a:noFill/>
          <a:effectLst>
            <a:softEdge rad="177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499849" y="959290"/>
            <a:ext cx="6768752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连续的问句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写出了作者进行了各种猜测，表明了什么？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11" y="887674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46" y="2701410"/>
            <a:ext cx="764386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写“我”对复眼有很多疑问，却没有找到答案。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0143" y="1214878"/>
            <a:ext cx="6717499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凡是有复眼的昆虫，视觉都很灵敏。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3573454" y="-10977"/>
            <a:ext cx="4427728" cy="1225846"/>
          </a:xfrm>
          <a:prstGeom prst="cloudCallout">
            <a:avLst>
              <a:gd name="adj1" fmla="val -8990"/>
              <a:gd name="adj2" fmla="val 64909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4808" y="341133"/>
            <a:ext cx="350046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点明了复眼的作用。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17478" y="1857820"/>
            <a:ext cx="228601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71500" y="2078355"/>
            <a:ext cx="78346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蜻蜓就有复眼，苍蝇也有。你走近蜻蜓和苍蝇，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还有一段距离，它们就发现了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33232" y="3792352"/>
            <a:ext cx="1428760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4501" y="3730439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说明复眼的作用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433445" y="4006850"/>
            <a:ext cx="774700" cy="57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3" grpId="0"/>
      <p:bldP spid="25" grpId="0"/>
      <p:bldP spid="26" grpId="0" bldLvl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pic>
        <p:nvPicPr>
          <p:cNvPr id="134146" name="Picture 2" descr="http://imgsrc.baidu.com/image/c0%3Dpixel_huitu%2C0%2C0%2C294%2C40/sign=d2fadc3d9c0a304e462fa8bab8b0c2ea/0ff41bd5ad6eddc47e3f1cc232dbb6fd5266332a.jpg"/>
          <p:cNvPicPr>
            <a:picLocks noChangeAspect="1" noChangeArrowheads="1"/>
          </p:cNvPicPr>
          <p:nvPr/>
        </p:nvPicPr>
        <p:blipFill>
          <a:blip r:embed="rId2">
            <a:lum bright="6000" contrast="40000"/>
          </a:blip>
          <a:srcRect r="530" b="6249"/>
          <a:stretch>
            <a:fillRect/>
          </a:stretch>
        </p:blipFill>
        <p:spPr bwMode="auto">
          <a:xfrm>
            <a:off x="3962400" y="1921510"/>
            <a:ext cx="4718685" cy="26593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4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8625" y="1108075"/>
            <a:ext cx="82867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我曾经想过：如果人长了一对复眼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还是不要！那成什么样子！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5375" y="2845435"/>
            <a:ext cx="7238365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如果人长了一对复眼，会是什么样？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8890"/>
            <a:ext cx="9166225" cy="51568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805" y="805815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瓢  虫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昆虫备忘录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381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36512" y="15996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4542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44395" y="1286510"/>
            <a:ext cx="4835525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843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昆虫备忘录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99745" y="1357630"/>
            <a:ext cx="8260080" cy="1210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瓢虫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款款地落下来了，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折好它的黑绸衬裙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膜翅，顺顺溜溜；收拢硬翅，严丝合缝。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9745" y="3013075"/>
            <a:ext cx="8072755" cy="11988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顺顺溜溜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严丝合缝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”写出了瓢虫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翅膀的特点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瓢虫的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膜翅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”比作“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黑绸衬裙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”，形象生动地写出了瓢虫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膜翅的外形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4" y="50049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565756" y="690999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50049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1995150" y="690999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拟人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12" name="图片 11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7707">
            <a:off x="976426" y="162743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5786" y="714812"/>
            <a:ext cx="7643866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瓢虫，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朱红的、瓷漆似的硬翅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上有颜色鲜艳的小圆点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，特别漂亮。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921" y="2651891"/>
            <a:ext cx="56436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具体、详细地描写瓢虫的外形。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Freeform 9"/>
          <p:cNvSpPr/>
          <p:nvPr/>
        </p:nvSpPr>
        <p:spPr bwMode="gray">
          <a:xfrm rot="19329879">
            <a:off x="7295126" y="1569677"/>
            <a:ext cx="363722" cy="108401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78" name="Picture 2" descr="http://f.hiphotos.baidu.com/baike/pic/item/9c16fdfaaf51f3deb1340ec29eeef01f3b29799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9745" y="2929255"/>
            <a:ext cx="1892300" cy="18415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63845" y="1286510"/>
            <a:ext cx="2004695" cy="500380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2299" y="1286501"/>
            <a:ext cx="1714512" cy="500066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1265" y="786130"/>
            <a:ext cx="1613535" cy="5003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9"/>
          <p:cNvSpPr/>
          <p:nvPr/>
        </p:nvSpPr>
        <p:spPr bwMode="gray">
          <a:xfrm rot="19329879">
            <a:off x="3662680" y="1784350"/>
            <a:ext cx="866140" cy="118681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gray">
          <a:xfrm rot="19329879">
            <a:off x="4940300" y="1739900"/>
            <a:ext cx="960755" cy="12033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141840" y="2858453"/>
            <a:ext cx="542928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用具体数字说明圆点是有定数的。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395" y="786130"/>
            <a:ext cx="8228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圆点是有定数的，不能瞎点。小圆点，叫作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，有七星瓢虫、十四星瓢虫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星点不同。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3" grpId="0" animBg="1"/>
      <p:bldP spid="9" grpId="0" bldLvl="0" animBg="1"/>
      <p:bldP spid="10" grpId="0" bldLvl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620" y="857250"/>
            <a:ext cx="76517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有的瓢虫吃蚜虫，是益虫；有的瓢虫吃马铃薯嫩叶，是害虫。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1647797" y="2430777"/>
            <a:ext cx="5643602" cy="1269588"/>
            <a:chOff x="8688454" y="20561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754505" y="2179290"/>
              <a:ext cx="964347" cy="22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举例说明蚜虫有益虫和害虫之分。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Freeform 24"/>
          <p:cNvSpPr/>
          <p:nvPr/>
        </p:nvSpPr>
        <p:spPr bwMode="gray">
          <a:xfrm rot="7092700">
            <a:off x="4852330" y="1535101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642620" y="1357313"/>
            <a:ext cx="7413943" cy="2322195"/>
            <a:chOff x="682268" y="1202967"/>
            <a:chExt cx="7299271" cy="232219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954909" y="498532"/>
              <a:ext cx="2322195" cy="373106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5744" y="896599"/>
            <a:ext cx="813690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小讨论：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和原句对比读，哪句话给你印象更为深刻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1571912" y="3679646"/>
            <a:ext cx="4357718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214" y="2179290"/>
              <a:ext cx="852694" cy="305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用幽默风趣的语言写出了作者对吃马铃薯嫩叶的蚜虫的讨厌。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9253"/>
            <a:ext cx="2916829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吃马铃薯嫩叶的瓢虫，你们可以改改口味，吃蚜虫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62195" y="1611630"/>
            <a:ext cx="2808605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吃马铃薯嫩叶的瓢虫，你们就不能改改口味，也吃蚜虫吗？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5852770" y="3142745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74955" y="309880"/>
            <a:ext cx="1405255" cy="563880"/>
            <a:chOff x="433" y="488"/>
            <a:chExt cx="2213" cy="8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" y="488"/>
              <a:ext cx="2042" cy="8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9"/>
            <p:cNvSpPr txBox="1"/>
            <p:nvPr/>
          </p:nvSpPr>
          <p:spPr>
            <a:xfrm>
              <a:off x="766" y="688"/>
              <a:ext cx="1880" cy="68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rPr>
                <a:t>疑问句</a:t>
              </a:r>
              <a:endPara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795"/>
            <a:ext cx="9154795" cy="5158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88560" y="662940"/>
            <a:ext cx="3738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独 角 仙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4282" y="571936"/>
            <a:ext cx="7643866" cy="137096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吃晚饭的时候，呜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扑！飞来一只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独角仙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，摔在灯下。它摔得很重，摔晕了。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2806368" y="1942910"/>
            <a:ext cx="1643074" cy="689622"/>
          </a:xfrm>
          <a:prstGeom prst="roundRect">
            <a:avLst/>
          </a:prstGeom>
          <a:solidFill>
            <a:srgbClr val="0000FF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3286580"/>
            <a:ext cx="6685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形象地表现了独角仙飞行时的状态。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29058" y="571936"/>
            <a:ext cx="1785950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9"/>
          <p:cNvSpPr/>
          <p:nvPr/>
        </p:nvSpPr>
        <p:spPr bwMode="gray">
          <a:xfrm rot="19329879">
            <a:off x="4011359" y="1420781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gray">
          <a:xfrm rot="19329879">
            <a:off x="3195698" y="2641895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" name="图片 11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907846" y="1668074"/>
            <a:ext cx="335134" cy="4723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nimBg="1"/>
      <p:bldP spid="6" grpId="0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366720"/>
            <a:ext cx="7780337" cy="192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632318"/>
            <a:ext cx="6696744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摔得很重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跳得很高  跑得很快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9107"/>
            <a:ext cx="4266813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“得”字短语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62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000564"/>
            <a:ext cx="4643470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这家伙，是昆虫的霸王。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42910" y="2572200"/>
            <a:ext cx="4572032" cy="689622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作者对独角仙的评价。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Freeform 9"/>
          <p:cNvSpPr/>
          <p:nvPr/>
        </p:nvSpPr>
        <p:spPr bwMode="gray">
          <a:xfrm rot="18365238">
            <a:off x="2654037" y="1849409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4" name="Picture 2" descr="http://imgsrc.baidu.com/image/c0%3Dshijue1%2C0%2C0%2C294%2C40/sign=d763a403ba51f819e5280b09b2dd2098/8718367adab44aedc0029cccb91c8701a18bfb4e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-1251" b="8762"/>
          <a:stretch>
            <a:fillRect/>
          </a:stretch>
        </p:blipFill>
        <p:spPr bwMode="auto">
          <a:xfrm>
            <a:off x="5572132" y="1500630"/>
            <a:ext cx="3373900" cy="12287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42620" y="929005"/>
            <a:ext cx="792035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北京隆福寺过去有独角仙卖，据说给它套上一辆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泥制的小车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拉着就走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7158" y="3003047"/>
            <a:ext cx="1428760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2717" y="2972249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用具体事例说明独角仙的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力气大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857375" y="3262630"/>
            <a:ext cx="842645" cy="25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571486"/>
            <a:ext cx="590465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汪曾祺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江苏高邮人，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年出生，中国当代作家、散文家、戏剧家、京派作家的代表人物。 被誉为“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抒情的人道主义者，中国最后一个纯粹的文人，中国最后一个士大夫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汪曾祺在短篇小说创作上颇有成就，对戏剧与民间文艺也有深入钻研。作品有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受戒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晚饭花集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逝水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晚翠文谈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 descr="http://img.mp.itc.cn/upload/20170516/df304b80764c4d4b9fc2d998e2359d2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2223" b="13604"/>
          <a:stretch>
            <a:fillRect/>
          </a:stretch>
        </p:blipFill>
        <p:spPr bwMode="auto">
          <a:xfrm>
            <a:off x="206375" y="689610"/>
            <a:ext cx="2698115" cy="371983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Picture 8" descr="http://forum.xitek.com/pics/201308/18639/1863955/1863955_137784144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292725" y="546100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蚂  蚱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500" y="786130"/>
            <a:ext cx="7571740" cy="20110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尖头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蚂蚱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是国画家很喜欢画的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我小时候也画过不少，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因为它的形态好掌握，很好画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1464285" y="3037018"/>
            <a:ext cx="6215106" cy="689622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说明喜欢画尖头蚂蚱的原因。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735376" y="124516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0101" y="643374"/>
            <a:ext cx="5000659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68680" y="2033905"/>
            <a:ext cx="726313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傍晚人们都去公园散步，因为公园里的空气很好。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6" y="747056"/>
            <a:ext cx="455882" cy="444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21979" y="2881441"/>
            <a:ext cx="7500990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蜻蜓、苍蝇的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眼睛是复眼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。花大姐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有益虫也有害虫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。独角仙的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力气很大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。蚂蚱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飞起来会咯咯作响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形态比较好画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9745" y="572135"/>
            <a:ext cx="790575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想一想：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课文介绍了哪几种昆虫？它们有什么特点？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3810" y="2051050"/>
            <a:ext cx="999490" cy="5835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蜻蜓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3990" y="2051050"/>
            <a:ext cx="999490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苍蝇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3995" y="2051050"/>
            <a:ext cx="1407795" cy="5835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花大姐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6430" y="2051050"/>
            <a:ext cx="1407795" cy="5835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独角仙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6005" y="2051050"/>
            <a:ext cx="999490" cy="5835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蚂蚱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71755" y="501148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960"/>
            <a:ext cx="221938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52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92405" y="1094105"/>
            <a:ext cx="8737600" cy="376428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6224" y="1731131"/>
            <a:ext cx="480060" cy="214566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昆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虫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忘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录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95672" y="1287269"/>
            <a:ext cx="459549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蜻蜓、苍蝇：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有复眼 视觉灵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1391" y="1786065"/>
            <a:ext cx="521497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瓢虫：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硬翅上有小圆点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0270" y="2214693"/>
            <a:ext cx="54940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独角仙：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个头大 甲壳硬 力气大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7504" y="2857635"/>
            <a:ext cx="1928826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尖头绿蚂蚱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6329" y="2643321"/>
            <a:ext cx="292895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咯咯作响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6329" y="3143387"/>
            <a:ext cx="4429156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膜翅  漂亮的桃红色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87503" y="3857767"/>
            <a:ext cx="128588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土蚂蚱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30511" y="3643453"/>
            <a:ext cx="607223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身体粗短、方头、翅膀有黑斑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1949" y="4214957"/>
            <a:ext cx="321471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吐褐色口水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" name="AutoShape 1"/>
          <p:cNvSpPr/>
          <p:nvPr/>
        </p:nvSpPr>
        <p:spPr bwMode="auto">
          <a:xfrm>
            <a:off x="3644891" y="2857635"/>
            <a:ext cx="71438" cy="71438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AutoShape 1"/>
          <p:cNvSpPr/>
          <p:nvPr/>
        </p:nvSpPr>
        <p:spPr bwMode="auto">
          <a:xfrm>
            <a:off x="2930511" y="3857767"/>
            <a:ext cx="71438" cy="71438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AutoShape 1"/>
          <p:cNvSpPr/>
          <p:nvPr/>
        </p:nvSpPr>
        <p:spPr bwMode="auto">
          <a:xfrm>
            <a:off x="889635" y="1424940"/>
            <a:ext cx="83185" cy="293243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9975" y="3142615"/>
            <a:ext cx="5384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蚱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AutoShape 1"/>
          <p:cNvSpPr/>
          <p:nvPr/>
        </p:nvSpPr>
        <p:spPr bwMode="auto">
          <a:xfrm>
            <a:off x="1608455" y="3142615"/>
            <a:ext cx="107315" cy="107315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7" grpId="0"/>
      <p:bldP spid="20" grpId="0"/>
      <p:bldP spid="12" grpId="0"/>
      <p:bldP spid="13" grpId="0"/>
      <p:bldP spid="14" grpId="0"/>
      <p:bldP spid="22" grpId="0"/>
      <p:bldP spid="23" grpId="0"/>
      <p:bldP spid="25" grpId="0"/>
      <p:bldP spid="9217" grpId="0" bldLvl="0" animBg="1"/>
      <p:bldP spid="26" grpId="0" bldLvl="0" animBg="1"/>
      <p:bldP spid="2" grpId="0" bldLvl="0" animBg="1"/>
      <p:bldP spid="3" grpId="0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42910" y="1179953"/>
            <a:ext cx="7262635" cy="25596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本文介绍了</a:t>
            </a:r>
            <a:r>
              <a:rPr lang="en-US" altLang="zh-CN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的复眼，花大姐的种类及特点，独角仙独特的外形及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的特点，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在画画时形态好掌握的特点。表现了作者平时</a:t>
            </a:r>
            <a:r>
              <a:rPr lang="en-US" altLang="zh-CN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，以及作者对昆虫的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6235" y="2712222"/>
            <a:ext cx="1643074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观察细致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7370" y="1214564"/>
            <a:ext cx="1928826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苍蝇和蜻蜓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960"/>
            <a:ext cx="203675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2593" y="3196095"/>
            <a:ext cx="1643074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喜爱之情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2680" y="1698625"/>
            <a:ext cx="12172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力气大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8495" y="2205355"/>
            <a:ext cx="87249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蚂蚱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8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930711"/>
            <a:ext cx="8501122" cy="36137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描写昆虫的诗句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庄生晓梦迷蝴蝶，望帝春心托杜鹃。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锦瑟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 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不论平地与山尖，无限风光尽被占。采得百花成蜜后，为谁辛苦为谁甜。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罗隐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96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003300" y="1287145"/>
            <a:ext cx="7098030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一、为红色字选择正确的读音。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lù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lǜ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绸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cóu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chóu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款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kǎn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kuǎn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xiā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96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636"/>
            <a:ext cx="366860" cy="4563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7861" y="3002096"/>
            <a:ext cx="64294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9154" y="2216278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24340" y="2265173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7531" y="3002096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6250"/>
            <a:ext cx="810612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二、形近字组词。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昆（     ）绸（     ） 摸（     ） 瞎（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晃（     ）稠（     ） 膜（     ） 割（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8051" y="223852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昆虫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71802" y="221786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丝绸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15259" y="2232150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抚摸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98404" y="2236619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瞎眼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1538" y="286620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晃动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72119" y="2874775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稠密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15259" y="2874775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膜翅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402214" y="287257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割舍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28596" y="643374"/>
            <a:ext cx="7600888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根据课文内容连线。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瓢虫        头上长着一只犀牛一样的角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          吐出一泡褐色的口水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独角仙       朱红色的硬翅上有小圆点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土蚂蚱       长了一对复眼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57290" y="1857820"/>
            <a:ext cx="1857388" cy="150019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57290" y="2572200"/>
            <a:ext cx="1857388" cy="1428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 flipH="1" flipV="1">
            <a:off x="1678761" y="2036415"/>
            <a:ext cx="1428760" cy="121444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714480" y="2643638"/>
            <a:ext cx="1571636" cy="1428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649" y="38080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昆虫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961017"/>
            <a:ext cx="8501090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昆虫种类繁多、形态各异，属于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无脊椎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动物中的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节肢动物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，是地球上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数量最多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的动物群体，在所有生物种类（包括细菌、真菌、病毒）中占了超过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，它们的踪迹几乎遍布世界的每一个角落。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642620" y="643890"/>
            <a:ext cx="766953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i="0" u="none" strike="noStrike" cap="none" normalizeH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kumimoji="0" lang="zh-CN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蜻蜓是益虫，它们除了能大量捕食蚊、蝇外，有的还能捕食蝶、蛾、蜂等害虫。请你写一句标语，呼吁人们不要捕捉蜻蜓。</a:t>
            </a:r>
            <a:endParaRPr kumimoji="0" lang="zh-CN" sz="280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620" y="2414270"/>
            <a:ext cx="75698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蜻蜓能捕捉害虫，是我们人类的朋友，请大家要保护蜻蜓！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1" grpId="0" bldLvl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6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169670"/>
            <a:ext cx="6448425" cy="2803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7790325" y="1419782"/>
            <a:ext cx="379858" cy="191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7763471" y="5397160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4500562" y="1590579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071802" y="157206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28794" y="1572068"/>
            <a:ext cx="121444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60003" y="1571353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073281" y="1554209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绸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70105" y="115867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07657" y="114344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fán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1683" y="114344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08715" y="1089146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ku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79530" y="2643955"/>
            <a:ext cx="5715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84763" y="1072002"/>
            <a:ext cx="1071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285852" y="3125845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膜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232" y="158921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43240" y="1643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3504" y="1654619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27451" y="166033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27573" y="1643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79279" y="3215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1026"/>
            <a:ext cx="1121491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30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30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774"/>
            <a:ext cx="403383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430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51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530"/>
            <a:ext cx="366860" cy="456339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736535" y="2715076"/>
            <a:ext cx="7858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786050" y="3197283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瞎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79477" y="328658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61554" y="2643638"/>
            <a:ext cx="6533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3968127" y="3125845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1934" y="3215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39829" y="2786514"/>
            <a:ext cx="81818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5517840" y="326872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72132" y="334627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00892" y="2786514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6978969" y="326872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72396" y="335801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8" grpId="0"/>
      <p:bldP spid="28" grpId="1"/>
      <p:bldP spid="29" grpId="0"/>
      <p:bldP spid="29" grpId="1"/>
      <p:bldP spid="8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2" grpId="0"/>
      <p:bldP spid="42" grpId="1"/>
      <p:bldP spid="44" grpId="0" bldLvl="0" animBg="1"/>
      <p:bldP spid="45" grpId="0"/>
      <p:bldP spid="45" grpId="1"/>
      <p:bldP spid="47" grpId="0" bldLvl="0" animBg="1"/>
      <p:bldP spid="48" grpId="0"/>
      <p:bldP spid="48" grpId="1"/>
      <p:bldP spid="53" grpId="0" bldLvl="0" animBg="1"/>
      <p:bldP spid="54" grpId="0"/>
      <p:bldP spid="54" grpId="1"/>
      <p:bldP spid="5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471" y="5397160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609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605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膜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害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瞎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433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2929390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距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9325" y="3798570"/>
            <a:ext cx="7691755" cy="930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形声字。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表意，表示字义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和脚有关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表声，表示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鸡、稚等腿后面突出像脚趾的部分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0051" name="Picture 3" descr="http://img0.ph.126.net/6F7lPr9JEoardP9Um4UbyQ==/6619332678095843685.jpg"/>
          <p:cNvPicPr>
            <a:picLocks noChangeAspect="1" noChangeArrowheads="1"/>
          </p:cNvPicPr>
          <p:nvPr/>
        </p:nvPicPr>
        <p:blipFill>
          <a:blip r:embed="rId1" cstate="print"/>
          <a:srcRect r="1270" b="3226"/>
          <a:stretch>
            <a:fillRect/>
          </a:stretch>
        </p:blipFill>
        <p:spPr bwMode="auto">
          <a:xfrm>
            <a:off x="3929058" y="1286316"/>
            <a:ext cx="1208869" cy="1357322"/>
          </a:xfrm>
          <a:prstGeom prst="rect">
            <a:avLst/>
          </a:prstGeom>
          <a:noFill/>
        </p:spPr>
      </p:pic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2987663" y="2798579"/>
            <a:ext cx="921296" cy="89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3929692" y="2929390"/>
            <a:ext cx="30003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timgsa.baidu.com/timg?image&amp;quality=80&amp;size=b9999_10000&amp;sec=1538919267361&amp;di=04a1a6d8f7fc4db524a78aabfbee1bfc&amp;imgtype=0&amp;src=http%3A%2F%2Fimgsrc.baidu.com%2Fimgad%2Fpic%2Fitem%2Ff7246b600c338744e0aa2f5a5b0fd9f9d72aa0ac.jpg"/>
          <p:cNvPicPr>
            <a:picLocks noChangeAspect="1" noChangeArrowheads="1"/>
          </p:cNvPicPr>
          <p:nvPr/>
        </p:nvPicPr>
        <p:blipFill>
          <a:blip r:embed="rId1"/>
          <a:srcRect b="4637"/>
          <a:stretch>
            <a:fillRect/>
          </a:stretch>
        </p:blipFill>
        <p:spPr bwMode="auto">
          <a:xfrm>
            <a:off x="142844" y="450"/>
            <a:ext cx="9001156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3221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-1697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52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1505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2225" y="761163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小蜜蜂飞来了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96891" y="1872435"/>
            <a:ext cx="1270397" cy="972692"/>
            <a:chOff x="2071670" y="1785932"/>
            <a:chExt cx="1270397" cy="972692"/>
          </a:xfrm>
        </p:grpSpPr>
        <p:pic>
          <p:nvPicPr>
            <p:cNvPr id="38914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复眼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643491" y="1701621"/>
            <a:ext cx="1270397" cy="972692"/>
            <a:chOff x="2071670" y="1785932"/>
            <a:chExt cx="1270397" cy="972692"/>
          </a:xfrm>
        </p:grpSpPr>
        <p:pic>
          <p:nvPicPr>
            <p:cNvPr id="89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琢磨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60853" y="1701961"/>
            <a:ext cx="1270397" cy="1342262"/>
            <a:chOff x="2071670" y="1785932"/>
            <a:chExt cx="1270397" cy="1342262"/>
          </a:xfrm>
        </p:grpSpPr>
        <p:pic>
          <p:nvPicPr>
            <p:cNvPr id="92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82994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严丝合缝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069455" y="2610408"/>
            <a:ext cx="1270397" cy="972692"/>
            <a:chOff x="2071670" y="1785932"/>
            <a:chExt cx="1270397" cy="972692"/>
          </a:xfrm>
        </p:grpSpPr>
        <p:pic>
          <p:nvPicPr>
            <p:cNvPr id="95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1143008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备忘录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835986" y="1637805"/>
            <a:ext cx="1270397" cy="972692"/>
            <a:chOff x="2071670" y="1785932"/>
            <a:chExt cx="1270397" cy="972692"/>
          </a:xfrm>
        </p:grpSpPr>
        <p:pic>
          <p:nvPicPr>
            <p:cNvPr id="98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款款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71472" y="642356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7040" y="76120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582" y="7583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8596" y="1143440"/>
            <a:ext cx="414340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hlinkClick r:id="rId1" action="ppaction://hlinkpres?slideindex=1&amp;slidetitle="/>
              </a:rPr>
              <a:t>复眼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一种由不定数量的小眼组成的视觉器官，主要在昆虫及甲壳类等节肢动物的身上出现。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3404" y="3178950"/>
            <a:ext cx="3083476" cy="7372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蜻蜓长着一对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Picture 2" descr="http://k.zol-img.com.cn/dcbbs/10902/a10901458_s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714876" y="1072002"/>
            <a:ext cx="4251686" cy="2928940"/>
          </a:xfrm>
          <a:prstGeom prst="rect">
            <a:avLst/>
          </a:prstGeom>
          <a:noFill/>
        </p:spPr>
      </p:pic>
      <p:pic>
        <p:nvPicPr>
          <p:cNvPr id="12" name="图片 11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29741" y="140899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6870" y="929005"/>
            <a:ext cx="41490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琢磨：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思索、考虑。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本课指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思考蜻蜓的复眼。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870" y="2703195"/>
            <a:ext cx="4488815" cy="52197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他是个遇事爱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8" name="Picture 2" descr="http://imgsrc.baidu.com/imgad/pic/item/8718367adab44aedec07c82db91c8701a08bfba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691" b="6249"/>
          <a:stretch>
            <a:fillRect/>
          </a:stretch>
        </p:blipFill>
        <p:spPr bwMode="auto">
          <a:xfrm>
            <a:off x="5059045" y="429260"/>
            <a:ext cx="3799205" cy="35032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2456</Words>
  <Application>WPS 演示</Application>
  <PresentationFormat>全屏显示(16:9)</PresentationFormat>
  <Paragraphs>321</Paragraphs>
  <Slides>41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Heiti SC Light</vt:lpstr>
      <vt:lpstr>黑体</vt:lpstr>
      <vt:lpstr>Times New Roman</vt:lpstr>
      <vt:lpstr>楷体</vt:lpstr>
      <vt:lpstr>Calibri</vt:lpstr>
      <vt:lpstr>幼圆</vt:lpstr>
      <vt:lpstr>微软雅黑</vt:lpstr>
      <vt:lpstr>Arial Unicode MS</vt:lpstr>
      <vt:lpstr>迷你简毡笔黑</vt:lpstr>
      <vt:lpstr>Heiti SC Medium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别控制</cp:lastModifiedBy>
  <cp:revision>128</cp:revision>
  <dcterms:created xsi:type="dcterms:W3CDTF">2017-03-17T02:28:00Z</dcterms:created>
  <dcterms:modified xsi:type="dcterms:W3CDTF">2018-12-18T10:17:15Z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