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3"/>
    <p:sldId id="256" r:id="rId4"/>
    <p:sldId id="257" r:id="rId5"/>
    <p:sldId id="258" r:id="rId6"/>
    <p:sldId id="259" r:id="rId7"/>
    <p:sldId id="263" r:id="rId8"/>
    <p:sldId id="264" r:id="rId9"/>
    <p:sldId id="265" r:id="rId10"/>
    <p:sldId id="262" r:id="rId11"/>
    <p:sldId id="260" r:id="rId12"/>
    <p:sldId id="267" r:id="rId13"/>
    <p:sldId id="268" r:id="rId14"/>
    <p:sldId id="269" r:id="rId15"/>
    <p:sldId id="277" r:id="rId16"/>
    <p:sldId id="274" r:id="rId17"/>
    <p:sldId id="275" r:id="rId18"/>
    <p:sldId id="273" r:id="rId19"/>
    <p:sldId id="271" r:id="rId20"/>
    <p:sldId id="270" r:id="rId21"/>
    <p:sldId id="276" r:id="rId22"/>
    <p:sldId id="272" r:id="rId23"/>
    <p:sldId id="289" r:id="rId24"/>
    <p:sldId id="291" r:id="rId25"/>
    <p:sldId id="292" r:id="rId26"/>
    <p:sldId id="293" r:id="rId27"/>
    <p:sldId id="290" r:id="rId28"/>
    <p:sldId id="296" r:id="rId29"/>
    <p:sldId id="297" r:id="rId30"/>
    <p:sldId id="298" r:id="rId31"/>
    <p:sldId id="301" r:id="rId32"/>
    <p:sldId id="299" r:id="rId33"/>
    <p:sldId id="300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CF6"/>
    <a:srgbClr val="7CA4D8"/>
    <a:srgbClr val="EBF1FD"/>
    <a:srgbClr val="F6F4F0"/>
    <a:srgbClr val="EDEFEC"/>
    <a:srgbClr val="C6BAB4"/>
    <a:srgbClr val="6C5045"/>
    <a:srgbClr val="020828"/>
    <a:srgbClr val="0D91F6"/>
    <a:srgbClr val="496F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-44450"/>
            <a:ext cx="9184640" cy="4817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8270" y="4949190"/>
            <a:ext cx="9051290" cy="1397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欣赏</a:t>
            </a:r>
            <a:r>
              <a:rPr lang="zh-CN" altLang="en-US" sz="80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家乡的桥</a:t>
            </a:r>
            <a:endParaRPr lang="zh-CN" altLang="en-US" sz="80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887095"/>
            <a:ext cx="4448175" cy="29705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0" y="18415"/>
            <a:ext cx="440880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中山公园内的小桥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u=4131317520,2271177519&amp;fm=23&amp;gp=0[1]"/>
          <p:cNvPicPr>
            <a:picLocks noChangeAspect="1"/>
          </p:cNvPicPr>
          <p:nvPr/>
        </p:nvPicPr>
        <p:blipFill>
          <a:blip r:embed="rId2"/>
          <a:srcRect b="24339"/>
          <a:stretch>
            <a:fillRect/>
          </a:stretch>
        </p:blipFill>
        <p:spPr>
          <a:xfrm>
            <a:off x="4451985" y="1901825"/>
            <a:ext cx="4686300" cy="305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12360" y="5301615"/>
            <a:ext cx="408876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东湖上的小桥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355" y="-16510"/>
            <a:ext cx="4919980" cy="3188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84775" y="659765"/>
            <a:ext cx="3001645" cy="12274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木兰草原内的一座小桥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wKgB4lNAyV2ARGFgAARmb7tsr8c00[1]"/>
          <p:cNvPicPr>
            <a:picLocks noChangeAspect="1"/>
          </p:cNvPicPr>
          <p:nvPr/>
        </p:nvPicPr>
        <p:blipFill>
          <a:blip r:embed="rId2"/>
          <a:srcRect l="-682" t="-705" r="4027" b="20872"/>
          <a:stretch>
            <a:fillRect/>
          </a:stretch>
        </p:blipFill>
        <p:spPr>
          <a:xfrm>
            <a:off x="3784600" y="3157855"/>
            <a:ext cx="5340985" cy="3691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3515" y="5019675"/>
            <a:ext cx="360108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青山公园内的桥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4113013929,4242671283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" y="-3175"/>
            <a:ext cx="9166860" cy="6903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5715" y="1679575"/>
            <a:ext cx="9012555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家乡的     桥</a:t>
            </a:r>
            <a:endParaRPr lang="zh-CN" altLang="en-US" sz="115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20760000">
            <a:off x="4736465" y="1838960"/>
            <a:ext cx="1557655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</a:t>
            </a:r>
            <a:endParaRPr lang="zh-CN" altLang="en-US" sz="115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4" grpId="12"/>
      <p:bldP spid="4" grpId="13"/>
      <p:bldP spid="4" grpId="14"/>
      <p:bldP spid="4" grpId="15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5145" y="607695"/>
            <a:ext cx="6760210" cy="1795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</a:rPr>
              <a:t>字有什么特殊之处？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u=2913927017,2590399293&amp;fm=23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" y="255905"/>
            <a:ext cx="1471295" cy="147129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文本框 3"/>
          <p:cNvSpPr txBox="1"/>
          <p:nvPr/>
        </p:nvSpPr>
        <p:spPr>
          <a:xfrm>
            <a:off x="628015" y="2642235"/>
            <a:ext cx="7497445" cy="2779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/>
              <a:t>“</a:t>
            </a:r>
            <a:r>
              <a:rPr lang="zh-CN" altLang="en-US" sz="4400" b="1"/>
              <a:t>小</a:t>
            </a:r>
            <a:r>
              <a:rPr lang="en-US" altLang="zh-CN" sz="4400" b="1"/>
              <a:t>”</a:t>
            </a:r>
            <a:r>
              <a:rPr lang="zh-CN" altLang="en-US" sz="4400" b="1"/>
              <a:t>写出了故乡桥大小的特点，</a:t>
            </a:r>
            <a:r>
              <a:rPr lang="en-US" altLang="zh-CN" sz="4400" b="1"/>
              <a:t>“</a:t>
            </a:r>
            <a:r>
              <a:rPr lang="zh-CN" altLang="en-US" sz="4400" b="1"/>
              <a:t>小</a:t>
            </a:r>
            <a:r>
              <a:rPr lang="en-US" altLang="zh-CN" sz="4400" b="1"/>
              <a:t>”</a:t>
            </a:r>
            <a:r>
              <a:rPr lang="zh-CN" altLang="en-US" sz="4400" b="1"/>
              <a:t>显得故乡桥的可爱，</a:t>
            </a:r>
            <a:r>
              <a:rPr lang="en-US" altLang="zh-CN" sz="4400" b="1"/>
              <a:t>“</a:t>
            </a:r>
            <a:r>
              <a:rPr lang="zh-CN" altLang="en-US" sz="4400" b="1"/>
              <a:t>小</a:t>
            </a:r>
            <a:r>
              <a:rPr lang="en-US" altLang="zh-CN" sz="4400" b="1"/>
              <a:t>”</a:t>
            </a:r>
            <a:r>
              <a:rPr lang="zh-CN" altLang="en-US" sz="4400" b="1"/>
              <a:t>体现了作者对桥以及故乡的亲切。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1285" y="167640"/>
            <a:ext cx="4918710" cy="6522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陈早春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，湖南隆回人，1964年毕业于武汉大学中文系研究生院。历任人民文学出版社编辑、编辑部副主任及主任、副总编辑、社长、总编辑，编审。1988年加入中国作家协会，现为作协荣誉委员。著有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长篇传记文学《冯雪峰》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，论文集《绠短集》、《冯雪峰评传》(合作)等。业余时间从事散文写作，散见于《中国语》、《当代》、《中华散文》、《散文》、《理论与创作》等报刊。2005年结集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《蔓草缀珠》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，由人民文学出版社出版。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faf2b2119313b07e22fc1db40ad7912396dd8ccd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6515" y="517525"/>
            <a:ext cx="3916680" cy="58229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8015" y="570230"/>
            <a:ext cx="400621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品读课文</a:t>
            </a:r>
            <a:endParaRPr lang="zh-CN" altLang="en-US" sz="6000"/>
          </a:p>
        </p:txBody>
      </p:sp>
      <p:sp>
        <p:nvSpPr>
          <p:cNvPr id="3" name="文本框 2"/>
          <p:cNvSpPr txBox="1"/>
          <p:nvPr/>
        </p:nvSpPr>
        <p:spPr>
          <a:xfrm>
            <a:off x="732790" y="1751965"/>
            <a:ext cx="7608570" cy="2337435"/>
          </a:xfrm>
          <a:prstGeom prst="rect">
            <a:avLst/>
          </a:prstGeom>
          <a:solidFill>
            <a:srgbClr val="F6F4F0">
              <a:alpha val="54000"/>
            </a:srgbClr>
          </a:solidFill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思考：找到文中直接描写</a:t>
            </a:r>
            <a:r>
              <a:rPr lang="en-US" altLang="zh-CN" sz="4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小桥</a:t>
            </a:r>
            <a:r>
              <a:rPr lang="en-US" altLang="zh-CN" sz="4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的段落。并勾画出</a:t>
            </a:r>
            <a:r>
              <a:rPr lang="en-US" altLang="zh-CN" sz="4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桥型</a:t>
            </a:r>
            <a:r>
              <a:rPr lang="en-US" altLang="zh-CN" sz="4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及其特点</a:t>
            </a:r>
            <a:r>
              <a:rPr lang="zh-CN" altLang="en-US" sz="4800"/>
              <a:t>。</a:t>
            </a:r>
            <a:endParaRPr lang="zh-CN" altLang="en-US" sz="4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89710" y="500380"/>
            <a:ext cx="253174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石拱桥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9710" y="1640840"/>
            <a:ext cx="164084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石板桥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9710" y="2815590"/>
            <a:ext cx="1640840" cy="12274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木桥和木板桥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9710" y="4631690"/>
            <a:ext cx="578548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独木桥   竹片桥    凉亭桥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1455" y="578485"/>
            <a:ext cx="4116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有些年头    做得精致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21455" y="1736090"/>
            <a:ext cx="4200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整块石片   让人惊叹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19245" y="2971800"/>
            <a:ext cx="3504565" cy="1071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简陋     走起来颤悠悠的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999639444,2067737048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316865"/>
            <a:ext cx="8977630" cy="59582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745446313,2177646921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" y="247650"/>
            <a:ext cx="8793480" cy="58750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2727411891,3746656924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302895"/>
            <a:ext cx="7852410" cy="58889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700" y="14605"/>
            <a:ext cx="9118600" cy="1920240"/>
          </a:xfrm>
          <a:prstGeom prst="rect">
            <a:avLst/>
          </a:prstGeom>
          <a:solidFill>
            <a:srgbClr val="CFDFEE"/>
          </a:solidFill>
        </p:spPr>
        <p:txBody>
          <a:bodyPr wrap="square" rtlCol="0" anchor="t">
            <a:spAutoFit/>
          </a:bodyPr>
          <a:p>
            <a:r>
              <a:rPr lang="zh-CN" altLang="en-US"/>
              <a:t>　</a:t>
            </a:r>
            <a:r>
              <a:rPr lang="zh-CN" altLang="en-US" sz="3600"/>
              <a:t>　</a:t>
            </a:r>
            <a:r>
              <a:rPr lang="zh-CN" altLang="en-US" sz="4000" b="1">
                <a:solidFill>
                  <a:srgbClr val="FF0000"/>
                </a:solidFill>
              </a:rPr>
              <a:t>武汉长江大桥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　　——万里长江第一桥</a:t>
            </a:r>
            <a:endParaRPr lang="zh-CN" altLang="en-US" sz="4000" b="1">
              <a:solidFill>
                <a:srgbClr val="FF0000"/>
              </a:solidFill>
            </a:endParaRPr>
          </a:p>
          <a:p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5" name="图片 4" descr="W020140924377468102691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1270000"/>
            <a:ext cx="9118600" cy="55987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3882732821,1160567230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010" y="177800"/>
            <a:ext cx="8741410" cy="63258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3573528276,3566589766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" y="572770"/>
            <a:ext cx="8569325" cy="57124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372745"/>
            <a:ext cx="8626475" cy="57505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3387135023,1398194643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" y="595630"/>
            <a:ext cx="8500110" cy="56667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1180" y="1056005"/>
            <a:ext cx="7623175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BF1FD">
                    <a:alpha val="69000"/>
                  </a:srgbClr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tx1"/>
                </a:solidFill>
              </a:rPr>
              <a:t>再读课文，思考：文章除了直接描写小桥的段落外，其它段落介绍了什么内容？</a:t>
            </a:r>
            <a:endParaRPr lang="zh-CN" altLang="en-US" sz="5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0280" y="848995"/>
            <a:ext cx="6009005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段   家乡的行政归属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0265" y="1835785"/>
            <a:ext cx="6496050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2—</a:t>
            </a:r>
            <a:r>
              <a:rPr lang="en-US" altLang="zh-CN" sz="4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4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段  故乡的乡贤诗人</a:t>
            </a:r>
            <a:endParaRPr lang="zh-CN" altLang="en-US" sz="4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6460" y="3115310"/>
            <a:ext cx="6092825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11—12段  故乡的小溪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6460" y="4353560"/>
            <a:ext cx="6523355" cy="1479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13—14段  直抒胸臆，抒发作者对故乡的眷恋之情。</a:t>
            </a:r>
            <a:endParaRPr lang="zh-CN" altLang="en-US" sz="4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3260" y="903605"/>
            <a:ext cx="7844790" cy="2076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故乡行政归属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”“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故乡的乡贤诗人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是为了展现家乡的文化底蕴，为写家乡的小桥定下感情基调，从人文环境和自然环境两方面为写桥做铺垫。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260" y="3699510"/>
            <a:ext cx="6899275" cy="2076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小溪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，小溪是桥依存的自然环境，写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桥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自然要介绍它处的环境；小溪的曲折多姿更能体现桥在家乡的重要性，同时也为下文的抒情做铺垫。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1835" y="666750"/>
            <a:ext cx="813689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accent1">
                    <a:lumMod val="75000"/>
                  </a:schemeClr>
                </a:solidFill>
              </a:rPr>
              <a:t>作者为什么说“家乡的小桥，是家乡的镜头，山水诗的诗眼”？</a:t>
            </a:r>
            <a:endParaRPr lang="zh-CN" altLang="en-US" sz="44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835" y="2977515"/>
            <a:ext cx="7859395" cy="2655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说小桥是家乡的</a:t>
            </a:r>
            <a:r>
              <a:rPr lang="en-US" altLang="zh-CN" sz="2800" b="1">
                <a:solidFill>
                  <a:srgbClr val="FF0000"/>
                </a:solidFill>
              </a:rPr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镜头</a:t>
            </a:r>
            <a:r>
              <a:rPr lang="en-US" altLang="zh-CN" sz="2800" b="1">
                <a:solidFill>
                  <a:srgbClr val="FF0000"/>
                </a:solidFill>
              </a:rPr>
              <a:t>”</a:t>
            </a:r>
            <a:r>
              <a:rPr lang="zh-CN" altLang="en-US" sz="2800" b="1">
                <a:solidFill>
                  <a:srgbClr val="FF0000"/>
                </a:solidFill>
              </a:rPr>
              <a:t>，强调了小桥在家乡山水中的重要地位，突出了小桥的典型性和象征意义。说小桥是</a:t>
            </a:r>
            <a:r>
              <a:rPr lang="en-US" altLang="zh-CN" sz="2800" b="1">
                <a:solidFill>
                  <a:srgbClr val="FF0000"/>
                </a:solidFill>
              </a:rPr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山水诗的诗眼</a:t>
            </a:r>
            <a:r>
              <a:rPr lang="en-US" altLang="zh-CN" sz="2800" b="1">
                <a:solidFill>
                  <a:srgbClr val="FF0000"/>
                </a:solidFill>
              </a:rPr>
              <a:t>”</a:t>
            </a:r>
            <a:r>
              <a:rPr lang="zh-CN" altLang="en-US" sz="2800" b="1">
                <a:solidFill>
                  <a:srgbClr val="FF0000"/>
                </a:solidFill>
              </a:rPr>
              <a:t>表明作者对家乡山水的热爱和赞美，有赖和依靠美丽的小桥，是家乡美的代表和象征，是激发作者对故乡的眷恋、赞美之情。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1540" y="778510"/>
            <a:ext cx="689927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作者笔下的桥在我们今天看来实在是简陋，作者为什么能把它写得这么美？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1540" y="3170555"/>
            <a:ext cx="7163435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因为作者敝帚自珍，眷恋故乡，思念家乡，热爱家乡的山水风物，有美好印象，所以文中含情，写出的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</a:rPr>
              <a:t>“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小桥流水人家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</a:rPr>
              <a:t>”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都有诗情画意。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97965" y="1557655"/>
            <a:ext cx="6148070" cy="3068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找出文中你喜欢的句子，仿照你喜欢的句子写写你家乡有特点的景或物和大家分享。</a:t>
            </a:r>
            <a:endParaRPr lang="zh-CN" altLang="en-US" sz="4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15240" y="-42545"/>
            <a:ext cx="9175115" cy="1584960"/>
          </a:xfrm>
          <a:prstGeom prst="rect">
            <a:avLst/>
          </a:prstGeom>
          <a:solidFill>
            <a:srgbClr val="496FB0"/>
          </a:solidFill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　武汉长江二桥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　　——最早的斜拉桥</a:t>
            </a:r>
            <a:endParaRPr lang="zh-CN" altLang="en-US" sz="4000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pic>
        <p:nvPicPr>
          <p:cNvPr id="3" name="图片 2" descr="W02014092437746811449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1278890"/>
            <a:ext cx="9175750" cy="556387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CF6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u=2968814503,3546797239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" y="-10795"/>
            <a:ext cx="8391525" cy="62890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05050" y="4467860"/>
            <a:ext cx="453390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</a:rPr>
              <a:t>课外拓展</a:t>
            </a:r>
            <a:endParaRPr lang="zh-CN" altLang="en-US" sz="6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0065" y="777240"/>
            <a:ext cx="8103870" cy="500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奉城高桥镇有座石拱桥，建于明永乐六年。相传当地有个乡绅外出，有人问他出生何处?他说高桥。那人又问高桥有多高?他夸耀说：“初一跌下去，月半咚声响。”此事传到乾隆皇帝那里，引起游兴，欲下江南看高桥。船从淀山湖进黄浦江直驶奉贤，途径得胜港。乾隆问：“此处何地?”侍从答道：“此乃得胜港。”乾隆一听“得胜”两字，大悦，即令回朝。乾隆中途回朝可乐煞高桥乡绅，庆幸免却一场欺君杀身大祸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9085" y="348615"/>
            <a:ext cx="8545830" cy="633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枯藤老树昏鸦，小桥流水人家。古道西风瘦马，夕阳西下，断肠人在天涯。——</a:t>
            </a:r>
            <a:r>
              <a:rPr lang="zh-CN" altLang="en-US" sz="2800" b="1">
                <a:sym typeface="+mn-ea"/>
              </a:rPr>
              <a:t>马致远</a:t>
            </a:r>
            <a:r>
              <a:rPr lang="zh-CN" altLang="en-US" sz="2800" b="1"/>
              <a:t>《天净沙·秋思》</a:t>
            </a:r>
            <a:endParaRPr lang="zh-CN" altLang="en-US" sz="2800" b="1"/>
          </a:p>
          <a:p>
            <a:endParaRPr lang="zh-CN" altLang="en-US" sz="2400" b="1"/>
          </a:p>
          <a:p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春雨断桥人不度，小舟撑出柳阴来。 —— 徐俯《春游湖》</a:t>
            </a:r>
            <a:endParaRPr lang="zh-CN" altLang="en-US" sz="2800" b="1">
              <a:solidFill>
                <a:schemeClr val="accent4">
                  <a:lumMod val="75000"/>
                </a:schemeClr>
              </a:solidFill>
            </a:endParaRPr>
          </a:p>
          <a:p>
            <a:endParaRPr lang="zh-CN" altLang="en-US" sz="2800" b="1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zh-CN" altLang="en-US" sz="2800" b="1"/>
              <a:t> 江城如画里，山晚望晴空。 两水夹明镜，双桥落彩虹。</a:t>
            </a:r>
            <a:r>
              <a:rPr lang="en-US" altLang="zh-CN" sz="2800" b="1"/>
              <a:t>——</a:t>
            </a:r>
            <a:r>
              <a:rPr lang="zh-CN" altLang="en-US" sz="2800" b="1">
                <a:sym typeface="+mn-ea"/>
              </a:rPr>
              <a:t>李白</a:t>
            </a:r>
            <a:r>
              <a:rPr lang="zh-CN" altLang="en-US" sz="3200" b="1">
                <a:sym typeface="+mn-ea"/>
              </a:rPr>
              <a:t> 《秋登宣城谢朓北楼》 </a:t>
            </a:r>
            <a:endParaRPr lang="zh-CN" altLang="en-US" sz="3200" b="1">
              <a:sym typeface="+mn-ea"/>
            </a:endParaRPr>
          </a:p>
          <a:p>
            <a:endParaRPr lang="zh-CN" altLang="en-US" sz="2800" b="1">
              <a:sym typeface="+mn-ea"/>
            </a:endParaRPr>
          </a:p>
          <a:p>
            <a:r>
              <a:rPr lang="zh-CN" altLang="en-US" sz="2800" b="1"/>
              <a:t> </a:t>
            </a: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</a:rPr>
              <a:t>二十四桥明月夜,玉人何处教吹萧 。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——</a:t>
            </a:r>
            <a:r>
              <a:rPr lang="zh-CN" altLang="en-US" sz="3200" b="1">
                <a:solidFill>
                  <a:schemeClr val="accent4">
                    <a:lumMod val="75000"/>
                  </a:schemeClr>
                </a:solidFill>
                <a:sym typeface="+mn-ea"/>
              </a:rPr>
              <a:t>杜牧《寄扬州韩绰判官》</a:t>
            </a:r>
            <a:endParaRPr lang="zh-CN" altLang="en-US" sz="3200" b="1">
              <a:solidFill>
                <a:schemeClr val="accent4">
                  <a:lumMod val="75000"/>
                </a:schemeClr>
              </a:solidFill>
              <a:sym typeface="+mn-ea"/>
            </a:endParaRPr>
          </a:p>
          <a:p>
            <a:endParaRPr lang="zh-CN" altLang="en-US" sz="3200" b="1">
              <a:solidFill>
                <a:schemeClr val="accent4">
                  <a:lumMod val="75000"/>
                </a:schemeClr>
              </a:solidFill>
              <a:sym typeface="+mn-ea"/>
            </a:endParaRPr>
          </a:p>
          <a:p>
            <a:r>
              <a:rPr lang="zh-CN" altLang="en-US" sz="2800" b="1"/>
              <a:t> 长桥卧波，未云何龙。复道行空，不霁何虹？ </a:t>
            </a:r>
            <a:r>
              <a:rPr lang="en-US" altLang="zh-CN" sz="2800" b="1"/>
              <a:t>——</a:t>
            </a:r>
            <a:r>
              <a:rPr lang="zh-CN" altLang="en-US" sz="2800" b="1">
                <a:sym typeface="+mn-ea"/>
              </a:rPr>
              <a:t>杜牧</a:t>
            </a:r>
            <a:r>
              <a:rPr lang="zh-CN" altLang="en-US" sz="2800" b="1"/>
              <a:t>《</a:t>
            </a:r>
            <a:r>
              <a:rPr lang="zh-CN" altLang="en-US" sz="2800" b="1">
                <a:sym typeface="+mn-ea"/>
              </a:rPr>
              <a:t>阿房宫赋》</a:t>
            </a:r>
            <a:endParaRPr lang="zh-CN" altLang="en-US" sz="2800" b="1"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1196348670,1442896753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80" y="1321435"/>
            <a:ext cx="9177020" cy="55143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17780" y="-86360"/>
            <a:ext cx="9177020" cy="1432560"/>
          </a:xfrm>
          <a:prstGeom prst="rect">
            <a:avLst/>
          </a:prstGeom>
          <a:solidFill>
            <a:srgbClr val="0D91F6"/>
          </a:solidFill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4000" b="1">
                <a:solidFill>
                  <a:srgbClr val="FF0000"/>
                </a:solidFill>
              </a:rPr>
              <a:t>武汉白沙洲长江大桥</a:t>
            </a:r>
            <a:endParaRPr lang="zh-CN" altLang="en-US" sz="4000" b="1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4000" b="1">
                <a:solidFill>
                  <a:srgbClr val="FF0000"/>
                </a:solidFill>
              </a:rPr>
              <a:t>　　——最大跨度为世界第三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1270" y="-44450"/>
            <a:ext cx="9146540" cy="1920240"/>
          </a:xfrm>
          <a:prstGeom prst="rect">
            <a:avLst/>
          </a:prstGeom>
          <a:solidFill>
            <a:srgbClr val="020828"/>
          </a:solidFill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chemeClr val="bg1"/>
                </a:solidFill>
              </a:rPr>
              <a:t>军山长江大桥</a:t>
            </a:r>
            <a:endParaRPr lang="zh-CN" altLang="en-US" sz="4000" b="1">
              <a:solidFill>
                <a:schemeClr val="bg1"/>
              </a:solidFill>
            </a:endParaRPr>
          </a:p>
          <a:p>
            <a:r>
              <a:rPr lang="zh-CN" altLang="en-US" sz="4000" b="1">
                <a:solidFill>
                  <a:schemeClr val="bg1"/>
                </a:solidFill>
              </a:rPr>
              <a:t>　　——国内最宽的深水特大型公路桥</a:t>
            </a:r>
            <a:r>
              <a:rPr lang="zh-CN" altLang="en-US" sz="4000" b="1">
                <a:solidFill>
                  <a:srgbClr val="FF0000"/>
                </a:solidFill>
              </a:rPr>
              <a:t>梁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3" name="图片 2" descr="W02014092437746811048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1159510"/>
            <a:ext cx="9146540" cy="56832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80" y="-1270"/>
            <a:ext cx="9132570" cy="1310640"/>
          </a:xfrm>
          <a:prstGeom prst="rect">
            <a:avLst/>
          </a:prstGeom>
          <a:solidFill>
            <a:srgbClr val="6C5045"/>
          </a:solidFill>
        </p:spPr>
        <p:txBody>
          <a:bodyPr wrap="square" rtlCol="0" anchor="t">
            <a:spAutoFit/>
          </a:bodyPr>
          <a:p>
            <a:r>
              <a:rPr lang="zh-CN" altLang="en-US"/>
              <a:t>　</a:t>
            </a:r>
            <a:r>
              <a:rPr lang="zh-CN" altLang="en-US" sz="4000" b="1">
                <a:solidFill>
                  <a:srgbClr val="FF0000"/>
                </a:solidFill>
              </a:rPr>
              <a:t>武汉阳逻长江公路大桥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　　——主跨跨度位居世界第八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3" name="图片 2" descr="W020140924377468124285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1308735"/>
            <a:ext cx="9132570" cy="55556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1270" y="-15875"/>
            <a:ext cx="9146540" cy="1310640"/>
          </a:xfrm>
          <a:prstGeom prst="rect">
            <a:avLst/>
          </a:prstGeom>
          <a:solidFill>
            <a:srgbClr val="7CA4D8"/>
          </a:solidFill>
        </p:spPr>
        <p:txBody>
          <a:bodyPr wrap="square" rtlCol="0" anchor="t">
            <a:spAutoFit/>
          </a:bodyPr>
          <a:p>
            <a:r>
              <a:rPr lang="zh-CN" altLang="en-US"/>
              <a:t>　</a:t>
            </a:r>
            <a:r>
              <a:rPr lang="zh-CN" altLang="en-US" sz="4000" b="1">
                <a:solidFill>
                  <a:srgbClr val="FF0000"/>
                </a:solidFill>
              </a:rPr>
              <a:t>天兴洲长江大桥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　　——正桥跨度世界第一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4" name="图片 3" descr="u=1011484544,3403551372&amp;fm=23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1295400"/>
            <a:ext cx="9163685" cy="56064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8890" y="-2540"/>
            <a:ext cx="9132570" cy="1310640"/>
          </a:xfrm>
          <a:prstGeom prst="rect">
            <a:avLst/>
          </a:prstGeom>
          <a:solidFill>
            <a:srgbClr val="C6BAB4"/>
          </a:solidFill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二七长江大桥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　　——世界上最大跨度的三塔斜拉桥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3" name="图片 2" descr="W02014092437746813658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1307465"/>
            <a:ext cx="9132570" cy="55803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80" y="-14605"/>
            <a:ext cx="9147810" cy="1310640"/>
          </a:xfrm>
          <a:prstGeom prst="rect">
            <a:avLst/>
          </a:prstGeom>
          <a:solidFill>
            <a:srgbClr val="EDEFEC"/>
          </a:solidFill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　武汉鹦鹉洲长江大桥（通车在即）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　　——武汉最宽的长江大桥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3" name="图片 2" descr="W020140924377468134313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1174750"/>
            <a:ext cx="9147810" cy="56851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1451</Words>
  <PresentationFormat>宽屏</PresentationFormat>
  <Paragraphs>103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2015-05-05T08:02:00Z</dcterms:created>
  <dcterms:modified xsi:type="dcterms:W3CDTF">2018-11-13T06:09:15Z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