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13A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609" autoAdjust="0"/>
  </p:normalViewPr>
  <p:slideViewPr>
    <p:cSldViewPr>
      <p:cViewPr varScale="1">
        <p:scale>
          <a:sx n="68" d="100"/>
          <a:sy n="68" d="100"/>
        </p:scale>
        <p:origin x="-12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BC9B5-B378-4555-A92B-B0DC14DB8509}" type="datetimeFigureOut">
              <a:rPr lang="zh-CN" altLang="en-US" smtClean="0"/>
              <a:pPr/>
              <a:t>2014-5-23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C10B4-5EAF-4AE1-B77A-E6221CB595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一、说教材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26876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713AD"/>
                </a:solidFill>
                <a:latin typeface="楷体_GB2312" pitchFamily="49" charset="-122"/>
                <a:ea typeface="楷体_GB2312" pitchFamily="49" charset="-122"/>
              </a:rPr>
              <a:t>教材分析</a:t>
            </a:r>
            <a:endParaRPr lang="zh-CN" altLang="en-US" sz="2800" b="1" dirty="0">
              <a:solidFill>
                <a:srgbClr val="C713A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988840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000">
              <a:lnSpc>
                <a:spcPct val="150000"/>
              </a:lnSpc>
            </a:pP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《为了忘却的记念》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是鲁人版高中语文必修一第二单元的第一篇讲读课文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，</a:t>
            </a:r>
            <a:r>
              <a:rPr lang="zh-CN" altLang="en-US" sz="2000" dirty="0" smtClean="0">
                <a:solidFill>
                  <a:srgbClr val="002060"/>
                </a:solidFill>
                <a:latin typeface="+mn-ea"/>
              </a:rPr>
              <a:t>选自</a:t>
            </a:r>
            <a:r>
              <a:rPr lang="en-US" altLang="zh-CN" sz="2000" dirty="0" smtClean="0">
                <a:solidFill>
                  <a:srgbClr val="002060"/>
                </a:solidFill>
                <a:latin typeface="+mn-ea"/>
              </a:rPr>
              <a:t>《</a:t>
            </a:r>
            <a:r>
              <a:rPr lang="zh-CN" altLang="en-US" sz="2000" dirty="0" smtClean="0">
                <a:solidFill>
                  <a:srgbClr val="002060"/>
                </a:solidFill>
                <a:latin typeface="+mn-ea"/>
              </a:rPr>
              <a:t>南腔北调集</a:t>
            </a:r>
            <a:r>
              <a:rPr lang="en-US" altLang="zh-CN" sz="2000" dirty="0" smtClean="0">
                <a:solidFill>
                  <a:srgbClr val="002060"/>
                </a:solidFill>
                <a:latin typeface="+mn-ea"/>
              </a:rPr>
              <a:t>》</a:t>
            </a:r>
            <a:r>
              <a:rPr lang="zh-CN" altLang="en-US" sz="2000" dirty="0" smtClean="0">
                <a:solidFill>
                  <a:srgbClr val="002060"/>
                </a:solidFill>
                <a:latin typeface="+mn-ea"/>
              </a:rPr>
              <a:t>。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本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单元的话题是</a:t>
            </a:r>
            <a:r>
              <a:rPr lang="en-US" altLang="zh-CN" sz="2000" dirty="0">
                <a:solidFill>
                  <a:srgbClr val="002060"/>
                </a:solidFill>
                <a:latin typeface="+mn-ea"/>
              </a:rPr>
              <a:t>“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跨越时空的美丽</a:t>
            </a:r>
            <a:r>
              <a:rPr lang="en-US" altLang="zh-CN" sz="2000" dirty="0" smtClean="0">
                <a:solidFill>
                  <a:srgbClr val="002060"/>
                </a:solidFill>
                <a:latin typeface="+mn-ea"/>
              </a:rPr>
              <a:t>”——</a:t>
            </a:r>
            <a:r>
              <a:rPr lang="zh-CN" altLang="en-US" sz="2000" dirty="0" smtClean="0">
                <a:solidFill>
                  <a:srgbClr val="002060"/>
                </a:solidFill>
                <a:latin typeface="+mn-ea"/>
              </a:rPr>
              <a:t>时空浩渺，</a:t>
            </a:r>
            <a:r>
              <a:rPr lang="zh-CN" altLang="en-US" sz="2000" dirty="0" smtClean="0">
                <a:solidFill>
                  <a:srgbClr val="002060"/>
                </a:solidFill>
              </a:rPr>
              <a:t>只有</a:t>
            </a:r>
            <a:r>
              <a:rPr lang="zh-CN" altLang="en-US" sz="2000" dirty="0">
                <a:solidFill>
                  <a:srgbClr val="002060"/>
                </a:solidFill>
              </a:rPr>
              <a:t>高尚的灵魂可以穿越时空的隧道长存人世。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 </a:t>
            </a:r>
            <a:endParaRPr lang="en-US" altLang="zh-CN" sz="2000" dirty="0" smtClean="0">
              <a:solidFill>
                <a:srgbClr val="002060"/>
              </a:solidFill>
              <a:latin typeface="+mn-ea"/>
            </a:endParaRPr>
          </a:p>
          <a:p>
            <a:pPr indent="36000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2060"/>
                </a:solidFill>
                <a:latin typeface="+mn-ea"/>
              </a:rPr>
              <a:t> 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文章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通过对白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莽</a:t>
            </a:r>
            <a:r>
              <a:rPr lang="zh-CN" altLang="en-US" sz="2000" dirty="0" smtClean="0">
                <a:solidFill>
                  <a:srgbClr val="002060"/>
                </a:solidFill>
                <a:latin typeface="+mn-ea"/>
              </a:rPr>
              <a:t>、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柔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石等烈士的回忆，抒发了对烈士们的无限崇敬和怀念之情，歌颂烈士们的优秀品质和革命精神，以及对反动派的深切愤恨，揭示了反动派的凶残与卑劣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。</a:t>
            </a:r>
            <a:endParaRPr lang="en-US" altLang="zh-CN" sz="2000" dirty="0" smtClean="0">
              <a:solidFill>
                <a:srgbClr val="002060"/>
              </a:solidFill>
              <a:latin typeface="+mn-ea"/>
            </a:endParaRPr>
          </a:p>
          <a:p>
            <a:pPr indent="36000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002060"/>
                </a:solidFill>
                <a:latin typeface="+mn-ea"/>
              </a:rPr>
              <a:t> 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这是一篇以记叙为主，又与抒情，议论相结合的悼念性散文。教师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不宜过多烦琐地分析，重在引导学生仔细阅读，研究探讨，深入领会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，</a:t>
            </a:r>
            <a:r>
              <a:rPr lang="zh-CN" altLang="en-US" sz="2000" dirty="0" smtClean="0">
                <a:solidFill>
                  <a:srgbClr val="002060"/>
                </a:solidFill>
                <a:latin typeface="+mn-ea"/>
              </a:rPr>
              <a:t>体悟</a:t>
            </a:r>
            <a:r>
              <a:rPr lang="zh-CN" altLang="zh-CN" sz="2000" dirty="0" smtClean="0">
                <a:solidFill>
                  <a:srgbClr val="002060"/>
                </a:solidFill>
                <a:latin typeface="+mn-ea"/>
              </a:rPr>
              <a:t>作者</a:t>
            </a:r>
            <a:r>
              <a:rPr lang="zh-CN" altLang="zh-CN" sz="2000" dirty="0">
                <a:solidFill>
                  <a:srgbClr val="002060"/>
                </a:solidFill>
                <a:latin typeface="+mn-ea"/>
              </a:rPr>
              <a:t>的深切感情和写本文的主旨。</a:t>
            </a:r>
            <a:endParaRPr lang="zh-CN" altLang="en-US" sz="2000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34076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>
                <a:solidFill>
                  <a:srgbClr val="C713AD"/>
                </a:solidFill>
              </a:rPr>
              <a:t>方孝孺</a:t>
            </a:r>
            <a:endParaRPr lang="zh-CN" altLang="en-US" sz="2400" b="1" dirty="0">
              <a:solidFill>
                <a:srgbClr val="C713A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321297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>
                <a:solidFill>
                  <a:srgbClr val="C713AD"/>
                </a:solidFill>
              </a:rPr>
              <a:t>高僧坐化</a:t>
            </a:r>
            <a:endParaRPr lang="zh-CN" altLang="en-US" sz="2400" b="1" dirty="0">
              <a:solidFill>
                <a:srgbClr val="C713A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50912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 dirty="0" smtClean="0">
                <a:solidFill>
                  <a:srgbClr val="C713AD"/>
                </a:solidFill>
              </a:rPr>
              <a:t>向子期《思旧赋》</a:t>
            </a:r>
            <a:endParaRPr lang="zh-CN" altLang="en-US" sz="2400" b="1" dirty="0">
              <a:solidFill>
                <a:srgbClr val="C713AD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48680"/>
            <a:ext cx="4249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C713AD"/>
              </a:buClr>
              <a:buSzPct val="109000"/>
              <a:buFont typeface="Wingdings" pitchFamily="2" charset="2"/>
              <a:buChar char="Ø"/>
            </a:pPr>
            <a:r>
              <a:rPr lang="en-US" altLang="zh-CN" sz="2800" dirty="0" smtClean="0"/>
              <a:t>  </a:t>
            </a:r>
            <a:r>
              <a:rPr lang="zh-CN" altLang="zh-CN" sz="2800" b="1" dirty="0" smtClean="0"/>
              <a:t>文中引用</a:t>
            </a:r>
            <a:r>
              <a:rPr lang="zh-CN" altLang="en-US" sz="2800" b="1" dirty="0" smtClean="0"/>
              <a:t>的</a:t>
            </a:r>
            <a:r>
              <a:rPr lang="zh-CN" altLang="zh-CN" sz="2800" b="1" dirty="0" smtClean="0"/>
              <a:t>三个典故</a:t>
            </a:r>
            <a:r>
              <a:rPr lang="zh-CN" altLang="en-US" sz="2800" b="1" dirty="0" smtClean="0"/>
              <a:t>：</a:t>
            </a:r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1268760"/>
            <a:ext cx="66967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形象地突出了柔石性格硬气和迂的特征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同时也暗示了反动派杀害革命青年的残暴罪行犹如明成祖诛无辜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同样残暴至极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3068960"/>
            <a:ext cx="6186309" cy="1113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一方面揭露了国民党反动派滥杀无辜的罪行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一方面形象地说明了鲁迅坚韧的战斗的精神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.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013176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把自己当时的处境与心情与向子期相比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将司马氏政治上都是极端黑暗腐朽的政权和国民党政府类比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说明其统治的黑暗！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_GB2312" pitchFamily="49" charset="-122"/>
                <a:ea typeface="楷体_GB2312" pitchFamily="49" charset="-122"/>
              </a:rPr>
              <a:t>小组探究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96752"/>
            <a:ext cx="8802410" cy="559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C00000"/>
                </a:solidFill>
                <a:latin typeface="+mn-ea"/>
              </a:rPr>
              <a:t>探讨题目的含义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：</a:t>
            </a:r>
            <a:r>
              <a:rPr lang="zh-CN" altLang="zh-CN" sz="2400" b="1" dirty="0" smtClean="0">
                <a:solidFill>
                  <a:srgbClr val="C00000"/>
                </a:solidFill>
                <a:latin typeface="+mn-ea"/>
              </a:rPr>
              <a:t>“忘却”和“记念”是否矛盾？应如何理解？</a:t>
            </a:r>
            <a:endParaRPr lang="zh-CN" altLang="en-US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916832"/>
            <a:ext cx="87129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</a:rPr>
              <a:t>标题把“忘却”与“记念”两个意义相反的词联系在一起，似乎矛盾，实际上这正寄寓了作者深切的感情、坚强的斗志的必胜的信念。</a:t>
            </a:r>
            <a:endParaRPr lang="en-US" altLang="zh-CN" sz="2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0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其一、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</a:rPr>
              <a:t>“忘却”二字的特定含义是“将悲哀摆脱，给自己轻松一下”。“为了忘却”，正说明难以忘却，烈士的往事历历在目，烈士的鲜血如在眼前，两年以来，“悲愤总时时来袭击我的心，至今没有停止”。</a:t>
            </a:r>
            <a:endParaRPr lang="en-US" altLang="zh-CN" sz="2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0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其二，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</a:rPr>
              <a:t>对烈士最好的纪念，是踏着他们的血迹奋然前行，“夜正长，路也正长”，只有化悲痛为力量，才能奋然前行，争取光明。</a:t>
            </a:r>
            <a:endParaRPr lang="en-US" altLang="zh-CN" sz="20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00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其三，</a:t>
            </a:r>
            <a:r>
              <a:rPr lang="zh-CN" altLang="zh-CN" sz="2000" dirty="0" smtClean="0">
                <a:latin typeface="楷体_GB2312" pitchFamily="49" charset="-122"/>
                <a:ea typeface="楷体_GB2312" pitchFamily="49" charset="-122"/>
              </a:rPr>
              <a:t>纪念烈士，将烈士生前言谈举止、音容笑貌记述下来，正是为了让烈士永远活在人们心里，永不忘却，让后人永远纪念他们。</a:t>
            </a:r>
            <a:endParaRPr lang="zh-CN" altLang="en-US" sz="20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20688"/>
            <a:ext cx="22717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作业：</a:t>
            </a:r>
            <a:endParaRPr lang="zh-CN" altLang="en-US" sz="54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72816"/>
            <a:ext cx="8263801" cy="3384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、有感情地朗诵文章，体会作者边叙事边抒情议论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的写法以及含蓄而深刻的语言。</a:t>
            </a:r>
            <a:r>
              <a:rPr lang="en-US" altLang="zh-CN" sz="2800" dirty="0" smtClean="0">
                <a:latin typeface="+mn-ea"/>
              </a:rPr>
              <a:t> </a:t>
            </a:r>
            <a:br>
              <a:rPr lang="en-US" altLang="zh-CN" sz="2800" dirty="0" smtClean="0">
                <a:latin typeface="+mn-ea"/>
              </a:rPr>
            </a:b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、在书上画出或利用课文右边的空白写出自己不理</a:t>
            </a:r>
            <a:endParaRPr lang="en-US" altLang="zh-CN" sz="2800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+mn-ea"/>
              </a:rPr>
              <a:t>   </a:t>
            </a:r>
            <a:r>
              <a:rPr lang="zh-CN" altLang="zh-CN" sz="2800" dirty="0" smtClean="0">
                <a:latin typeface="+mn-ea"/>
              </a:rPr>
              <a:t>解的语句，比比谁读得细，列出的问题多。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第二课时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44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484784"/>
            <a:ext cx="8892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/>
              <a:t>引鲁迅</a:t>
            </a:r>
            <a:r>
              <a:rPr lang="en-US" altLang="zh-CN" sz="2400" dirty="0" smtClean="0"/>
              <a:t>1932</a:t>
            </a:r>
            <a:r>
              <a:rPr lang="zh-CN" altLang="zh-CN" sz="2400" dirty="0" smtClean="0"/>
              <a:t>年写的《自嘲》，导入新课，用以激发学生学习兴趣。</a:t>
            </a:r>
          </a:p>
          <a:p>
            <a:pPr algn="ctr">
              <a:lnSpc>
                <a:spcPct val="200000"/>
              </a:lnSpc>
            </a:pPr>
            <a:r>
              <a:rPr lang="zh-CN" altLang="zh-CN" sz="24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运交华盖欲何求，未敢翻身已碰头。 </a:t>
            </a:r>
            <a:endParaRPr lang="en-US" altLang="zh-CN" sz="2400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24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破帽遮颜过闹市，漏船载酒泛中流。</a:t>
            </a:r>
            <a:endParaRPr lang="en-US" altLang="zh-CN" sz="2400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24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横眉冷对千夫指，俯首甘为孺子牛。</a:t>
            </a:r>
            <a:endParaRPr lang="en-US" altLang="zh-CN" sz="2400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zh-CN" sz="240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</a:rPr>
              <a:t>躲进小楼成一统，管它冬夏与春秋。</a:t>
            </a:r>
            <a:endParaRPr lang="zh-CN" altLang="en-US" sz="2400" dirty="0">
              <a:solidFill>
                <a:srgbClr val="00206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95536" y="980728"/>
            <a:ext cx="3007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探究展示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44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2348880"/>
            <a:ext cx="8443337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</a:rPr>
              <a:t>每小组选择其中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一个部分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</a:rPr>
              <a:t>进行深入研讨，班内展示</a:t>
            </a: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_GB2312" pitchFamily="49" charset="-122"/>
                <a:ea typeface="楷体_GB2312" pitchFamily="49" charset="-122"/>
              </a:rPr>
              <a:t>（重点语句、人物性格）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30075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文章主旨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44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8537915" cy="1113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ea"/>
              </a:rPr>
              <a:t>夜正长。路也正长，我不如忘却，不说的好罢。但我知道，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+mn-ea"/>
              </a:rPr>
              <a:t>即使不是我，将来总会有记起他们，再说他们的时候的。</a:t>
            </a:r>
            <a:r>
              <a:rPr lang="en-US" altLang="zh-CN" sz="2400" b="1" dirty="0" smtClean="0">
                <a:latin typeface="+mn-ea"/>
              </a:rPr>
              <a:t>……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996952"/>
            <a:ext cx="8352928" cy="3329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在柔石等五位作家遇难两周年之际，鲁迅一吐心中的悲愤，怀念他们与自己的交往，让他们可爱的形象永远活在世人心中，赞扬他们是中国很好的青年，愤怒控诉国民党政府的暴行，决意从悲哀中振作起来，与黑暗势力继续斗争下去。</a:t>
            </a:r>
            <a:r>
              <a:rPr lang="zh-CN" altLang="zh-CN" sz="2400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作者意识到革命斗争的长期性和曲折性，必须摆脱悲哀以进行更有效的战斗，坚信反动派必然灭亡，正义事业一定胜利。</a:t>
            </a:r>
            <a:endParaRPr lang="zh-CN" altLang="en-US" sz="2400" dirty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作业</a:t>
            </a:r>
            <a:r>
              <a:rPr lang="zh-CN" altLang="en-US" sz="44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44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204864"/>
            <a:ext cx="48526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1.  </a:t>
            </a:r>
            <a:r>
              <a:rPr lang="zh-CN" altLang="en-US" sz="2800" dirty="0" smtClean="0">
                <a:latin typeface="+mn-ea"/>
              </a:rPr>
              <a:t>背诵</a:t>
            </a:r>
            <a:r>
              <a:rPr lang="en-US" altLang="zh-CN" sz="2800" dirty="0" smtClean="0">
                <a:latin typeface="+mn-ea"/>
              </a:rPr>
              <a:t>《</a:t>
            </a:r>
            <a:r>
              <a:rPr lang="zh-CN" altLang="en-US" sz="2800" dirty="0" smtClean="0">
                <a:latin typeface="+mn-ea"/>
              </a:rPr>
              <a:t>惯于长夜过春时</a:t>
            </a:r>
            <a:r>
              <a:rPr lang="en-US" altLang="zh-CN" sz="2800" dirty="0" smtClean="0">
                <a:latin typeface="+mn-ea"/>
              </a:rPr>
              <a:t>》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3212976"/>
            <a:ext cx="777686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+mn-ea"/>
              </a:rPr>
              <a:t>2.</a:t>
            </a:r>
            <a:r>
              <a:rPr lang="zh-CN" altLang="en-US" sz="2800" dirty="0" smtClean="0">
                <a:latin typeface="+mn-ea"/>
              </a:rPr>
              <a:t>  归纳提炼人物的性格特点，以“我所认识  的 </a:t>
            </a:r>
            <a:r>
              <a:rPr lang="zh-CN" altLang="en-US" sz="2800" u="sng" dirty="0" smtClean="0">
                <a:latin typeface="+mn-ea"/>
              </a:rPr>
              <a:t>         </a:t>
            </a:r>
            <a:r>
              <a:rPr lang="zh-CN" altLang="en-US" sz="2800" dirty="0" smtClean="0">
                <a:latin typeface="+mn-ea"/>
              </a:rPr>
              <a:t>”为题写一段文字（</a:t>
            </a:r>
            <a:r>
              <a:rPr lang="en-US" altLang="zh-CN" sz="2800" dirty="0" smtClean="0">
                <a:latin typeface="+mn-ea"/>
              </a:rPr>
              <a:t>200</a:t>
            </a:r>
            <a:r>
              <a:rPr lang="zh-CN" altLang="en-US" sz="2800" dirty="0" smtClean="0">
                <a:latin typeface="+mn-ea"/>
              </a:rPr>
              <a:t>字）。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板书设计</a:t>
            </a:r>
            <a:endParaRPr lang="zh-CN" altLang="en-US" sz="4800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15816" y="1196752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为了忘却的记念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99592" y="2348880"/>
            <a:ext cx="2954655" cy="1667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+mn-ea"/>
              </a:rPr>
              <a:t>一、与白莽的交往</a:t>
            </a:r>
            <a:r>
              <a:rPr lang="en-US" altLang="zh-CN" sz="2400" dirty="0" smtClean="0">
                <a:latin typeface="+mn-ea"/>
              </a:rPr>
              <a:t> </a:t>
            </a:r>
            <a:br>
              <a:rPr lang="en-US" altLang="zh-CN" sz="2400" dirty="0" smtClean="0">
                <a:latin typeface="+mn-ea"/>
              </a:rPr>
            </a:br>
            <a:r>
              <a:rPr lang="zh-CN" altLang="zh-CN" sz="2400" dirty="0" smtClean="0">
                <a:latin typeface="+mn-ea"/>
              </a:rPr>
              <a:t>二、与柔石的交往</a:t>
            </a:r>
            <a:r>
              <a:rPr lang="en-US" altLang="zh-CN" sz="2400" dirty="0" smtClean="0">
                <a:latin typeface="+mn-ea"/>
              </a:rPr>
              <a:t> </a:t>
            </a:r>
            <a:br>
              <a:rPr lang="en-US" altLang="zh-CN" sz="2400" dirty="0" smtClean="0">
                <a:latin typeface="+mn-ea"/>
              </a:rPr>
            </a:br>
            <a:r>
              <a:rPr lang="zh-CN" altLang="zh-CN" sz="2400" dirty="0" smtClean="0">
                <a:latin typeface="+mn-ea"/>
              </a:rPr>
              <a:t>三、柔石、白莽被捕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443711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 smtClean="0"/>
              <a:t>四、五人遇难</a:t>
            </a:r>
            <a:endParaRPr lang="zh-CN" alt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971600" y="548761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五、</a:t>
            </a:r>
            <a:r>
              <a:rPr lang="zh-CN" altLang="zh-CN" sz="2400" dirty="0" smtClean="0"/>
              <a:t>抒发悲愤</a:t>
            </a:r>
            <a:endParaRPr lang="zh-CN" altLang="en-US" sz="2400" dirty="0"/>
          </a:p>
        </p:txBody>
      </p:sp>
      <p:sp>
        <p:nvSpPr>
          <p:cNvPr id="1026" name="AutoShape 2"/>
          <p:cNvSpPr>
            <a:spLocks/>
          </p:cNvSpPr>
          <p:nvPr/>
        </p:nvSpPr>
        <p:spPr bwMode="auto">
          <a:xfrm>
            <a:off x="3779912" y="4221088"/>
            <a:ext cx="172566" cy="870570"/>
          </a:xfrm>
          <a:prstGeom prst="leftBrace">
            <a:avLst>
              <a:gd name="adj1" fmla="val 53788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AutoShape 4"/>
          <p:cNvSpPr>
            <a:spLocks/>
          </p:cNvSpPr>
          <p:nvPr/>
        </p:nvSpPr>
        <p:spPr bwMode="auto">
          <a:xfrm>
            <a:off x="7380312" y="4149080"/>
            <a:ext cx="152400" cy="988690"/>
          </a:xfrm>
          <a:prstGeom prst="rightBrace">
            <a:avLst>
              <a:gd name="adj1" fmla="val 3437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4067944" y="414908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 smtClean="0"/>
              <a:t>我失掉了很好的朋友</a:t>
            </a:r>
            <a:endParaRPr lang="zh-CN" alt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4067944" y="4725144"/>
            <a:ext cx="3315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 smtClean="0"/>
              <a:t>中国失掉了很好的青年</a:t>
            </a:r>
            <a:r>
              <a:rPr lang="en-US" altLang="zh-CN" dirty="0" smtClean="0"/>
              <a:t> 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668344" y="4149080"/>
            <a:ext cx="1475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 smtClean="0"/>
              <a:t>怒向刀丛觅小诗</a:t>
            </a:r>
            <a:endParaRPr lang="zh-CN" alt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3491880" y="5517232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 smtClean="0"/>
              <a:t>将来总会有记起他们再说起他们的时候</a:t>
            </a:r>
            <a:endParaRPr lang="zh-CN" altLang="en-US" sz="2400" dirty="0"/>
          </a:p>
        </p:txBody>
      </p:sp>
      <p:sp>
        <p:nvSpPr>
          <p:cNvPr id="21" name="右箭头 20"/>
          <p:cNvSpPr/>
          <p:nvPr/>
        </p:nvSpPr>
        <p:spPr>
          <a:xfrm>
            <a:off x="3059832" y="5661248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4067944" y="191683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华文行楷" pitchFamily="2" charset="-122"/>
                <a:ea typeface="华文行楷" pitchFamily="2" charset="-122"/>
              </a:rPr>
              <a:t>鲁迅</a:t>
            </a:r>
            <a:endParaRPr lang="zh-CN" altLang="en-US" sz="2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华文行楷" pitchFamily="2" charset="-122"/>
                <a:ea typeface="华文行楷" pitchFamily="2" charset="-122"/>
              </a:rPr>
              <a:t>说课设计</a:t>
            </a:r>
            <a:endParaRPr lang="zh-CN" altLang="en-US" sz="5400" dirty="0">
              <a:solidFill>
                <a:srgbClr val="00B05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196752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一、说教材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2060848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教材分析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2708920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教学目标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9672" y="3356992"/>
            <a:ext cx="2852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</a:rPr>
              <a:t>3. 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</a:rPr>
              <a:t>教学重难点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4078813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二、说教法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494290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三、说教学过程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580700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四、板书设计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一、说教材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12474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713AD"/>
                </a:solidFill>
                <a:latin typeface="楷体_GB2312" pitchFamily="49" charset="-122"/>
                <a:ea typeface="楷体_GB2312" pitchFamily="49" charset="-122"/>
              </a:rPr>
              <a:t>教学目标</a:t>
            </a:r>
            <a:endParaRPr lang="zh-CN" altLang="en-US" sz="2800" b="1" dirty="0">
              <a:solidFill>
                <a:srgbClr val="C713A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916832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</a:rPr>
              <a:t>知识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目标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   </a:t>
            </a:r>
            <a:r>
              <a:rPr lang="zh-CN" altLang="zh-CN" sz="2000" dirty="0" smtClean="0"/>
              <a:t>弄清</a:t>
            </a:r>
            <a:r>
              <a:rPr lang="zh-CN" altLang="zh-CN" sz="2000" dirty="0"/>
              <a:t>题目的含义，推敲文中过渡语句，理清课文整体思路</a:t>
            </a:r>
            <a:r>
              <a:rPr lang="zh-CN" altLang="zh-CN" sz="2000" dirty="0" smtClean="0"/>
              <a:t>，</a:t>
            </a:r>
            <a:r>
              <a:rPr lang="en-US" altLang="zh-CN" sz="2000" dirty="0" smtClean="0"/>
              <a:t>   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                            </a:t>
            </a:r>
            <a:r>
              <a:rPr lang="zh-CN" altLang="zh-CN" sz="2000" dirty="0" smtClean="0"/>
              <a:t>结合</a:t>
            </a:r>
            <a:r>
              <a:rPr lang="zh-CN" altLang="zh-CN" sz="2000" dirty="0"/>
              <a:t>中心和语境，理解含义深刻的语句。</a:t>
            </a:r>
          </a:p>
          <a:p>
            <a:pPr>
              <a:lnSpc>
                <a:spcPct val="150000"/>
              </a:lnSpc>
            </a:pP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能力</a:t>
            </a:r>
            <a:r>
              <a:rPr lang="zh-CN" altLang="zh-CN" sz="2000" b="1" dirty="0">
                <a:solidFill>
                  <a:srgbClr val="FF0000"/>
                </a:solidFill>
                <a:latin typeface="+mn-ea"/>
              </a:rPr>
              <a:t>目标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</a:t>
            </a:r>
            <a:r>
              <a:rPr lang="zh-CN" altLang="zh-CN" sz="2000" dirty="0" smtClean="0"/>
              <a:t>教师</a:t>
            </a:r>
            <a:r>
              <a:rPr lang="zh-CN" altLang="zh-CN" sz="2000" dirty="0"/>
              <a:t>引导学生，培养学生</a:t>
            </a:r>
            <a:r>
              <a:rPr lang="en-US" altLang="zh-CN" sz="2000" dirty="0"/>
              <a:t>“</a:t>
            </a:r>
            <a:r>
              <a:rPr lang="zh-CN" altLang="zh-CN" sz="2000" dirty="0"/>
              <a:t>自主，合作，探究</a:t>
            </a:r>
            <a:r>
              <a:rPr lang="en-US" altLang="zh-CN" sz="2000" dirty="0"/>
              <a:t>”</a:t>
            </a:r>
            <a:r>
              <a:rPr lang="zh-CN" altLang="zh-CN" sz="2000" dirty="0"/>
              <a:t>的学习方式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</a:rPr>
              <a:t>情感</a:t>
            </a:r>
            <a:r>
              <a:rPr lang="zh-CN" altLang="zh-CN" sz="2000" b="1" dirty="0">
                <a:solidFill>
                  <a:srgbClr val="FF0000"/>
                </a:solidFill>
              </a:rPr>
              <a:t>价值目标：</a:t>
            </a:r>
            <a:r>
              <a:rPr lang="zh-CN" altLang="zh-CN" sz="2000" dirty="0"/>
              <a:t>联系文章的写作背景和目的，把握作者对革命烈士的</a:t>
            </a:r>
            <a:r>
              <a:rPr lang="zh-CN" altLang="zh-CN" sz="2000" dirty="0" smtClean="0"/>
              <a:t>深切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                      </a:t>
            </a:r>
            <a:r>
              <a:rPr lang="zh-CN" altLang="zh-CN" sz="2000" dirty="0" smtClean="0"/>
              <a:t>怀念和</a:t>
            </a:r>
            <a:r>
              <a:rPr lang="zh-CN" altLang="zh-CN" sz="2000" dirty="0"/>
              <a:t>歌颂之情，以及对反动派的愤怒和憎恨之情。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一、说教材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713AD"/>
                </a:solidFill>
                <a:latin typeface="楷体_GB2312" pitchFamily="49" charset="-122"/>
                <a:ea typeface="楷体_GB2312" pitchFamily="49" charset="-122"/>
              </a:rPr>
              <a:t>教学重难点</a:t>
            </a:r>
            <a:endParaRPr lang="zh-CN" altLang="en-US" sz="2800" b="1" dirty="0">
              <a:solidFill>
                <a:srgbClr val="C713AD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348880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教学重点：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探讨</a:t>
            </a:r>
            <a:r>
              <a:rPr lang="zh-CN" altLang="zh-CN" sz="2400" dirty="0">
                <a:latin typeface="楷体_GB2312" pitchFamily="49" charset="-122"/>
                <a:ea typeface="楷体_GB2312" pitchFamily="49" charset="-122"/>
              </a:rPr>
              <a:t>文章主旨</a:t>
            </a:r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揣摩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重点语句</a:t>
            </a:r>
            <a:endParaRPr lang="zh-CN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3968" y="4005064"/>
            <a:ext cx="357020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教学难点：</a:t>
            </a:r>
            <a:endParaRPr lang="en-US" altLang="zh-CN" sz="2400" b="1" dirty="0" smtClean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题目含义的理解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结合课文理解重点语句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二、说教法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72816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>
                <a:latin typeface="楷体_GB2312" pitchFamily="49" charset="-122"/>
                <a:ea typeface="楷体_GB2312" pitchFamily="49" charset="-122"/>
              </a:rPr>
              <a:t>借助多媒体课件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</a:rPr>
              <a:t>，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</a:rPr>
              <a:t>采用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激趣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感知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讨论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拓展延伸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zh-CN" sz="2800" dirty="0">
                <a:latin typeface="楷体_GB2312" pitchFamily="49" charset="-122"/>
                <a:ea typeface="楷体_GB2312" pitchFamily="49" charset="-122"/>
              </a:rPr>
              <a:t>的教学模式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三、说教学过程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340768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/>
              <a:t>拟订两课时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70C0"/>
                </a:solidFill>
                <a:latin typeface="+mn-ea"/>
              </a:rPr>
              <a:t>第一课时教学设想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：</a:t>
            </a:r>
            <a:endParaRPr lang="en-US" altLang="zh-CN" sz="2400" b="1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创设</a:t>
            </a:r>
            <a:r>
              <a:rPr lang="zh-CN" altLang="zh-CN" sz="2400" dirty="0">
                <a:latin typeface="楷体_GB2312" pitchFamily="49" charset="-122"/>
                <a:ea typeface="楷体_GB2312" pitchFamily="49" charset="-122"/>
              </a:rPr>
              <a:t>情景导入新课，讲解作者及时代背景，朗读课文，初步感知课文内容，理解题目的含义并把握作品的感情基调。</a:t>
            </a: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70C0"/>
                </a:solidFill>
                <a:latin typeface="+mn-ea"/>
              </a:rPr>
              <a:t>第二课时教学设想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：</a:t>
            </a:r>
            <a:endParaRPr lang="en-US" altLang="zh-CN" sz="2400" b="1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通过</a:t>
            </a:r>
            <a:r>
              <a:rPr lang="zh-CN" altLang="zh-CN" sz="2400" dirty="0">
                <a:latin typeface="楷体_GB2312" pitchFamily="49" charset="-122"/>
                <a:ea typeface="楷体_GB2312" pitchFamily="49" charset="-122"/>
              </a:rPr>
              <a:t>讨论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探究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质疑</a:t>
            </a:r>
            <a:r>
              <a:rPr lang="zh-CN" altLang="zh-CN" sz="2400" dirty="0">
                <a:latin typeface="楷体_GB2312" pitchFamily="49" charset="-122"/>
                <a:ea typeface="楷体_GB2312" pitchFamily="49" charset="-122"/>
              </a:rPr>
              <a:t>，理解文章主旨，把握人物性格。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126876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导入</a:t>
            </a:r>
            <a:endParaRPr lang="zh-CN" altLang="en-US" sz="3200" dirty="0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476673"/>
            <a:ext cx="2749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40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第一课时</a:t>
            </a:r>
            <a:r>
              <a:rPr lang="zh-CN" altLang="zh-CN" sz="4000" b="1" dirty="0" smtClean="0">
                <a:solidFill>
                  <a:srgbClr val="C00000"/>
                </a:solidFill>
                <a:latin typeface="+mn-ea"/>
                <a:cs typeface="Times New Roman" pitchFamily="18" charset="0"/>
              </a:rPr>
              <a:t>：</a:t>
            </a:r>
            <a:endParaRPr lang="zh-CN" altLang="en-US" sz="4000" b="1" dirty="0" smtClean="0">
              <a:solidFill>
                <a:srgbClr val="C00000"/>
              </a:solidFill>
              <a:latin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916832"/>
            <a:ext cx="6955750" cy="4124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 smtClean="0"/>
              <a:t> </a:t>
            </a:r>
            <a:r>
              <a:rPr lang="zh-CN" altLang="zh-CN" sz="2400" dirty="0" smtClean="0">
                <a:latin typeface="+mn-ea"/>
              </a:rPr>
              <a:t>辨识下列挽联或对联分别是写的哪一历史人物</a:t>
            </a:r>
            <a:r>
              <a:rPr lang="zh-CN" altLang="en-US" sz="2400" dirty="0" smtClean="0">
                <a:latin typeface="+mn-ea"/>
              </a:rPr>
              <a:t>：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  <a:buClr>
                <a:srgbClr val="C713AD"/>
              </a:buClr>
              <a:buSzPct val="123000"/>
              <a:buFont typeface="Wingdings" pitchFamily="2" charset="2"/>
              <a:buChar char="Ø"/>
            </a:pPr>
            <a:r>
              <a:rPr lang="en-US" altLang="zh-CN" sz="2400" dirty="0" smtClean="0">
                <a:latin typeface="+mn-ea"/>
              </a:rPr>
              <a:t> 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刚直不阿留将正气冲霄汉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幽愁发愤著成信史照尘寰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713AD"/>
              </a:buClr>
              <a:buSzPct val="123000"/>
              <a:buFont typeface="Wingdings" pitchFamily="2" charset="2"/>
              <a:buChar char="Ø"/>
            </a:pP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写鬼写妖高人一等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刺贪刺虐人木三分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Clr>
                <a:srgbClr val="C713AD"/>
              </a:buClr>
              <a:buSzPct val="123000"/>
              <a:buFont typeface="Wingdings" pitchFamily="2" charset="2"/>
              <a:buChar char="Ø"/>
            </a:pP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译书尚未成功，惊闻殒星，中国何人领呐喊？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</a:rPr>
              <a:t>先生已经作古，痛忆旧雨，文坛从此感彷徨。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292494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solidFill>
                  <a:srgbClr val="C713AD"/>
                </a:solidFill>
                <a:latin typeface="楷体_GB2312" pitchFamily="49" charset="-122"/>
                <a:ea typeface="楷体_GB2312" pitchFamily="49" charset="-122"/>
              </a:rPr>
              <a:t>司马迁</a:t>
            </a:r>
            <a:endParaRPr lang="zh-CN" altLang="en-US" sz="2800" b="1" dirty="0">
              <a:solidFill>
                <a:srgbClr val="C713AD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9992" y="400506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solidFill>
                  <a:srgbClr val="C713AD"/>
                </a:solidFill>
                <a:latin typeface="楷体_GB2312" pitchFamily="49" charset="-122"/>
                <a:ea typeface="楷体_GB2312" pitchFamily="49" charset="-122"/>
              </a:rPr>
              <a:t>蒲松龄</a:t>
            </a:r>
            <a:endParaRPr lang="zh-CN" altLang="en-US" sz="2800" b="1" dirty="0">
              <a:solidFill>
                <a:srgbClr val="C713AD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52320" y="508518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solidFill>
                  <a:srgbClr val="C713AD"/>
                </a:solidFill>
                <a:latin typeface="楷体_GB2312" pitchFamily="49" charset="-122"/>
                <a:ea typeface="楷体_GB2312" pitchFamily="49" charset="-122"/>
              </a:rPr>
              <a:t>鲁迅</a:t>
            </a:r>
            <a:endParaRPr lang="zh-CN" altLang="en-US" sz="2800" b="1" dirty="0">
              <a:solidFill>
                <a:srgbClr val="C713AD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707757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整体感知</a:t>
            </a:r>
            <a:endParaRPr lang="en-US" altLang="zh-CN" sz="40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          ——</a:t>
            </a:r>
            <a:r>
              <a:rPr lang="zh-CN" altLang="zh-CN" sz="4000" b="1" dirty="0" smtClean="0">
                <a:solidFill>
                  <a:srgbClr val="C00000"/>
                </a:solidFill>
                <a:latin typeface="华文行楷" pitchFamily="2" charset="-122"/>
                <a:ea typeface="华文行楷" pitchFamily="2" charset="-122"/>
              </a:rPr>
              <a:t>带着问题朗读课文：</a:t>
            </a:r>
            <a:endParaRPr lang="zh-CN" altLang="en-US" sz="4000" b="1" dirty="0">
              <a:solidFill>
                <a:srgbClr val="C0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060848"/>
            <a:ext cx="783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C713AD"/>
              </a:buClr>
              <a:buSzPct val="108000"/>
              <a:buFont typeface="Wingdings" pitchFamily="2" charset="2"/>
              <a:buChar char="Ø"/>
            </a:pPr>
            <a:r>
              <a:rPr lang="en-US" altLang="zh-CN" sz="2800" dirty="0" smtClean="0"/>
              <a:t>  </a:t>
            </a:r>
            <a:r>
              <a:rPr lang="zh-CN" altLang="zh-CN" sz="2800" dirty="0" smtClean="0"/>
              <a:t>文章可以分为几个部分并归纳各部分的大意</a:t>
            </a:r>
            <a:r>
              <a:rPr lang="zh-CN" altLang="en-US" sz="2800" dirty="0" smtClean="0"/>
              <a:t>：</a:t>
            </a:r>
            <a:endParaRPr lang="en-US" altLang="zh-CN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23528" y="3068960"/>
            <a:ext cx="46089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C713AD"/>
              </a:buClr>
              <a:buSzPct val="109000"/>
              <a:buFont typeface="Wingdings" pitchFamily="2" charset="2"/>
              <a:buChar char="Ø"/>
            </a:pPr>
            <a:r>
              <a:rPr lang="en-US" altLang="zh-CN" sz="2800" dirty="0" smtClean="0"/>
              <a:t>  </a:t>
            </a:r>
            <a:r>
              <a:rPr lang="zh-CN" altLang="zh-CN" sz="2800" dirty="0" smtClean="0"/>
              <a:t>文中引用了哪三个典故</a:t>
            </a:r>
            <a:r>
              <a:rPr lang="zh-CN" altLang="en-US" sz="2800" dirty="0" smtClean="0"/>
              <a:t>：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628800"/>
            <a:ext cx="7837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>
                <a:srgbClr val="C713AD"/>
              </a:buClr>
              <a:buSzPct val="108000"/>
              <a:buFont typeface="Wingdings" pitchFamily="2" charset="2"/>
              <a:buChar char="Ø"/>
            </a:pPr>
            <a:r>
              <a:rPr lang="en-US" altLang="zh-CN" sz="2800" dirty="0" smtClean="0"/>
              <a:t>  </a:t>
            </a:r>
            <a:r>
              <a:rPr lang="zh-CN" altLang="zh-CN" sz="2800" b="1" dirty="0" smtClean="0"/>
              <a:t>文章可以分为几个部分并归纳各部分的大意</a:t>
            </a:r>
            <a:r>
              <a:rPr lang="zh-CN" altLang="en-US" sz="2800" b="1" dirty="0" smtClean="0"/>
              <a:t>：</a:t>
            </a:r>
            <a:endParaRPr lang="en-US" altLang="zh-CN" sz="28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827584" y="2564904"/>
            <a:ext cx="7622600" cy="23479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B050"/>
                </a:solidFill>
              </a:rPr>
              <a:t>第一部分写白莽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B050"/>
                </a:solidFill>
              </a:rPr>
              <a:t>第二部分写柔石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B050"/>
                </a:solidFill>
              </a:rPr>
              <a:t>第三部分写白莽与柔石一同被捕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B050"/>
                </a:solidFill>
              </a:rPr>
              <a:t>第四部分写五烈士被捕经过、狱中情况及遇害消息，以写柔石为主</a:t>
            </a: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00B050"/>
                </a:solidFill>
              </a:rPr>
              <a:t>第五部分表达作者的悲愤心情并指出烈士的鲜血不会白流</a:t>
            </a:r>
            <a:endParaRPr lang="zh-CN" altLang="en-US" sz="2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1779</Words>
  <Application/>
  <PresentationFormat/>
  <Paragraphs>102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Southwest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微软用户</cp:lastModifiedBy>
  <cp:revision/>
  <dcterms:created xsi:type="dcterms:W3CDTF">2011-08-16T23:43:02Z</dcterms:created>
  <dcterms:modified xsi:type="dcterms:W3CDTF">2018-09-22T19:00:41Z</dcterms:modified>
  <cp:category/>
</cp:coreProperties>
</file>