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media/image1.svg" ContentType="image/svg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23"/>
  </p:handoutMasterIdLst>
  <p:sldIdLst>
    <p:sldId id="258" r:id="rId3"/>
    <p:sldId id="261" r:id="rId5"/>
    <p:sldId id="292" r:id="rId6"/>
    <p:sldId id="293" r:id="rId7"/>
    <p:sldId id="277" r:id="rId8"/>
    <p:sldId id="259" r:id="rId9"/>
    <p:sldId id="270" r:id="rId10"/>
    <p:sldId id="278" r:id="rId11"/>
    <p:sldId id="262" r:id="rId12"/>
    <p:sldId id="263" r:id="rId13"/>
    <p:sldId id="266" r:id="rId14"/>
    <p:sldId id="264" r:id="rId15"/>
    <p:sldId id="279" r:id="rId16"/>
    <p:sldId id="280" r:id="rId17"/>
    <p:sldId id="281" r:id="rId18"/>
    <p:sldId id="282" r:id="rId19"/>
    <p:sldId id="283" r:id="rId20"/>
    <p:sldId id="265" r:id="rId21"/>
    <p:sldId id="268" r:id="rId22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DCDC"/>
    <a:srgbClr val="F0F0F0"/>
    <a:srgbClr val="E6E6E6"/>
    <a:srgbClr val="C8C8C8"/>
    <a:srgbClr val="FFFFFF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-96" y="-654"/>
      </p:cViewPr>
      <p:guideLst>
        <p:guide orient="horz" pos="162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mtClean="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1AC49D05-6128-4D0D-A32A-06A5E73B386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fld id="{5849F42C-2DAE-424C-A4B8-3140182C3E9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12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微软雅黑" panose="020B0503020204020204" charset="-122"/>
        <a:ea typeface="微软雅黑" panose="020B0503020204020204" charset="-122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23554" name="备注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  <p:sp>
        <p:nvSpPr>
          <p:cNvPr id="23555" name="灯片编号占位符 3"/>
          <p:cNvSpPr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b"/>
          <a:lstStyle/>
          <a:p>
            <a:pPr lvl="0" algn="r"/>
            <a:fld id="{9A0DB2DC-4C9A-4742-B13C-FB6460FD3503}" type="slidenum">
              <a:rPr lang="zh-CN" altLang="en-US" sz="1200">
                <a:latin typeface="Calibri" panose="020F0502020204030204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/>
              <a:ea typeface="宋体" panose="02010600030101010101" pitchFamily="2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2"/>
            <a:ext cx="2133600" cy="272654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0276747B-C934-4A29-B9D2-0B4A2BD73C3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2"/>
            <a:ext cx="2895600" cy="272654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2"/>
            <a:ext cx="2133600" cy="272654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98AC0BC9-B0E5-477C-8980-057E56B69FA0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2"/>
            <a:ext cx="2133600" cy="272654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0276747B-C934-4A29-B9D2-0B4A2BD73C3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2"/>
            <a:ext cx="2895600" cy="272654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2"/>
            <a:ext cx="2133600" cy="272654"/>
          </a:xfrm>
          <a:prstGeom prst="rect">
            <a:avLst/>
          </a:prstGeom>
        </p:spPr>
        <p:txBody>
          <a:bodyPr vert="horz" lIns="68580" tIns="34290" rIns="68580" bIns="34290" rtlCol="0" anchor="ctr"/>
          <a:lstStyle/>
          <a:p>
            <a:pPr fontAlgn="auto"/>
            <a:fld id="{98AC0BC9-B0E5-477C-8980-057E56B69FA0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矩形 4"/>
          <p:cNvSpPr/>
          <p:nvPr userDrawn="1"/>
        </p:nvSpPr>
        <p:spPr>
          <a:xfrm>
            <a:off x="350174" y="1916832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个人简历：</a:t>
            </a:r>
            <a:r>
              <a:rPr lang="en-US" altLang="zh-CN" sz="100" dirty="0">
                <a:solidFill>
                  <a:schemeClr val="bg1"/>
                </a:solidFill>
              </a:rPr>
              <a:t>www.1ppt.com/jianli/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手抄报：</a:t>
            </a:r>
            <a:r>
              <a:rPr lang="en-US" altLang="zh-CN" sz="100" dirty="0">
                <a:solidFill>
                  <a:schemeClr val="bg1"/>
                </a:solidFill>
              </a:rPr>
              <a:t>www.1ppt.com/shouchaobao/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ctr"/>
          <a:lstStyle/>
          <a:p>
            <a:pPr lvl="0" fontAlgn="auto"/>
            <a:r>
              <a:rPr lang="zh-CN" altLang="en-US" sz="4400" strike="noStrike" noProof="1"/>
              <a:t>单击此处编辑母版标题样式</a:t>
            </a:r>
            <a:endParaRPr lang="zh-CN" altLang="en-US" strike="noStrike" noProof="1"/>
          </a:p>
        </p:txBody>
      </p:sp>
      <p:sp>
        <p:nvSpPr>
          <p:cNvPr id="1027" name="文本占位符 2"/>
          <p:cNvSpPr>
            <a:spLocks noGrp="1"/>
          </p:cNvSpPr>
          <p:nvPr>
            <p:ph type="body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 anchor="t"/>
          <a:lstStyle/>
          <a:p>
            <a:pPr lvl="0" indent="-257175" fontAlgn="auto"/>
            <a:r>
              <a:rPr lang="zh-CN" altLang="en-US" sz="3200" strike="noStrike" noProof="1"/>
              <a:t>单击此处编辑母版文本样式</a:t>
            </a:r>
            <a:endParaRPr lang="zh-CN" altLang="en-US" strike="noStrike" noProof="1"/>
          </a:p>
          <a:p>
            <a:pPr lvl="1" indent="-214630" fontAlgn="auto"/>
            <a:r>
              <a:rPr lang="zh-CN" altLang="en-US" sz="2800" strike="noStrike" noProof="1"/>
              <a:t>第二级</a:t>
            </a:r>
            <a:endParaRPr lang="zh-CN" altLang="en-US" strike="noStrike" noProof="1"/>
          </a:p>
          <a:p>
            <a:pPr lvl="2" indent="-171450" fontAlgn="auto"/>
            <a:r>
              <a:rPr lang="zh-CN" altLang="en-US" strike="noStrike" noProof="1"/>
              <a:t>第三级</a:t>
            </a:r>
            <a:endParaRPr lang="zh-CN" altLang="en-US" strike="noStrike" noProof="1"/>
          </a:p>
          <a:p>
            <a:pPr lvl="3" indent="-171450" fontAlgn="auto"/>
            <a:r>
              <a:rPr lang="zh-CN" altLang="en-US" sz="2000" strike="noStrike" noProof="1"/>
              <a:t>第四级</a:t>
            </a:r>
            <a:endParaRPr lang="zh-CN" altLang="en-US" strike="noStrike" noProof="1"/>
          </a:p>
          <a:p>
            <a:pPr lvl="4" indent="-171450" fontAlgn="auto"/>
            <a:r>
              <a:rPr lang="zh-CN" altLang="en-US" sz="200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2"/>
            <a:ext cx="2133600" cy="27265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0276747B-C934-4A29-B9D2-0B4A2BD73C3B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2"/>
            <a:ext cx="2895600" cy="27265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2"/>
            <a:ext cx="2133600" cy="27265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/>
            <a:fld id="{98AC0BC9-B0E5-477C-8980-057E56B69FA0}" type="slidenum">
              <a:rPr lang="zh-CN" altLang="en-US" strike="noStrike" noProof="1" smtClean="0">
                <a:latin typeface="+mn-lt"/>
                <a:ea typeface="+mn-ea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 spd="slow">
    <p:fade/>
  </p:transition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ts val="1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slide" Target="slide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8.png"/><Relationship Id="rId1" Type="http://schemas.openxmlformats.org/officeDocument/2006/relationships/tags" Target="../tags/tag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jpe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.svg"/><Relationship Id="rId1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18" name="TextBox 5"/>
          <p:cNvSpPr txBox="1"/>
          <p:nvPr/>
        </p:nvSpPr>
        <p:spPr>
          <a:xfrm>
            <a:off x="3397250" y="2166606"/>
            <a:ext cx="2581275" cy="515779"/>
          </a:xfrm>
          <a:prstGeom prst="rect">
            <a:avLst/>
          </a:prstGeom>
          <a:noFill/>
          <a:ln w="9525">
            <a:noFill/>
          </a:ln>
        </p:spPr>
        <p:txBody>
          <a:bodyPr wrap="square" lIns="54416" tIns="27208" rIns="54416" bIns="27208" anchor="t">
            <a:spAutoFit/>
          </a:bodyPr>
          <a:lstStyle/>
          <a:p>
            <a:pPr algn="ctr"/>
            <a:r>
              <a:rPr lang="zh-CN" altLang="en-US" sz="3000" dirty="0">
                <a:latin typeface="新宋体" panose="02010609030101010101" charset="-122"/>
                <a:ea typeface="新宋体" panose="02010609030101010101" charset="-122"/>
              </a:rPr>
              <a:t>宇宙生命之谜</a:t>
            </a:r>
            <a:endParaRPr lang="zh-CN" altLang="en-US" sz="3000" dirty="0">
              <a:latin typeface="新宋体" panose="02010609030101010101" charset="-122"/>
              <a:ea typeface="新宋体" panose="02010609030101010101" charset="-122"/>
            </a:endParaRPr>
          </a:p>
        </p:txBody>
      </p:sp>
      <p:sp>
        <p:nvSpPr>
          <p:cNvPr id="22530" name="文本框 6"/>
          <p:cNvSpPr txBox="1"/>
          <p:nvPr/>
        </p:nvSpPr>
        <p:spPr>
          <a:xfrm>
            <a:off x="3455670" y="958548"/>
            <a:ext cx="2232660" cy="702945"/>
          </a:xfrm>
          <a:prstGeom prst="rect">
            <a:avLst/>
          </a:prstGeom>
          <a:noFill/>
          <a:ln w="9525">
            <a:noFill/>
          </a:ln>
        </p:spPr>
        <p:txBody>
          <a:bodyPr wrap="none" lIns="68580" tIns="34290" rIns="68580" bIns="34290" anchor="t">
            <a:spAutoFit/>
          </a:bodyPr>
          <a:lstStyle/>
          <a:p>
            <a:pPr algn="ctr"/>
            <a:r>
              <a:rPr lang="zh-CN" altLang="en-US" sz="4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charset="-122"/>
                <a:ea typeface="黑体" panose="02010609060101010101" charset="-122"/>
              </a:rPr>
              <a:t>第三单元</a:t>
            </a:r>
            <a:endParaRPr lang="zh-CN" altLang="en-US" sz="4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22531" name="组合 6"/>
          <p:cNvGrpSpPr/>
          <p:nvPr/>
        </p:nvGrpSpPr>
        <p:grpSpPr>
          <a:xfrm>
            <a:off x="2930596" y="2272006"/>
            <a:ext cx="2896829" cy="507206"/>
            <a:chOff x="6090" y="5393"/>
            <a:chExt cx="6082" cy="1067"/>
          </a:xfrm>
        </p:grpSpPr>
        <p:cxnSp>
          <p:nvCxnSpPr>
            <p:cNvPr id="9" name="直接连接符 8"/>
            <p:cNvCxnSpPr/>
            <p:nvPr/>
          </p:nvCxnSpPr>
          <p:spPr>
            <a:xfrm>
              <a:off x="7387" y="6328"/>
              <a:ext cx="4785" cy="0"/>
            </a:xfrm>
            <a:prstGeom prst="line">
              <a:avLst/>
            </a:prstGeom>
            <a:noFill/>
            <a:ln w="9525">
              <a:solidFill>
                <a:srgbClr val="626262"/>
              </a:solidFill>
              <a:prstDash val="sysDash"/>
              <a:headEnd type="oval" w="med" len="med"/>
              <a:tailEnd type="oval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cxnSp>
        <p:grpSp>
          <p:nvGrpSpPr>
            <p:cNvPr id="22533" name="Group 279"/>
            <p:cNvGrpSpPr/>
            <p:nvPr/>
          </p:nvGrpSpPr>
          <p:grpSpPr>
            <a:xfrm>
              <a:off x="6090" y="5393"/>
              <a:ext cx="1067" cy="1067"/>
              <a:chOff x="668043" y="1224382"/>
              <a:chExt cx="1233000" cy="1233000"/>
            </a:xfrm>
          </p:grpSpPr>
          <p:sp>
            <p:nvSpPr>
              <p:cNvPr id="5" name="Teardrop 108"/>
              <p:cNvSpPr/>
              <p:nvPr/>
            </p:nvSpPr>
            <p:spPr>
              <a:xfrm rot="8100000">
                <a:off x="668043" y="1224382"/>
                <a:ext cx="1233000" cy="1233000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auto">
                  <a:lnSpc>
                    <a:spcPct val="120000"/>
                  </a:lnSpc>
                </a:pPr>
                <a:endParaRPr lang="en-US" sz="7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Arial" panose="020B0604020202020204" pitchFamily="34" charset="0"/>
                  <a:ea typeface="微软雅黑" panose="020B050302020402020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" name="Oval 111"/>
              <p:cNvSpPr/>
              <p:nvPr/>
            </p:nvSpPr>
            <p:spPr>
              <a:xfrm>
                <a:off x="694616" y="1401517"/>
                <a:ext cx="1170375" cy="88451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 fontAlgn="auto">
                  <a:lnSpc>
                    <a:spcPct val="120000"/>
                  </a:lnSpc>
                </a:pPr>
                <a:r>
                  <a:rPr lang="en-US" altLang="zh-CN" sz="2300" noProof="1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汉真广标" panose="02010609000101010101" charset="-122"/>
                    <a:ea typeface="汉真广标" panose="02010609000101010101" charset="-122"/>
                    <a:cs typeface="+mn-ea"/>
                    <a:sym typeface="Arial" panose="020B0604020202020204" pitchFamily="34" charset="0"/>
                  </a:rPr>
                  <a:t>10</a:t>
                </a:r>
                <a:endParaRPr lang="en-US" altLang="zh-CN" sz="2300" noProof="1">
                  <a:solidFill>
                    <a:schemeClr val="tx1">
                      <a:lumMod val="75000"/>
                      <a:lumOff val="25000"/>
                    </a:schemeClr>
                  </a:solidFill>
                  <a:latin typeface="汉真广标" panose="02010609000101010101" charset="-122"/>
                  <a:ea typeface="汉真广标" panose="02010609000101010101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</p:spTree>
    <p:custDataLst>
      <p:tags r:id="rId2"/>
    </p:custDataLst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3"/>
          <p:cNvSpPr>
            <a:spLocks noGrp="1" noRot="1"/>
          </p:cNvSpPr>
          <p:nvPr>
            <p:ph idx="1"/>
          </p:nvPr>
        </p:nvSpPr>
        <p:spPr>
          <a:xfrm>
            <a:off x="577454" y="519589"/>
            <a:ext cx="6172200" cy="615554"/>
          </a:xfrm>
        </p:spPr>
        <p:txBody>
          <a:bodyPr vert="horz" wrap="square" lIns="68580" tIns="34290" rIns="68580" bIns="34290" anchor="t"/>
          <a:lstStyle/>
          <a:p>
            <a:pPr eaLnBrk="1" hangingPunct="1">
              <a:buNone/>
            </a:pPr>
            <a:r>
              <a:rPr lang="zh-CN" altLang="en-US" sz="2700" dirty="0"/>
              <a:t>读</a:t>
            </a:r>
            <a:r>
              <a:rPr lang="en-US" altLang="zh-CN" sz="2700" dirty="0"/>
              <a:t>5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～</a:t>
            </a:r>
            <a:r>
              <a:rPr lang="en-US" altLang="zh-CN" sz="2700" dirty="0"/>
              <a:t>8</a:t>
            </a:r>
            <a:r>
              <a:rPr lang="zh-CN" altLang="en-US" sz="2700" dirty="0"/>
              <a:t>段，思考讨论，回答问题</a:t>
            </a:r>
            <a:endParaRPr lang="zh-CN" altLang="en-US" sz="2700" dirty="0"/>
          </a:p>
        </p:txBody>
      </p:sp>
      <p:sp>
        <p:nvSpPr>
          <p:cNvPr id="15362" name="Rectangle 2"/>
          <p:cNvSpPr>
            <a:spLocks noGrp="1" noRot="1"/>
          </p:cNvSpPr>
          <p:nvPr>
            <p:ph type="title"/>
          </p:nvPr>
        </p:nvSpPr>
        <p:spPr>
          <a:xfrm>
            <a:off x="465296" y="1134904"/>
            <a:ext cx="7877175" cy="3644741"/>
          </a:xfrm>
        </p:spPr>
        <p:txBody>
          <a:bodyPr vert="horz" wrap="square" lIns="68580" tIns="34290" rIns="68580" bIns="34290" anchor="ctr"/>
          <a:lstStyle/>
          <a:p>
            <a:pPr algn="l" eaLnBrk="1" hangingPunct="1">
              <a:lnSpc>
                <a:spcPct val="170000"/>
              </a:lnSpc>
            </a:pPr>
            <a:r>
              <a:rPr lang="en-US" altLang="zh-CN" sz="2700" dirty="0"/>
              <a:t>1.</a:t>
            </a:r>
            <a:r>
              <a:rPr lang="zh-CN" altLang="en-US" sz="2700" dirty="0"/>
              <a:t>为什么科学家认定火星上可能存在生命呢？</a:t>
            </a:r>
            <a:br>
              <a:rPr lang="zh-CN" altLang="en-US" sz="2700" dirty="0"/>
            </a:br>
            <a:r>
              <a:rPr lang="en-US" altLang="zh-CN" sz="2700" dirty="0"/>
              <a:t>2.</a:t>
            </a:r>
            <a:r>
              <a:rPr lang="zh-CN" altLang="en-US" sz="2700" dirty="0"/>
              <a:t>对火星的近距离观测修正了人们的哪些错误认识？</a:t>
            </a:r>
            <a:br>
              <a:rPr lang="zh-CN" altLang="en-US" sz="2700" dirty="0"/>
            </a:br>
            <a:r>
              <a:rPr lang="en-US" altLang="zh-CN" sz="2700" dirty="0"/>
              <a:t>3.</a:t>
            </a:r>
            <a:r>
              <a:rPr lang="zh-CN" altLang="en-US" sz="2700" dirty="0"/>
              <a:t>为什么火星表面没有发现生命迹象？但是科学家却坚信火星上可能存在生命，这是否矛盾？从文中找到根据。</a:t>
            </a:r>
            <a:br>
              <a:rPr lang="zh-CN" altLang="en-US" sz="2400" dirty="0"/>
            </a:br>
            <a:endParaRPr lang="zh-CN" altLang="en-US" sz="24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Rot="1"/>
          </p:cNvSpPr>
          <p:nvPr>
            <p:ph type="title"/>
          </p:nvPr>
        </p:nvSpPr>
        <p:spPr>
          <a:xfrm>
            <a:off x="794385" y="152876"/>
            <a:ext cx="2965133" cy="857250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2700" dirty="0">
                <a:solidFill>
                  <a:srgbClr val="C00000"/>
                </a:solidFill>
                <a:latin typeface="微软雅黑" panose="020B0503020204020204" charset="-122"/>
                <a:ea typeface="微软雅黑" panose="020B0503020204020204" charset="-122"/>
              </a:rPr>
              <a:t>赏析说明文的语言</a:t>
            </a:r>
            <a:endParaRPr lang="zh-CN" altLang="en-US" sz="2700" dirty="0">
              <a:solidFill>
                <a:srgbClr val="C0000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6387" name="Rectangle 3"/>
          <p:cNvSpPr>
            <a:spLocks noGrp="1" noRot="1"/>
          </p:cNvSpPr>
          <p:nvPr>
            <p:ph idx="1"/>
          </p:nvPr>
        </p:nvSpPr>
        <p:spPr>
          <a:xfrm>
            <a:off x="610076" y="1010127"/>
            <a:ext cx="8105299" cy="3022759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170000"/>
              </a:lnSpc>
              <a:buNone/>
            </a:pP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比较下列句子的异同</a:t>
            </a:r>
            <a:endParaRPr lang="zh-CN" altLang="en-US" sz="30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None/>
            </a:pP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1.A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：但是，人类至今尚未找到另外一颗存在生命的星球。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None/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：但是，人类尚未找到另外一颗存在生命的星球。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None/>
            </a:pP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2.A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：人们了解了生命起源的过程之后，认为至少应有这样几个条件。 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70000"/>
              </a:lnSpc>
              <a:buNone/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：人们了解了生命起源的过程之后，认为应有这样几个条件。 </a:t>
            </a:r>
            <a:r>
              <a:rPr lang="zh-CN" altLang="en-US" sz="2100" dirty="0"/>
              <a:t> </a:t>
            </a: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63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3"/>
          <p:cNvSpPr>
            <a:spLocks noGrp="1" noRot="1"/>
          </p:cNvSpPr>
          <p:nvPr>
            <p:ph idx="1"/>
          </p:nvPr>
        </p:nvSpPr>
        <p:spPr>
          <a:xfrm>
            <a:off x="501492" y="757237"/>
            <a:ext cx="8441531" cy="3477578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190000"/>
              </a:lnSpc>
              <a:buNone/>
            </a:pP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比较下列句子的异同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90000"/>
              </a:lnSpc>
              <a:buNone/>
            </a:pP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3.A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：一是适合生物生存的温度，一般应在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-50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至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150℃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之间。 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90000"/>
              </a:lnSpc>
              <a:buNone/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：一是适合生物生存的温度，应在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-50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至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150℃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之间。 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90000"/>
              </a:lnSpc>
              <a:buNone/>
            </a:pP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4.A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：太阳系中唯一还可能存在生命的行星是火星。 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90000"/>
              </a:lnSpc>
              <a:buNone/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</a:t>
            </a:r>
            <a:r>
              <a:rPr lang="en-US" altLang="zh-CN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B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：太阳系中还可能存在生命的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行星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是火星。 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/>
          </p:cNvSpPr>
          <p:nvPr>
            <p:ph type="title"/>
          </p:nvPr>
        </p:nvSpPr>
        <p:spPr>
          <a:xfrm>
            <a:off x="749617" y="281940"/>
            <a:ext cx="4852988" cy="857250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3000" dirty="0"/>
              <a:t>从说明方法的角度分析课文</a:t>
            </a:r>
            <a:endParaRPr lang="zh-CN" altLang="en-US" sz="3000" dirty="0"/>
          </a:p>
        </p:txBody>
      </p:sp>
      <p:sp>
        <p:nvSpPr>
          <p:cNvPr id="17411" name="Rectangle 3"/>
          <p:cNvSpPr>
            <a:spLocks noGrp="1" noRot="1"/>
          </p:cNvSpPr>
          <p:nvPr>
            <p:ph idx="1"/>
          </p:nvPr>
        </p:nvSpPr>
        <p:spPr>
          <a:xfrm>
            <a:off x="500539" y="1139190"/>
            <a:ext cx="7577138" cy="2919413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170000"/>
              </a:lnSpc>
              <a:buNone/>
            </a:pPr>
            <a:r>
              <a:rPr lang="zh-CN" altLang="en-US" sz="2700" dirty="0"/>
              <a:t>补充材料：</a:t>
            </a:r>
            <a:endParaRPr lang="zh-CN" altLang="en-US" sz="2700" dirty="0"/>
          </a:p>
          <a:p>
            <a:pPr eaLnBrk="1" hangingPunct="1">
              <a:lnSpc>
                <a:spcPct val="170000"/>
              </a:lnSpc>
              <a:buNone/>
            </a:pPr>
            <a:r>
              <a:rPr lang="en-US" altLang="zh-CN" sz="2700" dirty="0"/>
              <a:t>1.</a:t>
            </a:r>
            <a:r>
              <a:rPr lang="zh-CN" altLang="en-US" sz="2700" dirty="0"/>
              <a:t>什么是说明方法？</a:t>
            </a:r>
            <a:endParaRPr lang="zh-CN" altLang="en-US" sz="2700" dirty="0"/>
          </a:p>
          <a:p>
            <a:pPr eaLnBrk="1" hangingPunct="1">
              <a:lnSpc>
                <a:spcPct val="170000"/>
              </a:lnSpc>
              <a:buNone/>
            </a:pPr>
            <a:r>
              <a:rPr lang="en-US" altLang="zh-CN" sz="2700" dirty="0"/>
              <a:t>2.</a:t>
            </a:r>
            <a:r>
              <a:rPr lang="zh-CN" altLang="en-US" sz="2700" dirty="0"/>
              <a:t>常见的说明方法有哪些？如何辨别这样的句子？</a:t>
            </a:r>
            <a:endParaRPr lang="zh-CN" altLang="en-US" sz="2700" dirty="0"/>
          </a:p>
          <a:p>
            <a:pPr eaLnBrk="1" hangingPunct="1">
              <a:lnSpc>
                <a:spcPct val="170000"/>
              </a:lnSpc>
              <a:buNone/>
            </a:pPr>
            <a:r>
              <a:rPr lang="en-US" altLang="zh-CN" sz="2700" dirty="0"/>
              <a:t>3.</a:t>
            </a:r>
            <a:r>
              <a:rPr lang="zh-CN" altLang="en-US" sz="2700" dirty="0"/>
              <a:t>采用这些说明方法起到了什么作用？</a:t>
            </a:r>
            <a:endParaRPr lang="zh-CN" altLang="en-US" dirty="0"/>
          </a:p>
          <a:p>
            <a:pPr eaLnBrk="1" hangingPunct="1">
              <a:buNone/>
            </a:pPr>
            <a:endParaRPr lang="en-US" altLang="zh-CN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74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74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1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3"/>
          <p:cNvSpPr>
            <a:spLocks noGrp="1" noRot="1"/>
          </p:cNvSpPr>
          <p:nvPr>
            <p:ph idx="1"/>
          </p:nvPr>
        </p:nvSpPr>
        <p:spPr>
          <a:xfrm>
            <a:off x="457200" y="874396"/>
            <a:ext cx="8229600" cy="3394472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130000"/>
              </a:lnSpc>
            </a:pPr>
            <a:r>
              <a:rPr lang="zh-CN" altLang="en-US" sz="2700" dirty="0"/>
              <a:t>说明方法是说明文中为了把事物特征说清楚，或者把整理阐释明白，而使用的某种方法。</a:t>
            </a:r>
            <a:endParaRPr lang="zh-CN" altLang="en-US" sz="2700" dirty="0"/>
          </a:p>
          <a:p>
            <a:pPr eaLnBrk="1" hangingPunct="1">
              <a:lnSpc>
                <a:spcPct val="130000"/>
              </a:lnSpc>
            </a:pPr>
            <a:endParaRPr lang="zh-CN" altLang="en-US" sz="2700" dirty="0"/>
          </a:p>
          <a:p>
            <a:pPr eaLnBrk="1" hangingPunct="1">
              <a:lnSpc>
                <a:spcPct val="130000"/>
              </a:lnSpc>
            </a:pPr>
            <a:r>
              <a:rPr lang="zh-CN" altLang="en-US" sz="2700" dirty="0"/>
              <a:t>常见的说明方法有：举例子、列数字、作比较、打比方、分类别、下定义、作诠释、画图表、摹状貌、引资料（引用）。</a:t>
            </a:r>
            <a:endParaRPr lang="zh-CN" altLang="en-US" sz="27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2"/>
          <p:cNvSpPr txBox="1"/>
          <p:nvPr/>
        </p:nvSpPr>
        <p:spPr>
          <a:xfrm>
            <a:off x="725329" y="1044417"/>
            <a:ext cx="539354" cy="265457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r>
              <a:rPr lang="zh-CN" altLang="en-US" sz="2400" b="1" dirty="0">
                <a:solidFill>
                  <a:srgbClr val="990000"/>
                </a:solidFill>
                <a:latin typeface="Times New Roman" panose="02020603050405020304" pitchFamily="18" charset="0"/>
                <a:ea typeface="隶书" panose="02010509060101010101" pitchFamily="49" charset="-122"/>
              </a:rPr>
              <a:t>说明方法及作用</a:t>
            </a:r>
            <a:endParaRPr lang="zh-CN" altLang="en-US" sz="2400" b="1" dirty="0">
              <a:solidFill>
                <a:srgbClr val="990000"/>
              </a:solidFill>
              <a:latin typeface="Times New Roman" panose="02020603050405020304" pitchFamily="18" charset="0"/>
              <a:ea typeface="隶书" panose="02010509060101010101" pitchFamily="49" charset="-122"/>
            </a:endParaRPr>
          </a:p>
        </p:txBody>
      </p:sp>
      <p:sp>
        <p:nvSpPr>
          <p:cNvPr id="20484" name="AutoShape 4"/>
          <p:cNvSpPr/>
          <p:nvPr/>
        </p:nvSpPr>
        <p:spPr>
          <a:xfrm>
            <a:off x="1378744" y="443865"/>
            <a:ext cx="510540" cy="4207193"/>
          </a:xfrm>
          <a:prstGeom prst="leftBrace">
            <a:avLst>
              <a:gd name="adj1" fmla="val 79761"/>
              <a:gd name="adj2" fmla="val 50000"/>
            </a:avLst>
          </a:prstGeom>
          <a:noFill/>
          <a:ln w="317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68580" tIns="34290" rIns="68580" bIns="34290" anchor="ctr"/>
          <a:lstStyle/>
          <a:p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20483" name="Rectangle 3">
            <a:hlinkClick r:id="rId1" action="ppaction://hlinksldjump"/>
          </p:cNvPr>
          <p:cNvSpPr/>
          <p:nvPr/>
        </p:nvSpPr>
        <p:spPr>
          <a:xfrm>
            <a:off x="2002394" y="271939"/>
            <a:ext cx="3970734" cy="5114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隶书" panose="02010509060101010101" pitchFamily="49" charset="-122"/>
                <a:ea typeface="隶书" panose="02010509060101010101" pitchFamily="49" charset="-122"/>
              </a:rPr>
              <a:t>举例子 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具体形象，有说服力</a:t>
            </a:r>
            <a:endParaRPr lang="zh-CN" altLang="en-US" sz="2400" b="1" dirty="0">
              <a:solidFill>
                <a:srgbClr val="A5002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85" name="Text Box 5"/>
          <p:cNvSpPr txBox="1"/>
          <p:nvPr/>
        </p:nvSpPr>
        <p:spPr>
          <a:xfrm>
            <a:off x="2002631" y="778908"/>
            <a:ext cx="3509963" cy="5124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隶书" panose="02010509060101010101" pitchFamily="49" charset="-122"/>
              </a:rPr>
              <a:t>分类别  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条理清晰</a:t>
            </a:r>
            <a:endParaRPr lang="zh-CN" altLang="en-US" sz="2400" b="1" dirty="0">
              <a:solidFill>
                <a:srgbClr val="A5002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86" name="Text Box 6">
            <a:hlinkClick r:id="rId1" action="ppaction://hlinksldjump"/>
          </p:cNvPr>
          <p:cNvSpPr txBox="1"/>
          <p:nvPr/>
        </p:nvSpPr>
        <p:spPr>
          <a:xfrm>
            <a:off x="2002631" y="1382316"/>
            <a:ext cx="3024188" cy="4345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隶书" panose="02010509060101010101" pitchFamily="49" charset="-122"/>
              </a:rPr>
              <a:t>打比方  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生动形象</a:t>
            </a:r>
            <a:endParaRPr lang="zh-CN" altLang="en-US" sz="2400" b="1" dirty="0">
              <a:solidFill>
                <a:srgbClr val="A5002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87" name="Text Box 7">
            <a:hlinkClick r:id="rId1" action="ppaction://hlinksldjump"/>
          </p:cNvPr>
          <p:cNvSpPr txBox="1"/>
          <p:nvPr/>
        </p:nvSpPr>
        <p:spPr>
          <a:xfrm>
            <a:off x="2002631" y="1902858"/>
            <a:ext cx="4157663" cy="43457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Arial" panose="020B0604020202020204" pitchFamily="34" charset="0"/>
                <a:ea typeface="隶书" panose="02010509060101010101" pitchFamily="49" charset="-122"/>
              </a:rPr>
              <a:t>列数字  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准确具体，令人信服</a:t>
            </a:r>
            <a:endParaRPr lang="zh-CN" altLang="en-US" sz="2400" b="1" dirty="0">
              <a:solidFill>
                <a:srgbClr val="A5002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88" name="Text Box 8">
            <a:hlinkClick r:id="rId1" action="ppaction://hlinksldjump"/>
          </p:cNvPr>
          <p:cNvSpPr txBox="1"/>
          <p:nvPr/>
        </p:nvSpPr>
        <p:spPr>
          <a:xfrm>
            <a:off x="2016443" y="2413159"/>
            <a:ext cx="3942160" cy="5114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隶书" panose="02010509060101010101" pitchFamily="49" charset="-122"/>
              </a:rPr>
              <a:t>作比较  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突出强调特点</a:t>
            </a:r>
            <a:endParaRPr lang="en-US" altLang="zh-CN" sz="24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90" name="Text Box 10"/>
          <p:cNvSpPr txBox="1"/>
          <p:nvPr/>
        </p:nvSpPr>
        <p:spPr>
          <a:xfrm>
            <a:off x="2002631" y="2924413"/>
            <a:ext cx="3833813" cy="511493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隶书" panose="02010509060101010101" pitchFamily="49" charset="-122"/>
              </a:rPr>
              <a:t>下定义  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科学、准确</a:t>
            </a:r>
            <a:endParaRPr lang="en-US" altLang="zh-CN" sz="2400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91" name="Text Box 11"/>
          <p:cNvSpPr txBox="1"/>
          <p:nvPr/>
        </p:nvSpPr>
        <p:spPr>
          <a:xfrm>
            <a:off x="2016443" y="3436144"/>
            <a:ext cx="3131344" cy="512448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隶书" panose="02010509060101010101" pitchFamily="49" charset="-122"/>
              </a:rPr>
              <a:t>作诠释  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解释说明</a:t>
            </a:r>
            <a:endParaRPr lang="zh-CN" altLang="en-US" sz="2400" b="1" dirty="0">
              <a:solidFill>
                <a:srgbClr val="A5002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92" name="Text Box 12"/>
          <p:cNvSpPr txBox="1"/>
          <p:nvPr/>
        </p:nvSpPr>
        <p:spPr>
          <a:xfrm>
            <a:off x="2016443" y="3943350"/>
            <a:ext cx="5600700" cy="95440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隶书" panose="02010509060101010101" pitchFamily="49" charset="-122"/>
              </a:rPr>
              <a:t>画图表  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直观、形象</a:t>
            </a:r>
            <a:endParaRPr lang="zh-CN" altLang="en-US" sz="2400" b="1" dirty="0">
              <a:solidFill>
                <a:srgbClr val="A50021"/>
              </a:solidFill>
              <a:latin typeface="Arial" panose="020B0604020202020204" pitchFamily="34" charset="0"/>
              <a:ea typeface="隶书" panose="02010509060101010101" pitchFamily="49" charset="-122"/>
            </a:endParaRPr>
          </a:p>
          <a:p>
            <a:pPr eaLnBrk="0" hangingPunct="0">
              <a:lnSpc>
                <a:spcPct val="120000"/>
              </a:lnSpc>
            </a:pPr>
            <a:r>
              <a:rPr lang="zh-CN" altLang="en-US" sz="2400" b="1" dirty="0">
                <a:latin typeface="Arial" panose="020B0604020202020204" pitchFamily="34" charset="0"/>
                <a:ea typeface="隶书" panose="02010509060101010101" pitchFamily="49" charset="-122"/>
              </a:rPr>
              <a:t>摹状貌  </a:t>
            </a:r>
            <a:r>
              <a:rPr lang="zh-CN" altLang="en-US" sz="2400" b="1" dirty="0">
                <a:solidFill>
                  <a:srgbClr val="A50021"/>
                </a:solidFill>
                <a:latin typeface="Arial" panose="020B0604020202020204" pitchFamily="34" charset="0"/>
                <a:ea typeface="隶书" panose="02010509060101010101" pitchFamily="49" charset="-122"/>
              </a:rPr>
              <a:t>使说明对象说的更具体、生动</a:t>
            </a:r>
            <a:endParaRPr lang="zh-CN" altLang="en-US" sz="2400" b="1" dirty="0">
              <a:latin typeface="Arial" panose="020B0604020202020204" pitchFamily="34" charset="0"/>
              <a:ea typeface="隶书" panose="02010509060101010101" pitchFamily="49" charset="-122"/>
            </a:endParaRPr>
          </a:p>
        </p:txBody>
      </p:sp>
      <p:sp>
        <p:nvSpPr>
          <p:cNvPr id="20493" name="Text Box 13"/>
          <p:cNvSpPr txBox="1"/>
          <p:nvPr/>
        </p:nvSpPr>
        <p:spPr>
          <a:xfrm>
            <a:off x="7406969" y="779146"/>
            <a:ext cx="877163" cy="3345656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 lIns="68580" tIns="34290" rIns="68580" bIns="34290">
            <a:spAutoFit/>
          </a:bodyPr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zh-CN" altLang="en-US" sz="2400" b="1" dirty="0">
                <a:solidFill>
                  <a:schemeClr val="hlink"/>
                </a:solidFill>
                <a:latin typeface="Arial" panose="020B0604020202020204" pitchFamily="34" charset="0"/>
              </a:rPr>
              <a:t>体 现 关 键 词</a:t>
            </a:r>
            <a:endParaRPr lang="zh-CN" altLang="en-US" sz="2400" b="1" dirty="0">
              <a:solidFill>
                <a:schemeClr val="hlink"/>
              </a:solidFill>
              <a:latin typeface="Arial" panose="020B0604020202020204" pitchFamily="34" charset="0"/>
            </a:endParaRPr>
          </a:p>
          <a:p>
            <a:pPr eaLnBrk="0" hangingPunct="0"/>
            <a:endParaRPr lang="en-US" altLang="zh-CN" sz="2400" b="1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Rot="1"/>
          </p:cNvSpPr>
          <p:nvPr>
            <p:ph type="title"/>
          </p:nvPr>
        </p:nvSpPr>
        <p:spPr>
          <a:xfrm>
            <a:off x="506254" y="1060133"/>
            <a:ext cx="8131493" cy="857250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寻找采用打比方、作比较、列数字、举例子说明方法的句子</a:t>
            </a:r>
            <a:endPara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2531" name="Rectangle 3"/>
          <p:cNvSpPr>
            <a:spLocks noGrp="1" noRot="1"/>
          </p:cNvSpPr>
          <p:nvPr>
            <p:ph idx="1"/>
          </p:nvPr>
        </p:nvSpPr>
        <p:spPr>
          <a:xfrm>
            <a:off x="506254" y="2108835"/>
            <a:ext cx="7754303" cy="1588294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160000"/>
              </a:lnSpc>
              <a:buNone/>
            </a:pPr>
            <a:r>
              <a:rPr lang="zh-CN" altLang="en-US" sz="2800" b="1" dirty="0"/>
              <a:t>一、讨论交流：找对了吗？</a:t>
            </a:r>
            <a:endParaRPr lang="zh-CN" altLang="en-US" sz="2800" b="1" dirty="0"/>
          </a:p>
          <a:p>
            <a:pPr eaLnBrk="1" hangingPunct="1">
              <a:lnSpc>
                <a:spcPct val="160000"/>
              </a:lnSpc>
              <a:buNone/>
            </a:pPr>
            <a:r>
              <a:rPr lang="zh-CN" altLang="en-US" sz="2800" b="1" dirty="0"/>
              <a:t>二、尝试分析这些句子的表达效果。</a:t>
            </a:r>
            <a:endParaRPr lang="zh-CN" altLang="en-US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3"/>
          <p:cNvSpPr>
            <a:spLocks noGrp="1" noRot="1"/>
          </p:cNvSpPr>
          <p:nvPr>
            <p:ph idx="1"/>
          </p:nvPr>
        </p:nvSpPr>
        <p:spPr>
          <a:xfrm>
            <a:off x="408147" y="517684"/>
            <a:ext cx="8152924" cy="4476750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120000"/>
              </a:lnSpc>
              <a:buNone/>
            </a:pP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一是适合生物生存的温度，一般应在－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50</a:t>
            </a:r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  <a:sym typeface="+mn-ea"/>
              </a:rPr>
              <a:t>～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150℃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之间 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火星与地球有不少相似之处：地球自转一圈是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23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56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秒，火星自转一圈是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24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小时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37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;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地球自转轴与公转轨道平面有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66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度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34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分的倾角，而火星的倾角约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66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度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分，所以火星和地球昼夜长短相近，而且也有四季更替。</a:t>
            </a:r>
            <a:endParaRPr lang="zh-CN" altLang="en-US" sz="20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 eaLnBrk="1" hangingPunct="1">
              <a:lnSpc>
                <a:spcPct val="120000"/>
              </a:lnSpc>
              <a:buNone/>
            </a:pP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3.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这些照片表明，意大利天文学家观察到的所谓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“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运河</a:t>
            </a:r>
            <a:r>
              <a:rPr lang="en-US" altLang="zh-CN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”</a:t>
            </a:r>
            <a:r>
              <a:rPr lang="zh-CN" altLang="en-US" sz="2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，原来是一连串的暗环形山和暗的斑点。通过近距离观测还发现，以前观察到的火星表面上所谓颜色的四季变化，并不是植物的生长和枯萎造成的，而是风把火星表面上的尘土吹来吹去引起的颜色明暗变化。</a:t>
            </a:r>
            <a:r>
              <a:rPr lang="zh-CN" altLang="en-US" sz="2000" dirty="0"/>
              <a:t> </a:t>
            </a:r>
            <a:endParaRPr lang="en-US" altLang="zh-CN" sz="1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47737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41033" y="128112"/>
            <a:ext cx="801529" cy="801529"/>
          </a:xfrm>
          <a:prstGeom prst="rect">
            <a:avLst/>
          </a:prstGeom>
        </p:spPr>
      </p:pic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1442562" y="302895"/>
            <a:ext cx="1952149" cy="626745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课后作业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4579" name="Rectangle 3"/>
          <p:cNvSpPr>
            <a:spLocks noGrp="1" noRot="1"/>
          </p:cNvSpPr>
          <p:nvPr>
            <p:ph idx="1"/>
          </p:nvPr>
        </p:nvSpPr>
        <p:spPr>
          <a:xfrm>
            <a:off x="641033" y="1276350"/>
            <a:ext cx="7837646" cy="2484120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200000"/>
              </a:lnSpc>
              <a:buNone/>
            </a:pP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1.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阅读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《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生命的奥秘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》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一文，进一步了解生命存在的意义和价值。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200000"/>
              </a:lnSpc>
              <a:buNone/>
            </a:pP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2.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完成课后练习题。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A_文本框 2"/>
          <p:cNvSpPr txBox="1"/>
          <p:nvPr>
            <p:custDataLst>
              <p:tags r:id="rId1"/>
            </p:custDataLst>
          </p:nvPr>
        </p:nvSpPr>
        <p:spPr>
          <a:xfrm>
            <a:off x="3222764" y="2785166"/>
            <a:ext cx="4665381" cy="900246"/>
          </a:xfrm>
          <a:prstGeom prst="rect">
            <a:avLst/>
          </a:prstGeom>
          <a:noFill/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>
                <a:solidFill>
                  <a:schemeClr val="accent1"/>
                </a:solidFill>
                <a:latin typeface="方正魏碑_GBK" panose="03000509000000000000" charset="-122"/>
                <a:ea typeface="方正魏碑_GBK" panose="03000509000000000000" charset="-122"/>
                <a:cs typeface="方正魏碑_GBK" panose="03000509000000000000" charset="-122"/>
              </a:rPr>
              <a:t>谢 谢 观 看</a:t>
            </a:r>
            <a:r>
              <a:rPr lang="zh-CN" altLang="en-US" sz="5400" b="1" dirty="0">
                <a:solidFill>
                  <a:schemeClr val="accent1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  <a:cs typeface="方正静蕾简体" panose="02000000000000000000" pitchFamily="65" charset="-122"/>
              </a:rPr>
              <a:t>！</a:t>
            </a:r>
            <a:endParaRPr lang="zh-CN" altLang="en-US" sz="5400" b="1" dirty="0">
              <a:solidFill>
                <a:schemeClr val="accent1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  <a:cs typeface="方正静蕾简体" panose="02000000000000000000" pitchFamily="65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email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54049" y="779621"/>
            <a:ext cx="2593181" cy="298608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Rot="1"/>
          </p:cNvSpPr>
          <p:nvPr>
            <p:ph idx="1"/>
          </p:nvPr>
        </p:nvSpPr>
        <p:spPr>
          <a:xfrm>
            <a:off x="745536" y="1121228"/>
            <a:ext cx="7395210" cy="3698558"/>
          </a:xfrm>
        </p:spPr>
        <p:txBody>
          <a:bodyPr vert="horz" wrap="square" lIns="68580" tIns="34290" rIns="68580" bIns="34290" anchor="t"/>
          <a:lstStyle/>
          <a:p>
            <a:pPr algn="l" eaLnBrk="1" hangingPunct="1">
              <a:lnSpc>
                <a:spcPct val="150000"/>
              </a:lnSpc>
              <a:buNone/>
            </a:pPr>
            <a:r>
              <a:rPr lang="en-US" altLang="zh-CN" sz="20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       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古时候，科学不发达，人们一直向往着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天上人间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和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“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天堂</a:t>
            </a:r>
            <a:r>
              <a: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”</a:t>
            </a:r>
            <a:r>
              <a:rPr lang="zh-CN" altLang="en-US" sz="24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，但是，今天科技发达了，我们知道这些神话故事表达了人们美好的愿望，同时，地球之外的太空是否有生命的存在，也成为了一个永恒的话题。今天，我们就和作者一起去研究宇宙生命之谜。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2" name="图片 1" descr="3477370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1033" y="128112"/>
            <a:ext cx="801529" cy="801529"/>
          </a:xfrm>
          <a:prstGeom prst="rect">
            <a:avLst/>
          </a:prstGeom>
        </p:spPr>
      </p:pic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1442562" y="302895"/>
            <a:ext cx="1952149" cy="626745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情境导入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>
          <a:xfrm>
            <a:off x="4492943" y="985838"/>
            <a:ext cx="4561046" cy="3667125"/>
          </a:xfrm>
          <a:prstGeom prst="rect">
            <a:avLst/>
          </a:prstGeom>
        </p:spPr>
      </p:pic>
      <p:pic>
        <p:nvPicPr>
          <p:cNvPr id="4" name="图片 3" descr="1-14102H2241T0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598171" y="110490"/>
            <a:ext cx="3536156" cy="49220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04775" y="622459"/>
            <a:ext cx="3898583" cy="3898583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398646" y="1049179"/>
            <a:ext cx="4631531" cy="347424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Rot="1"/>
          </p:cNvSpPr>
          <p:nvPr>
            <p:ph idx="1"/>
          </p:nvPr>
        </p:nvSpPr>
        <p:spPr>
          <a:xfrm>
            <a:off x="1087755" y="1048702"/>
            <a:ext cx="6451759" cy="3216593"/>
          </a:xfrm>
        </p:spPr>
        <p:txBody>
          <a:bodyPr vert="horz" wrap="square" lIns="68580" tIns="34290" rIns="68580" bIns="34290" anchor="t"/>
          <a:lstStyle/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1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.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识记理解文中生字词语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2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.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理清文章思路，概括层意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3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.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初步理解说明方法及其作用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  <a:p>
            <a:pPr algn="l" eaLnBrk="1" hangingPunct="1">
              <a:lnSpc>
                <a:spcPct val="180000"/>
              </a:lnSpc>
              <a:buNone/>
            </a:pP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4</a:t>
            </a: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.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初步分析说明文语言的准确性和严密性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2" name="图片 1" descr="3477370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1033" y="128112"/>
            <a:ext cx="801529" cy="801529"/>
          </a:xfrm>
          <a:prstGeom prst="rect">
            <a:avLst/>
          </a:prstGeom>
        </p:spPr>
      </p:pic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1442562" y="302895"/>
            <a:ext cx="1952149" cy="626745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学习目标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3477370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1033" y="128112"/>
            <a:ext cx="801529" cy="801529"/>
          </a:xfrm>
          <a:prstGeom prst="rect">
            <a:avLst/>
          </a:prstGeom>
        </p:spPr>
      </p:pic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1442562" y="302895"/>
            <a:ext cx="1952149" cy="626745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学习字词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3" name="Rectangle 2"/>
          <p:cNvSpPr>
            <a:spLocks noGrp="1" noRot="1"/>
          </p:cNvSpPr>
          <p:nvPr/>
        </p:nvSpPr>
        <p:spPr>
          <a:xfrm>
            <a:off x="1390174" y="929641"/>
            <a:ext cx="6484144" cy="1490186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defTabSz="1219200" rtl="0" eaLnBrk="1" latinLnBrk="0" hangingPunct="1">
              <a:spcBef>
                <a:spcPct val="0"/>
              </a:spcBef>
              <a:buNone/>
              <a:defRPr sz="586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蟠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桃（</a:t>
            </a:r>
            <a:r>
              <a:rPr lang="en-US" altLang="zh-CN" sz="2100" b="1" dirty="0">
                <a:latin typeface="黑体" panose="02010609060101010101" charset="-122"/>
                <a:ea typeface="黑体" panose="02010609060101010101" charset="-122"/>
              </a:rPr>
              <a:t>pán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）  </a:t>
            </a:r>
            <a:r>
              <a:rPr lang="zh-CN" altLang="en-US" sz="2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沧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（</a:t>
            </a:r>
            <a:r>
              <a:rPr lang="en-US" altLang="zh-CN" sz="2100" b="1" dirty="0">
                <a:latin typeface="黑体" panose="02010609060101010101" charset="-122"/>
                <a:ea typeface="黑体" panose="02010609060101010101" charset="-122"/>
                <a:sym typeface="+mn-ea"/>
              </a:rPr>
              <a:t>cān</a:t>
            </a:r>
            <a:r>
              <a:rPr lang="en-US" altLang="zh-CN" sz="2100" b="1" dirty="0">
                <a:latin typeface="Corbel" panose="020B0503020204020204" charset="0"/>
                <a:ea typeface="黑体" panose="02010609060101010101" charset="-122"/>
                <a:cs typeface="Corbel" panose="020B0503020204020204" charset="0"/>
                <a:sym typeface="+mn-ea"/>
              </a:rPr>
              <a:t>g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）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海一</a:t>
            </a:r>
            <a:r>
              <a:rPr lang="zh-CN" altLang="en-US" sz="2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粟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100" b="1" dirty="0">
                <a:latin typeface="黑体" panose="02010609060101010101" charset="-122"/>
                <a:ea typeface="黑体" panose="02010609060101010101" charset="-122"/>
              </a:rPr>
              <a:t>sù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分</a:t>
            </a:r>
            <a:r>
              <a:rPr lang="zh-CN" altLang="en-US" sz="2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析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100" b="1" dirty="0">
                <a:latin typeface="黑体" panose="02010609060101010101" charset="-122"/>
                <a:ea typeface="黑体" panose="02010609060101010101" charset="-122"/>
              </a:rPr>
              <a:t>xī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）   </a:t>
            </a:r>
            <a:r>
              <a:rPr lang="zh-CN" altLang="en-US" sz="2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辐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射（</a:t>
            </a:r>
            <a:r>
              <a:rPr lang="en-US" altLang="zh-CN" sz="2100" b="1" dirty="0">
                <a:latin typeface="黑体" panose="02010609060101010101" charset="-122"/>
                <a:ea typeface="黑体" panose="02010609060101010101" charset="-122"/>
              </a:rPr>
              <a:t>fú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</a:pPr>
            <a:r>
              <a:rPr lang="zh-CN" altLang="en-US" sz="2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轨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道（</a:t>
            </a:r>
            <a:r>
              <a:rPr lang="en-US" altLang="zh-CN" sz="2100" b="1" dirty="0">
                <a:latin typeface="Corbel" panose="020B0503020204020204" charset="0"/>
                <a:ea typeface="黑体" panose="02010609060101010101" charset="-122"/>
                <a:cs typeface="Corbel" panose="020B0503020204020204" charset="0"/>
              </a:rPr>
              <a:t>g</a:t>
            </a:r>
            <a:r>
              <a:rPr lang="en-US" altLang="zh-CN" sz="2100" b="1" dirty="0">
                <a:latin typeface="黑体" panose="02010609060101010101" charset="-122"/>
                <a:ea typeface="黑体" panose="02010609060101010101" charset="-122"/>
              </a:rPr>
              <a:t>uǐ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）  土</a:t>
            </a:r>
            <a:r>
              <a:rPr lang="zh-CN" altLang="en-US" sz="2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壤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100" b="1" dirty="0">
                <a:latin typeface="黑体" panose="02010609060101010101" charset="-122"/>
                <a:ea typeface="黑体" panose="02010609060101010101" charset="-122"/>
              </a:rPr>
              <a:t>rǎn</a:t>
            </a:r>
            <a:r>
              <a:rPr lang="en-US" altLang="zh-CN" sz="2100" b="1" dirty="0">
                <a:latin typeface="Corbel" panose="020B0503020204020204" charset="0"/>
                <a:ea typeface="黑体" panose="02010609060101010101" charset="-122"/>
                <a:cs typeface="Corbel" panose="020B0503020204020204" charset="0"/>
              </a:rPr>
              <a:t>g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）  </a:t>
            </a:r>
            <a:r>
              <a:rPr lang="zh-CN" altLang="en-US" sz="2100" dirty="0">
                <a:solidFill>
                  <a:srgbClr val="0070C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陨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石（</a:t>
            </a:r>
            <a:r>
              <a:rPr lang="en-US" altLang="zh-CN" sz="2100" b="1" dirty="0">
                <a:latin typeface="Corbel" panose="020B0503020204020204" charset="0"/>
                <a:ea typeface="黑体" panose="02010609060101010101" charset="-122"/>
                <a:cs typeface="Corbel" panose="020B0503020204020204" charset="0"/>
              </a:rPr>
              <a:t>y</a:t>
            </a:r>
            <a:r>
              <a:rPr lang="en-US" altLang="zh-CN" sz="2100" b="1" dirty="0">
                <a:latin typeface="黑体" panose="02010609060101010101" charset="-122"/>
                <a:ea typeface="黑体" panose="02010609060101010101" charset="-122"/>
              </a:rPr>
              <a:t>ǔn</a:t>
            </a: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4" name="Rectangle 2"/>
          <p:cNvSpPr>
            <a:spLocks noGrp="1" noRot="1"/>
          </p:cNvSpPr>
          <p:nvPr/>
        </p:nvSpPr>
        <p:spPr>
          <a:xfrm>
            <a:off x="1390174" y="2483644"/>
            <a:ext cx="6484144" cy="87630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defTabSz="1219200" rtl="0" eaLnBrk="1" latinLnBrk="0" hangingPunct="1">
              <a:spcBef>
                <a:spcPct val="0"/>
              </a:spcBef>
              <a:buNone/>
              <a:defRPr sz="586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60000"/>
              </a:lnSpc>
              <a:buClrTx/>
              <a:buSzTx/>
              <a:buNone/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谜  尚  氧  倾  揭  斑  燥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hangingPunct="1">
              <a:lnSpc>
                <a:spcPct val="160000"/>
              </a:lnSpc>
              <a:buClrTx/>
              <a:buSzTx/>
              <a:buNone/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漠  磁  抵  御  素  盗  培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5" name="Rectangle 2"/>
          <p:cNvSpPr>
            <a:spLocks noGrp="1" noRot="1"/>
          </p:cNvSpPr>
          <p:nvPr/>
        </p:nvSpPr>
        <p:spPr>
          <a:xfrm>
            <a:off x="1390174" y="3424238"/>
            <a:ext cx="6484144" cy="1426845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68580" tIns="34290" rIns="68580" bIns="34290" anchor="ctr"/>
          <a:lstStyle>
            <a:lvl1pPr algn="ctr" defTabSz="1219200" rtl="0" eaLnBrk="1" latinLnBrk="0" hangingPunct="1">
              <a:spcBef>
                <a:spcPct val="0"/>
              </a:spcBef>
              <a:buNone/>
              <a:defRPr sz="5865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发达  理论  类似  猜测  起源  适当  氧气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提供  能源  昼夜  神秘  观测  拍摄  斑点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algn="l" eaLnBrk="1" hangingPunct="1">
              <a:lnSpc>
                <a:spcPct val="150000"/>
              </a:lnSpc>
              <a:buClrTx/>
              <a:buSzTx/>
              <a:buNone/>
            </a:pPr>
            <a:r>
              <a:rPr lang="zh-CN" altLang="en-US" sz="2100" dirty="0">
                <a:latin typeface="宋体" panose="02010600030101010101" pitchFamily="2" charset="-122"/>
                <a:ea typeface="宋体" panose="02010600030101010101" pitchFamily="2" charset="-122"/>
              </a:rPr>
              <a:t>枯萎  干燥  沙漠  磁场  抵御  因素  考察  </a:t>
            </a:r>
            <a:endParaRPr lang="zh-CN" altLang="en-US" sz="21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Rot="1"/>
          </p:cNvSpPr>
          <p:nvPr>
            <p:ph idx="1"/>
          </p:nvPr>
        </p:nvSpPr>
        <p:spPr>
          <a:xfrm>
            <a:off x="717709" y="1070610"/>
            <a:ext cx="7783830" cy="3534728"/>
          </a:xfrm>
        </p:spPr>
        <p:txBody>
          <a:bodyPr vert="horz" wrap="square" lIns="68580" tIns="34290" rIns="68580" bIns="34290" anchor="t"/>
          <a:lstStyle/>
          <a:p>
            <a:pPr algn="l" eaLnBrk="1" hangingPunct="1">
              <a:lnSpc>
                <a:spcPct val="120000"/>
              </a:lnSpc>
              <a:buNone/>
            </a:pPr>
            <a:r>
              <a:rPr lang="en-US" altLang="zh-CN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  </a:t>
            </a: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第一部分（1～2段）：地球之外的太空是否有生命存在。</a:t>
            </a:r>
            <a:b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第二部分（3～4段）：天体上生命存在的条件,科学家对太阳系行星的探测。</a:t>
            </a:r>
            <a:b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第三部分（5～8段）：对火星的探测与考察。</a:t>
            </a:r>
            <a:b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</a:b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第四部分（9～10段）：太空是否存在生命，仍需人类继续探索。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2" name="图片 1" descr="3477370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1033" y="128112"/>
            <a:ext cx="801529" cy="801529"/>
          </a:xfrm>
          <a:prstGeom prst="rect">
            <a:avLst/>
          </a:prstGeom>
        </p:spPr>
      </p:pic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1442562" y="302895"/>
            <a:ext cx="1952149" cy="626745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课文结构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3"/>
          <p:cNvSpPr>
            <a:spLocks noGrp="1" noRot="1"/>
          </p:cNvSpPr>
          <p:nvPr>
            <p:ph idx="1"/>
          </p:nvPr>
        </p:nvSpPr>
        <p:spPr>
          <a:xfrm>
            <a:off x="1336834" y="1139191"/>
            <a:ext cx="5607844" cy="720566"/>
          </a:xfrm>
        </p:spPr>
        <p:txBody>
          <a:bodyPr vert="horz" wrap="square" lIns="68580" tIns="34290" rIns="68580" bIns="34290" anchor="t"/>
          <a:lstStyle/>
          <a:p>
            <a:pPr algn="l" eaLnBrk="1" hangingPunct="1">
              <a:buNone/>
            </a:pPr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  <a:cs typeface="+mj-cs"/>
              </a:rPr>
              <a:t>文章开头为什么从神话故事谈起？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  <a:cs typeface="+mj-cs"/>
            </a:endParaRPr>
          </a:p>
        </p:txBody>
      </p:sp>
      <p:pic>
        <p:nvPicPr>
          <p:cNvPr id="2" name="图片 1" descr="3477370"/>
          <p:cNvPicPr>
            <a:picLocks noChangeAspect="1"/>
          </p:cNvPicPr>
          <p:nvPr/>
        </p:nvPicPr>
        <p:blipFill>
          <a:blip r:embed="rId1" cstate="email">
            <a:extLst>
              <a:ext uri="{96DAC541-7B7A-43D3-8B79-37D633B846F1}">
                <asvg:svgBlip xmlns:asvg="http://schemas.microsoft.com/office/drawing/2016/SVG/main" r:embed="rId2"/>
              </a:ext>
            </a:extLst>
          </a:blip>
          <a:stretch>
            <a:fillRect/>
          </a:stretch>
        </p:blipFill>
        <p:spPr>
          <a:xfrm>
            <a:off x="641033" y="128112"/>
            <a:ext cx="801529" cy="801529"/>
          </a:xfrm>
          <a:prstGeom prst="rect">
            <a:avLst/>
          </a:prstGeom>
        </p:spPr>
      </p:pic>
      <p:sp>
        <p:nvSpPr>
          <p:cNvPr id="9218" name="Rectangle 2"/>
          <p:cNvSpPr>
            <a:spLocks noGrp="1" noRot="1"/>
          </p:cNvSpPr>
          <p:nvPr>
            <p:ph type="title"/>
          </p:nvPr>
        </p:nvSpPr>
        <p:spPr>
          <a:xfrm>
            <a:off x="1442562" y="302895"/>
            <a:ext cx="1952149" cy="626745"/>
          </a:xfrm>
        </p:spPr>
        <p:txBody>
          <a:bodyPr vert="horz" wrap="square" lIns="68580" tIns="34290" rIns="68580" bIns="34290" anchor="ctr"/>
          <a:lstStyle/>
          <a:p>
            <a:pPr algn="l" eaLnBrk="1" hangingPunct="1"/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课文解读</a:t>
            </a:r>
            <a:endParaRPr lang="zh-CN" altLang="en-US" sz="27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3316" name="Rectangle 4"/>
          <p:cNvSpPr/>
          <p:nvPr/>
        </p:nvSpPr>
        <p:spPr>
          <a:xfrm>
            <a:off x="539115" y="1735932"/>
            <a:ext cx="7806690" cy="2561749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/>
          <a:lstStyle/>
          <a:p>
            <a:pPr marL="257175" indent="-257175">
              <a:lnSpc>
                <a:spcPct val="150000"/>
              </a:lnSpc>
              <a:spcBef>
                <a:spcPct val="20000"/>
              </a:spcBef>
              <a:buClr>
                <a:schemeClr val="hlink"/>
              </a:buClr>
              <a:buFont typeface="Wingdings" panose="05000000000000000000" pitchFamily="2" charset="2"/>
            </a:pPr>
            <a:r>
              <a:rPr lang="en-US" altLang="zh-CN" sz="2100" dirty="0">
                <a:latin typeface="Arial" panose="020B0604020202020204" pitchFamily="34" charset="0"/>
              </a:rPr>
              <a:t>           </a:t>
            </a:r>
            <a:r>
              <a:rPr lang="zh-CN" altLang="en-US" sz="2700" dirty="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文章从神话故事谈起，说明从古到今，地球以外有没有生命一直是人类探索的问题。同时，增强了文章的趣味性，引人入胜，更加突出了人们对探索宇宙奥秘愿望的强烈。</a:t>
            </a:r>
            <a:endParaRPr lang="zh-CN" altLang="en-US" sz="2700" dirty="0">
              <a:solidFill>
                <a:srgbClr val="C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Rot="1"/>
          </p:cNvSpPr>
          <p:nvPr>
            <p:ph type="title"/>
          </p:nvPr>
        </p:nvSpPr>
        <p:spPr>
          <a:xfrm>
            <a:off x="805815" y="616268"/>
            <a:ext cx="7406164" cy="857250"/>
          </a:xfrm>
        </p:spPr>
        <p:txBody>
          <a:bodyPr vert="horz" wrap="square" lIns="68580" tIns="34290" rIns="68580" bIns="34290" anchor="ctr"/>
          <a:lstStyle/>
          <a:p>
            <a:pPr eaLnBrk="1" hangingPunct="1"/>
            <a:r>
              <a:rPr lang="zh-CN" altLang="en-US" sz="2700" dirty="0">
                <a:latin typeface="宋体" panose="02010600030101010101" pitchFamily="2" charset="-122"/>
                <a:ea typeface="宋体" panose="02010600030101010101" pitchFamily="2" charset="-122"/>
              </a:rPr>
              <a:t>科学家认为天体上生命存在的条件是什么？</a:t>
            </a:r>
            <a:endParaRPr lang="zh-CN" altLang="en-US" sz="2400" dirty="0"/>
          </a:p>
        </p:txBody>
      </p:sp>
      <p:sp>
        <p:nvSpPr>
          <p:cNvPr id="14339" name="Rectangle 3"/>
          <p:cNvSpPr>
            <a:spLocks noGrp="1" noRot="1"/>
          </p:cNvSpPr>
          <p:nvPr>
            <p:ph idx="1"/>
          </p:nvPr>
        </p:nvSpPr>
        <p:spPr>
          <a:xfrm>
            <a:off x="1158241" y="1555909"/>
            <a:ext cx="6498431" cy="3317081"/>
          </a:xfrm>
        </p:spPr>
        <p:txBody>
          <a:bodyPr vert="horz" wrap="square" lIns="68580" tIns="34290" rIns="68580" bIns="34290" anchor="t"/>
          <a:lstStyle/>
          <a:p>
            <a:pPr eaLnBrk="1" hangingPunct="1">
              <a:lnSpc>
                <a:spcPct val="160000"/>
              </a:lnSpc>
              <a:buNone/>
            </a:pPr>
            <a:r>
              <a:rPr lang="en-US" altLang="zh-CN" sz="2700" dirty="0">
                <a:solidFill>
                  <a:srgbClr val="C00000"/>
                </a:solidFill>
              </a:rPr>
              <a:t>1.</a:t>
            </a:r>
            <a:r>
              <a:rPr lang="zh-CN" altLang="en-US" sz="2700" dirty="0">
                <a:solidFill>
                  <a:srgbClr val="C00000"/>
                </a:solidFill>
              </a:rPr>
              <a:t>适合生物存在的温度</a:t>
            </a:r>
            <a:endParaRPr lang="zh-CN" altLang="en-US" sz="2700" dirty="0">
              <a:solidFill>
                <a:srgbClr val="C00000"/>
              </a:solidFill>
            </a:endParaRPr>
          </a:p>
          <a:p>
            <a:pPr eaLnBrk="1" hangingPunct="1">
              <a:lnSpc>
                <a:spcPct val="160000"/>
              </a:lnSpc>
              <a:buNone/>
            </a:pPr>
            <a:r>
              <a:rPr lang="en-US" altLang="zh-CN" sz="2700" dirty="0">
                <a:solidFill>
                  <a:srgbClr val="C00000"/>
                </a:solidFill>
              </a:rPr>
              <a:t>2.</a:t>
            </a:r>
            <a:r>
              <a:rPr lang="zh-CN" altLang="en-US" sz="2700" dirty="0">
                <a:solidFill>
                  <a:srgbClr val="C00000"/>
                </a:solidFill>
              </a:rPr>
              <a:t>必要的水分</a:t>
            </a:r>
            <a:endParaRPr lang="zh-CN" altLang="en-US" sz="2700" dirty="0">
              <a:solidFill>
                <a:srgbClr val="C00000"/>
              </a:solidFill>
            </a:endParaRPr>
          </a:p>
          <a:p>
            <a:pPr eaLnBrk="1" hangingPunct="1">
              <a:lnSpc>
                <a:spcPct val="160000"/>
              </a:lnSpc>
              <a:buNone/>
            </a:pPr>
            <a:r>
              <a:rPr lang="en-US" altLang="zh-CN" sz="2700" dirty="0">
                <a:solidFill>
                  <a:srgbClr val="C00000"/>
                </a:solidFill>
              </a:rPr>
              <a:t>3.</a:t>
            </a:r>
            <a:r>
              <a:rPr lang="zh-CN" altLang="en-US" sz="2700" dirty="0">
                <a:solidFill>
                  <a:srgbClr val="C00000"/>
                </a:solidFill>
              </a:rPr>
              <a:t>适当成分的大气</a:t>
            </a:r>
            <a:endParaRPr lang="zh-CN" altLang="en-US" sz="2700" dirty="0">
              <a:solidFill>
                <a:srgbClr val="C00000"/>
              </a:solidFill>
            </a:endParaRPr>
          </a:p>
          <a:p>
            <a:pPr eaLnBrk="1" hangingPunct="1">
              <a:lnSpc>
                <a:spcPct val="160000"/>
              </a:lnSpc>
              <a:buNone/>
            </a:pPr>
            <a:r>
              <a:rPr lang="en-US" altLang="zh-CN" sz="2700" dirty="0">
                <a:solidFill>
                  <a:srgbClr val="C00000"/>
                </a:solidFill>
              </a:rPr>
              <a:t>4.</a:t>
            </a:r>
            <a:r>
              <a:rPr lang="zh-CN" altLang="en-US" sz="2700" dirty="0">
                <a:solidFill>
                  <a:srgbClr val="C00000"/>
                </a:solidFill>
              </a:rPr>
              <a:t>足够的光和热</a:t>
            </a:r>
            <a:endParaRPr lang="zh-CN" altLang="en-US" sz="2700" dirty="0">
              <a:solidFill>
                <a:srgbClr val="C00000"/>
              </a:solidFill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5049203" y="1859280"/>
            <a:ext cx="3571875" cy="223599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tags/tag1.xml><?xml version="1.0" encoding="utf-8"?>
<p:tagLst xmlns:p="http://schemas.openxmlformats.org/presentationml/2006/main">
  <p:tag name="KSO_WM_SLIDE_MODEL_TYPE" val="cover"/>
</p:tagLst>
</file>

<file path=ppt/tags/tag2.xml><?xml version="1.0" encoding="utf-8"?>
<p:tagLst xmlns:p="http://schemas.openxmlformats.org/presentationml/2006/main">
  <p:tag name="PA" val="v3.0.1"/>
</p:tagLst>
</file>

<file path=ppt/theme/theme1.xml><?xml version="1.0" encoding="utf-8"?>
<a:theme xmlns:a="http://schemas.openxmlformats.org/drawingml/2006/main" name="第一PPT模板网-WWW.1PPT.COM">
  <a:themeElements>
    <a:clrScheme name="自定义 12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65ADA9"/>
      </a:accent1>
      <a:accent2>
        <a:srgbClr val="8BB7D3"/>
      </a:accent2>
      <a:accent3>
        <a:srgbClr val="65ADA9"/>
      </a:accent3>
      <a:accent4>
        <a:srgbClr val="8BB7D3"/>
      </a:accent4>
      <a:accent5>
        <a:srgbClr val="65ADA9"/>
      </a:accent5>
      <a:accent6>
        <a:srgbClr val="8BB7D3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1671</Words>
  <Application>WPS 演示</Application>
  <PresentationFormat>全屏显示(16:9)</PresentationFormat>
  <Paragraphs>115</Paragraphs>
  <Slides>19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37" baseType="lpstr">
      <vt:lpstr>Arial</vt:lpstr>
      <vt:lpstr>宋体</vt:lpstr>
      <vt:lpstr>Wingdings</vt:lpstr>
      <vt:lpstr>微软雅黑</vt:lpstr>
      <vt:lpstr>新宋体</vt:lpstr>
      <vt:lpstr>黑体</vt:lpstr>
      <vt:lpstr>汉真广标</vt:lpstr>
      <vt:lpstr>Calibri</vt:lpstr>
      <vt:lpstr>Corbel</vt:lpstr>
      <vt:lpstr>Arial Unicode MS</vt:lpstr>
      <vt:lpstr>Times New Roman</vt:lpstr>
      <vt:lpstr>隶书</vt:lpstr>
      <vt:lpstr>楷体</vt:lpstr>
      <vt:lpstr>方正魏碑_GBK</vt:lpstr>
      <vt:lpstr>方正清刻本悦宋简体</vt:lpstr>
      <vt:lpstr>方正静蕾简体</vt:lpstr>
      <vt:lpstr>Arial</vt:lpstr>
      <vt:lpstr>第一PPT模板网-WWW.1PPT.COM</vt:lpstr>
      <vt:lpstr>PowerPoint 演示文稿</vt:lpstr>
      <vt:lpstr>情境导入</vt:lpstr>
      <vt:lpstr>PowerPoint 演示文稿</vt:lpstr>
      <vt:lpstr>PowerPoint 演示文稿</vt:lpstr>
      <vt:lpstr>学习目标</vt:lpstr>
      <vt:lpstr>学习字词</vt:lpstr>
      <vt:lpstr>课文结构</vt:lpstr>
      <vt:lpstr>课文解读</vt:lpstr>
      <vt:lpstr>科学家认为天体上生命存在的条件是什么？</vt:lpstr>
      <vt:lpstr>1.为什么科学家认定火星上可能存在生命呢？ 2.对火星的近距离观测修正了人们的哪些错误认识？ 3.为什么火星表面没有发现生命迹象？但是科学家却坚信火星上可能存在生命，这是否矛盾？从文中找到根据。 </vt:lpstr>
      <vt:lpstr>赏析说明文的语言</vt:lpstr>
      <vt:lpstr>PowerPoint 演示文稿</vt:lpstr>
      <vt:lpstr>从说明方法的角度分析课文</vt:lpstr>
      <vt:lpstr>PowerPoint 演示文稿</vt:lpstr>
      <vt:lpstr>PowerPoint 演示文稿</vt:lpstr>
      <vt:lpstr>寻找采用打比方、作比较、列数字、举例子说明方法的句子</vt:lpstr>
      <vt:lpstr>PowerPoint 演示文稿</vt:lpstr>
      <vt:lpstr>课后作业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Administrator</cp:lastModifiedBy>
  <cp:revision>50</cp:revision>
  <dcterms:created xsi:type="dcterms:W3CDTF">2019-06-14T07:48:00Z</dcterms:created>
  <dcterms:modified xsi:type="dcterms:W3CDTF">2021-07-21T06:11:27Z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2052-11.1.0.9564</vt:lpwstr>
  </property>
</Properties>
</file>