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33"/>
  </p:handoutMasterIdLst>
  <p:sldIdLst>
    <p:sldId id="256" r:id="rId3"/>
    <p:sldId id="258" r:id="rId4"/>
    <p:sldId id="397" r:id="rId5"/>
    <p:sldId id="359" r:id="rId6"/>
    <p:sldId id="426" r:id="rId8"/>
    <p:sldId id="577" r:id="rId9"/>
    <p:sldId id="323" r:id="rId10"/>
    <p:sldId id="526" r:id="rId11"/>
    <p:sldId id="265" r:id="rId12"/>
    <p:sldId id="554" r:id="rId13"/>
    <p:sldId id="266" r:id="rId14"/>
    <p:sldId id="555" r:id="rId15"/>
    <p:sldId id="456" r:id="rId16"/>
    <p:sldId id="457" r:id="rId17"/>
    <p:sldId id="458" r:id="rId18"/>
    <p:sldId id="633" r:id="rId19"/>
    <p:sldId id="634" r:id="rId20"/>
    <p:sldId id="635" r:id="rId21"/>
    <p:sldId id="636" r:id="rId22"/>
    <p:sldId id="655" r:id="rId23"/>
    <p:sldId id="656" r:id="rId24"/>
    <p:sldId id="657" r:id="rId25"/>
    <p:sldId id="658" r:id="rId26"/>
    <p:sldId id="659" r:id="rId27"/>
    <p:sldId id="346" r:id="rId28"/>
    <p:sldId id="660" r:id="rId29"/>
    <p:sldId id="274" r:id="rId30"/>
    <p:sldId id="661" r:id="rId31"/>
    <p:sldId id="454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9F2FF"/>
    <a:srgbClr val="FF00FF"/>
    <a:srgbClr val="C5FBFC"/>
    <a:srgbClr val="FFE4C1"/>
    <a:srgbClr val="E0F0FC"/>
    <a:srgbClr val="D7E8F8"/>
    <a:srgbClr val="B9D2D1"/>
    <a:srgbClr val="3333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1" autoAdjust="0"/>
    <p:restoredTop sz="94714" autoAdjust="0"/>
  </p:normalViewPr>
  <p:slideViewPr>
    <p:cSldViewPr>
      <p:cViewPr varScale="1">
        <p:scale>
          <a:sx n="107" d="100"/>
          <a:sy n="107" d="100"/>
        </p:scale>
        <p:origin x="-84" y="-660"/>
      </p:cViewPr>
      <p:guideLst>
        <p:guide orient="horz" pos="1512"/>
        <p:guide pos="3070"/>
      </p:guideLst>
    </p:cSldViewPr>
  </p:slideViewPr>
  <p:outlineViewPr>
    <p:cViewPr>
      <p:scale>
        <a:sx n="33" d="100"/>
        <a:sy n="33" d="100"/>
      </p:scale>
      <p:origin x="0" y="16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689"/>
        <p:guide pos="230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3FA5A-66A3-4316-878E-E77A88EE2E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8CAC-6640-417F-821E-54E16AA235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6084168" y="473199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9.xml"/><Relationship Id="rId2" Type="http://schemas.openxmlformats.org/officeDocument/2006/relationships/tags" Target="../tags/tag2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image" Target="../media/image7.png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59790" y="3313430"/>
            <a:ext cx="7425055" cy="707886"/>
          </a:xfrm>
          <a:prstGeom prst="rect">
            <a:avLst/>
          </a:prstGeom>
          <a:solidFill>
            <a:schemeClr val="accent6">
              <a:lumMod val="20000"/>
              <a:lumOff val="80000"/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4000" dirty="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cs typeface="仿宋" panose="02010609060101010101" pitchFamily="49" charset="-122"/>
              </a:rPr>
              <a:t>20   </a:t>
            </a: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陀  </a:t>
            </a:r>
            <a:r>
              <a:rPr lang="zh-CN" altLang="en-US" sz="400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螺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671195" y="4083918"/>
            <a:ext cx="7768590" cy="635"/>
          </a:xfrm>
          <a:prstGeom prst="line">
            <a:avLst/>
          </a:prstGeom>
          <a:solidFill>
            <a:schemeClr val="accent6">
              <a:lumMod val="20000"/>
              <a:lumOff val="80000"/>
              <a:alpha val="33000"/>
            </a:schemeClr>
          </a:solidFill>
          <a:ln w="2857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675130" y="4138012"/>
            <a:ext cx="5760720" cy="521970"/>
          </a:xfrm>
          <a:prstGeom prst="rect">
            <a:avLst/>
          </a:prstGeom>
          <a:solidFill>
            <a:schemeClr val="accent6">
              <a:lumMod val="20000"/>
              <a:lumOff val="80000"/>
              <a:alpha val="3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RJ </a:t>
            </a:r>
            <a:r>
              <a:rPr lang="zh-CN" sz="2800" b="1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</a:t>
            </a:r>
            <a:r>
              <a:rPr lang="zh-CN" altLang="en-US" sz="2800" b="1" dirty="0">
                <a:solidFill>
                  <a:srgbClr val="0000FF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年级上</a:t>
            </a:r>
            <a:endParaRPr lang="zh-CN" altLang="en-US" sz="2800" b="1" dirty="0">
              <a:solidFill>
                <a:srgbClr val="0000FF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5" name="图片 4" descr="C:\Users\DELL\Desktop\新建文件夹 (2)\陀螺.jpg陀螺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94610" y="0"/>
            <a:ext cx="3921760" cy="3268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0400" y="556260"/>
            <a:ext cx="794766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【恍惚】</a:t>
            </a:r>
            <a:r>
              <a:rPr lang="zh-CN" altLang="en-US" sz="2000" dirty="0">
                <a:sym typeface="+mn-ea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神志不清；精神不集中。</a:t>
            </a:r>
            <a:endParaRPr lang="zh-CN" altLang="en-US" sz="2000" dirty="0"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【嘲笑】</a:t>
            </a:r>
            <a:r>
              <a:rPr lang="zh-CN" altLang="en-US" sz="2000" dirty="0">
                <a:sym typeface="+mn-ea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用言辞笑话对方。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【不伦不类】</a:t>
            </a:r>
            <a:r>
              <a:rPr lang="zh-CN" altLang="en-US" sz="2000" dirty="0">
                <a:sym typeface="+mn-ea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不像这一类，也不像那一类，形容不成样子或不规范。</a:t>
            </a:r>
            <a:endParaRPr lang="zh-CN" altLang="en-US" sz="2000" dirty="0"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【挑衅】</a:t>
            </a:r>
            <a:r>
              <a:rPr lang="zh-CN" altLang="en-US" sz="2000" dirty="0">
                <a:sym typeface="+mn-ea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借端生事，企图引起冲突或战争。</a:t>
            </a:r>
            <a:endParaRPr lang="zh-CN" altLang="en-US" sz="2000" dirty="0"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【摇头晃脑】</a:t>
            </a:r>
            <a:r>
              <a:rPr lang="zh-CN" altLang="en-US" sz="2000" dirty="0">
                <a:sym typeface="+mn-ea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形容自得其乐或自以为是的样子。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【不动声色】</a:t>
            </a:r>
            <a:r>
              <a:rPr lang="zh-CN" altLang="en-US" sz="2000" dirty="0">
                <a:sym typeface="+mn-ea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内心活动不从语气和神态上表现出来，形容态度镇静。</a:t>
            </a:r>
            <a:endParaRPr lang="zh-CN" altLang="en-US" sz="2000" dirty="0"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【溃败】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（军队）被打垮。 文中指大陀螺被“我”的小陀螺打败了。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6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【陶醉】</a:t>
            </a:r>
            <a:r>
              <a:rPr lang="zh-CN" altLang="en-US" sz="2000" dirty="0">
                <a:sym typeface="+mn-ea"/>
              </a:rPr>
              <a:t> 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很满意地沉浸在某种境界或思想活动中。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81505" y="1787525"/>
            <a:ext cx="56673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增加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快乐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接受——        溃败——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 descr="反义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885" y="858520"/>
            <a:ext cx="2129351" cy="57600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80715" y="2106295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减少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41975" y="2106295"/>
            <a:ext cx="916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难过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80715" y="2830830"/>
            <a:ext cx="1240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拒绝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41975" y="2830830"/>
            <a:ext cx="96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胜利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61695" y="1371600"/>
            <a:ext cx="771398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增加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奋力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况且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质量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寻找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     懊恼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  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英武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  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尤其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嘲笑——         预料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  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寂寞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傲慢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         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顽强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 descr="近义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678180"/>
            <a:ext cx="2129195" cy="576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60905" y="1504315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增添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1240" y="1504315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努力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72970" y="2075180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品质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53305" y="207518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寻觅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52360" y="2018030"/>
            <a:ext cx="1159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烦恼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52360" y="1504315"/>
            <a:ext cx="909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何况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aphicFrame>
        <p:nvGraphicFramePr>
          <p:cNvPr id="5" name="对象 4">
            <a:hlinkClick r:id="" action="ppaction://ole?verb=0"/>
          </p:cNvPr>
          <p:cNvGraphicFramePr/>
          <p:nvPr/>
        </p:nvGraphicFramePr>
        <p:xfrm>
          <a:off x="3684270" y="2535555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2" imgW="391160" imgH="739140" progId="Equation.3">
                  <p:embed/>
                </p:oleObj>
              </mc:Choice>
              <mc:Fallback>
                <p:oleObj name="" r:id="rId2" imgW="391160" imgH="739140" progId="Equation.3">
                  <p:embed/>
                  <p:pic>
                    <p:nvPicPr>
                      <p:cNvPr id="0" name="Picture 1" descr="image10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4270" y="2535555"/>
                        <a:ext cx="9144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185035" y="266446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关注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53305" y="259016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英勇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2360" y="2590165"/>
            <a:ext cx="1159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特别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85035" y="321818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讥笑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53305" y="321818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预测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52360" y="321818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寂寥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78685" y="377253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骄傲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46955" y="377253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坚强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0" grpId="0"/>
      <p:bldP spid="11" grpId="0"/>
      <p:bldP spid="18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71270" y="2064385"/>
            <a:ext cx="6725920" cy="117602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indent="0" fontAlgn="auto">
              <a:lnSpc>
                <a:spcPct val="150000"/>
              </a:lnSpc>
              <a:spcBef>
                <a:spcPts val="18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同学们朗读课文，了解课文的主要内容，思考可以把文章分为几部分？每部分主要讲了什么？</a:t>
            </a:r>
            <a:endParaRPr lang="zh-CN" altLang="en-US" sz="2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3205" y="748030"/>
            <a:ext cx="2056630" cy="576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9290" y="805815"/>
            <a:ext cx="1497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整体感知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77900" y="1497965"/>
            <a:ext cx="25844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第二部分（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0755" y="2167255"/>
            <a:ext cx="2282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第三部分（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5-7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0755" y="850265"/>
            <a:ext cx="261810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第一部分（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1-3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）：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1225" y="850265"/>
            <a:ext cx="4834255" cy="460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说陀螺，介绍什么是陀螺以及陀螺的玩法。</a:t>
            </a:r>
            <a:endParaRPr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58845" y="1529080"/>
            <a:ext cx="4826635" cy="460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2" charset="-122"/>
                <a:sym typeface="+mn-ea"/>
              </a:rPr>
              <a:t>做陀螺，写“我”自己做陀螺却没有成功。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58845" y="2228850"/>
            <a:ext cx="4826635" cy="460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得陀螺，写叔叔送给“我”一只陀螺。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7900" y="3039110"/>
            <a:ext cx="2374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第四部分（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8-11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7735" y="2885440"/>
            <a:ext cx="4826635" cy="8299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斗陀螺，写“我”的不伦不类的小陀螺战胜了大陀螺。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0755" y="3858260"/>
            <a:ext cx="2490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第五部分（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12-13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58845" y="3919855"/>
            <a:ext cx="4826635" cy="4603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悟陀螺，写“我“悟到了一个深刻的道理。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2" grpId="0" bldLvl="0" animBg="1"/>
      <p:bldP spid="5" grpId="0" bldLvl="0" animBg="1"/>
      <p:bldP spid="6" grpId="0" bldLvl="0" animBg="1"/>
      <p:bldP spid="8" grpId="0"/>
      <p:bldP spid="9" grpId="0" bldLvl="0" animBg="1"/>
      <p:bldP spid="10" grpId="0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1125855" y="1713230"/>
            <a:ext cx="707517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09600" eaLnBrk="1" fontAlgn="auto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ea typeface="黑体" panose="02010609060101010101" pitchFamily="2" charset="-122"/>
              </a:rPr>
              <a:t>再仔细读课文，了解重点语句的含义，利用上节课学过的批注方法，自己试着给文章做一下批注，然后把不懂得问题与老师和同学们讨论解决。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150" y="828675"/>
            <a:ext cx="2056630" cy="576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0905" y="886460"/>
            <a:ext cx="1604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课文解读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11730" y="2392045"/>
            <a:ext cx="120777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02125" y="1023620"/>
            <a:ext cx="430403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lang="en-US" altLang="zh-CN" sz="2400" b="1" dirty="0">
                <a:solidFill>
                  <a:srgbClr val="FF00FF"/>
                </a:solidFill>
              </a:rPr>
              <a:t>        </a:t>
            </a:r>
            <a:r>
              <a:rPr sz="2400" b="1" dirty="0">
                <a:solidFill>
                  <a:srgbClr val="FF00FF"/>
                </a:solidFill>
              </a:rPr>
              <a:t>“</a:t>
            </a:r>
            <a:r>
              <a:rPr sz="2400" b="1" dirty="0" err="1">
                <a:solidFill>
                  <a:srgbClr val="FF00FF"/>
                </a:solidFill>
              </a:rPr>
              <a:t>毫无怨言”运用拟人的修辞手法，把陀螺当作人来写，生动形象地写</a:t>
            </a:r>
            <a:endParaRPr sz="2400" b="1" dirty="0">
              <a:solidFill>
                <a:srgbClr val="FF00FF"/>
              </a:solidFill>
            </a:endParaRPr>
          </a:p>
          <a:p>
            <a:pPr indent="0" fontAlgn="auto">
              <a:lnSpc>
                <a:spcPct val="140000"/>
              </a:lnSpc>
            </a:pPr>
            <a:r>
              <a:rPr sz="2400" b="1" dirty="0" err="1">
                <a:solidFill>
                  <a:srgbClr val="FF00FF"/>
                </a:solidFill>
              </a:rPr>
              <a:t>出了陀螺就像</a:t>
            </a:r>
            <a:endParaRPr sz="2400" b="1" dirty="0">
              <a:solidFill>
                <a:srgbClr val="FF00FF"/>
              </a:solidFill>
            </a:endParaRPr>
          </a:p>
          <a:p>
            <a:pPr indent="0" fontAlgn="auto">
              <a:lnSpc>
                <a:spcPct val="140000"/>
              </a:lnSpc>
            </a:pPr>
            <a:r>
              <a:rPr sz="2400" b="1" dirty="0" err="1">
                <a:solidFill>
                  <a:srgbClr val="FF00FF"/>
                </a:solidFill>
              </a:rPr>
              <a:t>我们的朋友一</a:t>
            </a:r>
            <a:endParaRPr sz="2400" b="1" dirty="0">
              <a:solidFill>
                <a:srgbClr val="FF00FF"/>
              </a:solidFill>
            </a:endParaRPr>
          </a:p>
          <a:p>
            <a:pPr indent="0" fontAlgn="auto">
              <a:lnSpc>
                <a:spcPct val="140000"/>
              </a:lnSpc>
            </a:pPr>
            <a:r>
              <a:rPr sz="2400" b="1" dirty="0" err="1">
                <a:solidFill>
                  <a:srgbClr val="FF00FF"/>
                </a:solidFill>
              </a:rPr>
              <a:t>样，陪伴着我们</a:t>
            </a:r>
            <a:r>
              <a:rPr sz="2400" b="1" dirty="0">
                <a:solidFill>
                  <a:srgbClr val="FF00FF"/>
                </a:solidFill>
              </a:rPr>
              <a:t>。</a:t>
            </a:r>
            <a:endParaRPr sz="2400" b="1" dirty="0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405" y="1327150"/>
            <a:ext cx="3475990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无论嵌上滚珠，还是钉上铁钉，冰尜儿都不会裂开，能毫无怨言地让你抽打，在冰面上旋转、舞蹈。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985260" y="1101725"/>
            <a:ext cx="10795" cy="3270250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6205" y="2278380"/>
            <a:ext cx="1907540" cy="163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5016500" y="3683000"/>
            <a:ext cx="2880360" cy="791845"/>
          </a:xfrm>
          <a:prstGeom prst="cloudCallout">
            <a:avLst>
              <a:gd name="adj1" fmla="val -68937"/>
              <a:gd name="adj2" fmla="val -7518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0865" y="2511425"/>
            <a:ext cx="371538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0865" y="3058795"/>
            <a:ext cx="371538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0865" y="3570605"/>
            <a:ext cx="279590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7490" y="2026920"/>
            <a:ext cx="277876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49850" y="1011555"/>
            <a:ext cx="35540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FF00FF"/>
                </a:solidFill>
              </a:rPr>
              <a:t>        </a:t>
            </a:r>
            <a:r>
              <a:rPr sz="2400" b="1" dirty="0" err="1">
                <a:solidFill>
                  <a:srgbClr val="FF00FF"/>
                </a:solidFill>
              </a:rPr>
              <a:t>运用比喻的修辞手法，把快乐比作过冬的燕子，生动形象地表现出“我”得不到陀螺的懊恼、不快乐</a:t>
            </a:r>
            <a:r>
              <a:rPr sz="2400" b="1" dirty="0">
                <a:solidFill>
                  <a:srgbClr val="FF00FF"/>
                </a:solidFill>
              </a:rPr>
              <a:t>。</a:t>
            </a:r>
            <a:endParaRPr sz="2400" b="1" dirty="0">
              <a:solidFill>
                <a:srgbClr val="FF00FF"/>
              </a:solidFill>
            </a:endParaRPr>
          </a:p>
          <a:p>
            <a:pPr indent="0" fontAlgn="auto">
              <a:lnSpc>
                <a:spcPct val="150000"/>
              </a:lnSpc>
            </a:pPr>
            <a:endParaRPr sz="2400" b="1" dirty="0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030" y="845820"/>
            <a:ext cx="393382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然而一个孩子无论如何是削不出高质量的陀螺的，因此，曾有很长一段时间我的世界堆满乌云，快乐像过冬的燕子一般，飞到一个谁也看不到的地方去了。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18050" y="988060"/>
            <a:ext cx="0" cy="3023870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114290" y="3848735"/>
            <a:ext cx="28968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b="1">
                <a:solidFill>
                  <a:srgbClr val="FF0000"/>
                </a:solidFill>
                <a:sym typeface="+mn-ea"/>
              </a:rPr>
              <a:t>“我”的心情：懊恼。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bldLvl="0" animBg="1"/>
      <p:bldP spid="13" grpId="0" bldLvl="0" animBg="1"/>
      <p:bldP spid="14" grpId="0" bldLvl="0" animBg="1"/>
      <p:bldP spid="4" grpId="0" bldLvl="0" animBg="1"/>
      <p:bldP spid="5" grpId="0"/>
      <p:bldP spid="3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5820" y="2856230"/>
            <a:ext cx="394779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820" y="3398520"/>
            <a:ext cx="366204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6275" y="2313305"/>
            <a:ext cx="157734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3900" y="1062355"/>
            <a:ext cx="433324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我的叔叔，一位很有童心的年轻民警，答应在我生日那天送我一只陀螺。这消息曾使我一整天处于恍惚的状态，老想象着那只陀螺英武的风姿。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5516245" y="2304415"/>
            <a:ext cx="3039745" cy="1354455"/>
          </a:xfrm>
          <a:prstGeom prst="cloudCallout">
            <a:avLst>
              <a:gd name="adj1" fmla="val -62492"/>
              <a:gd name="adj2" fmla="val -75832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713095" y="2751455"/>
            <a:ext cx="28968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2400" b="1">
                <a:solidFill>
                  <a:srgbClr val="FF0000"/>
                </a:solidFill>
                <a:sym typeface="+mn-ea"/>
              </a:rPr>
              <a:t>“我”的心情：期待。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  <p:bldP spid="3" grpId="0"/>
      <p:bldP spid="16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8775" y="2614930"/>
            <a:ext cx="413575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775" y="3204210"/>
            <a:ext cx="413575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8775" y="3736340"/>
            <a:ext cx="287020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7000" y="2111375"/>
            <a:ext cx="309753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57470" y="1050290"/>
            <a:ext cx="352425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lang="en-US" altLang="zh-CN" sz="2000" b="1" dirty="0">
                <a:solidFill>
                  <a:srgbClr val="FF00FF"/>
                </a:solidFill>
              </a:rPr>
              <a:t>         </a:t>
            </a:r>
            <a:r>
              <a:rPr sz="2400" b="1" dirty="0" err="1">
                <a:solidFill>
                  <a:srgbClr val="FF00FF"/>
                </a:solidFill>
              </a:rPr>
              <a:t>手舞足蹈</a:t>
            </a:r>
            <a:r>
              <a:rPr sz="2400" b="1" dirty="0">
                <a:solidFill>
                  <a:srgbClr val="FF00FF"/>
                </a:solidFill>
              </a:rPr>
              <a:t>” “</a:t>
            </a:r>
            <a:r>
              <a:rPr sz="2400" b="1" dirty="0" err="1">
                <a:solidFill>
                  <a:srgbClr val="FF00FF"/>
                </a:solidFill>
              </a:rPr>
              <a:t>恨不得”写出“我”得到陀螺后兴奋、迫不及待的心情</a:t>
            </a:r>
            <a:r>
              <a:rPr sz="2400" b="1" dirty="0">
                <a:solidFill>
                  <a:srgbClr val="FF00FF"/>
                </a:solidFill>
              </a:rPr>
              <a:t>。</a:t>
            </a:r>
            <a:endParaRPr sz="2400" b="1" dirty="0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775" y="792480"/>
            <a:ext cx="423291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虽然它远不如我想象中的那么漂亮，但我极高兴地接受了它。尤其当我看到这枚“鸭蛋”的下端已嵌上一粒大滚珠时，更是手舞足蹈，恨不得马上在马路上一显身手！</a:t>
            </a:r>
            <a:endParaRPr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874260" y="889635"/>
            <a:ext cx="0" cy="3023870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云形标注 15"/>
          <p:cNvSpPr/>
          <p:nvPr/>
        </p:nvSpPr>
        <p:spPr>
          <a:xfrm>
            <a:off x="4874260" y="3117215"/>
            <a:ext cx="4012565" cy="1354455"/>
          </a:xfrm>
          <a:prstGeom prst="cloudCallout">
            <a:avLst>
              <a:gd name="adj1" fmla="val -53354"/>
              <a:gd name="adj2" fmla="val -82442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157470" y="3564255"/>
            <a:ext cx="3815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2400" b="1">
                <a:solidFill>
                  <a:srgbClr val="FF0000"/>
                </a:solidFill>
                <a:sym typeface="+mn-ea"/>
              </a:rPr>
              <a:t>“我”的心情：高兴、迫切。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  <p:bldP spid="8" grpId="0" bldLvl="0" animBg="1"/>
      <p:bldP spid="5" grpId="0"/>
      <p:bldP spid="3" grpId="0"/>
      <p:bldP spid="16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42950" y="1347470"/>
            <a:ext cx="7896860" cy="2861310"/>
          </a:xfrm>
          <a:prstGeom prst="rect">
            <a:avLst/>
          </a:prstGeom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先生曾经写道：“游戏是儿童最正当的行为，玩具是儿童的天使。”许多人成年之后对玩具仍然情有独钟，久久不能忘怀，因为儿时的玩具早已成为一段难忘的经历，一段难以割舍的情感，一段萦绕于心的感悟。今天，让我们一起走进课文，去体会文中的童真童趣吧！</a:t>
            </a:r>
            <a:endParaRPr lang="zh-CN" altLang="en-US" sz="24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425" y="623570"/>
            <a:ext cx="2055820" cy="57600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4705" y="681355"/>
            <a:ext cx="1557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课文导入</a:t>
            </a:r>
            <a:endParaRPr lang="zh-CN" altLang="en-US" sz="24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1255" y="976630"/>
            <a:ext cx="68408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我的陀螺刚一露面，就招来了一顿嘲笑。 </a:t>
            </a:r>
            <a:endParaRPr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5008245" y="2465070"/>
            <a:ext cx="3193415" cy="1354455"/>
          </a:xfrm>
          <a:prstGeom prst="cloudCallout">
            <a:avLst>
              <a:gd name="adj1" fmla="val -53354"/>
              <a:gd name="adj2" fmla="val -82442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47005" y="2912110"/>
            <a:ext cx="28968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2400" b="1">
                <a:solidFill>
                  <a:srgbClr val="FF0000"/>
                </a:solidFill>
                <a:sym typeface="+mn-ea"/>
              </a:rPr>
              <a:t>“我”的心情：沮丧。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2815" y="2102485"/>
            <a:ext cx="3640455" cy="236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46300" y="1594485"/>
            <a:ext cx="126555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870" y="2141220"/>
            <a:ext cx="91821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5850" y="1594485"/>
            <a:ext cx="434340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69515" y="2689860"/>
            <a:ext cx="1218565" cy="36004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37735" y="1050290"/>
            <a:ext cx="366776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lang="en-US" altLang="zh-CN" sz="2000" b="1">
                <a:solidFill>
                  <a:srgbClr val="FF00FF"/>
                </a:solidFill>
              </a:rPr>
              <a:t>              </a:t>
            </a:r>
            <a:r>
              <a:rPr sz="2400" b="1">
                <a:solidFill>
                  <a:srgbClr val="FF00FF"/>
                </a:solidFill>
              </a:rPr>
              <a:t>“摇头晃脑” “挺着肚皮”运用拟人的修辞手法，形象地写出了大陀螺的得意扬扬、不可一世。“不动声色”则写出了“我”的小陀螺的镇定、不慌不忙。</a:t>
            </a:r>
            <a:endParaRPr sz="2400" b="1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495" y="1408430"/>
            <a:ext cx="375094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大陀螺摇头晃脑，挺着肚皮一次次冲过来，我的“鸭蛋”则不动声色地闪躲</a:t>
            </a:r>
            <a:r>
              <a:rPr lang="zh-CN" sz="2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24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427855" y="1134110"/>
            <a:ext cx="27305" cy="3310255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10" grpId="0" bldLvl="0" animBg="1"/>
      <p:bldP spid="11" grpId="0" bldLvl="0" animBg="1"/>
      <p:bldP spid="5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22165" y="1233170"/>
            <a:ext cx="366776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lang="en-US" altLang="zh-CN" sz="2000" b="1">
                <a:solidFill>
                  <a:srgbClr val="FF00FF"/>
                </a:solidFill>
              </a:rPr>
              <a:t>            </a:t>
            </a:r>
            <a:r>
              <a:rPr sz="2400" b="1">
                <a:solidFill>
                  <a:srgbClr val="FF00FF"/>
                </a:solidFill>
              </a:rPr>
              <a:t> 运用拟人的修辞手法，把陀螺写“活”了，好像陀螺也有了感受和意识。</a:t>
            </a:r>
            <a:endParaRPr sz="2400" b="1">
              <a:solidFill>
                <a:srgbClr val="FF00FF"/>
              </a:solidFill>
            </a:endParaRPr>
          </a:p>
          <a:p>
            <a:pPr indent="0" fontAlgn="auto">
              <a:lnSpc>
                <a:spcPct val="140000"/>
              </a:lnSpc>
            </a:pPr>
            <a:r>
              <a:rPr sz="2400" b="1">
                <a:solidFill>
                  <a:srgbClr val="FF00FF"/>
                </a:solidFill>
              </a:rPr>
              <a:t>表达了作者对小陀螺的喜爱之情。</a:t>
            </a:r>
            <a:endParaRPr b="1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455" y="1233170"/>
            <a:ext cx="326898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结果呢，大陀螺在这个始终立于不败之地的对手面前，彻底溃败了。</a:t>
            </a:r>
            <a:endParaRPr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303395" y="915670"/>
            <a:ext cx="0" cy="3312795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21105" y="741045"/>
            <a:ext cx="67011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这真是个辉煌的时刻！我尝到了胜利的滋味，品到了幸运的甜头。</a:t>
            </a:r>
            <a:endParaRPr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44625" y="2240915"/>
            <a:ext cx="2548255" cy="2215515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4199890" y="2769870"/>
            <a:ext cx="4112260" cy="1354455"/>
          </a:xfrm>
          <a:prstGeom prst="cloudCallout">
            <a:avLst>
              <a:gd name="adj1" fmla="val -37260"/>
              <a:gd name="adj2" fmla="val -9500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496435" y="3216910"/>
            <a:ext cx="3815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2400" b="1">
                <a:solidFill>
                  <a:srgbClr val="FF0000"/>
                </a:solidFill>
                <a:sym typeface="+mn-ea"/>
              </a:rPr>
              <a:t>“我”的心情：欢乐、自豪。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574165" y="2091055"/>
            <a:ext cx="1869440" cy="45783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6895" y="2700655"/>
            <a:ext cx="2181225" cy="45783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11320" y="932815"/>
            <a:ext cx="3667760" cy="3277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lang="en-US" altLang="zh-CN" sz="2800" b="1">
                <a:solidFill>
                  <a:srgbClr val="FF00FF"/>
                </a:solidFill>
              </a:rPr>
              <a:t>        </a:t>
            </a:r>
            <a:r>
              <a:rPr sz="2400" b="1">
                <a:solidFill>
                  <a:srgbClr val="FF00FF"/>
                </a:solidFill>
              </a:rPr>
              <a:t>这句话的意思是，人不能单凭外貌来评价，就像海水不能用斗来量一样。告诉我们：考察、评判一个人，要看他的实际能力，不能因为相貌平常而轻视。</a:t>
            </a:r>
            <a:endParaRPr sz="2400" b="1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960" y="1233170"/>
            <a:ext cx="326898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这真应了一句古话：人不可貌相，海水不可斗量。</a:t>
            </a:r>
            <a:endParaRPr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83025" y="932815"/>
            <a:ext cx="0" cy="3312795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855" y="598170"/>
            <a:ext cx="2056630" cy="576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1190" y="655955"/>
            <a:ext cx="1439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文章结构</a:t>
            </a:r>
            <a:endParaRPr lang="zh-CN" altLang="en-US" sz="24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8750" y="1707515"/>
            <a:ext cx="8827135" cy="240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220" y="745490"/>
            <a:ext cx="2056630" cy="5760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1670" y="803275"/>
            <a:ext cx="1631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主题归纳</a:t>
            </a:r>
            <a:endParaRPr lang="zh-CN" altLang="en-US" sz="24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889000" y="1497965"/>
            <a:ext cx="7660005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/>
              <a:t>本文以陀螺为线索，主要叙述了作者的一只其貌不扬的小陀螺战胜大陀螺的事情，作者从中悟到了一个深刻的道理，体会到了成长中的快乐，表达了对陀螺的喜爱之情。 作者以儿童的眼光和心理去观察事物、描写事物，字里行间充满了童真童趣。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1060450" y="1401445"/>
            <a:ext cx="6985635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默读课文，在你体会比较深的地方作批注。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60450" y="2037715"/>
            <a:ext cx="56565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fontAlgn="auto" hangingPunct="1">
              <a:lnSpc>
                <a:spcPct val="110000"/>
              </a:lnSpc>
              <a:spcBef>
                <a:spcPts val="900"/>
              </a:spcBef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答案参见“阅读有策略”右栏中的批注。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pic>
        <p:nvPicPr>
          <p:cNvPr id="3" name="图片 2" descr="图标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905" y="1524000"/>
            <a:ext cx="296545" cy="302895"/>
          </a:xfrm>
          <a:prstGeom prst="rect">
            <a:avLst/>
          </a:prstGeom>
        </p:spPr>
      </p:pic>
      <p:pic>
        <p:nvPicPr>
          <p:cNvPr id="11" name="图片 10" descr="通用的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4615" y="711200"/>
            <a:ext cx="2056425" cy="5760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7050" y="768985"/>
            <a:ext cx="1624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教材习题</a:t>
            </a:r>
            <a:endParaRPr lang="zh-CN" altLang="en-US" sz="2400" b="1" dirty="0"/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039495" y="2583180"/>
            <a:ext cx="644906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读下面的句子，体会“我”心情变化的过程。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图标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2705735"/>
            <a:ext cx="296545" cy="3028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2145" y="3094355"/>
            <a:ext cx="82130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◇</a:t>
            </a:r>
            <a:r>
              <a:rPr lang="zh-CN" altLang="en-US" sz="2000" b="1" dirty="0">
                <a:solidFill>
                  <a:srgbClr val="0000FF"/>
                </a:solidFill>
              </a:rPr>
              <a:t>因此，曾有很长一段时间我的世界堆满乌云，快乐像过冬的燕子一般，</a:t>
            </a:r>
            <a:endParaRPr lang="zh-CN" altLang="en-US" sz="2000" b="1" dirty="0">
              <a:solidFill>
                <a:srgbClr val="0000FF"/>
              </a:solidFill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000" b="1" dirty="0">
                <a:solidFill>
                  <a:srgbClr val="0000FF"/>
                </a:solidFill>
              </a:rPr>
              <a:t>    飞到一个谁也看不到的地方去了。</a:t>
            </a:r>
            <a:endParaRPr lang="zh-CN" altLang="en-US" sz="2000" b="1" dirty="0">
              <a:solidFill>
                <a:srgbClr val="0000FF"/>
              </a:solidFill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◇</a:t>
            </a:r>
            <a:r>
              <a:rPr lang="zh-CN" altLang="en-US" sz="2000" b="1" dirty="0">
                <a:solidFill>
                  <a:srgbClr val="0000FF"/>
                </a:solidFill>
              </a:rPr>
              <a:t>这消息曾使我一整天处于恍惚的状态，老想象着那只陀螺英武的风姿。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4" grpId="1"/>
      <p:bldP spid="5" grpId="0"/>
      <p:bldP spid="6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8170" y="634365"/>
            <a:ext cx="778192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6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◇</a:t>
            </a:r>
            <a:r>
              <a:rPr lang="zh-CN" altLang="en-US" sz="2000" b="1" dirty="0">
                <a:solidFill>
                  <a:srgbClr val="0000FF"/>
                </a:solidFill>
              </a:rPr>
              <a:t>尤其当我看到这枚“鸭蛋”的下端已嵌上一粒大滚珠时，更是手舞足蹈，恨不得马上在马路上一显身手！</a:t>
            </a:r>
            <a:endParaRPr lang="zh-CN" altLang="en-US" sz="2000" b="1" dirty="0">
              <a:solidFill>
                <a:srgbClr val="0000FF"/>
              </a:solidFill>
            </a:endParaRPr>
          </a:p>
          <a:p>
            <a:pPr fontAlgn="auto">
              <a:lnSpc>
                <a:spcPct val="160000"/>
              </a:lnSpc>
            </a:pP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◇</a:t>
            </a:r>
            <a:r>
              <a:rPr lang="zh-CN" altLang="en-US" sz="2000" b="1" dirty="0">
                <a:solidFill>
                  <a:srgbClr val="0000FF"/>
                </a:solidFill>
                <a:sym typeface="+mn-ea"/>
              </a:rPr>
              <a:t>我的陀螺刚一露面，就招来了一顿嘲</a:t>
            </a:r>
            <a:r>
              <a:rPr lang="zh-CN" altLang="en-US" sz="2000" b="1" dirty="0">
                <a:solidFill>
                  <a:srgbClr val="0000FF"/>
                </a:solidFill>
              </a:rPr>
              <a:t>笑。</a:t>
            </a:r>
            <a:endParaRPr lang="zh-CN" altLang="en-US" sz="2000" b="1" dirty="0">
              <a:solidFill>
                <a:srgbClr val="0000FF"/>
              </a:solidFill>
            </a:endParaRPr>
          </a:p>
          <a:p>
            <a:pPr fontAlgn="auto">
              <a:lnSpc>
                <a:spcPct val="160000"/>
              </a:lnSpc>
            </a:pP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◇</a:t>
            </a:r>
            <a:r>
              <a:rPr lang="zh-CN" altLang="en-US" sz="2000" b="1" dirty="0">
                <a:solidFill>
                  <a:srgbClr val="0000FF"/>
                </a:solidFill>
                <a:sym typeface="+mn-ea"/>
              </a:rPr>
              <a:t>这真是个辉煌的时刻！ 我尝到</a:t>
            </a:r>
            <a:r>
              <a:rPr lang="zh-CN" altLang="en-US" sz="2000" b="1" dirty="0">
                <a:solidFill>
                  <a:srgbClr val="0000FF"/>
                </a:solidFill>
              </a:rPr>
              <a:t>了胜利的滋味，品到了幸运的甜头。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590" y="2789555"/>
            <a:ext cx="7017385" cy="445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答案参见“阅读有策略”右栏中的批注⑤⑥⑧⑨⑫。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801370" y="3363595"/>
            <a:ext cx="784352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900"/>
              </a:spcBef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“人不可貌相，海水不可斗量”，说说你对这句话的理解。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56590" y="3911600"/>
            <a:ext cx="56565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fontAlgn="auto" hangingPunct="1">
              <a:lnSpc>
                <a:spcPct val="110000"/>
              </a:lnSpc>
              <a:spcBef>
                <a:spcPts val="900"/>
              </a:spcBef>
            </a:pPr>
            <a:r>
              <a:rPr lang="zh-CN" altLang="en-US" sz="2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答案参见“阅读有策略”右栏中的批注⑬。</a:t>
            </a:r>
            <a:endParaRPr lang="zh-CN" altLang="en-US" sz="23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pic>
        <p:nvPicPr>
          <p:cNvPr id="5" name="图片 4" descr="图标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25" y="3486150"/>
            <a:ext cx="296545" cy="30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8914" grpId="0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410" y="589280"/>
            <a:ext cx="2056425" cy="5760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5935" y="647065"/>
            <a:ext cx="1562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拓展空间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2340610" y="585470"/>
            <a:ext cx="40678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描写童趣的古诗（二）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4445" y="1235075"/>
            <a:ext cx="1884045" cy="3276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400" b="1">
                <a:cs typeface="+mn-ea"/>
              </a:rPr>
              <a:t>      </a:t>
            </a:r>
            <a:r>
              <a:rPr lang="zh-CN" altLang="en-US" sz="2400" b="1">
                <a:cs typeface="+mn-ea"/>
              </a:rPr>
              <a:t>牧 竖</a:t>
            </a:r>
            <a:endParaRPr lang="zh-CN" altLang="en-US" sz="2400" b="1"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b="1">
                <a:cs typeface="+mn-ea"/>
              </a:rPr>
              <a:t>［唐］崔道融</a:t>
            </a:r>
            <a:endParaRPr lang="zh-CN" altLang="en-US" b="1"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400" b="1">
                <a:cs typeface="+mn-ea"/>
              </a:rPr>
              <a:t>牧竖持蓑笠，</a:t>
            </a:r>
            <a:endParaRPr lang="zh-CN" altLang="en-US" sz="2400" b="1"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400" b="1">
                <a:cs typeface="+mn-ea"/>
              </a:rPr>
              <a:t>逢人气傲然。</a:t>
            </a:r>
            <a:endParaRPr lang="zh-CN" altLang="en-US" sz="2400" b="1"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400" b="1">
                <a:cs typeface="+mn-ea"/>
              </a:rPr>
              <a:t>卧牛吹短笛，</a:t>
            </a:r>
            <a:endParaRPr lang="zh-CN" altLang="en-US" sz="2400" b="1"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altLang="en-US" sz="2400" b="1">
                <a:cs typeface="+mn-ea"/>
              </a:rPr>
              <a:t>耕却傍溪田。</a:t>
            </a:r>
            <a:endParaRPr lang="zh-CN" altLang="en-US" sz="2400" b="1">
              <a:cs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747770" y="1417955"/>
            <a:ext cx="17780" cy="3093720"/>
          </a:xfrm>
          <a:prstGeom prst="line">
            <a:avLst/>
          </a:prstGeom>
          <a:ln cap="rnd" cmpd="thickThin"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256405" y="1811655"/>
            <a:ext cx="45053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诗意：</a:t>
            </a:r>
            <a:r>
              <a:rPr lang="zh-CN" altLang="en-US" sz="2400" b="1">
                <a:solidFill>
                  <a:srgbClr val="0000FF"/>
                </a:solidFill>
              </a:rPr>
              <a:t>牧童身穿蓑衣头戴斗笠，碰见人故意装得很神气。放牧时卧在牛背上吹短笛，牛耕田时就在溪边田头玩耍。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通用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" y="648335"/>
            <a:ext cx="1905635" cy="645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7061" y="763111"/>
            <a:ext cx="1514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+mn-ea"/>
                <a:sym typeface="+mn-ea"/>
              </a:rPr>
              <a:t>学习目标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617220" y="1294130"/>
            <a:ext cx="8133715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60000"/>
              </a:lnSpc>
            </a:pPr>
            <a:r>
              <a:rPr sz="2400" b="1" dirty="0">
                <a:solidFill>
                  <a:srgbClr val="0000FF"/>
                </a:solidFill>
                <a:latin typeface="+mn-ea"/>
                <a:cs typeface="+mn-ea"/>
              </a:rPr>
              <a:t>1. </a:t>
            </a:r>
            <a:r>
              <a:rPr sz="2400" b="1" dirty="0" err="1">
                <a:solidFill>
                  <a:srgbClr val="0000FF"/>
                </a:solidFill>
                <a:latin typeface="+mn-ea"/>
                <a:cs typeface="+mn-ea"/>
              </a:rPr>
              <a:t>会认“兵、恨”等</a:t>
            </a:r>
            <a:r>
              <a:rPr sz="2400" b="1" dirty="0">
                <a:solidFill>
                  <a:srgbClr val="0000FF"/>
                </a:solidFill>
                <a:latin typeface="+mn-ea"/>
                <a:cs typeface="+mn-ea"/>
              </a:rPr>
              <a:t> </a:t>
            </a:r>
            <a:r>
              <a:rPr sz="2400" dirty="0">
                <a:solidFill>
                  <a:srgbClr val="0000FF"/>
                </a:solidFill>
                <a:latin typeface="+mn-ea"/>
                <a:cs typeface="+mn-ea"/>
              </a:rPr>
              <a:t>10 </a:t>
            </a:r>
            <a:r>
              <a:rPr sz="2400" b="1" dirty="0">
                <a:solidFill>
                  <a:srgbClr val="0000FF"/>
                </a:solidFill>
                <a:latin typeface="+mn-ea"/>
                <a:cs typeface="+mn-ea"/>
              </a:rPr>
              <a:t>个生字，读准多音字“</a:t>
            </a:r>
            <a:r>
              <a:rPr sz="2400" b="1" dirty="0" err="1">
                <a:solidFill>
                  <a:srgbClr val="0000FF"/>
                </a:solidFill>
                <a:latin typeface="+mn-ea"/>
                <a:cs typeface="+mn-ea"/>
              </a:rPr>
              <a:t>钉、旋</a:t>
            </a:r>
            <a:r>
              <a:rPr sz="2400" b="1" dirty="0">
                <a:solidFill>
                  <a:srgbClr val="0000FF"/>
                </a:solidFill>
                <a:latin typeface="+mn-ea"/>
                <a:cs typeface="+mn-ea"/>
              </a:rPr>
              <a:t>”，</a:t>
            </a:r>
            <a:r>
              <a:rPr sz="2400" b="1" dirty="0" err="1">
                <a:solidFill>
                  <a:srgbClr val="0000FF"/>
                </a:solidFill>
                <a:latin typeface="+mn-ea"/>
                <a:cs typeface="+mn-ea"/>
              </a:rPr>
              <a:t>会写“否、旋”等</a:t>
            </a:r>
            <a:r>
              <a:rPr sz="2400" b="1" dirty="0">
                <a:solidFill>
                  <a:srgbClr val="0000FF"/>
                </a:solidFill>
                <a:latin typeface="+mn-ea"/>
                <a:cs typeface="+mn-ea"/>
              </a:rPr>
              <a:t> </a:t>
            </a:r>
            <a:r>
              <a:rPr sz="2400" dirty="0">
                <a:solidFill>
                  <a:srgbClr val="0000FF"/>
                </a:solidFill>
                <a:latin typeface="+mn-ea"/>
                <a:cs typeface="+mn-ea"/>
              </a:rPr>
              <a:t>14 </a:t>
            </a:r>
            <a:r>
              <a:rPr sz="2400" b="1" dirty="0" err="1">
                <a:solidFill>
                  <a:srgbClr val="0000FF"/>
                </a:solidFill>
                <a:latin typeface="+mn-ea"/>
                <a:cs typeface="+mn-ea"/>
              </a:rPr>
              <a:t>个字，会写“冰天雪地、否则”等</a:t>
            </a:r>
            <a:r>
              <a:rPr sz="2400" dirty="0">
                <a:solidFill>
                  <a:srgbClr val="0000FF"/>
                </a:solidFill>
                <a:latin typeface="+mn-ea"/>
                <a:cs typeface="+mn-ea"/>
              </a:rPr>
              <a:t> 23</a:t>
            </a:r>
            <a:r>
              <a:rPr sz="2400" b="1" dirty="0">
                <a:solidFill>
                  <a:srgbClr val="0000FF"/>
                </a:solidFill>
                <a:latin typeface="+mn-ea"/>
                <a:cs typeface="+mn-ea"/>
              </a:rPr>
              <a:t> 个词语。2. </a:t>
            </a:r>
            <a:r>
              <a:rPr sz="2400" b="1" dirty="0" err="1">
                <a:solidFill>
                  <a:srgbClr val="0000FF"/>
                </a:solidFill>
                <a:latin typeface="+mn-ea"/>
                <a:cs typeface="+mn-ea"/>
              </a:rPr>
              <a:t>默读课文，在体会比较深的地方作批注</a:t>
            </a:r>
            <a:r>
              <a:rPr sz="2400" b="1" dirty="0">
                <a:solidFill>
                  <a:srgbClr val="0000FF"/>
                </a:solidFill>
                <a:latin typeface="+mn-ea"/>
                <a:cs typeface="+mn-ea"/>
              </a:rPr>
              <a:t>。</a:t>
            </a:r>
            <a:endParaRPr sz="2400" b="1" dirty="0">
              <a:solidFill>
                <a:srgbClr val="0000FF"/>
              </a:solidFill>
              <a:latin typeface="+mn-ea"/>
              <a:cs typeface="+mn-ea"/>
            </a:endParaRPr>
          </a:p>
          <a:p>
            <a:pPr fontAlgn="auto">
              <a:lnSpc>
                <a:spcPct val="160000"/>
              </a:lnSpc>
            </a:pPr>
            <a:r>
              <a:rPr sz="2400" b="1" dirty="0">
                <a:solidFill>
                  <a:srgbClr val="0000FF"/>
                </a:solidFill>
                <a:latin typeface="+mn-ea"/>
                <a:cs typeface="+mn-ea"/>
              </a:rPr>
              <a:t>3. </a:t>
            </a:r>
            <a:r>
              <a:rPr sz="2400" b="1" dirty="0" err="1">
                <a:solidFill>
                  <a:srgbClr val="0000FF"/>
                </a:solidFill>
                <a:latin typeface="+mn-ea"/>
                <a:cs typeface="+mn-ea"/>
              </a:rPr>
              <a:t>读课文中的重点句子，体会“我”心情变化的过程</a:t>
            </a:r>
            <a:r>
              <a:rPr sz="2400" b="1" dirty="0">
                <a:solidFill>
                  <a:srgbClr val="0000FF"/>
                </a:solidFill>
                <a:latin typeface="+mn-ea"/>
                <a:cs typeface="+mn-ea"/>
              </a:rPr>
              <a:t>。</a:t>
            </a:r>
            <a:endParaRPr sz="2400" b="1" dirty="0">
              <a:solidFill>
                <a:srgbClr val="0000FF"/>
              </a:solidFill>
              <a:latin typeface="+mn-ea"/>
              <a:cs typeface="+mn-ea"/>
            </a:endParaRPr>
          </a:p>
          <a:p>
            <a:pPr fontAlgn="auto">
              <a:lnSpc>
                <a:spcPct val="160000"/>
              </a:lnSpc>
            </a:pPr>
            <a:r>
              <a:rPr lang="en-US" sz="2400" b="1" dirty="0">
                <a:solidFill>
                  <a:srgbClr val="0000FF"/>
                </a:solidFill>
                <a:latin typeface="+mn-ea"/>
                <a:cs typeface="+mn-ea"/>
              </a:rPr>
              <a:t>4.理解“人不可貌相，海水不可斗量”这句话的意思。</a:t>
            </a:r>
            <a:endParaRPr lang="en-US" sz="2400" b="1" dirty="0">
              <a:solidFill>
                <a:srgbClr val="0000FF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3355" y="759460"/>
            <a:ext cx="2055495" cy="6203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7695" y="861695"/>
            <a:ext cx="1542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/>
              <a:t>作者简介</a:t>
            </a:r>
            <a:endParaRPr lang="zh-CN" altLang="zh-CN" sz="24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607695" y="1612265"/>
            <a:ext cx="835215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高</a:t>
            </a:r>
            <a:r>
              <a:rPr 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洪波  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笔名向川，诗人、散文家，1984 </a:t>
            </a:r>
            <a:r>
              <a:rPr sz="24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年加入中国作家协会。先后出版过儿童诗集《大象法官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》《</a:t>
            </a:r>
            <a:r>
              <a:rPr sz="24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鹅鹅鹅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》《</a:t>
            </a:r>
            <a:r>
              <a:rPr sz="24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吃石头的鳄鱼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》，</a:t>
            </a:r>
            <a:r>
              <a:rPr sz="24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散文集《波斯猫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》《</a:t>
            </a:r>
            <a:r>
              <a:rPr sz="24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文坛走笔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》。</a:t>
            </a:r>
            <a:r>
              <a:rPr sz="24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儿童诗《我想》获全国第一届儿童文学优秀作品奖，散文集《悄悄话》获全国第三届儿童文学优秀作品奖</a:t>
            </a:r>
            <a:r>
              <a:rPr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sz="2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7975" y="752475"/>
            <a:ext cx="1814195" cy="5632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4180" y="803910"/>
            <a:ext cx="1903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+mj-ea"/>
                <a:ea typeface="+mj-ea"/>
                <a:sym typeface="+mn-ea"/>
              </a:rPr>
              <a:t> </a:t>
            </a:r>
            <a:r>
              <a:rPr lang="zh-CN" altLang="en-US" sz="2400" b="1" dirty="0">
                <a:latin typeface="+mj-ea"/>
                <a:ea typeface="+mj-ea"/>
                <a:sym typeface="+mn-ea"/>
              </a:rPr>
              <a:t>字词学习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9460" y="1405890"/>
            <a:ext cx="7876540" cy="2454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24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否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定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旋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转    状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况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士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兵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战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败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24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仍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尤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    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恨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帅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气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预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备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8645" y="1621155"/>
            <a:ext cx="965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fǒu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03780" y="1621155"/>
            <a:ext cx="872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xuán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86250" y="1621155"/>
            <a:ext cx="9493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kuàng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31230" y="1621155"/>
            <a:ext cx="75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bīng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91410" y="2827655"/>
            <a:ext cx="697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yóu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72375" y="1621155"/>
            <a:ext cx="768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bài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66260" y="2827655"/>
            <a:ext cx="789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hèn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66715" y="2827655"/>
            <a:ext cx="905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shuài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0" y="2827655"/>
            <a:ext cx="802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yù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45160" y="2827655"/>
            <a:ext cx="975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réng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9" grpId="0"/>
      <p:bldP spid="22" grpId="0"/>
      <p:bldP spid="23" grpId="0"/>
      <p:bldP spid="24" grpId="0"/>
      <p:bldP spid="27" grpId="0"/>
      <p:bldP spid="29" grpId="0"/>
      <p:bldP spid="30" grpId="0"/>
      <p:bldP spid="31" grpId="0"/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92250" y="1294765"/>
            <a:ext cx="61595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溃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败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品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尝    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丑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豪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lnSpc>
                <a:spcPct val="2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钉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子    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衅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彻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底    荣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38910" y="1551305"/>
            <a:ext cx="780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kuì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50210" y="1551305"/>
            <a:ext cx="923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pǐn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65065" y="1551305"/>
            <a:ext cx="1000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chǒu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15760" y="1551305"/>
            <a:ext cx="835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háo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30340" y="2771140"/>
            <a:ext cx="10204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yù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95190" y="2771140"/>
            <a:ext cx="754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chè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6155" y="2771140"/>
            <a:ext cx="575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xìn 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0490" y="2771140"/>
            <a:ext cx="897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>
                <a:solidFill>
                  <a:srgbClr val="0000FF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dīng</a:t>
            </a:r>
            <a:endParaRPr lang="en-US" altLang="zh-CN" sz="2400">
              <a:solidFill>
                <a:srgbClr val="0000FF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大括号 1"/>
          <p:cNvSpPr/>
          <p:nvPr/>
        </p:nvSpPr>
        <p:spPr>
          <a:xfrm>
            <a:off x="1668780" y="1590040"/>
            <a:ext cx="268605" cy="83629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5690" y="1739900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钉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2040255" y="1430020"/>
            <a:ext cx="856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dīng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0255" y="2096770"/>
            <a:ext cx="790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dìng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0345" y="1492885"/>
            <a:ext cx="890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+mn-ea"/>
                <a:sym typeface="+mn-ea"/>
              </a:rPr>
              <a:t>钉子</a:t>
            </a:r>
            <a:endParaRPr lang="en-US" altLang="zh-CN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30195" y="2096770"/>
            <a:ext cx="1466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+mn-ea"/>
                <a:sym typeface="+mn-ea"/>
              </a:rPr>
              <a:t>钉扣子</a:t>
            </a:r>
            <a:endParaRPr lang="zh-CN" altLang="en-US" sz="2400" b="1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7715" y="1739900"/>
            <a:ext cx="61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旋</a:t>
            </a:r>
            <a:endParaRPr lang="zh-CN" altLang="en-US" sz="2800" b="1"/>
          </a:p>
        </p:txBody>
      </p:sp>
      <p:sp>
        <p:nvSpPr>
          <p:cNvPr id="10" name="左大括号 9"/>
          <p:cNvSpPr/>
          <p:nvPr/>
        </p:nvSpPr>
        <p:spPr>
          <a:xfrm>
            <a:off x="5188585" y="1590040"/>
            <a:ext cx="315595" cy="82232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40705" y="2037715"/>
            <a:ext cx="865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xuàn</a:t>
            </a:r>
            <a:endParaRPr lang="en-US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05575" y="2037715"/>
            <a:ext cx="1506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旋风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pic>
        <p:nvPicPr>
          <p:cNvPr id="29" name="图片 28" descr="多音字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670" y="674370"/>
            <a:ext cx="2150110" cy="8115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47690" y="1430020"/>
            <a:ext cx="858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xuán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67805" y="1430020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旋转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668780" y="3237865"/>
            <a:ext cx="268605" cy="83629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5690" y="3387725"/>
            <a:ext cx="592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挨</a:t>
            </a:r>
            <a:endParaRPr lang="zh-CN" altLang="en-US" sz="2800" b="1"/>
          </a:p>
        </p:txBody>
      </p:sp>
      <p:sp>
        <p:nvSpPr>
          <p:cNvPr id="15" name="文本框 14"/>
          <p:cNvSpPr txBox="1"/>
          <p:nvPr/>
        </p:nvSpPr>
        <p:spPr>
          <a:xfrm>
            <a:off x="2040255" y="307784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ái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40255" y="3744595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āi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60345" y="3140710"/>
            <a:ext cx="890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挨打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30195" y="3744595"/>
            <a:ext cx="1466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+mn-ea"/>
                <a:sym typeface="+mn-ea"/>
              </a:rPr>
              <a:t>挨家挨户</a:t>
            </a:r>
            <a:endParaRPr lang="zh-CN" altLang="en-US" sz="2400" b="1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77715" y="3387725"/>
            <a:ext cx="610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削</a:t>
            </a:r>
            <a:endParaRPr lang="zh-CN" altLang="en-US" sz="2800" b="1"/>
          </a:p>
        </p:txBody>
      </p:sp>
      <p:sp>
        <p:nvSpPr>
          <p:cNvPr id="20" name="左大括号 19"/>
          <p:cNvSpPr/>
          <p:nvPr/>
        </p:nvSpPr>
        <p:spPr>
          <a:xfrm>
            <a:off x="5188585" y="3237865"/>
            <a:ext cx="315595" cy="822325"/>
          </a:xfrm>
          <a:prstGeom prst="leftBrac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40705" y="3685540"/>
            <a:ext cx="758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xuē</a:t>
            </a:r>
            <a:endParaRPr lang="en-US" altLang="zh-CN" sz="2400">
              <a:solidFill>
                <a:srgbClr val="FF0000"/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05575" y="3685540"/>
            <a:ext cx="1506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sym typeface="+mn-ea"/>
              </a:rPr>
              <a:t>剥削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47690" y="3077845"/>
            <a:ext cx="752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xiāo</a:t>
            </a:r>
            <a:endParaRPr lang="en-US" altLang="zh-CN" sz="2400">
              <a:solidFill>
                <a:srgbClr val="FF0000"/>
              </a:solidFill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67805" y="3077845"/>
            <a:ext cx="1176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sym typeface="+mn-ea"/>
              </a:rPr>
              <a:t>削苹果</a:t>
            </a:r>
            <a:endParaRPr lang="zh-CN" altLang="en-US" sz="2400" b="1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4" bldLvl="0" animBg="1"/>
      <p:bldP spid="3" grpId="0"/>
      <p:bldP spid="5" grpId="0"/>
      <p:bldP spid="6" grpId="0"/>
      <p:bldP spid="7" grpId="0"/>
      <p:bldP spid="8" grpId="0"/>
      <p:bldP spid="9" grpId="0"/>
      <p:bldP spid="10" grpId="0" bldLvl="0" animBg="1"/>
      <p:bldP spid="12" grpId="0"/>
      <p:bldP spid="14" grpId="0"/>
      <p:bldP spid="4" grpId="0"/>
      <p:bldP spid="27" grpId="0"/>
      <p:bldP spid="11" grpId="4" bldLvl="0" animBg="1"/>
      <p:bldP spid="13" grpId="0"/>
      <p:bldP spid="15" grpId="0"/>
      <p:bldP spid="16" grpId="0"/>
      <p:bldP spid="17" grpId="0"/>
      <p:bldP spid="18" grpId="0"/>
      <p:bldP spid="19" grpId="0"/>
      <p:bldP spid="20" grpId="0" bldLvl="0" animBg="1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>
            <p:custDataLst>
              <p:tags r:id="rId1"/>
            </p:custDataLst>
          </p:nvPr>
        </p:nvSpPr>
        <p:spPr>
          <a:xfrm>
            <a:off x="1072515" y="1642110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336358" y="157559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旋（旋转）</a:t>
            </a:r>
            <a:endParaRPr lang="zh-CN" altLang="en-US" sz="2400" b="1">
              <a:latin typeface="+mj-ea"/>
              <a:ea typeface="+mj-ea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336040" y="2309495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旅（旅游）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8" name="左大括号 7"/>
          <p:cNvSpPr/>
          <p:nvPr>
            <p:custDataLst>
              <p:tags r:id="rId4"/>
            </p:custDataLst>
          </p:nvPr>
        </p:nvSpPr>
        <p:spPr>
          <a:xfrm>
            <a:off x="3423285" y="1642110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758883" y="157559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仍（仍旧）</a:t>
            </a:r>
            <a:endParaRPr lang="zh-CN" altLang="en-US" sz="2400" b="1">
              <a:latin typeface="+mj-ea"/>
              <a:ea typeface="+mj-ea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758883" y="230965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扔（扔掉）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1" name="左大括号 10"/>
          <p:cNvSpPr/>
          <p:nvPr>
            <p:custDataLst>
              <p:tags r:id="rId7"/>
            </p:custDataLst>
          </p:nvPr>
        </p:nvSpPr>
        <p:spPr>
          <a:xfrm>
            <a:off x="5625465" y="1642110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5961063" y="152733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尤（尤其）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5961063" y="2341404"/>
            <a:ext cx="175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</a:rPr>
              <a:t>优（优秀）</a:t>
            </a:r>
            <a:endParaRPr lang="zh-CN" altLang="en-US" sz="2400" b="1">
              <a:latin typeface="+mj-ea"/>
              <a:ea typeface="+mj-ea"/>
            </a:endParaRPr>
          </a:p>
        </p:txBody>
      </p:sp>
      <p:pic>
        <p:nvPicPr>
          <p:cNvPr id="4" name="图片 3" descr="1形近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8268" y="569913"/>
            <a:ext cx="2324735" cy="876300"/>
          </a:xfrm>
          <a:prstGeom prst="rect">
            <a:avLst/>
          </a:prstGeom>
        </p:spPr>
      </p:pic>
      <p:sp>
        <p:nvSpPr>
          <p:cNvPr id="121" name="左大括号 120"/>
          <p:cNvSpPr/>
          <p:nvPr>
            <p:custDataLst>
              <p:tags r:id="rId12"/>
            </p:custDataLst>
          </p:nvPr>
        </p:nvSpPr>
        <p:spPr>
          <a:xfrm>
            <a:off x="1102995" y="3225165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左大括号 121"/>
          <p:cNvSpPr/>
          <p:nvPr>
            <p:custDataLst>
              <p:tags r:id="rId13"/>
            </p:custDataLst>
          </p:nvPr>
        </p:nvSpPr>
        <p:spPr>
          <a:xfrm>
            <a:off x="3423285" y="3225165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左大括号 122"/>
          <p:cNvSpPr/>
          <p:nvPr>
            <p:custDataLst>
              <p:tags r:id="rId14"/>
            </p:custDataLst>
          </p:nvPr>
        </p:nvSpPr>
        <p:spPr>
          <a:xfrm>
            <a:off x="5625465" y="3225165"/>
            <a:ext cx="335915" cy="1013460"/>
          </a:xfrm>
          <a:prstGeom prst="leftBrace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文本框 123"/>
          <p:cNvSpPr txBox="1"/>
          <p:nvPr>
            <p:custDataLst>
              <p:tags r:id="rId15"/>
            </p:custDataLst>
          </p:nvPr>
        </p:nvSpPr>
        <p:spPr>
          <a:xfrm>
            <a:off x="1408430" y="3144520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恨（仇恨）</a:t>
            </a:r>
            <a:endParaRPr lang="zh-CN" altLang="en-US" sz="2400" b="1">
              <a:latin typeface="+mj-ea"/>
              <a:ea typeface="+mj-ea"/>
              <a:sym typeface="+mn-ea"/>
            </a:endParaRPr>
          </a:p>
        </p:txBody>
      </p:sp>
      <p:sp>
        <p:nvSpPr>
          <p:cNvPr id="125" name="文本框 124"/>
          <p:cNvSpPr txBox="1"/>
          <p:nvPr>
            <p:custDataLst>
              <p:tags r:id="rId16"/>
            </p:custDataLst>
          </p:nvPr>
        </p:nvSpPr>
        <p:spPr>
          <a:xfrm>
            <a:off x="1408430" y="3841115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很（很好）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26" name="文本框 125"/>
          <p:cNvSpPr txBox="1"/>
          <p:nvPr>
            <p:custDataLst>
              <p:tags r:id="rId17"/>
            </p:custDataLst>
          </p:nvPr>
        </p:nvSpPr>
        <p:spPr>
          <a:xfrm>
            <a:off x="3759200" y="3144520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溃（溃败）</a:t>
            </a:r>
            <a:endParaRPr lang="zh-CN" altLang="en-US" sz="2400" b="1">
              <a:latin typeface="+mj-ea"/>
              <a:ea typeface="+mj-ea"/>
              <a:sym typeface="+mn-ea"/>
            </a:endParaRPr>
          </a:p>
        </p:txBody>
      </p:sp>
      <p:sp>
        <p:nvSpPr>
          <p:cNvPr id="127" name="文本框 126"/>
          <p:cNvSpPr txBox="1"/>
          <p:nvPr>
            <p:custDataLst>
              <p:tags r:id="rId18"/>
            </p:custDataLst>
          </p:nvPr>
        </p:nvSpPr>
        <p:spPr>
          <a:xfrm>
            <a:off x="3759200" y="3841115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贵（昂贵）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128" name="文本框 127"/>
          <p:cNvSpPr txBox="1"/>
          <p:nvPr>
            <p:custDataLst>
              <p:tags r:id="rId19"/>
            </p:custDataLst>
          </p:nvPr>
        </p:nvSpPr>
        <p:spPr>
          <a:xfrm>
            <a:off x="5961380" y="3144520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豪（自豪）</a:t>
            </a:r>
            <a:endParaRPr lang="zh-CN" altLang="en-US" sz="2400" b="1">
              <a:latin typeface="+mj-ea"/>
              <a:ea typeface="+mj-ea"/>
              <a:sym typeface="+mn-ea"/>
            </a:endParaRPr>
          </a:p>
        </p:txBody>
      </p:sp>
      <p:sp>
        <p:nvSpPr>
          <p:cNvPr id="129" name="文本框 128"/>
          <p:cNvSpPr txBox="1"/>
          <p:nvPr>
            <p:custDataLst>
              <p:tags r:id="rId20"/>
            </p:custDataLst>
          </p:nvPr>
        </p:nvSpPr>
        <p:spPr>
          <a:xfrm>
            <a:off x="5961380" y="3841115"/>
            <a:ext cx="182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j-ea"/>
                <a:ea typeface="+mj-ea"/>
                <a:sym typeface="+mn-ea"/>
              </a:rPr>
              <a:t>毫（毫米）</a:t>
            </a:r>
            <a:endParaRPr lang="zh-CN" altLang="en-US" sz="2400" b="1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/>
      <p:bldP spid="7" grpId="0"/>
      <p:bldP spid="8" grpId="0" bldLvl="0" animBg="1"/>
      <p:bldP spid="9" grpId="0"/>
      <p:bldP spid="10" grpId="0"/>
      <p:bldP spid="11" grpId="0" bldLvl="0" animBg="1"/>
      <p:bldP spid="18" grpId="0"/>
      <p:bldP spid="19" grpId="0"/>
      <p:bldP spid="121" grpId="0" bldLvl="0" animBg="1"/>
      <p:bldP spid="122" grpId="0" bldLvl="0" animBg="1"/>
      <p:bldP spid="123" grpId="0" bldLvl="0" animBg="1"/>
      <p:bldP spid="124" grpId="0"/>
      <p:bldP spid="125" grpId="0"/>
      <p:bldP spid="126" grpId="0"/>
      <p:bldP spid="127" grpId="0"/>
      <p:bldP spid="128" grpId="0"/>
      <p:bldP spid="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词语释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5110" y="572770"/>
            <a:ext cx="2294549" cy="576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2130" y="1148715"/>
            <a:ext cx="803656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【顾名思义】</a:t>
            </a:r>
            <a:r>
              <a:rPr lang="zh-CN" altLang="en-US" sz="2400" dirty="0">
                <a:sym typeface="+mn-ea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看到名称，就联想到它的意义。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【妩媚】</a:t>
            </a:r>
            <a:r>
              <a:rPr lang="zh-CN" altLang="en-US" sz="2400" dirty="0">
                <a:sym typeface="+mn-ea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形容女子、花木等姿态美好可爱。</a:t>
            </a:r>
            <a:endParaRPr lang="zh-CN" altLang="en-US" sz="2400" dirty="0"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【重整旗鼓】</a:t>
            </a:r>
            <a:r>
              <a:rPr lang="zh-CN" altLang="en-US" sz="2400" dirty="0">
                <a:sym typeface="+mn-ea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指失败之后，重新集合力量再干（摇旗和击鼓是古代进军的号令）。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【绰号】</a:t>
            </a:r>
            <a:r>
              <a:rPr lang="zh-CN" altLang="en-US" sz="2400" dirty="0">
                <a:sym typeface="+mn-ea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外号。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【得心应手】</a:t>
            </a:r>
            <a:r>
              <a:rPr lang="zh-CN" altLang="en-US" sz="2400" dirty="0">
                <a:sym typeface="+mn-ea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心里怎么想，手就能怎么做，形容运用自如。</a:t>
            </a:r>
            <a:endParaRPr lang="zh-CN" altLang="en-US" sz="24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WM_BEAUTIFY_ZORDER_FLAG_TAG" val="1"/>
</p:tagLst>
</file>

<file path=ppt/tags/tag10.xml><?xml version="1.0" encoding="utf-8"?>
<p:tagLst xmlns:p="http://schemas.openxmlformats.org/presentationml/2006/main">
  <p:tag name="WM_BEAUTIFY_ZORDER_FLAG_TAG" val="10"/>
</p:tagLst>
</file>

<file path=ppt/tags/tag11.xml><?xml version="1.0" encoding="utf-8"?>
<p:tagLst xmlns:p="http://schemas.openxmlformats.org/presentationml/2006/main">
  <p:tag name="WM_BEAUTIFY_ZORDER_FLAG_TAG" val="1"/>
</p:tagLst>
</file>

<file path=ppt/tags/tag12.xml><?xml version="1.0" encoding="utf-8"?>
<p:tagLst xmlns:p="http://schemas.openxmlformats.org/presentationml/2006/main">
  <p:tag name="WM_BEAUTIFY_ZORDER_FLAG_TAG" val="1"/>
</p:tagLst>
</file>

<file path=ppt/tags/tag13.xml><?xml version="1.0" encoding="utf-8"?>
<p:tagLst xmlns:p="http://schemas.openxmlformats.org/presentationml/2006/main">
  <p:tag name="WM_BEAUTIFY_ZORDER_FLAG_TAG" val="1"/>
</p:tagLst>
</file>

<file path=ppt/tags/tag14.xml><?xml version="1.0" encoding="utf-8"?>
<p:tagLst xmlns:p="http://schemas.openxmlformats.org/presentationml/2006/main">
  <p:tag name="WM_BEAUTIFY_ZORDER_FLAG_TAG" val="3"/>
</p:tagLst>
</file>

<file path=ppt/tags/tag15.xml><?xml version="1.0" encoding="utf-8"?>
<p:tagLst xmlns:p="http://schemas.openxmlformats.org/presentationml/2006/main">
  <p:tag name="WM_BEAUTIFY_ZORDER_FLAG_TAG" val="3"/>
</p:tagLst>
</file>

<file path=ppt/tags/tag16.xml><?xml version="1.0" encoding="utf-8"?>
<p:tagLst xmlns:p="http://schemas.openxmlformats.org/presentationml/2006/main">
  <p:tag name="WM_BEAUTIFY_ZORDER_FLAG_TAG" val="3"/>
</p:tagLst>
</file>

<file path=ppt/tags/tag17.xml><?xml version="1.0" encoding="utf-8"?>
<p:tagLst xmlns:p="http://schemas.openxmlformats.org/presentationml/2006/main">
  <p:tag name="WM_BEAUTIFY_ZORDER_FLAG_TAG" val="3"/>
</p:tagLst>
</file>

<file path=ppt/tags/tag18.xml><?xml version="1.0" encoding="utf-8"?>
<p:tagLst xmlns:p="http://schemas.openxmlformats.org/presentationml/2006/main">
  <p:tag name="WM_BEAUTIFY_ZORDER_FLAG_TAG" val="3"/>
</p:tagLst>
</file>

<file path=ppt/tags/tag19.xml><?xml version="1.0" encoding="utf-8"?>
<p:tagLst xmlns:p="http://schemas.openxmlformats.org/presentationml/2006/main">
  <p:tag name="WM_BEAUTIFY_ZORDER_FLAG_TAG" val="3"/>
</p:tagLst>
</file>

<file path=ppt/tags/tag2.xml><?xml version="1.0" encoding="utf-8"?>
<p:tagLst xmlns:p="http://schemas.openxmlformats.org/presentationml/2006/main">
  <p:tag name="WM_BEAUTIFY_ZORDER_FLAG_TAG" val="2"/>
</p:tagLst>
</file>

<file path=ppt/tags/tag3.xml><?xml version="1.0" encoding="utf-8"?>
<p:tagLst xmlns:p="http://schemas.openxmlformats.org/presentationml/2006/main">
  <p:tag name="WM_BEAUTIFY_ZORDER_FLAG_TAG" val="3"/>
</p:tagLst>
</file>

<file path=ppt/tags/tag4.xml><?xml version="1.0" encoding="utf-8"?>
<p:tagLst xmlns:p="http://schemas.openxmlformats.org/presentationml/2006/main">
  <p:tag name="WM_BEAUTIFY_ZORDER_FLAG_TAG" val="4"/>
</p:tagLst>
</file>

<file path=ppt/tags/tag5.xml><?xml version="1.0" encoding="utf-8"?>
<p:tagLst xmlns:p="http://schemas.openxmlformats.org/presentationml/2006/main">
  <p:tag name="WM_BEAUTIFY_ZORDER_FLAG_TAG" val="5"/>
</p:tagLst>
</file>

<file path=ppt/tags/tag6.xml><?xml version="1.0" encoding="utf-8"?>
<p:tagLst xmlns:p="http://schemas.openxmlformats.org/presentationml/2006/main">
  <p:tag name="WM_BEAUTIFY_ZORDER_FLAG_TAG" val="6"/>
</p:tagLst>
</file>

<file path=ppt/tags/tag7.xml><?xml version="1.0" encoding="utf-8"?>
<p:tagLst xmlns:p="http://schemas.openxmlformats.org/presentationml/2006/main">
  <p:tag name="WM_BEAUTIFY_ZORDER_FLAG_TAG" val="7"/>
</p:tagLst>
</file>

<file path=ppt/tags/tag8.xml><?xml version="1.0" encoding="utf-8"?>
<p:tagLst xmlns:p="http://schemas.openxmlformats.org/presentationml/2006/main">
  <p:tag name="WM_BEAUTIFY_ZORDER_FLAG_TAG" val="8"/>
</p:tagLst>
</file>

<file path=ppt/tags/tag9.xml><?xml version="1.0" encoding="utf-8"?>
<p:tagLst xmlns:p="http://schemas.openxmlformats.org/presentationml/2006/main">
  <p:tag name="WM_BEAUTIFY_ZORDER_FLAG_TAG" val="9"/>
</p:tagLst>
</file>

<file path=ppt/theme/theme1.xml><?xml version="1.0" encoding="utf-8"?>
<a:theme xmlns:a="http://schemas.openxmlformats.org/drawingml/2006/main" name="第一PPT模板网-WWW.1PPT.COM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2863</Words>
  <Application>WPS 演示</Application>
  <PresentationFormat>全屏显示(16:9)</PresentationFormat>
  <Paragraphs>300</Paragraphs>
  <Slides>29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</vt:lpstr>
      <vt:lpstr>方正姚体</vt:lpstr>
      <vt:lpstr>仿宋</vt:lpstr>
      <vt:lpstr>黑体</vt:lpstr>
      <vt:lpstr>微软雅黑</vt:lpstr>
      <vt:lpstr>楷体</vt:lpstr>
      <vt:lpstr>Arial Unicode MS</vt:lpstr>
      <vt:lpstr>Arial</vt:lpstr>
      <vt:lpstr>第一PPT模板网-WWW.1PPT.COM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413</cp:revision>
  <dcterms:created xsi:type="dcterms:W3CDTF">2016-03-25T01:23:00Z</dcterms:created>
  <dcterms:modified xsi:type="dcterms:W3CDTF">2020-10-15T04:52:21Z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