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1" r:id="rId3"/>
    <p:sldId id="297" r:id="rId4"/>
    <p:sldId id="305" r:id="rId5"/>
    <p:sldId id="309" r:id="rId6"/>
    <p:sldId id="308" r:id="rId7"/>
    <p:sldId id="306" r:id="rId8"/>
    <p:sldId id="298" r:id="rId9"/>
    <p:sldId id="303" r:id="rId10"/>
    <p:sldId id="313" r:id="rId11"/>
    <p:sldId id="314" r:id="rId12"/>
    <p:sldId id="315" r:id="rId13"/>
    <p:sldId id="312" r:id="rId14"/>
    <p:sldId id="294" r:id="rId15"/>
    <p:sldId id="320" r:id="rId16"/>
    <p:sldId id="31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1012825" y="944563"/>
            <a:ext cx="458788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6732588" y="3716338"/>
            <a:ext cx="1828800" cy="706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0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勃兰兑斯</a:t>
            </a:r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5699125" y="15462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7655" name="WordArt 7"/>
          <p:cNvSpPr>
            <a:spLocks noChangeArrowheads="1" noChangeShapeType="1" noTextEdit="1"/>
          </p:cNvSpPr>
          <p:nvPr/>
        </p:nvSpPr>
        <p:spPr bwMode="auto">
          <a:xfrm>
            <a:off x="3995738" y="1484313"/>
            <a:ext cx="4608512" cy="26654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人生</a:t>
            </a:r>
          </a:p>
        </p:txBody>
      </p:sp>
      <p:pic>
        <p:nvPicPr>
          <p:cNvPr id="41986" name="Picture 2" descr="C:\Users\Administrator\Desktop\QQ截图2016072305002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980728"/>
            <a:ext cx="2952328" cy="5184576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  <p:bldP spid="276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C:\Users\Administrator\Desktop\课件图片\边框\u=3277033754,83979776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568952" cy="4392488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187624" y="2348880"/>
            <a:ext cx="7000634" cy="3269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作者在描述这些人群时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肯定或赞扬了什么精神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在描写人类攀登高塔的情况时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通过“祝愿”“感动”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“热烈”等词汇赞颂了人类珍惜时光、热爱生命的精神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在描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写“挖地洞”的人群时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赞扬了他们勇于探索的精神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而在描写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如撒旦般不知疲倦地开拓广阔领域的人时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则肯定了积极开拓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的精神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在描写工场劳作时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赞扬了他们勤于劳作、默默耕耘的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精神。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C:\Users\Administrator\Desktop\课件图片\边框\u=3277033754,83979776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568952" cy="4824536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971600" y="1844824"/>
            <a:ext cx="7583873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全文依次描写了哪四个场面来展示人的生命旅程的不同境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第一个场面描述人类攀登“高塔”的情景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说明人类生命的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表现形式尽管千差万别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但其中又有共同性和必然性。主要说人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类攀登“高塔”的总的规律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讲述从各种高度“摔下来”的情景。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又谈人类攀登时的心理感受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即攀登时观景的感受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即一种希望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盼望长生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表现人类对自身生命的珍惜之情。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第二个场面描述一些人深入地下挖掘、探寻“地下坑道”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的情景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表现他们不屈不挠、顽强奋斗的精神。描写这些人在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“地下坑道”劳作的情景和在劳作时的精神意识、思想活动。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作者抓住他们的工作和精神世界的特点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安静”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点明他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们的内心世界简单而复杂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为了劳作、为了事业而忘却生命。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379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37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379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C:\Users\Administrator\Desktop\课件图片\边框\u=3277033754,83979776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568952" cy="4392488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043608" y="2564904"/>
            <a:ext cx="698477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第三个场面描述一些人在广阔的领域开拓进取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他们攫取更多的领地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征服更多的人。描写这些人开疆辟土、征服人类的情景和他们的内心感受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客观地展现出他们的辛劳和勇敢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而不作感情好恶的判断。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第四个场面描述一些在“工场”中劳动的人们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表现他们刻苦勤奋、吃苦耐劳的精神品质。描写他们劳作的情景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着重写他们工作的琐碎、微小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他们的专心、细致、勤奋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以及取得成就的道路的漫长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他们以辛勤的劳动和丰硕的成果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让时间放慢了脚步。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91072" y="1340768"/>
            <a:ext cx="835292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攫取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停滞不前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馈赠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瞻望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文学常识填空。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国家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___________________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家。 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696" y="1916832"/>
            <a:ext cx="675377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jué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zhì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kuì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+mn-ea"/>
                <a:ea typeface="+mn-ea"/>
              </a:rPr>
              <a:t>ā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3789040"/>
            <a:ext cx="55446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勃兰兑斯　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丹麦　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文学评论　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43608" y="26369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43608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51920" y="26369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88224" y="26369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83568" y="1113711"/>
            <a:ext cx="7936788" cy="36933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越往上走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攀登越困难了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而且目光已不大能区别事物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它们看起来似乎都是相同的。”为什么说都是相同的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阅读课文第七自然段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概括说说在广阔的领域开拓进取的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人具有怎样的性格特点。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2204864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“往上走”意味着年龄的增长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越老经历的事越多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所以见到各种事物都似曾相识。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一是贪欲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占有欲极强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渴望征服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喜欢掌握权力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控制人和事物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二是坚强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精力充沛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头脑活跃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爱冒险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热爱生活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勇敢地面对生活的挑战。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67544" y="1124744"/>
            <a:ext cx="8424936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仿照例句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发挥想象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在下列横线上把句子补充完整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字以内。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事业说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人生就是建筑历史的一块砖石。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友谊说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人生就是帮助别人攀登的阶梯。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奋斗说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人生就是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         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勤劳说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人生就是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        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困难说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人生就是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        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挫折说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人生就是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         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059832" y="2492896"/>
            <a:ext cx="3775393" cy="22159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成功道路上一行行坚定的脚印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收获希望时洒下的一滴滴汗水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前进道路上的一丛丛荆棘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优美乐章中的一串串低音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课件图片\边框\u=1203707006,3580877269&amp;fm=21&amp;gp=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424936" cy="432048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115616" y="1884195"/>
            <a:ext cx="7513595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陷阱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瞭望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瞻望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挖掘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撒旦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攫取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鲑鱼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停滞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愚蠢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臆测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馈赠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9712" y="2492896"/>
            <a:ext cx="1420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njǐng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0032" y="2492896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92280" y="2492896"/>
            <a:ext cx="918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ā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67744" y="3140968"/>
            <a:ext cx="655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jué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32040" y="306896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ā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64288" y="3068960"/>
            <a:ext cx="655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jué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67744" y="3645024"/>
            <a:ext cx="660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pèi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32040" y="3645024"/>
            <a:ext cx="679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guī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64288" y="3645024"/>
            <a:ext cx="633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11760" y="4221088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76056" y="4221088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36296" y="4149080"/>
            <a:ext cx="65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kuì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331640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619672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211960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444208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16216" y="357301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11960" y="357301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691680" y="350100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619672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211960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732240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516216" y="46531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211960" y="46531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331640" y="46531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7956376" y="4766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13" name="Picture 1" descr="C:\Users\Administrator\Desktop\课件图片\边框\u=1585372120,3136789115&amp;fm=21&amp;gp=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352928" cy="4176464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987824" y="2060848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多音字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9952" y="2852936"/>
            <a:ext cx="2114681" cy="1308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lù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暴露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lòu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露马脚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995936" y="3140968"/>
            <a:ext cx="216024" cy="93610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75856" y="32849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露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5601" name="Picture 1" descr="C:\Users\Administrator\Desktop\课件图片\边框\u=1856189869,4276227294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424935" cy="4464496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5148064" y="155679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瞭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li</a:t>
            </a:r>
            <a:r>
              <a:rPr lang="en-US" altLang="zh-CN" sz="2400" b="1" dirty="0" err="1" smtClean="0">
                <a:latin typeface="+mj-ea"/>
                <a:ea typeface="+mj-ea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瞭望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嘹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li</a:t>
            </a:r>
            <a:r>
              <a:rPr lang="en-US" altLang="zh-CN" sz="2400" b="1" dirty="0" err="1" smtClean="0">
                <a:latin typeface="+mn-ea"/>
                <a:ea typeface="+mn-ea"/>
              </a:rPr>
              <a:t>á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嘹亮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僚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li</a:t>
            </a:r>
            <a:r>
              <a:rPr lang="en-US" altLang="zh-CN" sz="2400" b="1" dirty="0" err="1" smtClean="0">
                <a:latin typeface="+mj-ea"/>
                <a:ea typeface="+mj-ea"/>
              </a:rPr>
              <a:t>á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官僚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馈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kuì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馈赠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溃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kuì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溃烂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聩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kuì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振聋发聩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5656" y="213285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坑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kēnɡ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坑害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沆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400" b="1" dirty="0" err="1" smtClean="0">
                <a:latin typeface="+mj-ea"/>
                <a:ea typeface="+mj-ea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沆瀣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2400" b="1" dirty="0" err="1" smtClean="0">
                <a:latin typeface="+mn-ea"/>
                <a:ea typeface="+mn-ea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抵抗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鲑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ɡuī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鲑鱼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硅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ɡuī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硅谷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挂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ɡu</a:t>
            </a:r>
            <a:r>
              <a:rPr lang="en-US" altLang="zh-CN" sz="2400" b="1" dirty="0" err="1" smtClean="0">
                <a:latin typeface="+mn-ea"/>
                <a:ea typeface="+mn-ea"/>
              </a:rPr>
              <a:t>à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挂碍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dirty="0"/>
          </a:p>
        </p:txBody>
      </p:sp>
      <p:sp>
        <p:nvSpPr>
          <p:cNvPr id="12" name="左大括号 11"/>
          <p:cNvSpPr/>
          <p:nvPr/>
        </p:nvSpPr>
        <p:spPr>
          <a:xfrm>
            <a:off x="1403648" y="4005064"/>
            <a:ext cx="72008" cy="129614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5004048" y="3933056"/>
            <a:ext cx="144016" cy="136815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076056" y="2348880"/>
            <a:ext cx="72008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1331640" y="2420888"/>
            <a:ext cx="144016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547664" y="1628800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51520" y="1628800"/>
          <a:ext cx="8496944" cy="4114800"/>
        </p:xfrm>
        <a:graphic>
          <a:graphicData uri="http://schemas.openxmlformats.org/drawingml/2006/table">
            <a:tbl>
              <a:tblPr/>
              <a:tblGrid>
                <a:gridCol w="772450"/>
                <a:gridCol w="7724494"/>
              </a:tblGrid>
              <a:tr h="30603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心旷神怡　 赏心悦目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求同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这两个成语都可以用来表示由于景物美好而给人愉快的感觉。含褒义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;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都可以作谓语。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3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辨异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　　“心旷神怡”指人的心境开阔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精神愉快。偏重于“心”和“神”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即人的心理感觉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强调的是给人精神上的愉快。提到美好的景物时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常说“令人心旷神怡”。例句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置身于这片灵山异水中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能让人怡然自得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心旷神怡。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      </a:t>
                      </a:r>
                      <a:r>
                        <a:rPr lang="zh-CN" sz="18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“赏心悦目”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指美好的景物等使人看了心情愉快、舒畅。“赏心悦目”偏重于“心”和“目”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强调给人感官上的享受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多以景物为对象。除作谓语外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在句中还常作定语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其中心语多为表示景物的词语。例句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两人到山脚下一看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只见新叶嫩碧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土地金黄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野草里开着些红红白白的小花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真是让人赏心悦目。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915816" y="1052736"/>
            <a:ext cx="169309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成语辨析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11560" y="1196752"/>
            <a:ext cx="1595309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攫取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乐此不疲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瞻望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馈赠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粉身碎骨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停滞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臆测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赏心悦目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3848" y="764704"/>
            <a:ext cx="2308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4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重要词语释义</a:t>
            </a:r>
            <a:endParaRPr lang="zh-CN" altLang="en-US" sz="24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619672" y="620688"/>
            <a:ext cx="6888424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掠夺。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因喜欢做某种事情而不知疲倦。形容对某事特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别爱好而沉浸其中。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往远处看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往将来看。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赠送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礼品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身体粉碎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多指为了某种目的而丧生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因受阻而不能顺利地运动或发展。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主观地推测。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指因欣赏美好的情景而心情舒畅。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251520" y="1340768"/>
            <a:ext cx="8424936" cy="489654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286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286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2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2289" name="Picture 1" descr="C:\Users\Administrator\Desktop\课件图片\边框\QQ截图201609121359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0808"/>
            <a:ext cx="7416824" cy="4032448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123728" y="2492896"/>
            <a:ext cx="5314275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勃兰兑斯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(1842—1927),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丹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麦文学评论家、文学史家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代表作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十九世纪文学主流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莎士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比亚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歌德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伏尔泰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米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开朗基罗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11.EPS" descr="id:214750064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568" y="1556792"/>
            <a:ext cx="8064896" cy="4536504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C:\Users\Administrator\Desktop\课件图片\边框\u=3277033754,83979776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568952" cy="4392488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115616" y="2420888"/>
            <a:ext cx="714650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在广阔的领域开拓进取的人具有怎样的性格特点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一是贪欲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占有欲极强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渴望征服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喜欢掌握权力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控制人和事物。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二是坚强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精力充沛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头脑活跃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爱冒险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热爱生活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勇敢地面对生活的挑战。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2620</Words>
  <Application>Kingsoft Office WPP</Application>
  <PresentationFormat>全屏显示(4:3)</PresentationFormat>
  <Paragraphs>195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