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6" r:id="rId7"/>
    <p:sldId id="267" r:id="rId8"/>
    <p:sldId id="268" r:id="rId9"/>
    <p:sldId id="261" r:id="rId10"/>
    <p:sldId id="269" r:id="rId11"/>
    <p:sldId id="271" r:id="rId12"/>
    <p:sldId id="270" r:id="rId13"/>
    <p:sldId id="263" r:id="rId14"/>
    <p:sldId id="264" r:id="rId15"/>
    <p:sldId id="265" r:id="rId16"/>
  </p:sldIdLst>
  <p:sldSz cx="12192000" cy="6858000"/>
  <p:notesSz cx="6858000" cy="9144000"/>
  <p:custDataLst>
    <p:tags r:id="rId1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81" d="100"/>
          <a:sy n="81" d="100"/>
        </p:scale>
        <p:origin x="-90" y="-55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3736200" cy="73736200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9.xml" /><Relationship Id="rId11" Type="http://schemas.openxmlformats.org/officeDocument/2006/relationships/slide" Target="slides/slide10.xml" /><Relationship Id="rId12" Type="http://schemas.openxmlformats.org/officeDocument/2006/relationships/slide" Target="slides/slide11.xml" /><Relationship Id="rId13" Type="http://schemas.openxmlformats.org/officeDocument/2006/relationships/slide" Target="slides/slide12.xml" /><Relationship Id="rId14" Type="http://schemas.openxmlformats.org/officeDocument/2006/relationships/slide" Target="slides/slide13.xml" /><Relationship Id="rId15" Type="http://schemas.openxmlformats.org/officeDocument/2006/relationships/slide" Target="slides/slide14.xml" /><Relationship Id="rId16" Type="http://schemas.openxmlformats.org/officeDocument/2006/relationships/slide" Target="slides/slide15.xml" /><Relationship Id="rId17" Type="http://schemas.openxmlformats.org/officeDocument/2006/relationships/tags" Target="tags/tag1.xml" /><Relationship Id="rId18" Type="http://schemas.openxmlformats.org/officeDocument/2006/relationships/presProps" Target="presProps.xml" /><Relationship Id="rId19" Type="http://schemas.openxmlformats.org/officeDocument/2006/relationships/viewProps" Target="viewProps.xml" /><Relationship Id="rId2" Type="http://schemas.openxmlformats.org/officeDocument/2006/relationships/slide" Target="slides/slide1.xml" /><Relationship Id="rId20" Type="http://schemas.openxmlformats.org/officeDocument/2006/relationships/theme" Target="theme/theme1.xml" /><Relationship Id="rId21" Type="http://schemas.openxmlformats.org/officeDocument/2006/relationships/tableStyles" Target="tableStyles.xml" /><Relationship Id="rId3" Type="http://schemas.openxmlformats.org/officeDocument/2006/relationships/slide" Target="slides/slide2.xml" /><Relationship Id="rId4" Type="http://schemas.openxmlformats.org/officeDocument/2006/relationships/slide" Target="slides/slide3.xml" /><Relationship Id="rId5" Type="http://schemas.openxmlformats.org/officeDocument/2006/relationships/slide" Target="slides/slide4.xml" /><Relationship Id="rId6" Type="http://schemas.openxmlformats.org/officeDocument/2006/relationships/slide" Target="slides/slide5.xml" /><Relationship Id="rId7" Type="http://schemas.openxmlformats.org/officeDocument/2006/relationships/slide" Target="slides/slide6.xml" /><Relationship Id="rId8" Type="http://schemas.openxmlformats.org/officeDocument/2006/relationships/slide" Target="slides/slide7.xml" /><Relationship Id="rId9" Type="http://schemas.openxmlformats.org/officeDocument/2006/relationships/slide" Target="slides/slide8.xml" /></Relationship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051827620"/>
      </p:ext>
    </p:extLst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88717747"/>
      </p:ext>
    </p:extLst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25501431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598653943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12184157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905825717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2020/10/29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8117047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2020/10/29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64406021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2020/10/29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76523006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94758376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2020/10/29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77805659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2020/10/29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030940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2.png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3.png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4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5.png" /><Relationship Id="rId3" Type="http://schemas.openxmlformats.org/officeDocument/2006/relationships/image" Target="../media/image16.png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4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8.png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9.png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59723" y="926123"/>
            <a:ext cx="7350369" cy="2583840"/>
          </a:xfrm>
        </p:spPr>
        <p:txBody>
          <a:bodyPr>
            <a:noAutofit/>
          </a:bodyPr>
          <a:lstStyle/>
          <a:p>
            <a:r>
              <a:rPr lang="zh-CN" altLang="en-US" sz="9600" b="1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心有一团火</a:t>
            </a:r>
            <a:br>
              <a:rPr lang="en-US" altLang="zh-CN" sz="9600" b="1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</a:br>
            <a:r>
              <a:rPr lang="zh-CN" altLang="en-US" sz="9600" b="1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温暖众人心</a:t>
            </a:r>
            <a:endParaRPr lang="zh-CN" altLang="en-US" sz="9600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sz="5400" smtClean="0">
                <a:latin typeface="华文隶书" pitchFamily="2" charset="-122"/>
                <a:ea typeface="华文隶书" pitchFamily="2" charset="-122"/>
              </a:rPr>
              <a:t>林为民</a:t>
            </a:r>
            <a:endParaRPr lang="zh-CN" altLang="en-US" sz="5400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3944815" y="4304201"/>
            <a:ext cx="4824046" cy="2207001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重点研讨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966302"/>
            <a:ext cx="10515600" cy="4351338"/>
          </a:xfrm>
        </p:spPr>
        <p:txBody>
          <a:bodyPr>
            <a:normAutofit/>
          </a:bodyPr>
          <a:lstStyle/>
          <a:p>
            <a:r>
              <a:rPr lang="zh-CN" altLang="en-US" smtClean="0">
                <a:latin typeface="隶书" pitchFamily="49" charset="-122"/>
                <a:ea typeface="隶书" pitchFamily="49" charset="-122"/>
              </a:rPr>
              <a:t>文章在描写张秉贵的时候，选择了很多细节，试找出来，并分析其作用。</a:t>
            </a:r>
          </a:p>
          <a:p>
            <a:r>
              <a:rPr lang="zh-CN" altLang="en-US" smtClean="0">
                <a:latin typeface="楷体" pitchFamily="49" charset="-122"/>
                <a:ea typeface="楷体" pitchFamily="49" charset="-122"/>
              </a:rPr>
              <a:t>示例</a:t>
            </a:r>
            <a:r>
              <a:rPr lang="en-US" altLang="zh-CN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mtClean="0">
                <a:latin typeface="楷体" pitchFamily="49" charset="-122"/>
                <a:ea typeface="楷体" pitchFamily="49" charset="-122"/>
              </a:rPr>
              <a:t>：张秉贵在柜台里“三步并作两步走，一点儿不知累”，下班后累得“有时连上楼还要扶着墙”。</a:t>
            </a:r>
            <a:endParaRPr lang="en-US" altLang="zh-CN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强烈的细节对比，突出张秉贵忘我的工作精神。</a:t>
            </a:r>
          </a:p>
          <a:p>
            <a:r>
              <a:rPr lang="zh-CN" altLang="en-US" smtClean="0">
                <a:latin typeface="楷体" pitchFamily="49" charset="-122"/>
                <a:ea typeface="楷体" pitchFamily="49" charset="-122"/>
              </a:rPr>
              <a:t>示例</a:t>
            </a:r>
            <a:r>
              <a:rPr lang="en-US" altLang="zh-CN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mtClean="0">
                <a:latin typeface="楷体" pitchFamily="49" charset="-122"/>
                <a:ea typeface="楷体" pitchFamily="49" charset="-122"/>
              </a:rPr>
              <a:t>：张秉贵也随着她向柜台东头走去，边走边想：她准遇到了什么不顾心的事，越是这样，我越是要热情接待她。张秉贵一边走，一边还是那样和颜悦色地说：“最近从上海来了几种新果，味道还不错，您想看看吗？我向您介绍一下。”</a:t>
            </a:r>
            <a:endParaRPr lang="en-US" altLang="zh-CN" smtClean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973283" y="252778"/>
            <a:ext cx="1771650" cy="173355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重点研讨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91307" y="2306271"/>
            <a:ext cx="10515600" cy="4351338"/>
          </a:xfrm>
        </p:spPr>
        <p:txBody>
          <a:bodyPr>
            <a:normAutofit lnSpcReduction="10000"/>
          </a:bodyPr>
          <a:lstStyle/>
          <a:p>
            <a:r>
              <a:rPr lang="zh-CN" altLang="en-US" smtClean="0">
                <a:latin typeface="楷体" pitchFamily="49" charset="-122"/>
                <a:ea typeface="楷体" pitchFamily="49" charset="-122"/>
              </a:rPr>
              <a:t>示例</a:t>
            </a:r>
            <a:r>
              <a:rPr lang="en-US" altLang="zh-CN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mtClean="0">
                <a:latin typeface="楷体" pitchFamily="49" charset="-122"/>
                <a:ea typeface="楷体" pitchFamily="49" charset="-122"/>
              </a:rPr>
              <a:t>：他从称好的糖果中拿出一块放回货柜里，又拿出几块用小纸袋好，塞进孩子的衣兜里，把剩下的糖果包捆结实递给顾客，嘱咐道</a:t>
            </a:r>
            <a:r>
              <a:rPr lang="en-US" altLang="zh-CN" smtClean="0">
                <a:latin typeface="楷体" pitchFamily="49" charset="-122"/>
                <a:ea typeface="楷体" pitchFamily="49" charset="-122"/>
              </a:rPr>
              <a:t>……</a:t>
            </a:r>
          </a:p>
          <a:p>
            <a:r>
              <a:rPr lang="zh-CN" altLang="en-US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一连串的动作描写，表现他的细致周到。</a:t>
            </a:r>
          </a:p>
          <a:p>
            <a:r>
              <a:rPr lang="zh-CN" altLang="en-US" smtClean="0">
                <a:latin typeface="楷体" pitchFamily="49" charset="-122"/>
                <a:ea typeface="楷体" pitchFamily="49" charset="-122"/>
              </a:rPr>
              <a:t>示例</a:t>
            </a:r>
            <a:r>
              <a:rPr lang="en-US" altLang="zh-CN" smtClean="0">
                <a:latin typeface="楷体" pitchFamily="49" charset="-122"/>
                <a:ea typeface="楷体" pitchFamily="49" charset="-122"/>
              </a:rPr>
              <a:t>4</a:t>
            </a:r>
            <a:r>
              <a:rPr lang="zh-CN" altLang="en-US" smtClean="0">
                <a:latin typeface="楷体" pitchFamily="49" charset="-122"/>
                <a:ea typeface="楷体" pitchFamily="49" charset="-122"/>
              </a:rPr>
              <a:t>：忆往昔，看今天，他默默地想，现在我刚为人民做一点儿事，他们就把我当亲人相待，我有什么理由不全心全意为人民服务</a:t>
            </a:r>
            <a:r>
              <a:rPr lang="en-US" altLang="zh-CN" smtClean="0">
                <a:latin typeface="楷体" pitchFamily="49" charset="-122"/>
                <a:ea typeface="楷体" pitchFamily="49" charset="-122"/>
              </a:rPr>
              <a:t>!1958</a:t>
            </a:r>
            <a:r>
              <a:rPr lang="zh-CN" altLang="en-US" smtClean="0">
                <a:latin typeface="楷体" pitchFamily="49" charset="-122"/>
                <a:ea typeface="楷体" pitchFamily="49" charset="-122"/>
              </a:rPr>
              <a:t>年他入党后，想了又想，一个共产党员到底图什么？图的就是多为人民服务</a:t>
            </a:r>
            <a:r>
              <a:rPr lang="en-US" altLang="zh-CN" smtClean="0">
                <a:latin typeface="楷体" pitchFamily="49" charset="-122"/>
                <a:ea typeface="楷体" pitchFamily="49" charset="-122"/>
              </a:rPr>
              <a:t>!</a:t>
            </a:r>
          </a:p>
          <a:p>
            <a:r>
              <a:rPr lang="zh-CN" altLang="en-US" smtClean="0">
                <a:solidFill>
                  <a:srgbClr val="0070C0"/>
                </a:solidFill>
                <a:latin typeface="楷体" pitchFamily="49" charset="-122"/>
                <a:ea typeface="楷体" pitchFamily="49" charset="-122"/>
              </a:rPr>
              <a:t>心理描写，表现了他的成长过程。</a:t>
            </a:r>
          </a:p>
          <a:p>
            <a:r>
              <a:rPr lang="zh-CN" altLang="en-US" smtClean="0">
                <a:latin typeface="楷体" pitchFamily="49" charset="-122"/>
                <a:ea typeface="楷体" pitchFamily="49" charset="-122"/>
              </a:rPr>
              <a:t>总之，细节描写使内容更加真切感人，人物形象更加鲜明生动。</a:t>
            </a:r>
          </a:p>
          <a:p>
            <a:endParaRPr lang="zh-CN" altLang="en-US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187104" y="223838"/>
            <a:ext cx="2781300" cy="183832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细节描写</a:t>
            </a:r>
            <a:endParaRPr lang="zh-CN" altLang="en-US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zh-CN" altLang="en-US" smtClean="0">
              <a:solidFill>
                <a:srgbClr val="0070C0"/>
              </a:solidFill>
              <a:latin typeface="楷体" pitchFamily="49" charset="-122"/>
              <a:ea typeface="楷体" pitchFamily="49" charset="-122"/>
            </a:endParaRPr>
          </a:p>
          <a:p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1242646" y="3001108"/>
            <a:ext cx="2801816" cy="84406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>
                <a:solidFill>
                  <a:srgbClr val="00B050"/>
                </a:solidFill>
                <a:latin typeface="隶书" pitchFamily="49" charset="-122"/>
                <a:ea typeface="隶书" pitchFamily="49" charset="-122"/>
              </a:rPr>
              <a:t>心理描写</a:t>
            </a:r>
            <a:endParaRPr lang="zh-CN" altLang="en-US" sz="2800" b="1">
              <a:solidFill>
                <a:srgbClr val="00B05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1195754" y="4255477"/>
            <a:ext cx="2801816" cy="844061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800" b="1" smtClean="0">
                <a:solidFill>
                  <a:srgbClr val="00B050"/>
                </a:solidFill>
                <a:latin typeface="隶书" pitchFamily="49" charset="-122"/>
                <a:ea typeface="隶书" pitchFamily="49" charset="-122"/>
              </a:rPr>
              <a:t>语言描写</a:t>
            </a:r>
            <a:endParaRPr lang="zh-CN" altLang="en-US" sz="2800" b="1">
              <a:solidFill>
                <a:srgbClr val="00B05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5076092" y="3329354"/>
            <a:ext cx="4712677" cy="1348154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600" b="1" smtClean="0">
                <a:solidFill>
                  <a:srgbClr val="0070C0"/>
                </a:solidFill>
                <a:latin typeface="华文隶书" pitchFamily="2" charset="-122"/>
                <a:ea typeface="华文隶书" pitchFamily="2" charset="-122"/>
              </a:rPr>
              <a:t>主动耐心、亲切和蔼，善于应对各种顾客</a:t>
            </a:r>
            <a:endParaRPr lang="zh-CN" altLang="en-US" sz="3600" b="1">
              <a:latin typeface="华文隶书" pitchFamily="2" charset="-122"/>
              <a:ea typeface="华文隶书" pitchFamily="2" charset="-122"/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465769" y="698623"/>
            <a:ext cx="2932601" cy="1847226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分析文本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49923" y="2786918"/>
            <a:ext cx="10515600" cy="2324344"/>
          </a:xfrm>
        </p:spPr>
        <p:txBody>
          <a:bodyPr/>
          <a:lstStyle/>
          <a:p>
            <a:r>
              <a:rPr lang="zh-CN" altLang="en-US" smtClean="0">
                <a:latin typeface="隶书" pitchFamily="49" charset="-122"/>
                <a:ea typeface="隶书" pitchFamily="49" charset="-122"/>
              </a:rPr>
              <a:t>“一团火”的服务精神，是本文的线索。作品以“一团火”的服务精神为线索展开，贯穿全文。采用了彩线串珠式的结构方式，叙写老售货员生活中的平凡事迹，凸显了主人公具有“一团火”精神风貌，赞扬之情溢于文中。这种结构安排，起到概括故事情节，突出人物形象，深化主题的作用。</a:t>
            </a:r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752251" y="535599"/>
            <a:ext cx="3228975" cy="184785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2667000" cy="983029"/>
          </a:xfrm>
        </p:spPr>
        <p:txBody>
          <a:bodyPr>
            <a:normAutofit/>
          </a:bodyPr>
          <a:lstStyle/>
          <a:p>
            <a:r>
              <a:rPr lang="zh-CN" altLang="en-US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结构特点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2485291"/>
            <a:ext cx="10515600" cy="3691671"/>
          </a:xfrm>
        </p:spPr>
        <p:txBody>
          <a:bodyPr/>
          <a:lstStyle/>
          <a:p>
            <a:pPr>
              <a:buNone/>
            </a:pPr>
            <a:r>
              <a:rPr lang="en-US" altLang="zh-CN" smtClean="0"/>
              <a:t>   </a:t>
            </a:r>
            <a:r>
              <a:rPr lang="zh-CN" altLang="en-US" smtClean="0">
                <a:latin typeface="隶书" pitchFamily="49" charset="-122"/>
                <a:ea typeface="隶书" pitchFamily="49" charset="-122"/>
              </a:rPr>
              <a:t>先点明张秉贵是劳动模范</a:t>
            </a:r>
            <a:endParaRPr lang="en-US" altLang="zh-CN" smtClean="0">
              <a:latin typeface="隶书" pitchFamily="49" charset="-122"/>
              <a:ea typeface="隶书" pitchFamily="49" charset="-122"/>
            </a:endParaRPr>
          </a:p>
          <a:p>
            <a:pPr>
              <a:buNone/>
            </a:pPr>
            <a:endParaRPr lang="en-US" altLang="zh-CN" smtClean="0"/>
          </a:p>
          <a:p>
            <a:pPr>
              <a:buNone/>
            </a:pPr>
            <a:r>
              <a:rPr lang="en-US" altLang="zh-CN" smtClean="0">
                <a:latin typeface="隶书" pitchFamily="49" charset="-122"/>
                <a:ea typeface="隶书" pitchFamily="49" charset="-122"/>
              </a:rPr>
              <a:t>   </a:t>
            </a:r>
            <a:r>
              <a:rPr lang="zh-CN" altLang="en-US" smtClean="0">
                <a:latin typeface="隶书" pitchFamily="49" charset="-122"/>
                <a:ea typeface="隶书" pitchFamily="49" charset="-122"/>
              </a:rPr>
              <a:t>再用丰富事例加以佐证，同时辅以插叙</a:t>
            </a:r>
            <a:endParaRPr lang="en-US" altLang="zh-CN" smtClean="0">
              <a:latin typeface="隶书" pitchFamily="49" charset="-122"/>
              <a:ea typeface="隶书" pitchFamily="49" charset="-122"/>
            </a:endParaRPr>
          </a:p>
          <a:p>
            <a:pPr>
              <a:buNone/>
            </a:pPr>
            <a:endParaRPr lang="en-US" altLang="zh-CN" smtClean="0"/>
          </a:p>
          <a:p>
            <a:pPr>
              <a:buNone/>
            </a:pPr>
            <a:r>
              <a:rPr lang="zh-CN" altLang="en-US" smtClean="0"/>
              <a:t>   </a:t>
            </a:r>
            <a:r>
              <a:rPr lang="zh-CN" altLang="en-US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这样安排更能突出这位劳动模范就如一团火，无论何时何境都能尽心尽力为人民服务，温暖众人心的美好精神品质。</a:t>
            </a:r>
            <a:r>
              <a:rPr lang="zh-CN" altLang="en-US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（作用）</a:t>
            </a:r>
          </a:p>
          <a:p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996461" y="1348154"/>
            <a:ext cx="2590800" cy="820615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600" b="1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倒叙</a:t>
            </a:r>
            <a:endParaRPr lang="zh-CN" altLang="en-US" sz="3600" b="1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" name="下箭头 4"/>
          <p:cNvSpPr/>
          <p:nvPr/>
        </p:nvSpPr>
        <p:spPr>
          <a:xfrm>
            <a:off x="2168769" y="2989385"/>
            <a:ext cx="1969477" cy="527538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下箭头 5"/>
          <p:cNvSpPr/>
          <p:nvPr/>
        </p:nvSpPr>
        <p:spPr>
          <a:xfrm>
            <a:off x="2133600" y="3962401"/>
            <a:ext cx="1969477" cy="527538"/>
          </a:xfrm>
          <a:prstGeom prst="downArrow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177213" y="927955"/>
            <a:ext cx="2847975" cy="174307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学习本文的启发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309083"/>
          </a:xfrm>
        </p:spPr>
        <p:txBody>
          <a:bodyPr/>
          <a:lstStyle/>
          <a:p>
            <a:r>
              <a:rPr lang="zh-CN" altLang="en-US" smtClean="0">
                <a:latin typeface="楷体" pitchFamily="49" charset="-122"/>
                <a:ea typeface="楷体" pitchFamily="49" charset="-122"/>
              </a:rPr>
              <a:t>示例</a:t>
            </a:r>
            <a:r>
              <a:rPr lang="en-US" altLang="zh-CN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mtClean="0">
                <a:latin typeface="楷体" pitchFamily="49" charset="-122"/>
                <a:ea typeface="楷体" pitchFamily="49" charset="-122"/>
              </a:rPr>
              <a:t>：</a:t>
            </a:r>
            <a:endParaRPr lang="en-US" altLang="zh-CN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mtClean="0">
                <a:latin typeface="楷体" pitchFamily="49" charset="-122"/>
                <a:ea typeface="楷体" pitchFamily="49" charset="-122"/>
              </a:rPr>
              <a:t>我们应该永远牢记这位杰出的劳动模范，像他那样爱岗敬业，像他那样刻苦勤奋，像他那样满腔热情，像他那样助人为乐！</a:t>
            </a:r>
          </a:p>
          <a:p>
            <a:r>
              <a:rPr lang="zh-CN" altLang="en-US" smtClean="0">
                <a:latin typeface="楷体" pitchFamily="49" charset="-122"/>
                <a:ea typeface="楷体" pitchFamily="49" charset="-122"/>
              </a:rPr>
              <a:t>示例</a:t>
            </a:r>
            <a:r>
              <a:rPr lang="en-US" altLang="zh-CN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mtClean="0">
                <a:latin typeface="楷体" pitchFamily="49" charset="-122"/>
                <a:ea typeface="楷体" pitchFamily="49" charset="-122"/>
              </a:rPr>
              <a:t>：</a:t>
            </a:r>
            <a:endParaRPr lang="en-US" altLang="zh-CN" smtClean="0">
              <a:latin typeface="楷体" pitchFamily="49" charset="-122"/>
              <a:ea typeface="楷体" pitchFamily="49" charset="-122"/>
            </a:endParaRPr>
          </a:p>
          <a:p>
            <a:r>
              <a:rPr lang="zh-CN" altLang="en-US" smtClean="0">
                <a:latin typeface="楷体" pitchFamily="49" charset="-122"/>
                <a:ea typeface="楷体" pitchFamily="49" charset="-122"/>
              </a:rPr>
              <a:t>张秉贵身上所体现出来的中华民族优良传统和美德，已远远超越了他所生活和工作的那个时代，成为了中华文明史上的光辉典范。</a:t>
            </a:r>
          </a:p>
          <a:p>
            <a:endParaRPr lang="zh-CN" altLang="en-US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379802" y="419100"/>
            <a:ext cx="2724150" cy="1752600"/>
          </a:xfrm>
          <a:prstGeom prst="rect">
            <a:avLst/>
          </a:prstGeom>
          <a:noFill/>
          <a:ln w="9525">
            <a:noFill/>
            <a:miter lim="800000"/>
          </a:ln>
        </p:spPr>
      </p:pic>
      <p:pic>
        <p:nvPicPr>
          <p:cNvPr id="15363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2585700" y="117983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素养目标</a:t>
            </a:r>
            <a:endParaRPr lang="zh-CN" altLang="en-US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26477" y="2341440"/>
            <a:ext cx="10515600" cy="3402867"/>
          </a:xfrm>
        </p:spPr>
        <p:txBody>
          <a:bodyPr/>
          <a:lstStyle/>
          <a:p>
            <a:r>
              <a:rPr lang="en-US" altLang="zh-CN" smtClean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1</a:t>
            </a:r>
            <a:r>
              <a:rPr lang="zh-CN" altLang="en-US" smtClean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、语言建构与运用：把握人物通讯的写作特点，理解事实与观点的关系，把握作者观点。</a:t>
            </a:r>
          </a:p>
          <a:p>
            <a:r>
              <a:rPr lang="en-US" altLang="zh-CN" smtClean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2</a:t>
            </a:r>
            <a:r>
              <a:rPr lang="zh-CN" altLang="en-US" smtClean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、思维发展与提升：掌握文章行文线索，体悟细节描写的魅力。</a:t>
            </a:r>
          </a:p>
          <a:p>
            <a:r>
              <a:rPr lang="en-US" altLang="zh-CN" smtClean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3</a:t>
            </a:r>
            <a:r>
              <a:rPr lang="zh-CN" altLang="en-US" smtClean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、审美鉴赏与创造：体会张秉贵的高度的责任心和奉献精神中表现出的情感美。</a:t>
            </a:r>
          </a:p>
          <a:p>
            <a:r>
              <a:rPr lang="en-US" altLang="zh-CN" smtClean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4</a:t>
            </a:r>
            <a:r>
              <a:rPr lang="zh-CN" altLang="en-US" smtClean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、文化传承与理解：学习张秉贵在平凡的岗位上表现出的不平凡的优秀品质和奉献精神。</a:t>
            </a:r>
          </a:p>
          <a:p>
            <a:endParaRPr lang="zh-CN" alt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682646" y="162658"/>
            <a:ext cx="3133725" cy="186690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作者介绍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5503985" cy="4351338"/>
          </a:xfrm>
        </p:spPr>
        <p:txBody>
          <a:bodyPr/>
          <a:lstStyle/>
          <a:p>
            <a:r>
              <a:rPr lang="zh-CN" altLang="en-US" sz="3600" smtClean="0">
                <a:solidFill>
                  <a:srgbClr val="7030A0"/>
                </a:solidFill>
                <a:latin typeface="隶书" pitchFamily="49" charset="-122"/>
                <a:ea typeface="隶书" pitchFamily="49" charset="-122"/>
              </a:rPr>
              <a:t>林为民，</a:t>
            </a:r>
            <a:r>
              <a:rPr lang="en-US" altLang="zh-CN" sz="3600" smtClean="0">
                <a:solidFill>
                  <a:srgbClr val="7030A0"/>
                </a:solidFill>
                <a:latin typeface="隶书" pitchFamily="49" charset="-122"/>
                <a:ea typeface="隶书" pitchFamily="49" charset="-122"/>
              </a:rPr>
              <a:t>1942</a:t>
            </a:r>
            <a:r>
              <a:rPr lang="zh-CN" altLang="en-US" sz="3600" smtClean="0">
                <a:solidFill>
                  <a:srgbClr val="7030A0"/>
                </a:solidFill>
                <a:latin typeface="隶书" pitchFamily="49" charset="-122"/>
                <a:ea typeface="隶书" pitchFamily="49" charset="-122"/>
              </a:rPr>
              <a:t>年出生在台湾，是台湾著名的第一家族“雾峰林家”第九代传人。父亲为爱国烈士林正亨。</a:t>
            </a:r>
            <a:r>
              <a:rPr lang="en-US" altLang="zh-CN" sz="3600" smtClean="0">
                <a:solidFill>
                  <a:srgbClr val="7030A0"/>
                </a:solidFill>
                <a:latin typeface="隶书" pitchFamily="49" charset="-122"/>
                <a:ea typeface="隶书" pitchFamily="49" charset="-122"/>
              </a:rPr>
              <a:t>18</a:t>
            </a:r>
            <a:r>
              <a:rPr lang="zh-CN" altLang="en-US" sz="3600" smtClean="0">
                <a:solidFill>
                  <a:srgbClr val="7030A0"/>
                </a:solidFill>
                <a:latin typeface="隶书" pitchFamily="49" charset="-122"/>
                <a:ea typeface="隶书" pitchFamily="49" charset="-122"/>
              </a:rPr>
              <a:t>岁进入北京日报、北京晚报工作，直至退休，把一生都奉献给了记者工作。现定居北京。</a:t>
            </a:r>
          </a:p>
          <a:p>
            <a:endParaRPr lang="zh-CN" altLang="en-US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6896467" y="2042013"/>
            <a:ext cx="4361475" cy="2823064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走进人物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791308" y="2599348"/>
            <a:ext cx="10515600" cy="3801452"/>
          </a:xfrm>
        </p:spPr>
        <p:txBody>
          <a:bodyPr/>
          <a:lstStyle/>
          <a:p>
            <a:r>
              <a:rPr lang="zh-CN" altLang="en-US" smtClean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张秉贵（</a:t>
            </a:r>
            <a:r>
              <a:rPr lang="en-US" altLang="zh-CN" smtClean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1918—1987</a:t>
            </a:r>
            <a:r>
              <a:rPr lang="zh-CN" altLang="en-US" smtClean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），原北京市百货大楼糖果柜台售货员，张秉贵用自己心中的“一团火”，温暖着每一个顾客的心；他是中共十一大代表，第五、六届全国人大代表。北京有燕京八景，</a:t>
            </a:r>
            <a:r>
              <a:rPr lang="zh-CN" altLang="en-US" u="sng" smtClean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张秉贵售货被称为“燕京第九景”</a:t>
            </a:r>
            <a:r>
              <a:rPr lang="zh-CN" altLang="en-US" baseline="30000" smtClean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①</a:t>
            </a:r>
            <a:r>
              <a:rPr lang="zh-CN" altLang="en-US" smtClean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。</a:t>
            </a:r>
            <a:r>
              <a:rPr lang="en-US" altLang="zh-CN" smtClean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1957</a:t>
            </a:r>
            <a:r>
              <a:rPr lang="zh-CN" altLang="en-US" smtClean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年，张秉贵被评为北京市劳动模范。</a:t>
            </a:r>
            <a:r>
              <a:rPr lang="en-US" altLang="zh-CN" smtClean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1978</a:t>
            </a:r>
            <a:r>
              <a:rPr lang="zh-CN" altLang="en-US" smtClean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年，他被北京市授予特级售货员称号。</a:t>
            </a:r>
            <a:r>
              <a:rPr lang="en-US" altLang="zh-CN" smtClean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1979</a:t>
            </a:r>
            <a:r>
              <a:rPr lang="zh-CN" altLang="en-US" smtClean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年被国务院授予全国劳动模范称号。</a:t>
            </a:r>
            <a:r>
              <a:rPr lang="en-US" altLang="zh-CN" smtClean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2009</a:t>
            </a:r>
            <a:r>
              <a:rPr lang="zh-CN" altLang="en-US" smtClean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年，张秉贵被评为“</a:t>
            </a:r>
            <a:r>
              <a:rPr lang="en-US" altLang="zh-CN" smtClean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100</a:t>
            </a:r>
            <a:r>
              <a:rPr lang="zh-CN" altLang="en-US" smtClean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位新中国成立以来感动中国人物”。本文是</a:t>
            </a:r>
            <a:r>
              <a:rPr lang="en-US" altLang="zh-CN" smtClean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《</a:t>
            </a:r>
            <a:r>
              <a:rPr lang="zh-CN" altLang="en-US" smtClean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北京日报</a:t>
            </a:r>
            <a:r>
              <a:rPr lang="en-US" altLang="zh-CN" smtClean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》</a:t>
            </a:r>
            <a:r>
              <a:rPr lang="zh-CN" altLang="en-US" smtClean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记者在</a:t>
            </a:r>
            <a:r>
              <a:rPr lang="en-US" altLang="zh-CN" smtClean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1977</a:t>
            </a:r>
            <a:r>
              <a:rPr lang="zh-CN" altLang="en-US" smtClean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年采访张秉贵同志后写的通讯。</a:t>
            </a:r>
          </a:p>
          <a:p>
            <a:r>
              <a:rPr lang="zh-CN" altLang="en-US" smtClean="0">
                <a:solidFill>
                  <a:srgbClr val="7030A0"/>
                </a:solidFill>
                <a:latin typeface="华文隶书" pitchFamily="2" charset="-122"/>
                <a:ea typeface="华文隶书" pitchFamily="2" charset="-122"/>
              </a:rPr>
              <a:t>注：</a:t>
            </a:r>
            <a:r>
              <a:rPr lang="zh-CN" altLang="en-US" sz="2000" smtClean="0">
                <a:solidFill>
                  <a:srgbClr val="7030A0"/>
                </a:solidFill>
                <a:latin typeface="楷体" pitchFamily="49" charset="-122"/>
                <a:ea typeface="楷体" pitchFamily="49" charset="-122"/>
              </a:rPr>
              <a:t>①张秉贵在平凡而光荣的岗位上，将旁人眼中简单的售货升华成为一门服务的艺术。</a:t>
            </a:r>
          </a:p>
          <a:p>
            <a:endParaRPr lang="zh-CN" alt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668117" y="560876"/>
            <a:ext cx="2124075" cy="191452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整体感知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14754" y="3560640"/>
            <a:ext cx="10515600" cy="2078160"/>
          </a:xfrm>
        </p:spPr>
        <p:txBody>
          <a:bodyPr>
            <a:normAutofit/>
          </a:bodyPr>
          <a:lstStyle/>
          <a:p>
            <a:r>
              <a:rPr lang="en-US" altLang="zh-CN" sz="360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1</a:t>
            </a:r>
            <a:r>
              <a:rPr lang="zh-CN" altLang="en-US" sz="360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、概括文章写了张秉贵的哪些事？</a:t>
            </a:r>
            <a:endParaRPr lang="en-US" altLang="zh-CN" sz="3600" smtClean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en-US" altLang="zh-CN" sz="360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2</a:t>
            </a:r>
            <a:r>
              <a:rPr lang="zh-CN" altLang="en-US" sz="360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、分别表现了他的什么品质？</a:t>
            </a:r>
            <a:endParaRPr lang="en-US" altLang="zh-CN" sz="3600" smtClean="0">
              <a:solidFill>
                <a:srgbClr val="FF0000"/>
              </a:solidFill>
              <a:latin typeface="华文隶书" pitchFamily="2" charset="-122"/>
              <a:ea typeface="华文隶书" pitchFamily="2" charset="-122"/>
            </a:endParaRPr>
          </a:p>
          <a:p>
            <a:r>
              <a:rPr lang="en-US" altLang="zh-CN" sz="360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3</a:t>
            </a:r>
            <a:r>
              <a:rPr lang="zh-CN" altLang="en-US" sz="3600" smtClean="0">
                <a:solidFill>
                  <a:srgbClr val="FF0000"/>
                </a:solidFill>
                <a:latin typeface="华文隶书" pitchFamily="2" charset="-122"/>
                <a:ea typeface="华文隶书" pitchFamily="2" charset="-122"/>
              </a:rPr>
              <a:t>、从中可以看出张秉贵是一个什么样的人？</a:t>
            </a:r>
          </a:p>
          <a:p>
            <a:pPr>
              <a:buNone/>
            </a:pPr>
            <a:endParaRPr lang="zh-CN" altLang="en-US" sz="5400">
              <a:solidFill>
                <a:srgbClr val="FF0000"/>
              </a:solidFill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016992" y="423496"/>
            <a:ext cx="3674453" cy="2636631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引导</a:t>
            </a:r>
            <a:r>
              <a:rPr lang="zh-CN" altLang="en-US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  <a:sym typeface="Wingdings" pitchFamily="2" charset="2"/>
              </a:rPr>
              <a:t>（</a:t>
            </a:r>
            <a:r>
              <a:rPr lang="zh-CN" altLang="en-US" smtClean="0">
                <a:solidFill>
                  <a:srgbClr val="7030A0"/>
                </a:solidFill>
                <a:latin typeface="隶书" pitchFamily="49" charset="-122"/>
                <a:ea typeface="隶书" pitchFamily="49" charset="-122"/>
                <a:sym typeface="Wingdings" pitchFamily="2" charset="2"/>
              </a:rPr>
              <a:t>哪些事情？</a:t>
            </a:r>
            <a:r>
              <a:rPr lang="zh-CN" altLang="en-US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  <a:sym typeface="Wingdings" pitchFamily="2" charset="2"/>
              </a:rPr>
              <a:t>）</a:t>
            </a:r>
            <a:endParaRPr lang="zh-CN" altLang="en-US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zh-CN" altLang="en-US" smtClean="0">
                <a:latin typeface="华文隶书" pitchFamily="2" charset="-122"/>
                <a:ea typeface="华文隶书" pitchFamily="2" charset="-122"/>
              </a:rPr>
              <a:t>①张秉贵用糖哄哭闹的小孩。</a:t>
            </a:r>
          </a:p>
          <a:p>
            <a:r>
              <a:rPr lang="zh-CN" altLang="en-US" smtClean="0">
                <a:latin typeface="华文隶书" pitchFamily="2" charset="-122"/>
                <a:ea typeface="华文隶书" pitchFamily="2" charset="-122"/>
              </a:rPr>
              <a:t>②张秉贵给要赶火车的顾客提前称糖并悉心指路。</a:t>
            </a:r>
          </a:p>
          <a:p>
            <a:r>
              <a:rPr lang="zh-CN" altLang="en-US" smtClean="0">
                <a:latin typeface="华文隶书" pitchFamily="2" charset="-122"/>
                <a:ea typeface="华文隶书" pitchFamily="2" charset="-122"/>
              </a:rPr>
              <a:t>③张秉贵接待了气呼呼的女顾客。</a:t>
            </a:r>
          </a:p>
          <a:p>
            <a:r>
              <a:rPr lang="zh-CN" altLang="en-US" smtClean="0">
                <a:latin typeface="华文隶书" pitchFamily="2" charset="-122"/>
                <a:ea typeface="华文隶书" pitchFamily="2" charset="-122"/>
              </a:rPr>
              <a:t>④张秉贵的女儿生病，却依旧没有影响他的服务态度。</a:t>
            </a:r>
          </a:p>
          <a:p>
            <a:r>
              <a:rPr lang="zh-CN" altLang="en-US" smtClean="0">
                <a:latin typeface="华文隶书" pitchFamily="2" charset="-122"/>
                <a:ea typeface="华文隶书" pitchFamily="2" charset="-122"/>
              </a:rPr>
              <a:t>⑤张秉贵光照顾买得多的顾客而被买得少的顾客质问后受到触动。</a:t>
            </a:r>
          </a:p>
          <a:p>
            <a:r>
              <a:rPr lang="zh-CN" altLang="en-US" smtClean="0">
                <a:latin typeface="华文隶书" pitchFamily="2" charset="-122"/>
                <a:ea typeface="华文隶书" pitchFamily="2" charset="-122"/>
              </a:rPr>
              <a:t>⑥张秉贵忆往昔被兵痞打，今天却收到女顾客的水果而感慨不已。</a:t>
            </a:r>
          </a:p>
          <a:p>
            <a:r>
              <a:rPr lang="zh-CN" altLang="en-US" smtClean="0">
                <a:latin typeface="华文隶书" pitchFamily="2" charset="-122"/>
                <a:ea typeface="华文隶书" pitchFamily="2" charset="-122"/>
              </a:rPr>
              <a:t>⑦张秉贵通过多种渠道丰富自己的商品知识，当好顾客的参谋。</a:t>
            </a:r>
          </a:p>
          <a:p>
            <a:r>
              <a:rPr lang="zh-CN" altLang="en-US" smtClean="0">
                <a:latin typeface="华文隶书" pitchFamily="2" charset="-122"/>
                <a:ea typeface="华文隶书" pitchFamily="2" charset="-122"/>
              </a:rPr>
              <a:t>⑧张秉贵去吃夜宵，因座无虚席，厨房大师傅特意给他拿凳子而受启发。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9035561" y="169620"/>
            <a:ext cx="2101362" cy="2464097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6559062" cy="1325563"/>
          </a:xfrm>
        </p:spPr>
        <p:txBody>
          <a:bodyPr>
            <a:normAutofit/>
          </a:bodyPr>
          <a:lstStyle/>
          <a:p>
            <a:r>
              <a:rPr lang="zh-CN" altLang="en-US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引导</a:t>
            </a:r>
            <a:r>
              <a:rPr lang="zh-CN" altLang="en-US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  <a:sym typeface="Wingdings" pitchFamily="2" charset="2"/>
              </a:rPr>
              <a:t>（</a:t>
            </a:r>
            <a:r>
              <a:rPr lang="zh-CN" altLang="en-US" smtClean="0">
                <a:solidFill>
                  <a:srgbClr val="7030A0"/>
                </a:solidFill>
                <a:latin typeface="隶书" pitchFamily="49" charset="-122"/>
                <a:ea typeface="隶书" pitchFamily="49" charset="-122"/>
                <a:sym typeface="Wingdings" pitchFamily="2" charset="2"/>
              </a:rPr>
              <a:t>表现什么品质？ </a:t>
            </a:r>
            <a:r>
              <a:rPr lang="zh-CN" altLang="en-US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  <a:sym typeface="Wingdings" pitchFamily="2" charset="2"/>
              </a:rPr>
              <a:t>）</a:t>
            </a:r>
            <a:endParaRPr lang="zh-CN" altLang="en-US" smtClean="0">
              <a:solidFill>
                <a:srgbClr val="0070C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zh-CN" altLang="en-US" smtClean="0">
                <a:latin typeface="华文隶书" pitchFamily="2" charset="-122"/>
                <a:ea typeface="华文隶书" pitchFamily="2" charset="-122"/>
              </a:rPr>
              <a:t>①耐心细致、周到体贴</a:t>
            </a:r>
          </a:p>
          <a:p>
            <a:r>
              <a:rPr lang="zh-CN" altLang="en-US" smtClean="0">
                <a:latin typeface="华文隶书" pitchFamily="2" charset="-122"/>
                <a:ea typeface="华文隶书" pitchFamily="2" charset="-122"/>
              </a:rPr>
              <a:t>②体贴入微、急人所急、解人所难</a:t>
            </a:r>
          </a:p>
          <a:p>
            <a:r>
              <a:rPr lang="zh-CN" altLang="en-US" smtClean="0">
                <a:latin typeface="华文隶书" pitchFamily="2" charset="-122"/>
                <a:ea typeface="华文隶书" pitchFamily="2" charset="-122"/>
              </a:rPr>
              <a:t>③热情大度、主动耐心、和蔼亲切</a:t>
            </a:r>
          </a:p>
          <a:p>
            <a:r>
              <a:rPr lang="zh-CN" altLang="en-US" smtClean="0">
                <a:latin typeface="华文隶书" pitchFamily="2" charset="-122"/>
                <a:ea typeface="华文隶书" pitchFamily="2" charset="-122"/>
              </a:rPr>
              <a:t>④隐忍克制、爱岗敬业、公私分明</a:t>
            </a:r>
          </a:p>
          <a:p>
            <a:r>
              <a:rPr lang="zh-CN" altLang="en-US" smtClean="0">
                <a:latin typeface="华文隶书" pitchFamily="2" charset="-122"/>
                <a:ea typeface="华文隶书" pitchFamily="2" charset="-122"/>
              </a:rPr>
              <a:t>⑤自我反省、不断成长</a:t>
            </a:r>
          </a:p>
          <a:p>
            <a:r>
              <a:rPr lang="zh-CN" altLang="en-US" smtClean="0">
                <a:latin typeface="华文隶书" pitchFamily="2" charset="-122"/>
                <a:ea typeface="华文隶书" pitchFamily="2" charset="-122"/>
              </a:rPr>
              <a:t>⑥懂得感恩，乐于奉献</a:t>
            </a:r>
          </a:p>
          <a:p>
            <a:r>
              <a:rPr lang="zh-CN" altLang="en-US" smtClean="0">
                <a:latin typeface="华文隶书" pitchFamily="2" charset="-122"/>
                <a:ea typeface="华文隶书" pitchFamily="2" charset="-122"/>
              </a:rPr>
              <a:t>⑦主动求知、严于律己、视“为人民服务”为服务宗旨</a:t>
            </a:r>
          </a:p>
          <a:p>
            <a:r>
              <a:rPr lang="zh-CN" altLang="en-US" smtClean="0">
                <a:latin typeface="华文隶书" pitchFamily="2" charset="-122"/>
                <a:ea typeface="华文隶书" pitchFamily="2" charset="-122"/>
              </a:rPr>
              <a:t>⑧善于剖析小事、思想觉悟高</a:t>
            </a:r>
          </a:p>
          <a:p>
            <a:endParaRPr lang="zh-CN" altLang="en-US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589593" y="867874"/>
            <a:ext cx="3216100" cy="2156679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人物形象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zh-CN" altLang="en-US" smtClean="0"/>
              <a:t>分析</a:t>
            </a:r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185139" y="2262553"/>
            <a:ext cx="3294184" cy="1019907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热情体贴</a:t>
            </a:r>
            <a:endParaRPr lang="zh-CN" altLang="en-US" sz="4000" b="1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4255478" y="4876800"/>
            <a:ext cx="3294184" cy="1019907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诚恳耐心</a:t>
            </a:r>
            <a:endParaRPr lang="zh-CN" altLang="en-US" sz="4000" b="1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4232032" y="3622431"/>
            <a:ext cx="3294184" cy="1019907"/>
          </a:xfrm>
          <a:prstGeom prst="ellipse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b="1" smtClean="0">
                <a:solidFill>
                  <a:srgbClr val="FF0000"/>
                </a:solidFill>
                <a:latin typeface="隶书" pitchFamily="49" charset="-122"/>
                <a:ea typeface="隶书" pitchFamily="49" charset="-122"/>
              </a:rPr>
              <a:t>细致周到</a:t>
            </a:r>
            <a:endParaRPr lang="zh-CN" altLang="en-US" sz="4000" b="1">
              <a:solidFill>
                <a:srgbClr val="FF0000"/>
              </a:solidFill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1195754" y="3411415"/>
            <a:ext cx="2825261" cy="1160585"/>
          </a:xfrm>
          <a:prstGeom prst="round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4000" smtClean="0">
                <a:solidFill>
                  <a:srgbClr val="00B050"/>
                </a:solidFill>
                <a:latin typeface="隶书" pitchFamily="49" charset="-122"/>
                <a:ea typeface="隶书" pitchFamily="49" charset="-122"/>
              </a:rPr>
              <a:t>优秀的老售货员</a:t>
            </a:r>
            <a:endParaRPr lang="zh-CN" altLang="en-US" sz="4000">
              <a:solidFill>
                <a:srgbClr val="00B050"/>
              </a:solidFill>
              <a:latin typeface="隶书" pitchFamily="49" charset="-122"/>
              <a:ea typeface="隶书" pitchFamily="49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7993308" y="622056"/>
            <a:ext cx="2981325" cy="1885950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mtClean="0">
                <a:solidFill>
                  <a:srgbClr val="0070C0"/>
                </a:solidFill>
                <a:latin typeface="隶书" pitchFamily="49" charset="-122"/>
                <a:ea typeface="隶书" pitchFamily="49" charset="-122"/>
              </a:rPr>
              <a:t>理清思路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>
                <a:latin typeface="隶书" pitchFamily="49" charset="-122"/>
                <a:ea typeface="隶书" pitchFamily="49" charset="-122"/>
              </a:rPr>
              <a:t>文章基本可以分为哪几个部分？</a:t>
            </a:r>
          </a:p>
          <a:p>
            <a:r>
              <a:rPr lang="zh-CN" altLang="en-US" smtClean="0">
                <a:latin typeface="隶书" pitchFamily="49" charset="-122"/>
                <a:ea typeface="隶书" pitchFamily="49" charset="-122"/>
              </a:rPr>
              <a:t>第一部分：张秉贵的“一团火”品格的表现。</a:t>
            </a:r>
          </a:p>
          <a:p>
            <a:r>
              <a:rPr lang="zh-CN" altLang="en-US" smtClean="0">
                <a:latin typeface="隶书" pitchFamily="49" charset="-122"/>
                <a:ea typeface="隶书" pitchFamily="49" charset="-122"/>
              </a:rPr>
              <a:t>第二部分：张秉贵的“一团火”品格的成长。</a:t>
            </a:r>
          </a:p>
          <a:p>
            <a:r>
              <a:rPr lang="zh-CN" altLang="en-US" smtClean="0">
                <a:latin typeface="隶书" pitchFamily="49" charset="-122"/>
                <a:ea typeface="隶书" pitchFamily="49" charset="-122"/>
              </a:rPr>
              <a:t>第三部分：张秉贵的“一团火”品格的影响。</a:t>
            </a:r>
          </a:p>
          <a:p>
            <a:endParaRPr lang="zh-CN" altLang="en-US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/>
          <a:stretch>
            <a:fillRect/>
          </a:stretch>
        </p:blipFill>
        <p:spPr bwMode="auto">
          <a:xfrm>
            <a:off x="8394822" y="533767"/>
            <a:ext cx="2905125" cy="1781175"/>
          </a:xfrm>
          <a:prstGeom prst="rect">
            <a:avLst/>
          </a:prstGeom>
          <a:noFill/>
          <a:ln w="9525">
            <a:noFill/>
            <a:miter lim="800000"/>
          </a:ln>
        </p:spPr>
      </p:pic>
    </p:spTree>
  </p:cSld>
  <p:clrMapOvr>
    <a:masterClrMapping/>
  </p:clrMapOvr>
  <p:transition/>
  <p:timing/>
</p:sld>
</file>

<file path=ppt/tags/tag1.xml><?xml version="1.0" encoding="utf-8"?>
<p:tagLst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E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72</Paragraphs>
  <Slides>15</Slides>
  <Notes>0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baseType="lpstr" size="16">
      <vt:lpstr>Office 主题</vt:lpstr>
      <vt:lpstr>心有一团火温暖众人心</vt:lpstr>
      <vt:lpstr>素养目标</vt:lpstr>
      <vt:lpstr>作者介绍</vt:lpstr>
      <vt:lpstr>走进人物</vt:lpstr>
      <vt:lpstr>整体感知</vt:lpstr>
      <vt:lpstr>引导（哪些事情？）</vt:lpstr>
      <vt:lpstr>引导（表现什么品质？ ）</vt:lpstr>
      <vt:lpstr>人物形象</vt:lpstr>
      <vt:lpstr>理清思路</vt:lpstr>
      <vt:lpstr>重点研讨</vt:lpstr>
      <vt:lpstr>重点研讨</vt:lpstr>
      <vt:lpstr>细节描写</vt:lpstr>
      <vt:lpstr>分析文本</vt:lpstr>
      <vt:lpstr>结构特点</vt:lpstr>
      <vt:lpstr>学习本文的启发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2020-10-29T18:42:46.675</cp:lastPrinted>
  <dcterms:created xsi:type="dcterms:W3CDTF">2020-10-29T18:42:46Z</dcterms:created>
  <dcterms:modified xsi:type="dcterms:W3CDTF">2020-10-29T10:42:47Z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