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301" r:id="rId4"/>
    <p:sldId id="263" r:id="rId5"/>
    <p:sldId id="262" r:id="rId6"/>
    <p:sldId id="292" r:id="rId8"/>
    <p:sldId id="342" r:id="rId9"/>
    <p:sldId id="336" r:id="rId10"/>
    <p:sldId id="337" r:id="rId11"/>
    <p:sldId id="365" r:id="rId12"/>
    <p:sldId id="335" r:id="rId13"/>
    <p:sldId id="271" r:id="rId14"/>
    <p:sldId id="344" r:id="rId15"/>
    <p:sldId id="274" r:id="rId16"/>
    <p:sldId id="275" r:id="rId17"/>
    <p:sldId id="278" r:id="rId18"/>
    <p:sldId id="280" r:id="rId19"/>
    <p:sldId id="281" r:id="rId20"/>
    <p:sldId id="282" r:id="rId21"/>
    <p:sldId id="283" r:id="rId22"/>
    <p:sldId id="329" r:id="rId23"/>
    <p:sldId id="331" r:id="rId24"/>
    <p:sldId id="272" r:id="rId2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9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30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3075" name="日期占位符 307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3076" name="幻灯片图像占位符 3075"/>
          <p:cNvSpPr>
            <a:spLocks noGrp="1" noRo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文本占位符 3076"/>
          <p:cNvSpPr>
            <a:spLocks noGrp="1" noRot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页脚占位符 307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3079" name="灯片编号占位符 307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幻灯片图像占位符 8193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8195" name="文本占位符 8194"/>
          <p:cNvSpPr>
            <a:spLocks noGrp="1" noRot="1"/>
          </p:cNvSpPr>
          <p:nvPr>
            <p:ph type="body" idx="1"/>
          </p:nvPr>
        </p:nvSpPr>
        <p:spPr/>
        <p:txBody>
          <a:bodyPr anchor="ctr"/>
          <a:p>
            <a:pPr lvl="0"/>
            <a:r>
              <a:rPr lang="en-US" altLang="zh-CN">
                <a:latin typeface="Arial" panose="020B0604020202020204" pitchFamily="34" charset="0"/>
              </a:rPr>
              <a:t>à</a:t>
            </a:r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/>
          <p:nvPr>
            <p:ph type="ctrTitle"/>
          </p:nvPr>
        </p:nvSpPr>
        <p:spPr>
          <a:xfrm>
            <a:off x="1116013" y="2133600"/>
            <a:ext cx="7127875" cy="10795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b="1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/>
          <p:nvPr>
            <p:ph type="subTitle" idx="1"/>
          </p:nvPr>
        </p:nvSpPr>
        <p:spPr>
          <a:xfrm>
            <a:off x="1479550" y="3500438"/>
            <a:ext cx="6400800" cy="647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800"/>
            </a:lvl1pPr>
            <a:lvl2pPr marL="457200" lvl="1" indent="0" algn="ctr">
              <a:buNone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>
              <a:buNone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>
              <a:buNone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>
              <a:buNone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3" name="页脚占位符 2052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x-none" dirty="0">
              <a:latin typeface="Arial" panose="020B0604020202020204" pitchFamily="34" charset="0"/>
            </a:endParaRPr>
          </a:p>
        </p:txBody>
      </p:sp>
      <p:sp>
        <p:nvSpPr>
          <p:cNvPr id="2054" name="灯片编号占位符 2053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x-none" dirty="0">
                <a:latin typeface="Arial" panose="020B0604020202020204" pitchFamily="34" charset="0"/>
              </a:rPr>
            </a:fld>
            <a:endParaRPr lang="zh-CN" altLang="x-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x-none" dirty="0">
                <a:latin typeface="Arial" panose="020B0604020202020204" pitchFamily="34" charset="0"/>
              </a:rPr>
            </a:fld>
            <a:endParaRPr lang="zh-CN" altLang="x-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5927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5927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x-none" dirty="0">
                <a:latin typeface="Arial" panose="020B0604020202020204" pitchFamily="34" charset="0"/>
              </a:rPr>
            </a:fld>
            <a:endParaRPr lang="zh-CN" altLang="x-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x-none" dirty="0">
                <a:latin typeface="Arial" panose="020B0604020202020204" pitchFamily="34" charset="0"/>
              </a:rPr>
            </a:fld>
            <a:endParaRPr lang="zh-CN" altLang="x-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x-none" dirty="0">
                <a:latin typeface="Arial" panose="020B0604020202020204" pitchFamily="34" charset="0"/>
              </a:rPr>
            </a:fld>
            <a:endParaRPr lang="zh-CN" altLang="x-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x-none" dirty="0">
                <a:latin typeface="Arial" panose="020B0604020202020204" pitchFamily="34" charset="0"/>
              </a:rPr>
            </a:fld>
            <a:endParaRPr lang="zh-CN" altLang="x-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9850"/>
            <a:ext cx="4032504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339850"/>
            <a:ext cx="4032504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x-none" dirty="0">
                <a:latin typeface="Arial" panose="020B0604020202020204" pitchFamily="34" charset="0"/>
              </a:rPr>
            </a:fld>
            <a:endParaRPr lang="zh-CN" altLang="x-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x-none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x-none" dirty="0">
                <a:latin typeface="Arial" panose="020B0604020202020204" pitchFamily="34" charset="0"/>
              </a:rPr>
            </a:fld>
            <a:endParaRPr lang="zh-CN" altLang="x-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x-none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x-none" dirty="0">
                <a:latin typeface="Arial" panose="020B0604020202020204" pitchFamily="34" charset="0"/>
              </a:rPr>
            </a:fld>
            <a:endParaRPr lang="zh-CN" altLang="x-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x-none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x-none" dirty="0">
                <a:latin typeface="Arial" panose="020B0604020202020204" pitchFamily="34" charset="0"/>
              </a:rPr>
            </a:fld>
            <a:endParaRPr lang="zh-CN" altLang="x-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x-none" dirty="0">
                <a:latin typeface="Arial" panose="020B0604020202020204" pitchFamily="34" charset="0"/>
              </a:rPr>
            </a:fld>
            <a:endParaRPr lang="zh-CN" altLang="x-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x-none" dirty="0">
                <a:latin typeface="Arial" panose="020B0604020202020204" pitchFamily="34" charset="0"/>
              </a:rPr>
            </a:fld>
            <a:endParaRPr lang="zh-CN" altLang="x-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/>
          <p:nvPr>
            <p:ph type="title"/>
          </p:nvPr>
        </p:nvSpPr>
        <p:spPr>
          <a:xfrm>
            <a:off x="457200" y="274638"/>
            <a:ext cx="8229600" cy="9223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/>
          <p:nvPr>
            <p:ph type="body" idx="1"/>
          </p:nvPr>
        </p:nvSpPr>
        <p:spPr>
          <a:xfrm>
            <a:off x="457200" y="1339850"/>
            <a:ext cx="8229600" cy="45275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x-none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x-none" dirty="0">
                <a:latin typeface="Arial" panose="020B0604020202020204" pitchFamily="34" charset="0"/>
              </a:rPr>
            </a:fld>
            <a:endParaRPr lang="zh-CN" altLang="x-none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jpeg"/><Relationship Id="rId3" Type="http://schemas.openxmlformats.org/officeDocument/2006/relationships/hyperlink" Target="http://home.focus.cn/photoshow/1398/2002774.html" TargetMode="External"/><Relationship Id="rId2" Type="http://schemas.openxmlformats.org/officeDocument/2006/relationships/image" Target="../media/image6.jpeg"/><Relationship Id="rId1" Type="http://schemas.openxmlformats.org/officeDocument/2006/relationships/hyperlink" Target="http://www.maidee.com/podcast/259496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jpeg"/><Relationship Id="rId3" Type="http://schemas.openxmlformats.org/officeDocument/2006/relationships/hyperlink" Target="http://www.gmw.cn/content/2007-02/05/content_546349.htm" TargetMode="External"/><Relationship Id="rId2" Type="http://schemas.openxmlformats.org/officeDocument/2006/relationships/image" Target="../media/image8.jpeg"/><Relationship Id="rId1" Type="http://schemas.openxmlformats.org/officeDocument/2006/relationships/hyperlink" Target="http://tv.zyjyz.com/xxsh/11322.html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GIF"/><Relationship Id="rId1" Type="http://schemas.openxmlformats.org/officeDocument/2006/relationships/hyperlink" Target="http://my.265.com/photos/95204/1905092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jpeg"/><Relationship Id="rId1" Type="http://schemas.openxmlformats.org/officeDocument/2006/relationships/hyperlink" Target="http://www.dhxxw.cn/category/60300/2007/05/30/2007-05-30_76591_60300.shtml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hyperlink" Target="http://blog.xlzx.cn/html/24/7824_itemid_633.html" TargetMode="Externa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jpeg"/><Relationship Id="rId8" Type="http://schemas.openxmlformats.org/officeDocument/2006/relationships/image" Target="../media/image15.jpeg"/><Relationship Id="rId7" Type="http://schemas.openxmlformats.org/officeDocument/2006/relationships/hyperlink" Target="http://chinafpa.sangxang.com/photo/photoShow/3j001-enr1ku-erh8u5w5-1-erha1vrc-1ej/" TargetMode="External"/><Relationship Id="rId6" Type="http://schemas.openxmlformats.org/officeDocument/2006/relationships/image" Target="../media/image14.jpeg"/><Relationship Id="rId5" Type="http://schemas.openxmlformats.org/officeDocument/2006/relationships/hyperlink" Target="http://travel.tom.com/china/baoding/you-3-2.htm" TargetMode="External"/><Relationship Id="rId4" Type="http://schemas.openxmlformats.org/officeDocument/2006/relationships/image" Target="../media/image13.jpeg"/><Relationship Id="rId3" Type="http://schemas.openxmlformats.org/officeDocument/2006/relationships/hyperlink" Target="http://i.zhanzuo.com/longhaifeng" TargetMode="External"/><Relationship Id="rId2" Type="http://schemas.openxmlformats.org/officeDocument/2006/relationships/image" Target="../media/image12.jpeg"/><Relationship Id="rId10" Type="http://schemas.openxmlformats.org/officeDocument/2006/relationships/slideLayout" Target="../slideLayouts/slideLayout7.xml"/><Relationship Id="rId1" Type="http://schemas.openxmlformats.org/officeDocument/2006/relationships/hyperlink" Target="http://blandboy.yupoo.com/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hyperlink" Target="http://mall.sina.com.cn/Product_1035839.htm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09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4098"/>
          <p:cNvSpPr txBox="1"/>
          <p:nvPr/>
        </p:nvSpPr>
        <p:spPr>
          <a:xfrm>
            <a:off x="3352800" y="0"/>
            <a:ext cx="53340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金  大  力</a:t>
            </a:r>
            <a:endParaRPr lang="zh-CN" altLang="en-US" sz="4800" b="1">
              <a:solidFill>
                <a:srgbClr val="3333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汪曾祺</a:t>
            </a:r>
            <a:endParaRPr lang="zh-CN" altLang="en-US" sz="4800" b="1">
              <a:solidFill>
                <a:srgbClr val="3333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1752600" y="230188"/>
            <a:ext cx="5867400" cy="61239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宋体" panose="02010600030101010101" pitchFamily="2" charset="-122"/>
                <a:ea typeface="黑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宋体" panose="02010600030101010101" pitchFamily="2" charset="-122"/>
                <a:ea typeface="黑体" panose="02010600030101010101" pitchFamily="2" charset="-122"/>
                <a:sym typeface="宋体" panose="02010600030101010101" pitchFamily="2" charset="-122"/>
              </a:rPr>
              <a:t>思考领悟</a:t>
            </a:r>
            <a:endParaRPr lang="zh-CN" altLang="x-none" sz="3200" b="1" dirty="0">
              <a:latin typeface="宋体" panose="02010600030101010101" pitchFamily="2" charset="-122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x-none" sz="3600" b="1" dirty="0">
                <a:latin typeface="宋体" panose="02010600030101010101" pitchFamily="2" charset="-122"/>
                <a:sym typeface="宋体" panose="02010600030101010101" pitchFamily="2" charset="-122"/>
              </a:rPr>
              <a:t>汪曾祺的作品，最高明之处就是不刻意雕琢。作者颇似一位回乡寻访旧事的游子，如叙家常一样款款地向读者讲述左邻右舍的故事，疏放中透出凝重，平淡中显现奇崛。刻画人物如此，环境描写更是如此。看似不经意的一笔，却有高妙的用意。</a:t>
            </a:r>
            <a:endParaRPr lang="zh-CN" altLang="x-none" sz="36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altLang="x-none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0481" descr="299931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24400" cy="594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20482"/>
          <p:cNvSpPr txBox="1"/>
          <p:nvPr/>
        </p:nvSpPr>
        <p:spPr>
          <a:xfrm>
            <a:off x="0" y="6156325"/>
            <a:ext cx="9144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一庭风雨瓢儿菜，满架秋风扁豆花。</a:t>
            </a:r>
            <a:endParaRPr lang="zh-CN" altLang="en-US" sz="40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pic>
        <p:nvPicPr>
          <p:cNvPr id="20484" name="图片 20483" descr="2002774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0" y="0"/>
            <a:ext cx="4191000" cy="6172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1505"/>
          <p:cNvSpPr txBox="1"/>
          <p:nvPr/>
        </p:nvSpPr>
        <p:spPr>
          <a:xfrm>
            <a:off x="2057400" y="1752600"/>
            <a:ext cx="5080000" cy="2560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>
                <a:latin typeface="宋体" panose="02010600030101010101" pitchFamily="2" charset="-122"/>
                <a:sym typeface="宋体" panose="02010600030101010101" pitchFamily="2" charset="-122"/>
              </a:rPr>
              <a:t>这篇课文体现了汪曾祺怎样的艺术追求？</a:t>
            </a:r>
            <a:endParaRPr lang="zh-CN" altLang="en-US" sz="54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2529"/>
          <p:cNvSpPr txBox="1"/>
          <p:nvPr/>
        </p:nvSpPr>
        <p:spPr>
          <a:xfrm>
            <a:off x="0" y="0"/>
            <a:ext cx="9144000" cy="6797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latin typeface="Arial" panose="020B0604020202020204" pitchFamily="34" charset="0"/>
              </a:rPr>
              <a:t>               </a:t>
            </a:r>
            <a:r>
              <a:rPr lang="zh-CN" altLang="en-US" sz="40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汪曾祺一支笔写尽平头百姓的欢欣，写活了小户人家的乐趣。这欢欣和乐趣像自在的水墨，在宣纸上稍一点染，即洇开来，成为迷濛淡远的一片。他使人感到在这平凡尘世上，还有着若多诗意。汪曾祺是童心未泯的老顽童，也是可爱的、文雅的老饕；他在语言文字的厨房里忘情操作，其味津津，其兴勃勃。我们相信汪曾祺来生转世，必是要做济公的──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寄意山水楼台，吃遍五湖四海</a:t>
            </a:r>
            <a:r>
              <a:rPr lang="zh-CN" altLang="en-US" sz="40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，悠哉游哉！</a:t>
            </a:r>
            <a:endParaRPr lang="zh-CN" altLang="en-US" sz="4000" b="1">
              <a:solidFill>
                <a:srgbClr val="3333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23553"/>
          <p:cNvSpPr txBox="1"/>
          <p:nvPr/>
        </p:nvSpPr>
        <p:spPr>
          <a:xfrm>
            <a:off x="0" y="0"/>
            <a:ext cx="9144000" cy="6410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       他笔下的一切，无不成为诗意的存在，诗性的化身。在以故乡为背景的小说里，汪曾祺描绘出了具浓郁地方特色的风俗画，令人神往。在他看来，风俗中保留着一个民族常绿的童心，可使一个民族永葆青春。历史的车轮呷呷作响，轧碎了多少风花雪月、田园牧歌；当许多美好的景致已成世纪绝唱，汪曾祺的作品便显得愈益可贵。他毕竟为我们提供了原汁原味的田园风光活化石，提供了民间风俗那鲜活流动的精神实体。</a:t>
            </a:r>
            <a:endParaRPr lang="zh-CN" altLang="en-US" sz="3600" b="1">
              <a:solidFill>
                <a:srgbClr val="3333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占位符 24577"/>
          <p:cNvSpPr>
            <a:spLocks noGrp="1"/>
          </p:cNvSpPr>
          <p:nvPr>
            <p:ph type="body" idx="1"/>
          </p:nvPr>
        </p:nvSpPr>
        <p:spPr>
          <a:xfrm>
            <a:off x="1981200" y="838200"/>
            <a:ext cx="5105400" cy="4527550"/>
          </a:xfrm>
        </p:spPr>
        <p:txBody>
          <a:bodyPr/>
          <a:p>
            <a:pPr>
              <a:lnSpc>
                <a:spcPct val="80000"/>
              </a:lnSpc>
              <a:spcBef>
                <a:spcPct val="0"/>
              </a:spcBef>
              <a:buNone/>
            </a:pPr>
            <a:r>
              <a:rPr lang="zh-CN" altLang="en-US" sz="4800" b="1">
                <a:effectLst>
                  <a:outerShdw blurRad="38100" dist="38100" dir="2700000">
                    <a:srgbClr val="FFFFFF"/>
                  </a:outerShdw>
                </a:effectLst>
              </a:rPr>
              <a:t>作品</a:t>
            </a:r>
            <a:endParaRPr lang="zh-CN" altLang="en-US" sz="4800" b="1"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lnSpc>
                <a:spcPct val="80000"/>
              </a:lnSpc>
              <a:spcBef>
                <a:spcPct val="0"/>
              </a:spcBef>
              <a:buNone/>
            </a:pPr>
            <a:endParaRPr lang="zh-CN" altLang="en-US" sz="48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pPr>
              <a:lnSpc>
                <a:spcPct val="80000"/>
              </a:lnSpc>
              <a:spcBef>
                <a:spcPct val="0"/>
              </a:spcBef>
              <a:buNone/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在疏放中透出凝重，于平淡中显现奇崛，情韵灵动淡远，风致清逸秀异</a:t>
            </a:r>
            <a:r>
              <a:rPr lang="zh-CN" altLang="en-US" sz="4800" b="1">
                <a:effectLst>
                  <a:outerShdw blurRad="38100" dist="38100" dir="2700000">
                    <a:srgbClr val="FFFFFF"/>
                  </a:outerShdw>
                </a:effectLst>
              </a:rPr>
              <a:t>。</a:t>
            </a:r>
            <a:endParaRPr lang="zh-CN" altLang="en-US" sz="48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25601"/>
          <p:cNvSpPr txBox="1"/>
          <p:nvPr/>
        </p:nvSpPr>
        <p:spPr>
          <a:xfrm>
            <a:off x="0" y="236538"/>
            <a:ext cx="9144000" cy="5859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       </a:t>
            </a:r>
            <a:r>
              <a:rPr lang="zh-CN" altLang="en-US" sz="36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“我事写作，原因无它：从小到大，数学不佳，考入大学，成天泡茶。读中文系，看书很杂。偶写诗文，幸蒙刊发。百无一用，乃成作家。弄笔半纪，今已华发。成就甚少，无可矜夸。有何思想？实近儒家。人道其里，抒情其华。有何风格？兼容并纳。不今不古，文俗则雅。与人无争，性情通达。如此而已，实在无啥</a:t>
            </a:r>
            <a:r>
              <a:rPr lang="zh-CN" altLang="en-US" sz="32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。”</a:t>
            </a: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（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《</a:t>
            </a: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我为什么写作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》</a:t>
            </a: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）</a:t>
            </a:r>
            <a:endParaRPr lang="zh-CN" altLang="en-US" sz="32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        汪曾祺以其文本谈天论地，谈人说己，坦坦荡荡，了无心机，像一个自足的隐者。</a:t>
            </a:r>
            <a:r>
              <a:rPr lang="zh-CN" altLang="en-US">
                <a:latin typeface="Arial" panose="020B0604020202020204" pitchFamily="34" charset="0"/>
              </a:rPr>
              <a:t> 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26625" descr="20073913946421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5814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图片 26626" descr="xin_220204050813828150149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00" y="0"/>
            <a:ext cx="4648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文本框 26627"/>
          <p:cNvSpPr txBox="1"/>
          <p:nvPr/>
        </p:nvSpPr>
        <p:spPr>
          <a:xfrm>
            <a:off x="3581400" y="0"/>
            <a:ext cx="915988" cy="6858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落花无言，人淡如菊 </a:t>
            </a:r>
            <a:endParaRPr lang="zh-CN" altLang="en-US" sz="4800" b="1">
              <a:solidFill>
                <a:srgbClr val="3333CC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7649"/>
          <p:cNvSpPr txBox="1"/>
          <p:nvPr/>
        </p:nvSpPr>
        <p:spPr>
          <a:xfrm>
            <a:off x="0" y="0"/>
            <a:ext cx="9144000" cy="6469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5000"/>
              </a:lnSpc>
            </a:pPr>
            <a:r>
              <a:rPr lang="zh-CN" altLang="en-US" sz="28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 中国的传统文化一方面崇尚和谐，以静为本，以“和”为贵；一方面顺应人情，重视常识，讲究日常的生活经验，体现了一种享受现世的乐观精神。汪曾祺写故乡、谈文化的散文正是体现了这样的一种文化心态</a:t>
            </a:r>
            <a:r>
              <a:rPr lang="en-US" altLang="zh-CN" sz="28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――</a:t>
            </a:r>
            <a:r>
              <a:rPr lang="zh-CN" altLang="en-US" sz="28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一种植根于农业文明的淡泊自然、雍容宁静的久违了的士大夫情趣。从这一点看，汪曾祺是深谙中国传统文化的独特表现方式和精妙之处的。</a:t>
            </a:r>
            <a:endParaRPr lang="zh-CN" altLang="en-US" sz="2800" b="1">
              <a:solidFill>
                <a:srgbClr val="3333CC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8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 好的散文小品应有三个特征： 一是“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带有文化气息</a:t>
            </a:r>
            <a:r>
              <a:rPr lang="zh-CN" altLang="en-US" sz="28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”；二是“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健康的</a:t>
            </a:r>
            <a:r>
              <a:rPr lang="zh-CN" altLang="en-US" sz="28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”；三是“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悠闲的</a:t>
            </a:r>
            <a:r>
              <a:rPr lang="zh-CN" altLang="en-US" sz="28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”。这三个条件是汪曾祺散文创作的前提，也可以说是散文的“文化本体性”的最好注脚。正因为具备了丰厚的传统文化和地域文化的内涵，所以即便不写重大题材，不去表现人类的永恒主题，汪曾祺的散文仍具有超越地域和时间的价值。</a:t>
            </a:r>
            <a:endParaRPr lang="zh-CN" altLang="en-US" sz="2800" b="1">
              <a:solidFill>
                <a:srgbClr val="3333CC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图片 28673" descr="d822520d58915d85a72b6de2b7c6a929_big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3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文本框 28674"/>
          <p:cNvSpPr txBox="1"/>
          <p:nvPr/>
        </p:nvSpPr>
        <p:spPr>
          <a:xfrm>
            <a:off x="5562600" y="0"/>
            <a:ext cx="3581400" cy="668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人和树一样，也有自己的根，那，就是故乡。无论你到哪里，无论你走多远，总有一种顽强的东西根植在你身上，那是故乡对你的馈赠。汪曾祺就是这样。读罢</a:t>
            </a:r>
            <a:r>
              <a:rPr lang="en-US" altLang="zh-CN" sz="36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《</a:t>
            </a:r>
            <a:r>
              <a:rPr lang="zh-CN" altLang="en-US" sz="36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故乡人</a:t>
            </a:r>
            <a:r>
              <a:rPr lang="en-US" altLang="zh-CN" sz="36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》</a:t>
            </a:r>
            <a:r>
              <a:rPr lang="zh-CN" altLang="en-US" sz="36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，你有何感想呢？</a:t>
            </a:r>
            <a:endParaRPr lang="zh-CN" altLang="en-US" sz="3600" b="1">
              <a:solidFill>
                <a:srgbClr val="3333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5122" name="文本占位符 5121"/>
          <p:cNvSpPr>
            <a:spLocks noGrp="1"/>
          </p:cNvSpPr>
          <p:nvPr>
            <p:ph type="body" sz="half" idx="1"/>
          </p:nvPr>
        </p:nvSpPr>
        <p:spPr>
          <a:xfrm>
            <a:off x="0" y="1066800"/>
            <a:ext cx="4648200" cy="5334000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2800" b="1"/>
              <a:t>大家在初中阶段已经学过了他的</a:t>
            </a:r>
            <a:r>
              <a:rPr lang="en-US" altLang="zh-CN" sz="2800" b="1"/>
              <a:t>《</a:t>
            </a:r>
            <a:r>
              <a:rPr lang="zh-CN" altLang="en-US" sz="2800" b="1"/>
              <a:t>端午的鸭蛋</a:t>
            </a:r>
            <a:r>
              <a:rPr lang="en-US" altLang="zh-CN" sz="2800" b="1"/>
              <a:t>》</a:t>
            </a:r>
            <a:r>
              <a:rPr lang="zh-CN" altLang="en-US" sz="2800" b="1"/>
              <a:t>，通过这篇文章的学习我们了解到了汪曾祺平淡质朴自然的语言风格，他的文章读来从容散淡，大有月下听长者谈古论今之感，悠然恬淡之间，流露出的是对儿时的怀想和对故乡的热爱。今天让我们再一次走近汪曾祺，体味他那种平淡自然的语言风格，感受他那浓浓的思乡之情。</a:t>
            </a:r>
            <a:endParaRPr lang="zh-CN" altLang="en-US" sz="2800" b="1"/>
          </a:p>
        </p:txBody>
      </p:sp>
      <p:pic>
        <p:nvPicPr>
          <p:cNvPr id="5123" name="内容占位符 5122" descr="60300_20070530_130">
            <a:hlinkClick r:id="rId1"/>
          </p:cNvPr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495800" y="1373188"/>
            <a:ext cx="4616450" cy="4722812"/>
          </a:xfr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29697"/>
          <p:cNvSpPr txBox="1"/>
          <p:nvPr/>
        </p:nvSpPr>
        <p:spPr>
          <a:xfrm>
            <a:off x="0" y="0"/>
            <a:ext cx="7315200" cy="6672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       </a:t>
            </a:r>
            <a:r>
              <a:rPr lang="zh-CN" altLang="en-US" sz="32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人都有恋土恋乡的情结。“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日暮途且远，游子悲故乡</a:t>
            </a:r>
            <a:r>
              <a:rPr lang="zh-CN" altLang="en-US" sz="32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”，淋漓地表述了思乡的情怀；叱咤风云的曹操，在</a:t>
            </a:r>
            <a:r>
              <a:rPr lang="en-US" altLang="zh-CN" sz="32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却东西门行</a:t>
            </a:r>
            <a:r>
              <a:rPr lang="en-US" altLang="zh-CN" sz="32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诗中云：“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狐死归首丘，故乡安可忘</a:t>
            </a:r>
            <a:r>
              <a:rPr lang="zh-CN" altLang="en-US" sz="32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。” 无穷的乡思，绵长不断。</a:t>
            </a:r>
            <a:endParaRPr lang="zh-CN" altLang="en-US" sz="3200" b="1">
              <a:solidFill>
                <a:srgbClr val="3333CC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无论是 “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举头望明月，低头思故乡</a:t>
            </a:r>
            <a:r>
              <a:rPr lang="zh-CN" altLang="en-US" sz="32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”，还是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每逢佳节倍思亲</a:t>
            </a:r>
            <a:r>
              <a:rPr lang="zh-CN" altLang="en-US" sz="32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，在人们的心目中，连月亮都是故乡的更明亮，故乡就是自己灵魂的栖居地，就是自己心的泉眼，就是扯着自己这只大风筝的那根长长的丝线。只要思着故乡、念着故乡，人们的心中就会多几分踏实，添几分温馨。</a:t>
            </a:r>
            <a:endParaRPr lang="zh-CN" altLang="en-US" sz="3200" b="1">
              <a:solidFill>
                <a:srgbClr val="3333CC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9699" name="图片 29698" descr="7824_200705171659231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0" y="0"/>
            <a:ext cx="1905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图片 30721" descr="130958_1323083453_m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0"/>
            <a:ext cx="3810000" cy="297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图片 30722" descr="1178949682_288160_thumb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495800" cy="220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图片 30723" descr="img_017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648200"/>
            <a:ext cx="4495800" cy="220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5" name="图片 30724" descr="3j001-enr1ku-erh8u5w5-1-erha1v63-1eh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76800" y="3048000"/>
            <a:ext cx="3810000" cy="266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6" name="文本框 30725"/>
          <p:cNvSpPr txBox="1"/>
          <p:nvPr/>
        </p:nvSpPr>
        <p:spPr>
          <a:xfrm>
            <a:off x="4267200" y="6019800"/>
            <a:ext cx="5029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美不美</a:t>
            </a:r>
            <a:r>
              <a:rPr lang="en-US" altLang="zh-CN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故乡水</a:t>
            </a:r>
            <a:r>
              <a:rPr lang="en-US" altLang="zh-CN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;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亲不亲</a:t>
            </a:r>
            <a:r>
              <a:rPr lang="en-US" altLang="zh-CN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故乡人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30727" name="图片 30726" descr="图片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2286000"/>
            <a:ext cx="4498975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35841"/>
          <p:cNvSpPr txBox="1"/>
          <p:nvPr/>
        </p:nvSpPr>
        <p:spPr>
          <a:xfrm>
            <a:off x="0" y="0"/>
            <a:ext cx="9144000" cy="6367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却东西门行</a:t>
            </a:r>
            <a:endParaRPr lang="zh-CN" altLang="en-US" sz="3200" b="1">
              <a:effectLst>
                <a:outerShdw blurRad="38100" dist="38100" dir="2700000">
                  <a:srgbClr val="FFFFFF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曹操</a:t>
            </a:r>
            <a:endParaRPr lang="zh-CN" altLang="en-US" sz="2800" b="1">
              <a:effectLst>
                <a:outerShdw blurRad="38100" dist="38100" dir="2700000">
                  <a:srgbClr val="FFFFFF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鸿雁出塞北，乃在无人乡。 </a:t>
            </a:r>
            <a:b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举翅万里余，行止自成行。 </a:t>
            </a:r>
            <a:b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冬节食南稻，春日复北翔。 </a:t>
            </a:r>
            <a:b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田中有转蓬①，随风远飘扬。 </a:t>
            </a:r>
            <a:b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长与故根绝，万岁不相当②。 </a:t>
            </a:r>
            <a:b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奈何此征夫③，安得去四方④。 </a:t>
            </a:r>
            <a:b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戎马不解鞍，铠甲不离傍。 </a:t>
            </a:r>
            <a:b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冉冉老将至⑤，何时反故乡。 </a:t>
            </a:r>
            <a:b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神龙藏深泉⑥，猛兽步高冈⑦。 </a:t>
            </a:r>
            <a:b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狐死归首丘⑧，故乡安可忘。 </a:t>
            </a:r>
            <a:b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</a:br>
            <a:endParaRPr lang="zh-CN" altLang="en-US" sz="3200" b="1">
              <a:effectLst>
                <a:outerShdw blurRad="38100" dist="38100" dir="2700000">
                  <a:srgbClr val="FFFFFF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3276600" y="207963"/>
            <a:ext cx="5867400" cy="6497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汪曾祺简介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: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192O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～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1997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），现、当代作家。江苏高邮人。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1939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年考入昆明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西南联合大学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中文系，深受教写作课的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沈从文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的影响。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1940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年开始发表小说。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1943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年大学毕业后在昆明、上海任中学国文教员和历史博物馆职员。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1946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年起在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文学杂志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》《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文艺复兴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和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文艺春秋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上发表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戴车匠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》《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复仇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》《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绿猫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》《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鸡鸭名家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等短篇小说，引起文坛注目。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1950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年后在北京文联、中国民间文学研究会工作，编辑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北京文艺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和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民间文学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等刊物。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1962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年调入北京京剧团（后改北京京剧院）任编剧。</a:t>
            </a:r>
            <a:endParaRPr lang="zh-CN" altLang="en-US" sz="2800" b="1">
              <a:effectLst>
                <a:outerShdw blurRad="38100" dist="38100" dir="2700000">
                  <a:srgbClr val="FFFFFF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6147" name="图片 6146" descr="PD_1035839L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2766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0" y="609600"/>
            <a:ext cx="9144000" cy="558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著有小说集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邂逅集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》《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羊舍的夜晚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》《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汪曾祺短篇小说选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》《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晚饭花集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》《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寂寞与温暖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》《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茱萸集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，散文集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蒲桥集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》《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塔上随笔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，文学评论集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晚翠文谈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，以及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汪曾祺自选集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等。另有一些京剧剧本。短篇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受戒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和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大淖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(n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à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o)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记事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是他的获奖小说。作品被译成多种文字介绍到国外。他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以散文笔调写小说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，写出了</a:t>
            </a:r>
            <a:r>
              <a:rPr lang="zh-CN" altLang="en-US" sz="3600" b="1" u="sng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家乡五行八作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(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zuō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泛指各种行业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)</a:t>
            </a:r>
            <a:r>
              <a:rPr lang="zh-CN" altLang="en-US" sz="3600" b="1" u="sng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的见闻和风物人情、习俗民风，富于地方特色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占位符 9217"/>
          <p:cNvSpPr>
            <a:spLocks noGrp="1"/>
          </p:cNvSpPr>
          <p:nvPr>
            <p:ph type="body" idx="1"/>
          </p:nvPr>
        </p:nvSpPr>
        <p:spPr>
          <a:xfrm>
            <a:off x="533400" y="228600"/>
            <a:ext cx="7696200" cy="4343400"/>
          </a:xfrm>
        </p:spPr>
        <p:txBody>
          <a:bodyPr/>
          <a:p>
            <a:pPr>
              <a:buNone/>
            </a:pPr>
            <a:r>
              <a:rPr lang="zh-CN" altLang="en-US" b="1" dirty="0"/>
              <a:t>预习交流</a:t>
            </a:r>
            <a:endParaRPr lang="zh-CN" altLang="x-none" b="1" dirty="0"/>
          </a:p>
          <a:p>
            <a:pPr>
              <a:buNone/>
            </a:pPr>
            <a:r>
              <a:rPr lang="zh-CN" altLang="en-US" b="1" dirty="0"/>
              <a:t>再次诵读课文，</a:t>
            </a:r>
            <a:r>
              <a:rPr lang="zh-CN" altLang="x-none" b="1" dirty="0"/>
              <a:t>概括介绍文中的人物形象，对其加以介绍。（100字左右）</a:t>
            </a:r>
            <a:endParaRPr lang="zh-CN" altLang="x-none" b="1" dirty="0"/>
          </a:p>
          <a:p>
            <a:pPr>
              <a:buNone/>
            </a:pPr>
            <a:endParaRPr lang="zh-CN" altLang="x-none" b="1" dirty="0"/>
          </a:p>
          <a:p>
            <a:pPr>
              <a:buNone/>
            </a:pPr>
            <a:endParaRPr lang="zh-CN" altLang="x-none" b="1" dirty="0"/>
          </a:p>
          <a:p>
            <a:r>
              <a:rPr lang="zh-CN" altLang="x-none" b="1" dirty="0"/>
              <a:t>提示：介绍中应涉及到：人物的职业、外貌形象、行为特点以及作者对他们的态度。</a:t>
            </a:r>
            <a:endParaRPr lang="zh-CN" altLang="x-none" b="1" dirty="0"/>
          </a:p>
          <a:p>
            <a:pPr>
              <a:buNone/>
            </a:pPr>
            <a:endParaRPr lang="zh-CN" altLang="x-none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457200" y="609600"/>
            <a:ext cx="5080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>
                <a:latin typeface="宋体" panose="02010600030101010101" pitchFamily="2" charset="-122"/>
                <a:sym typeface="宋体" panose="02010600030101010101" pitchFamily="2" charset="-122"/>
              </a:rPr>
              <a:t>讨论分析“金大力”形象</a:t>
            </a:r>
            <a:endParaRPr lang="zh-CN" altLang="en-US" sz="28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1" name="文本框 12290"/>
          <p:cNvSpPr txBox="1"/>
          <p:nvPr/>
        </p:nvSpPr>
        <p:spPr>
          <a:xfrm>
            <a:off x="2057400" y="1676400"/>
            <a:ext cx="5054600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>
                <a:latin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4000" b="1">
                <a:latin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4000" b="1">
                <a:latin typeface="宋体" panose="02010600030101010101" pitchFamily="2" charset="-122"/>
                <a:sym typeface="宋体" panose="02010600030101010101" pitchFamily="2" charset="-122"/>
              </a:rPr>
              <a:t>）总结金大力这个人物形象。</a:t>
            </a:r>
            <a:endParaRPr lang="zh-CN" altLang="en-US" sz="4000" b="1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4000">
                <a:latin typeface="宋体" panose="02010600030101010101" pitchFamily="2" charset="-122"/>
              </a:rPr>
              <a:t>（</a:t>
            </a:r>
            <a:r>
              <a:rPr lang="en-US" altLang="zh-CN" sz="4000">
                <a:latin typeface="宋体" panose="02010600030101010101" pitchFamily="2" charset="-122"/>
              </a:rPr>
              <a:t>2</a:t>
            </a:r>
            <a:r>
              <a:rPr lang="zh-CN" altLang="en-US" sz="4000">
                <a:latin typeface="宋体" panose="02010600030101010101" pitchFamily="2" charset="-122"/>
              </a:rPr>
              <a:t>）作者说“不知为什么，他的人缘儿会那么好”请从原文中找答案。</a:t>
            </a:r>
            <a:endParaRPr lang="zh-CN" altLang="en-US" sz="400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5361"/>
          <p:cNvSpPr txBox="1"/>
          <p:nvPr/>
        </p:nvSpPr>
        <p:spPr>
          <a:xfrm>
            <a:off x="685800" y="381000"/>
            <a:ext cx="7696200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>
                <a:latin typeface="宋体" panose="02010600030101010101" pitchFamily="2" charset="-122"/>
              </a:rPr>
              <a:t>《</a:t>
            </a:r>
            <a:r>
              <a:rPr lang="zh-CN" altLang="en-US" sz="3200">
                <a:latin typeface="宋体" panose="02010600030101010101" pitchFamily="2" charset="-122"/>
              </a:rPr>
              <a:t>金大力</a:t>
            </a:r>
            <a:r>
              <a:rPr lang="en-US" altLang="zh-CN" sz="3200">
                <a:latin typeface="宋体" panose="02010600030101010101" pitchFamily="2" charset="-122"/>
              </a:rPr>
              <a:t>》</a:t>
            </a:r>
            <a:r>
              <a:rPr lang="zh-CN" altLang="en-US" sz="3200">
                <a:latin typeface="宋体" panose="02010600030101010101" pitchFamily="2" charset="-122"/>
              </a:rPr>
              <a:t>中，为什么特别介绍了金家茶炉的生活场景？</a:t>
            </a:r>
            <a:endParaRPr lang="zh-CN" altLang="en-US" sz="3200">
              <a:latin typeface="宋体" panose="02010600030101010101" pitchFamily="2" charset="-122"/>
            </a:endParaRPr>
          </a:p>
          <a:p>
            <a:endParaRPr lang="zh-CN" altLang="en-US" sz="3200">
              <a:latin typeface="宋体" panose="02010600030101010101" pitchFamily="2" charset="-122"/>
            </a:endParaRPr>
          </a:p>
          <a:p>
            <a:r>
              <a:rPr lang="en-US" altLang="zh-CN" sz="3200">
                <a:latin typeface="宋体" panose="02010600030101010101" pitchFamily="2" charset="-122"/>
              </a:rPr>
              <a:t>1</a:t>
            </a:r>
            <a:r>
              <a:rPr lang="zh-CN" altLang="zh-CN" sz="3200">
                <a:latin typeface="宋体" panose="02010600030101010101" pitchFamily="2" charset="-122"/>
              </a:rPr>
              <a:t>、展示真实生活环境。</a:t>
            </a:r>
            <a:endParaRPr lang="zh-CN" altLang="zh-CN" sz="3200">
              <a:latin typeface="宋体" panose="02010600030101010101" pitchFamily="2" charset="-122"/>
            </a:endParaRPr>
          </a:p>
          <a:p>
            <a:r>
              <a:rPr lang="en-US" altLang="zh-CN" sz="3200">
                <a:latin typeface="宋体" panose="02010600030101010101" pitchFamily="2" charset="-122"/>
              </a:rPr>
              <a:t>2</a:t>
            </a:r>
            <a:r>
              <a:rPr lang="zh-CN" altLang="en-US" sz="3200">
                <a:latin typeface="宋体" panose="02010600030101010101" pitchFamily="2" charset="-122"/>
              </a:rPr>
              <a:t>、长年累月在一个单调的生活环境中，每天重复同样的劳动，所以形成他淳朴的性格和易于满足的状态。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en-US" altLang="zh-CN" sz="3200">
                <a:latin typeface="宋体" panose="02010600030101010101" pitchFamily="2" charset="-122"/>
              </a:rPr>
              <a:t>3</a:t>
            </a:r>
            <a:r>
              <a:rPr lang="zh-CN" altLang="en-US" sz="3200">
                <a:latin typeface="宋体" panose="02010600030101010101" pitchFamily="2" charset="-122"/>
              </a:rPr>
              <a:t>、他的人缘好和做茶炉生意分不开的。</a:t>
            </a:r>
            <a:endParaRPr lang="zh-CN" altLang="en-US" sz="3200">
              <a:latin typeface="宋体" panose="02010600030101010101" pitchFamily="2" charset="-122"/>
            </a:endParaRPr>
          </a:p>
          <a:p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6385"/>
          <p:cNvSpPr txBox="1"/>
          <p:nvPr/>
        </p:nvSpPr>
        <p:spPr>
          <a:xfrm>
            <a:off x="1981200" y="381000"/>
            <a:ext cx="502920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黑体" panose="02010600030101010101" pitchFamily="2" charset="-122"/>
                <a:sym typeface="宋体" panose="02010600030101010101" pitchFamily="2" charset="-122"/>
              </a:rPr>
              <a:t>《</a:t>
            </a:r>
            <a:r>
              <a:rPr lang="zh-CN" altLang="en-US" sz="4000" b="1">
                <a:latin typeface="宋体" panose="02010600030101010101" pitchFamily="2" charset="-122"/>
                <a:ea typeface="黑体" panose="02010600030101010101" pitchFamily="2" charset="-122"/>
                <a:sym typeface="宋体" panose="02010600030101010101" pitchFamily="2" charset="-122"/>
              </a:rPr>
              <a:t>金大力</a:t>
            </a:r>
            <a:r>
              <a:rPr lang="en-US" altLang="zh-CN" sz="4000" b="1">
                <a:latin typeface="宋体" panose="02010600030101010101" pitchFamily="2" charset="-122"/>
                <a:ea typeface="黑体" panose="02010600030101010101" pitchFamily="2" charset="-122"/>
                <a:sym typeface="宋体" panose="02010600030101010101" pitchFamily="2" charset="-122"/>
              </a:rPr>
              <a:t>》</a:t>
            </a:r>
            <a:r>
              <a:rPr lang="zh-CN" altLang="en-US" sz="4000" b="1">
                <a:latin typeface="宋体" panose="02010600030101010101" pitchFamily="2" charset="-122"/>
                <a:ea typeface="黑体" panose="02010600030101010101" pitchFamily="2" charset="-122"/>
                <a:sym typeface="宋体" panose="02010600030101010101" pitchFamily="2" charset="-122"/>
              </a:rPr>
              <a:t>文中，每一篇的结尾都意味深长，给读者回味和咀嚼的空间。这是汪曾祺作品独特的结尾方式，请问这是为什么？</a:t>
            </a:r>
            <a:endParaRPr lang="zh-CN" altLang="en-US" sz="4000"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5361"/>
          <p:cNvSpPr txBox="1"/>
          <p:nvPr/>
        </p:nvSpPr>
        <p:spPr>
          <a:xfrm>
            <a:off x="723900" y="1875790"/>
            <a:ext cx="769620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>
                <a:latin typeface="宋体" panose="02010600030101010101" pitchFamily="2" charset="-122"/>
              </a:rPr>
              <a:t>  </a:t>
            </a:r>
            <a:r>
              <a:rPr lang="zh-CN" altLang="en-US" sz="3200">
                <a:latin typeface="宋体" panose="02010600030101010101" pitchFamily="2" charset="-122"/>
              </a:rPr>
              <a:t>金大力在朴拙的外表下，有一颗真正善于洞察人生的智慧心。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en-US" altLang="zh-CN" sz="3200">
                <a:latin typeface="宋体" panose="02010600030101010101" pitchFamily="2" charset="-122"/>
              </a:rPr>
              <a:t>  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鱼水之情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 Black"/>
        <a:ea typeface="黑体"/>
        <a:cs typeface=""/>
      </a:majorFont>
      <a:minorFont>
        <a:latin typeface="Arial Rounded MT Bold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2451</Words>
  <Application>WPS 演示</Application>
  <PresentationFormat>在屏幕上显示</PresentationFormat>
  <Paragraphs>68</Paragraphs>
  <Slides>22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微软雅黑</vt:lpstr>
      <vt:lpstr>Arial Unicode MS</vt:lpstr>
      <vt:lpstr>Arial Black</vt:lpstr>
      <vt:lpstr>Arial Rounded MT Bold</vt:lpstr>
      <vt:lpstr>鱼水之情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32</cp:revision>
  <dcterms:created xsi:type="dcterms:W3CDTF">1980-01-05T17:44:00Z</dcterms:created>
  <dcterms:modified xsi:type="dcterms:W3CDTF">1980-01-06T00:04:06Z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2052-10.1.0.7400</vt:lpwstr>
  </property>
</Properties>
</file>