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7" r:id="rId5"/>
    <p:sldId id="266" r:id="rId6"/>
    <p:sldId id="268" r:id="rId7"/>
    <p:sldId id="269" r:id="rId8"/>
    <p:sldId id="258" r:id="rId9"/>
    <p:sldId id="270" r:id="rId10"/>
    <p:sldId id="259" r:id="rId11"/>
    <p:sldId id="271" r:id="rId12"/>
    <p:sldId id="260" r:id="rId13"/>
    <p:sldId id="261" r:id="rId14"/>
    <p:sldId id="263" r:id="rId15"/>
    <p:sldId id="264" r:id="rId16"/>
    <p:sldId id="265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33CC"/>
    <a:srgbClr val="FF66CC"/>
    <a:srgbClr val="FF0066"/>
    <a:srgbClr val="B20E64"/>
    <a:srgbClr val="7B4568"/>
    <a:srgbClr val="BD03B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mg (1)_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30685"/>
            <a:ext cx="9144000" cy="68886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0034" y="1857364"/>
            <a:ext cx="35004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0070C0"/>
                </a:solidFill>
              </a:rPr>
              <a:t>13</a:t>
            </a:r>
            <a:r>
              <a:rPr lang="en-US" altLang="zh-CN" sz="11500" dirty="0" smtClean="0"/>
              <a:t> </a:t>
            </a:r>
            <a:r>
              <a:rPr lang="zh-CN" altLang="en-US" sz="115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信</a:t>
            </a:r>
            <a:endParaRPr lang="zh-CN" altLang="en-US" sz="115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0232" y="2071678"/>
            <a:ext cx="62865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替花朵给蜜蜂写，</a:t>
            </a:r>
            <a:br>
              <a:rPr lang="zh-CN" altLang="en-US" sz="60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鲜花已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盛开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60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请快快来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采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蜜。</a:t>
            </a:r>
            <a:endParaRPr lang="zh-CN" altLang="en-US" sz="6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动作按钮: 前进或下一项 2">
            <a:hlinkClick r:id="rId3" action="ppaction://hlinksldjump" highlightClick="1"/>
          </p:cNvPr>
          <p:cNvSpPr/>
          <p:nvPr/>
        </p:nvSpPr>
        <p:spPr>
          <a:xfrm>
            <a:off x="7072330" y="5715016"/>
            <a:ext cx="714380" cy="7143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9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 descr="timg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 descr="timg (7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图片 5" descr="timg (1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7" name="图片 6" descr="timg (10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图片 7" descr="timg (6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694" y="0"/>
            <a:ext cx="9153388" cy="6858000"/>
          </a:xfrm>
          <a:prstGeom prst="rect">
            <a:avLst/>
          </a:prstGeom>
        </p:spPr>
      </p:pic>
      <p:pic>
        <p:nvPicPr>
          <p:cNvPr id="9" name="图片 8" descr="timg (11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5886" y="1928802"/>
            <a:ext cx="73581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替云给云写，</a:t>
            </a:r>
            <a:br>
              <a:rPr lang="zh-CN" altLang="en-US" sz="60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愿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变成</a:t>
            </a:r>
            <a:r>
              <a:rPr lang="zh-CN" altLang="en-US" sz="6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绵绵的细雨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；</a:t>
            </a:r>
            <a:br>
              <a:rPr lang="zh-CN" altLang="en-US" sz="60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替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树给树写，</a:t>
            </a:r>
            <a:br>
              <a:rPr lang="zh-CN" altLang="en-US" sz="60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愿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连成无边的</a:t>
            </a:r>
            <a:r>
              <a:rPr lang="zh-CN" altLang="en-US" sz="6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森林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6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0232" y="357166"/>
            <a:ext cx="5715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“绵绵的细雨”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是什么样的雨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09450" y="928670"/>
            <a:ext cx="43345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连绵不断</a:t>
            </a:r>
            <a:r>
              <a:rPr lang="zh-CN" altLang="en-US" sz="4000" dirty="0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4000" dirty="0" smtClean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小雨。</a:t>
            </a:r>
            <a:endParaRPr lang="zh-CN" altLang="en-US" sz="4000" dirty="0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5929330"/>
            <a:ext cx="8215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二木林，三木森，单丝不成线，独木不成林。</a:t>
            </a:r>
            <a:endParaRPr lang="zh-CN" altLang="en-US" sz="3200" dirty="0">
              <a:solidFill>
                <a:srgbClr val="FF33CC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71670" y="1571612"/>
            <a:ext cx="65008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我也要为自己写，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60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让我的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心，</a:t>
            </a:r>
            <a:br>
              <a:rPr lang="zh-CN" altLang="en-US" sz="60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别人的心，</a:t>
            </a:r>
            <a:br>
              <a:rPr lang="zh-CN" altLang="en-US" sz="60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贴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得</a:t>
            </a:r>
            <a:r>
              <a:rPr lang="zh-CN" altLang="en-US" sz="6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紧紧、</a:t>
            </a:r>
            <a:r>
              <a:rPr lang="zh-CN" altLang="en-US" sz="6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紧紧</a:t>
            </a:r>
            <a:r>
              <a:rPr lang="zh-CN" altLang="en-US" sz="60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6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8992" y="5500702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rgbClr val="FF33CC"/>
                </a:solidFill>
                <a:latin typeface="黑体" pitchFamily="49" charset="-122"/>
                <a:ea typeface="黑体" pitchFamily="49" charset="-122"/>
              </a:rPr>
              <a:t>亲密无间</a:t>
            </a:r>
            <a:endParaRPr lang="zh-CN" altLang="en-US" sz="4800" dirty="0">
              <a:solidFill>
                <a:srgbClr val="FF33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rot="19593810">
            <a:off x="-195963" y="1131549"/>
            <a:ext cx="51347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66CC"/>
                </a:solidFill>
                <a:latin typeface="黑体" pitchFamily="49" charset="-122"/>
                <a:ea typeface="黑体" pitchFamily="49" charset="-122"/>
              </a:rPr>
              <a:t>写信有什么好处？</a:t>
            </a:r>
            <a:endParaRPr lang="zh-CN" altLang="en-US" sz="4800" b="1" dirty="0">
              <a:solidFill>
                <a:srgbClr val="FF66CC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480" y="1357298"/>
            <a:ext cx="64294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请你们猜一猜，“我”还可能替谁给谁写信？会写一些什么呢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？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4000" dirty="0" smtClean="0">
                <a:latin typeface="黑体" pitchFamily="49" charset="-122"/>
                <a:ea typeface="黑体" pitchFamily="49" charset="-122"/>
              </a:rPr>
            </a:b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1571612"/>
            <a:ext cx="87154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替大树给啄木鸟写，我已经生病，请快快来给我治病。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替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春姑娘给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种子写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 　　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　 　　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。</a:t>
            </a:r>
            <a:br>
              <a:rPr lang="zh-CN" altLang="en-US" sz="40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替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小草给太阳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写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， 　　， 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　　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40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替桌椅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给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小朋友写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， 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　　， 　　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。</a:t>
            </a:r>
            <a:br>
              <a:rPr lang="zh-CN" altLang="en-US" sz="40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替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给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写</a:t>
            </a:r>
            <a:r>
              <a:rPr lang="zh-CN" altLang="en-US" sz="4000" u="sng" dirty="0" smtClean="0">
                <a:latin typeface="黑体" pitchFamily="49" charset="-122"/>
                <a:ea typeface="黑体" pitchFamily="49" charset="-122"/>
              </a:rPr>
              <a:t>， 　　， 　　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429124" y="857232"/>
            <a:ext cx="2428891" cy="1857387"/>
            <a:chOff x="2285984" y="571480"/>
            <a:chExt cx="2546493" cy="1866883"/>
          </a:xfrm>
        </p:grpSpPr>
        <p:pic>
          <p:nvPicPr>
            <p:cNvPr id="8" name="图片 7" descr="timg (4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84" y="571480"/>
              <a:ext cx="2546493" cy="1866883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857488" y="1000108"/>
              <a:ext cx="16430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黑体" pitchFamily="49" charset="-122"/>
                  <a:ea typeface="黑体" pitchFamily="49" charset="-122"/>
                </a:rPr>
                <a:t>许多</a:t>
              </a:r>
              <a:endParaRPr lang="zh-CN" altLang="en-US" sz="48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7159" y="2071679"/>
            <a:ext cx="2286016" cy="1714512"/>
            <a:chOff x="2285984" y="571480"/>
            <a:chExt cx="2546493" cy="1866883"/>
          </a:xfrm>
        </p:grpSpPr>
        <p:pic>
          <p:nvPicPr>
            <p:cNvPr id="16" name="图片 15" descr="timg (4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84" y="571480"/>
              <a:ext cx="2546493" cy="186688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2857488" y="1000108"/>
              <a:ext cx="16430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黑体" pitchFamily="49" charset="-122"/>
                  <a:ea typeface="黑体" pitchFamily="49" charset="-122"/>
                </a:rPr>
                <a:t>黄昏</a:t>
              </a:r>
              <a:endParaRPr lang="zh-CN" altLang="en-US" sz="48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000232" y="3571876"/>
            <a:ext cx="2214578" cy="1857388"/>
            <a:chOff x="2285984" y="571480"/>
            <a:chExt cx="2546493" cy="1866883"/>
          </a:xfrm>
        </p:grpSpPr>
        <p:pic>
          <p:nvPicPr>
            <p:cNvPr id="4" name="图片 3" descr="timg (4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84" y="571480"/>
              <a:ext cx="2546493" cy="1866883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2857488" y="1000108"/>
              <a:ext cx="16430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黑体" pitchFamily="49" charset="-122"/>
                  <a:ea typeface="黑体" pitchFamily="49" charset="-122"/>
                </a:rPr>
                <a:t>紧张</a:t>
              </a:r>
              <a:endParaRPr lang="zh-CN" altLang="en-US" sz="48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97507" y="857232"/>
            <a:ext cx="2546493" cy="1866883"/>
            <a:chOff x="2285984" y="571480"/>
            <a:chExt cx="2546493" cy="1866883"/>
          </a:xfrm>
        </p:grpSpPr>
        <p:pic>
          <p:nvPicPr>
            <p:cNvPr id="13" name="图片 12" descr="timg (4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84" y="571480"/>
              <a:ext cx="2546493" cy="1866883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2857488" y="1000108"/>
              <a:ext cx="16430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黑体" pitchFamily="49" charset="-122"/>
                  <a:ea typeface="黑体" pitchFamily="49" charset="-122"/>
                </a:rPr>
                <a:t>更替</a:t>
              </a:r>
              <a:endParaRPr lang="zh-CN" altLang="en-US" sz="48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57686" y="4429132"/>
            <a:ext cx="2357454" cy="1785949"/>
            <a:chOff x="2285984" y="571480"/>
            <a:chExt cx="2546493" cy="1866883"/>
          </a:xfrm>
        </p:grpSpPr>
        <p:pic>
          <p:nvPicPr>
            <p:cNvPr id="19" name="图片 18" descr="timg (4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84" y="571480"/>
              <a:ext cx="2546493" cy="1866883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2857488" y="1000108"/>
              <a:ext cx="1643074" cy="868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黑体" pitchFamily="49" charset="-122"/>
                  <a:ea typeface="黑体" pitchFamily="49" charset="-122"/>
                </a:rPr>
                <a:t>贴近</a:t>
              </a:r>
              <a:endParaRPr lang="zh-CN" altLang="en-US" sz="48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" y="3857628"/>
            <a:ext cx="2214546" cy="1643074"/>
            <a:chOff x="2285984" y="571480"/>
            <a:chExt cx="2546493" cy="1866883"/>
          </a:xfrm>
        </p:grpSpPr>
        <p:pic>
          <p:nvPicPr>
            <p:cNvPr id="25" name="图片 24" descr="timg (4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84" y="571480"/>
              <a:ext cx="2546493" cy="1866883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2857488" y="1000108"/>
              <a:ext cx="1643074" cy="98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黑体" pitchFamily="49" charset="-122"/>
                  <a:ea typeface="黑体" pitchFamily="49" charset="-122"/>
                </a:rPr>
                <a:t>心愿</a:t>
              </a:r>
              <a:endParaRPr lang="zh-CN" altLang="en-US" sz="48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785918" y="5276869"/>
            <a:ext cx="2546493" cy="1581131"/>
            <a:chOff x="2285984" y="571480"/>
            <a:chExt cx="2546493" cy="1866883"/>
          </a:xfrm>
        </p:grpSpPr>
        <p:pic>
          <p:nvPicPr>
            <p:cNvPr id="28" name="图片 27" descr="timg (4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84" y="571480"/>
              <a:ext cx="2546493" cy="1866883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2857488" y="1000108"/>
              <a:ext cx="1643074" cy="9811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黑体" pitchFamily="49" charset="-122"/>
                  <a:ea typeface="黑体" pitchFamily="49" charset="-122"/>
                </a:rPr>
                <a:t>离别</a:t>
              </a:r>
              <a:endParaRPr lang="zh-CN" altLang="en-US" sz="48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428860" y="2285992"/>
            <a:ext cx="2286015" cy="1571635"/>
            <a:chOff x="2285984" y="571480"/>
            <a:chExt cx="2546493" cy="1866883"/>
          </a:xfrm>
        </p:grpSpPr>
        <p:pic>
          <p:nvPicPr>
            <p:cNvPr id="31" name="图片 30" descr="timg (4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84" y="571480"/>
              <a:ext cx="2546493" cy="1866883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2857488" y="1000108"/>
              <a:ext cx="16430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黑体" pitchFamily="49" charset="-122"/>
                  <a:ea typeface="黑体" pitchFamily="49" charset="-122"/>
                </a:rPr>
                <a:t>信纸</a:t>
              </a:r>
              <a:endParaRPr lang="zh-CN" altLang="en-US" sz="48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72000" y="2428868"/>
            <a:ext cx="2643206" cy="2000265"/>
            <a:chOff x="2285984" y="571480"/>
            <a:chExt cx="2546493" cy="1866883"/>
          </a:xfrm>
        </p:grpSpPr>
        <p:pic>
          <p:nvPicPr>
            <p:cNvPr id="22" name="图片 21" descr="timg (4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84" y="571480"/>
              <a:ext cx="2546493" cy="1866883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2857488" y="1000108"/>
              <a:ext cx="1643074" cy="775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黑体" pitchFamily="49" charset="-122"/>
                  <a:ea typeface="黑体" pitchFamily="49" charset="-122"/>
                </a:rPr>
                <a:t>盛开</a:t>
              </a:r>
              <a:endParaRPr lang="zh-CN" altLang="en-US" sz="48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3" name="图片 2" descr="timg (3)_副本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2993" y="3429000"/>
            <a:ext cx="2431007" cy="342900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357422" y="571480"/>
            <a:ext cx="2403617" cy="1428760"/>
            <a:chOff x="2285984" y="571480"/>
            <a:chExt cx="2546493" cy="1866883"/>
          </a:xfrm>
        </p:grpSpPr>
        <p:pic>
          <p:nvPicPr>
            <p:cNvPr id="34" name="图片 33" descr="timg (4)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5984" y="571480"/>
              <a:ext cx="2546493" cy="1866883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2857488" y="1000108"/>
              <a:ext cx="16430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latin typeface="黑体" pitchFamily="49" charset="-122"/>
                  <a:ea typeface="黑体" pitchFamily="49" charset="-122"/>
                </a:rPr>
                <a:t>信纸</a:t>
              </a:r>
              <a:endParaRPr lang="zh-CN" altLang="en-US" sz="48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1" name="图片 10" descr="timg (3)_副本_副本_副本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14290"/>
            <a:ext cx="2057400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2.22222E-6 L 0.01198 0.3173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" y="1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0.31736 L -0.01962 0.556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1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0.55625 L 0.19861 0.7405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61 0.74051 L 0.20659 0.5305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659 0.53056 L 0.25382 0.2995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382 0.29954 L 0.48212 0.1104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573 0.1 L 0.7184 0.11042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84 0.11042 L 0.50573 0.3625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573 0.3625 L 0.4743 0.63542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43 0.63542 L 0.56094 0.61458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-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57356" y="1500174"/>
            <a:ext cx="69294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我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学会了写信，</a:t>
            </a:r>
            <a:br>
              <a:rPr lang="zh-CN" altLang="en-US" sz="54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笔和纸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，用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手和心。</a:t>
            </a:r>
            <a:br>
              <a:rPr lang="zh-CN" altLang="en-US" sz="54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我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多么想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写呀，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54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写</a:t>
            </a:r>
            <a:r>
              <a:rPr lang="zh-CN" altLang="en-US" sz="5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许多许多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信。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　　　　　　　　</a:t>
            </a:r>
            <a:endParaRPr lang="zh-CN" altLang="en-US" sz="5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动作按钮: 前进或下一项 2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571504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1071546"/>
            <a:ext cx="7429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“想”、“多么想”有什么区别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？</a:t>
            </a:r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程度不同</a:t>
            </a:r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谁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能用“多么想”说一句话？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4480" y="3500438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怎么读更能体现写信人的心情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  <a:p>
            <a:pPr indent="457200"/>
            <a:endParaRPr lang="en-US" altLang="zh-CN" sz="2400" dirty="0" smtClean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指导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：读的时候要把多么想、许多许多这两个词语重读，就能读出句子的含义了。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0166" y="785794"/>
            <a:ext cx="67151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“许多”、“许多许多”它们有什么不同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3600" dirty="0" smtClean="0">
              <a:latin typeface="黑体" pitchFamily="49" charset="-122"/>
              <a:ea typeface="黑体" pitchFamily="49" charset="-122"/>
            </a:endParaRPr>
          </a:p>
          <a:p>
            <a:pPr indent="457200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许多许多的信”是什么意思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7356" y="3286124"/>
            <a:ext cx="5857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你还能说出这样的词语吗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2428860" y="428625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很远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0" y="435769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很远很远</a:t>
            </a:r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4643438" y="542926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好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多好多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2500298" y="550070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好多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4414" y="642918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小作者终于把自己想写信的愿望实现了，他替很多朋友写了信，那么他都替谁写信了呢？请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你在课文中找一找。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7356" y="2786058"/>
            <a:ext cx="6286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“我”</a:t>
            </a:r>
            <a:r>
              <a:rPr lang="zh-CN" altLang="en-US" sz="3200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替</a:t>
            </a:r>
            <a:r>
              <a:rPr lang="zh-CN" altLang="en-US" sz="3200" u="sng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小鸟</a:t>
            </a:r>
            <a:r>
              <a:rPr lang="zh-CN" altLang="en-US" sz="3200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给</a:t>
            </a:r>
            <a:r>
              <a:rPr lang="zh-CN" altLang="en-US" sz="3200" u="sng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妈妈</a:t>
            </a:r>
            <a:r>
              <a:rPr lang="zh-CN" altLang="en-US" sz="3200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、替</a:t>
            </a:r>
            <a:r>
              <a:rPr lang="zh-CN" altLang="en-US" sz="3200" u="sng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花朵</a:t>
            </a:r>
            <a:r>
              <a:rPr lang="zh-CN" altLang="en-US" sz="3200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给</a:t>
            </a:r>
            <a:r>
              <a:rPr lang="zh-CN" altLang="en-US" sz="3200" u="sng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蜜蜂</a:t>
            </a:r>
            <a:r>
              <a:rPr lang="zh-CN" altLang="en-US" sz="3200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、替</a:t>
            </a:r>
            <a:r>
              <a:rPr lang="zh-CN" altLang="en-US" sz="3200" u="sng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云</a:t>
            </a:r>
            <a:r>
              <a:rPr lang="zh-CN" altLang="en-US" sz="3200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给</a:t>
            </a:r>
            <a:r>
              <a:rPr lang="zh-CN" altLang="en-US" sz="3200" u="sng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云</a:t>
            </a:r>
            <a:r>
              <a:rPr lang="zh-CN" altLang="en-US" sz="3200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、替</a:t>
            </a:r>
            <a:r>
              <a:rPr lang="zh-CN" altLang="en-US" sz="3200" u="sng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树</a:t>
            </a:r>
            <a:r>
              <a:rPr lang="zh-CN" altLang="en-US" sz="3200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给</a:t>
            </a:r>
            <a:r>
              <a:rPr lang="zh-CN" altLang="en-US" sz="3200" u="sng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树</a:t>
            </a:r>
            <a:r>
              <a:rPr lang="zh-CN" altLang="en-US" sz="3200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写信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85918" y="4143380"/>
            <a:ext cx="67865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把我字加了引号你同意吗？为什么要加引号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5886" y="5357826"/>
            <a:ext cx="73581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这里的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“我”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指的是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小作者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，是课文中的“我”，所以加引号。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2571744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那么“我”都分别替它们写了什么呢？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5984" y="2143116"/>
            <a:ext cx="58579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替小鸟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给妈妈写，</a:t>
            </a:r>
            <a:br>
              <a:rPr lang="zh-CN" altLang="en-US" sz="5400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天已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近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黄昏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54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让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妈妈快回</a:t>
            </a:r>
            <a:r>
              <a:rPr lang="zh-CN" altLang="en-US" sz="5400" dirty="0" smtClean="0">
                <a:latin typeface="黑体" pitchFamily="49" charset="-122"/>
                <a:ea typeface="黑体" pitchFamily="49" charset="-122"/>
              </a:rPr>
              <a:t>巢。</a:t>
            </a:r>
            <a:endParaRPr lang="zh-CN" altLang="en-US" sz="5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动作按钮: 前进或下一项 2">
            <a:hlinkClick r:id="rId3" action="ppaction://hlinksldjump" highlightClick="1"/>
          </p:cNvPr>
          <p:cNvSpPr/>
          <p:nvPr/>
        </p:nvSpPr>
        <p:spPr>
          <a:xfrm>
            <a:off x="7358082" y="5715016"/>
            <a:ext cx="642942" cy="5715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303</Words>
  <PresentationFormat>全屏显示(4:3)</PresentationFormat>
  <Paragraphs>42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yy006</cp:lastModifiedBy>
  <dcterms:created xsi:type="dcterms:W3CDTF">2017-03-13T13:22:52Z</dcterms:created>
  <dcterms:modified xsi:type="dcterms:W3CDTF">2018-09-15T16:35:17Z</dcterms:modified>
  <cp:category/>
</cp:coreProperties>
</file>