
<file path=[Content_Types].xml><?xml version="1.0" encoding="utf-8"?>
<Types xmlns="http://schemas.openxmlformats.org/package/2006/content-types">
  <Override PartName="/ppt/slides/slide47.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notesSlides/notesSlide239.xml" ContentType="application/vnd.openxmlformats-officedocument.presentationml.notesSlide+xml"/>
  <Override PartName="/ppt/slides/slide120.xml" ContentType="application/vnd.openxmlformats-officedocument.presentationml.slide+xml"/>
  <Override PartName="/ppt/slides/slide218.xml" ContentType="application/vnd.openxmlformats-officedocument.presentationml.slide+xml"/>
  <Override PartName="/ppt/notesSlides/notesSlide38.xml" ContentType="application/vnd.openxmlformats-officedocument.presentationml.notesSlide+xml"/>
  <Override PartName="/ppt/notesSlides/notesSlide85.xml" ContentType="application/vnd.openxmlformats-officedocument.presentationml.notesSlide+xml"/>
  <Override PartName="/ppt/notesSlides/notesSlide141.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17.xml" ContentType="application/vnd.openxmlformats-officedocument.presentationml.notesSlide+xml"/>
  <Default Extension="xml" ContentType="application/xml"/>
  <Override PartName="/ppt/slides/slide50.xml" ContentType="application/vnd.openxmlformats-officedocument.presentationml.slide+xml"/>
  <Override PartName="/ppt/slides/slide243.xml" ContentType="application/vnd.openxmlformats-officedocument.presentationml.slide+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notesSlides/notesSlide242.xml" ContentType="application/vnd.openxmlformats-officedocument.presentationml.notesSlide+xml"/>
  <Override PartName="/ppt/slides/slide221.xml" ContentType="application/vnd.openxmlformats-officedocument.presentationml.slide+xml"/>
  <Override PartName="/ppt/notesSlides/notesSlide41.xml" ContentType="application/vnd.openxmlformats-officedocument.presentationml.notesSlide+xml"/>
  <Override PartName="/ppt/notesSlides/notesSlide179.xml" ContentType="application/vnd.openxmlformats-officedocument.presentationml.notesSlide+xml"/>
  <Override PartName="/ppt/slides/slide158.xml" ContentType="application/vnd.openxmlformats-officedocument.presentationml.slide+xml"/>
  <Override PartName="/ppt/notesSlides/notesSlide220.xml" ContentType="application/vnd.openxmlformats-officedocument.presentationml.notesSlide+xml"/>
  <Override PartName="/ppt/slides/slide136.xml" ContentType="application/vnd.openxmlformats-officedocument.presentationml.slide+xml"/>
  <Override PartName="/ppt/slides/slide183.xml" ContentType="application/vnd.openxmlformats-officedocument.presentationml.slide+xml"/>
  <Override PartName="/ppt/notesSlides/notesSlide7.xml" ContentType="application/vnd.openxmlformats-officedocument.presentationml.notesSlide+xml"/>
  <Override PartName="/ppt/notesSlides/notesSlide157.xml" ContentType="application/vnd.openxmlformats-officedocument.presentationml.notesSlide+xml"/>
  <Override PartName="/ppt/slides/slide88.xml" ContentType="application/vnd.openxmlformats-officedocument.presentationml.slide+xml"/>
  <Override PartName="/ppt/notesSlides/notesSlide135.xml" ContentType="application/vnd.openxmlformats-officedocument.presentationml.notesSlide+xml"/>
  <Override PartName="/ppt/notesSlides/notesSlide182.xml" ContentType="application/vnd.openxmlformats-officedocument.presentationml.notesSlide+xml"/>
  <Override PartName="/ppt/slides/slide19.xml" ContentType="application/vnd.openxmlformats-officedocument.presentationml.slide+xml"/>
  <Override PartName="/ppt/slides/slide66.xml" ContentType="application/vnd.openxmlformats-officedocument.presentationml.slide+xml"/>
  <Override PartName="/ppt/slides/slide114.xml" ContentType="application/vnd.openxmlformats-officedocument.presentationml.slide+xml"/>
  <Override PartName="/ppt/slides/slide161.xml" ContentType="application/vnd.openxmlformats-officedocument.presentationml.slide+xml"/>
  <Default Extension="png" ContentType="image/png"/>
  <Override PartName="/ppt/notesSlides/notesSlide79.xml" ContentType="application/vnd.openxmlformats-officedocument.presentationml.notesSlide+xml"/>
  <Override PartName="/ppt/slides/slide237.xml" ContentType="application/vnd.openxmlformats-officedocument.presentationml.slide+xml"/>
  <Override PartName="/ppt/theme/theme2.xml" ContentType="application/vnd.openxmlformats-officedocument.theme+xml"/>
  <Override PartName="/ppt/notesSlides/notesSlide57.xml" ContentType="application/vnd.openxmlformats-officedocument.presentationml.notesSlide+xml"/>
  <Override PartName="/ppt/notesSlides/notesSlide113.xml" ContentType="application/vnd.openxmlformats-officedocument.presentationml.notesSlide+xml"/>
  <Override PartName="/ppt/notesSlides/notesSlide160.xml" ContentType="application/vnd.openxmlformats-officedocument.presentationml.notesSlide+xml"/>
  <Override PartName="/ppt/slides/slide44.xml" ContentType="application/vnd.openxmlformats-officedocument.presentationml.slide+xml"/>
  <Override PartName="/ppt/slides/slide91.xml" ContentType="application/vnd.openxmlformats-officedocument.presentationml.slide+xml"/>
  <Override PartName="/ppt/slides/slide215.xml" ContentType="application/vnd.openxmlformats-officedocument.presentationml.slide+xml"/>
  <Override PartName="/ppt/notesSlides/notesSlide236.xml" ContentType="application/vnd.openxmlformats-officedocument.presentationml.notesSlide+xml"/>
  <Override PartName="/ppt/slides/slide22.xml" ContentType="application/vnd.openxmlformats-officedocument.presentationml.slide+xml"/>
  <Override PartName="/ppt/slides/slide199.xml" ContentType="application/vnd.openxmlformats-officedocument.presentationml.slide+xml"/>
  <Override PartName="/ppt/notesSlides/notesSlide35.xml" ContentType="application/vnd.openxmlformats-officedocument.presentationml.notesSlide+xml"/>
  <Override PartName="/ppt/notesSlides/notesSlide82.xml" ContentType="application/vnd.openxmlformats-officedocument.presentationml.notesSlide+xml"/>
  <Override PartName="/ppt/notesSlides/notesSlide214.xml" ContentType="application/vnd.openxmlformats-officedocument.presentationml.notesSlide+xml"/>
  <Override PartName="/ppt/slides/slide240.xml" ContentType="application/vnd.openxmlformats-officedocument.presentationml.slide+xml"/>
  <Override PartName="/ppt/notesSlides/notesSlide13.xml" ContentType="application/vnd.openxmlformats-officedocument.presentationml.notesSlide+xml"/>
  <Override PartName="/ppt/notesSlides/notesSlide60.xml" ContentType="application/vnd.openxmlformats-officedocument.presentationml.notesSlide+xml"/>
  <Override PartName="/ppt/notesSlides/notesSlide198.xml" ContentType="application/vnd.openxmlformats-officedocument.presentationml.notesSlide+xml"/>
  <Override PartName="/ppt/slides/slide177.xml" ContentType="application/vnd.openxmlformats-officedocument.presentationml.slide+xml"/>
  <Override PartName="/ppt/notesSlides/notesSlide129.xml" ContentType="application/vnd.openxmlformats-officedocument.presentationml.notesSlide+xml"/>
  <Override PartName="/ppt/notesSlides/notesSlide176.xml" ContentType="application/vnd.openxmlformats-officedocument.presentationml.notesSlide+xml"/>
  <Override PartName="/ppt/slides/slide108.xml" ContentType="application/vnd.openxmlformats-officedocument.presentationml.slide+xml"/>
  <Override PartName="/ppt/slides/slide155.xml" ContentType="application/vnd.openxmlformats-officedocument.presentationml.slide+xml"/>
  <Override PartName="/ppt/notesSlides/notesSlide4.xml" ContentType="application/vnd.openxmlformats-officedocument.presentationml.notesSlide+xml"/>
  <Override PartName="/ppt/notesSlides/notesSlide107.xml" ContentType="application/vnd.openxmlformats-officedocument.presentationml.notesSlide+xml"/>
  <Override PartName="/ppt/notesSlides/notesSlide154.xml" ContentType="application/vnd.openxmlformats-officedocument.presentationml.notesSlide+xml"/>
  <Override PartName="/ppt/slides/slide38.xml" ContentType="application/vnd.openxmlformats-officedocument.presentationml.slide+xml"/>
  <Override PartName="/ppt/slides/slide85.xml" ContentType="application/vnd.openxmlformats-officedocument.presentationml.slide+xml"/>
  <Override PartName="/ppt/slides/slide133.xml" ContentType="application/vnd.openxmlformats-officedocument.presentationml.slide+xml"/>
  <Override PartName="/ppt/slides/slide180.xml" ContentType="application/vnd.openxmlformats-officedocument.presentationml.slide+xml"/>
  <Override PartName="/ppt/notesSlides/notesSlide98.xml" ContentType="application/vnd.openxmlformats-officedocument.presentationml.notesSlide+xml"/>
  <Override PartName="/ppt/notesSlides/notesSlide132.xml" ContentType="application/vnd.openxmlformats-officedocument.presentationml.notesSlide+xml"/>
  <Override PartName="/ppt/slides/slide111.xml" ContentType="application/vnd.openxmlformats-officedocument.presentationml.slide+xml"/>
  <Override PartName="/ppt/slides/slide209.xml" ContentType="application/vnd.openxmlformats-officedocument.presentationml.slide+xml"/>
  <Override PartName="/ppt/notesSlides/notesSlide29.xml" ContentType="application/vnd.openxmlformats-officedocument.presentationml.notesSlide+xml"/>
  <Override PartName="/ppt/notesSlides/notesSlide76.xml" ContentType="application/vnd.openxmlformats-officedocument.presentationml.notesSlide+xml"/>
  <Override PartName="/ppt/slides/slide16.xml" ContentType="application/vnd.openxmlformats-officedocument.presentationml.slide+xml"/>
  <Override PartName="/ppt/slides/slide63.xml" ContentType="application/vnd.openxmlformats-officedocument.presentationml.slide+xml"/>
  <Override PartName="/ppt/slides/slide234.xml" ContentType="application/vnd.openxmlformats-officedocument.presentationml.slide+xml"/>
  <Override PartName="/ppt/notesSlides/notesSlide110.xml" ContentType="application/vnd.openxmlformats-officedocument.presentationml.notesSlide+xml"/>
  <Override PartName="/ppt/notesSlides/notesSlide208.xml" ContentType="application/vnd.openxmlformats-officedocument.presentationml.notesSlide+xml"/>
  <Override PartName="/ppt/slides/slide41.xml" ContentType="application/vnd.openxmlformats-officedocument.presentationml.slide+xml"/>
  <Override PartName="/ppt/notesSlides/notesSlide54.xml" ContentType="application/vnd.openxmlformats-officedocument.presentationml.notesSlide+xml"/>
  <Override PartName="/ppt/notesSlides/notesSlide233.xml" ContentType="application/vnd.openxmlformats-officedocument.presentationml.notesSlide+xml"/>
  <Override PartName="/ppt/slides/slide30.xml" ContentType="application/vnd.openxmlformats-officedocument.presentationml.slide+xml"/>
  <Override PartName="/ppt/slides/slide149.xml" ContentType="application/vnd.openxmlformats-officedocument.presentationml.slide+xml"/>
  <Override PartName="/ppt/slides/slide196.xml" ContentType="application/vnd.openxmlformats-officedocument.presentationml.slide+xml"/>
  <Override PartName="/ppt/slides/slide212.xml" ContentType="application/vnd.openxmlformats-officedocument.presentationml.slide+xml"/>
  <Override PartName="/ppt/notesSlides/notesSlide32.xml" ContentType="application/vnd.openxmlformats-officedocument.presentationml.notesSlide+xml"/>
  <Override PartName="/ppt/notesSlides/notesSlide222.xml" ContentType="application/vnd.openxmlformats-officedocument.presentationml.notesSlide+xml"/>
  <Override PartName="/ppt/slides/slide138.xml" ContentType="application/vnd.openxmlformats-officedocument.presentationml.slide+xml"/>
  <Override PartName="/ppt/slides/slide185.xml" ContentType="application/vnd.openxmlformats-officedocument.presentationml.slide+xml"/>
  <Override PartName="/ppt/slides/slide201.xml" ContentType="application/vnd.openxmlformats-officedocument.presentationml.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48.xml" ContentType="application/vnd.openxmlformats-officedocument.presentationml.notesSlide+xml"/>
  <Override PartName="/ppt/notesSlides/notesSlide159.xml" ContentType="application/vnd.openxmlformats-officedocument.presentationml.notesSlide+xml"/>
  <Override PartName="/ppt/notesSlides/notesSlide195.xml" ContentType="application/vnd.openxmlformats-officedocument.presentationml.notesSlide+xml"/>
  <Override PartName="/ppt/notesSlides/notesSlide200.xml" ContentType="application/vnd.openxmlformats-officedocument.presentationml.notesSlide+xml"/>
  <Override PartName="/ppt/notesSlides/notesSlide211.xml" ContentType="application/vnd.openxmlformats-officedocument.presentationml.notesSlide+xml"/>
  <Override PartName="/ppt/slides/slide79.xml" ContentType="application/vnd.openxmlformats-officedocument.presentationml.slide+xml"/>
  <Override PartName="/ppt/slides/slide127.xml" ContentType="application/vnd.openxmlformats-officedocument.presentationml.slide+xml"/>
  <Override PartName="/ppt/slides/slide174.xml" ContentType="application/vnd.openxmlformats-officedocument.presentationml.slide+xml"/>
  <Override PartName="/ppt/notesSlides/notesSlide10.xml" ContentType="application/vnd.openxmlformats-officedocument.presentationml.notesSlide+xml"/>
  <Override PartName="/ppt/notesSlides/notesSlide137.xml" ContentType="application/vnd.openxmlformats-officedocument.presentationml.notesSlide+xml"/>
  <Override PartName="/ppt/notesSlides/notesSlide184.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116.xml" ContentType="application/vnd.openxmlformats-officedocument.presentationml.slide+xml"/>
  <Override PartName="/ppt/slides/slide163.xml" ContentType="application/vnd.openxmlformats-officedocument.presentationml.slide+xml"/>
  <Override PartName="/ppt/notesSlides/notesSlide126.xml" ContentType="application/vnd.openxmlformats-officedocument.presentationml.notesSlide+xml"/>
  <Override PartName="/ppt/notesSlides/notesSlide173.xml" ContentType="application/vnd.openxmlformats-officedocument.presentationml.notesSlide+xml"/>
  <Override PartName="/ppt/slides/slide57.xml" ContentType="application/vnd.openxmlformats-officedocument.presentationml.slide+xml"/>
  <Override PartName="/ppt/slides/slide105.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slides/slide239.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notesSlides/notesSlide104.xml" ContentType="application/vnd.openxmlformats-officedocument.presentationml.notesSlide+xml"/>
  <Override PartName="/ppt/notesSlides/notesSlide115.xml" ContentType="application/vnd.openxmlformats-officedocument.presentationml.notesSlide+xml"/>
  <Override PartName="/ppt/notesSlides/notesSlide151.xml" ContentType="application/vnd.openxmlformats-officedocument.presentationml.notesSlide+xml"/>
  <Override PartName="/ppt/notesSlides/notesSlide162.xml" ContentType="application/vnd.openxmlformats-officedocument.presentationml.notesSlide+xml"/>
  <Override PartName="/ppt/slides/slide46.xml" ContentType="application/vnd.openxmlformats-officedocument.presentationml.slide+xml"/>
  <Override PartName="/ppt/slides/slide93.xml" ContentType="application/vnd.openxmlformats-officedocument.presentationml.slide+xml"/>
  <Override PartName="/ppt/slides/slide130.xml" ContentType="application/vnd.openxmlformats-officedocument.presentationml.slide+xml"/>
  <Override PartName="/ppt/slides/slide217.xml" ContentType="application/vnd.openxmlformats-officedocument.presentationml.slide+xml"/>
  <Override PartName="/ppt/slides/slide228.xml" ContentType="application/vnd.openxmlformats-officedocument.presentationml.slide+xml"/>
  <Override PartName="/ppt/notesSlides/notesSlide48.xml" ContentType="application/vnd.openxmlformats-officedocument.presentationml.notesSlide+xml"/>
  <Override PartName="/ppt/notesSlides/notesSlide95.xml" ContentType="application/vnd.openxmlformats-officedocument.presentationml.notesSlide+xml"/>
  <Override PartName="/ppt/notesSlides/notesSlide140.xml" ContentType="application/vnd.openxmlformats-officedocument.presentationml.notesSlide+xml"/>
  <Override PartName="/ppt/notesSlides/notesSlide238.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s/slide206.xml" ContentType="application/vnd.openxmlformats-officedocument.presentationml.slide+xml"/>
  <Override PartName="/ppt/notesSlides/notesSlide37.xml" ContentType="application/vnd.openxmlformats-officedocument.presentationml.notesSlide+xml"/>
  <Override PartName="/ppt/notesSlides/notesSlide84.xml" ContentType="application/vnd.openxmlformats-officedocument.presentationml.notesSlide+xml"/>
  <Override PartName="/ppt/notesSlides/notesSlide216.xml" ContentType="application/vnd.openxmlformats-officedocument.presentationml.notesSlide+xml"/>
  <Override PartName="/ppt/notesSlides/notesSlide227.xml" ContentType="application/vnd.openxmlformats-officedocument.presentationml.notesSlide+xml"/>
  <Override PartName="/ppt/slides/slide13.xml" ContentType="application/vnd.openxmlformats-officedocument.presentationml.slide+xml"/>
  <Override PartName="/ppt/slides/slide60.xml" ContentType="application/vnd.openxmlformats-officedocument.presentationml.slide+xml"/>
  <Override PartName="/ppt/slides/slide2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notesSlides/notesSlide205.xml" ContentType="application/vnd.openxmlformats-officedocument.presentationml.notesSlide+xml"/>
  <Override PartName="/ppt/slides/slide168.xml" ContentType="application/vnd.openxmlformats-officedocument.presentationml.slide+xml"/>
  <Override PartName="/ppt/slides/slide179.xml" ContentType="application/vnd.openxmlformats-officedocument.presentationml.slide+xml"/>
  <Override PartName="/ppt/slides/slide231.xml" ContentType="application/vnd.openxmlformats-officedocument.presentationml.slide+xml"/>
  <Override PartName="/ppt/notesSlides/notesSlide51.xml" ContentType="application/vnd.openxmlformats-officedocument.presentationml.notesSlide+xml"/>
  <Override PartName="/ppt/notesSlides/notesSlide178.xml" ContentType="application/vnd.openxmlformats-officedocument.presentationml.notesSlide+xml"/>
  <Override PartName="/ppt/notesSlides/notesSlide189.xml" ContentType="application/vnd.openxmlformats-officedocument.presentationml.notesSlide+xml"/>
  <Override PartName="/ppt/notesSlides/notesSlide241.xml" ContentType="application/vnd.openxmlformats-officedocument.presentationml.notesSlide+xml"/>
  <Override PartName="/ppt/slides/slide157.xml" ContentType="application/vnd.openxmlformats-officedocument.presentationml.slide+xml"/>
  <Override PartName="/ppt/slides/slide220.xml" ContentType="application/vnd.openxmlformats-officedocument.presentationml.slide+xml"/>
  <Override PartName="/ppt/notesSlides/notesSlide40.xml" ContentType="application/vnd.openxmlformats-officedocument.presentationml.notesSlide+xml"/>
  <Override PartName="/ppt/notesSlides/notesSlide167.xml" ContentType="application/vnd.openxmlformats-officedocument.presentationml.notesSlide+xml"/>
  <Override PartName="/ppt/notesSlides/notesSlide230.xml" ContentType="application/vnd.openxmlformats-officedocument.presentationml.notesSlide+xml"/>
  <Override PartName="/ppt/slides/slide98.xml" ContentType="application/vnd.openxmlformats-officedocument.presentationml.slide+xml"/>
  <Override PartName="/ppt/slides/slide146.xml" ContentType="application/vnd.openxmlformats-officedocument.presentationml.slide+xml"/>
  <Override PartName="/ppt/slides/slide193.xml" ContentType="application/vnd.openxmlformats-officedocument.presentationml.slide+xml"/>
  <Override PartName="/ppt/notesSlides/notesSlide6.xml" ContentType="application/vnd.openxmlformats-officedocument.presentationml.notesSlide+xml"/>
  <Override PartName="/ppt/notesSlides/notesSlide109.xml" ContentType="application/vnd.openxmlformats-officedocument.presentationml.notesSlide+xml"/>
  <Override PartName="/ppt/notesSlides/notesSlide156.xml" ContentType="application/vnd.openxmlformats-officedocument.presentationml.notesSlide+xml"/>
  <Override PartName="/ppt/slides/slide87.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71.xml" ContentType="application/vnd.openxmlformats-officedocument.presentationml.slide+xml"/>
  <Override PartName="/ppt/slides/slide182.xml" ContentType="application/vnd.openxmlformats-officedocument.presentationml.slide+xml"/>
  <Override PartName="/ppt/notesSlides/notesSlide89.xml" ContentType="application/vnd.openxmlformats-officedocument.presentationml.notesSlide+xml"/>
  <Override PartName="/ppt/notesSlides/notesSlide145.xml" ContentType="application/vnd.openxmlformats-officedocument.presentationml.notesSlide+xml"/>
  <Override PartName="/ppt/notesSlides/notesSlide192.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160.xml" ContentType="application/vnd.openxmlformats-officedocument.presentationml.slide+xml"/>
  <Override PartName="/ppt/notesSlides/notesSlide78.xml" ContentType="application/vnd.openxmlformats-officedocument.presentationml.notesSlide+xml"/>
  <Override PartName="/ppt/notesSlides/notesSlide123.xml" ContentType="application/vnd.openxmlformats-officedocument.presentationml.notesSlide+xml"/>
  <Override PartName="/ppt/notesSlides/notesSlide134.xml" ContentType="application/vnd.openxmlformats-officedocument.presentationml.notesSlide+xml"/>
  <Override PartName="/ppt/notesSlides/notesSlide170.xml" ContentType="application/vnd.openxmlformats-officedocument.presentationml.notesSlide+xml"/>
  <Override PartName="/ppt/notesSlides/notesSlide181.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s/slide236.xml" ContentType="application/vnd.openxmlformats-officedocument.presentationml.slide+xml"/>
  <Override PartName="/ppt/notesSlides/notesSlide67.xml" ContentType="application/vnd.openxmlformats-officedocument.presentationml.notesSlide+xml"/>
  <Override PartName="/ppt/notesSlides/notesSlide112.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slides/slide225.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notesSlides/notesSlide101.xml" ContentType="application/vnd.openxmlformats-officedocument.presentationml.notesSlide+xml"/>
  <Override PartName="/ppt/notesSlides/notesSlide235.xml" ContentType="application/vnd.openxmlformats-officedocument.presentationml.notesSlide+xml"/>
  <Override PartName="/ppt/slides/slide32.xml" ContentType="application/vnd.openxmlformats-officedocument.presentationml.slide+xml"/>
  <Override PartName="/ppt/slides/slide214.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notesSlides/notesSlide22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slides/slide187.xml" ContentType="application/vnd.openxmlformats-officedocument.presentationml.slide+xml"/>
  <Override PartName="/ppt/slides/slide198.xml" ContentType="application/vnd.openxmlformats-officedocument.presentationml.slide+xml"/>
  <Override PartName="/ppt/slides/slide203.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Override PartName="/ppt/notesSlides/notesSlide197.xml" ContentType="application/vnd.openxmlformats-officedocument.presentationml.notesSlide+xml"/>
  <Override PartName="/ppt/notesSlides/notesSlide213.xml" ContentType="application/vnd.openxmlformats-officedocument.presentationml.notesSlide+xml"/>
  <Override PartName="/docProps/custom.xml" ContentType="application/vnd.openxmlformats-officedocument.custom-properties+xml"/>
  <Override PartName="/ppt/slides/slide129.xml" ContentType="application/vnd.openxmlformats-officedocument.presentationml.slide+xml"/>
  <Override PartName="/ppt/slides/slide176.xml" ContentType="application/vnd.openxmlformats-officedocument.presentationml.slide+xml"/>
  <Override PartName="/ppt/notesSlides/notesSlide12.xml" ContentType="application/vnd.openxmlformats-officedocument.presentationml.notesSlide+xml"/>
  <Override PartName="/ppt/notesSlides/notesSlide139.xml" ContentType="application/vnd.openxmlformats-officedocument.presentationml.notesSlide+xml"/>
  <Override PartName="/ppt/notesSlides/notesSlide186.xml" ContentType="application/vnd.openxmlformats-officedocument.presentationml.notesSlide+xml"/>
  <Override PartName="/ppt/notesSlides/notesSlide202.xml" ContentType="application/vnd.openxmlformats-officedocument.presentationml.notesSlide+xml"/>
  <Override PartName="/ppt/slides/slide118.xml" ContentType="application/vnd.openxmlformats-officedocument.presentationml.slide+xml"/>
  <Override PartName="/ppt/slides/slide165.xml" ContentType="application/vnd.openxmlformats-officedocument.presentationml.slide+xml"/>
  <Override PartName="/ppt/notesSlides/notesSlide128.xml" ContentType="application/vnd.openxmlformats-officedocument.presentationml.notesSlide+xml"/>
  <Override PartName="/ppt/notesSlides/notesSlide175.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slides/slide190.xml" ContentType="application/vnd.openxmlformats-officedocument.presentationml.slide+xml"/>
  <Override PartName="/ppt/viewProps.xml" ContentType="application/vnd.openxmlformats-officedocument.presentationml.viewProps+xml"/>
  <Override PartName="/ppt/notesSlides/notesSlide106.xml" ContentType="application/vnd.openxmlformats-officedocument.presentationml.notesSlide+xml"/>
  <Override PartName="/ppt/notesSlides/notesSlide117.xml" ContentType="application/vnd.openxmlformats-officedocument.presentationml.notesSlide+xml"/>
  <Override PartName="/ppt/notesSlides/notesSlide153.xml" ContentType="application/vnd.openxmlformats-officedocument.presentationml.notesSlide+xml"/>
  <Override PartName="/ppt/notesSlides/notesSlide164.xml" ContentType="application/vnd.openxmlformats-officedocument.presentationml.notesSlide+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notesSlides/notesSlide3.xml" ContentType="application/vnd.openxmlformats-officedocument.presentationml.notesSlide+xml"/>
  <Override PartName="/ppt/notesSlides/notesSlide97.xml" ContentType="application/vnd.openxmlformats-officedocument.presentationml.notesSlide+xml"/>
  <Override PartName="/ppt/notesSlides/notesSlide142.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slides/slide208.xml" ContentType="application/vnd.openxmlformats-officedocument.presentationml.slide+xml"/>
  <Override PartName="/ppt/slides/slide219.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notesSlides/notesSlide86.xml" ContentType="application/vnd.openxmlformats-officedocument.presentationml.notesSlide+xml"/>
  <Override PartName="/ppt/notesSlides/notesSlide131.xml" ContentType="application/vnd.openxmlformats-officedocument.presentationml.notesSlide+xml"/>
  <Override PartName="/ppt/notesSlides/notesSlide218.xml" ContentType="application/vnd.openxmlformats-officedocument.presentationml.notesSlide+xml"/>
  <Override PartName="/ppt/notesSlides/notesSlide22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notesSlides/notesSlide120.xml" ContentType="application/vnd.openxmlformats-officedocument.presentationml.notesSlide+xml"/>
  <Override PartName="/ppt/notesSlides/notesSlide207.xml" ContentType="application/vnd.openxmlformats-officedocument.presentationml.notesSlide+xml"/>
  <Override PartName="/ppt/slides/slide51.xml" ContentType="application/vnd.openxmlformats-officedocument.presentationml.slide+xml"/>
  <Override PartName="/ppt/slides/slide233.xml" ContentType="application/vnd.openxmlformats-officedocument.presentationml.slide+xml"/>
  <Override PartName="/ppt/notesSlides/notesSlide53.xml" ContentType="application/vnd.openxmlformats-officedocument.presentationml.notesSlide+xml"/>
  <Override PartName="/ppt/slides/slide40.xml" ContentType="application/vnd.openxmlformats-officedocument.presentationml.slide+xml"/>
  <Override PartName="/ppt/slides/slide159.xml" ContentType="application/vnd.openxmlformats-officedocument.presentationml.slide+xml"/>
  <Override PartName="/ppt/slides/slide211.xml" ContentType="application/vnd.openxmlformats-officedocument.presentationml.slide+xml"/>
  <Override PartName="/ppt/slides/slide222.xml" ContentType="application/vnd.openxmlformats-officedocument.presentationml.slide+xml"/>
  <Override PartName="/ppt/notesSlides/notesSlide42.xml" ContentType="application/vnd.openxmlformats-officedocument.presentationml.notesSlide+xml"/>
  <Override PartName="/ppt/notesSlides/notesSlide169.xml" ContentType="application/vnd.openxmlformats-officedocument.presentationml.notesSlide+xml"/>
  <Override PartName="/ppt/notesSlides/notesSlide221.xml" ContentType="application/vnd.openxmlformats-officedocument.presentationml.notesSlide+xml"/>
  <Override PartName="/ppt/notesSlides/notesSlide232.xml" ContentType="application/vnd.openxmlformats-officedocument.presentationml.notesSlide+xml"/>
  <Override PartName="/ppt/slides/slide148.xml" ContentType="application/vnd.openxmlformats-officedocument.presentationml.slide+xml"/>
  <Override PartName="/ppt/slides/slide195.xml" ContentType="application/vnd.openxmlformats-officedocument.presentationml.slide+xml"/>
  <Override PartName="/ppt/slides/slide200.xml" ContentType="application/vnd.openxmlformats-officedocument.presentationml.slide+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158.xml" ContentType="application/vnd.openxmlformats-officedocument.presentationml.notesSlide+xml"/>
  <Override PartName="/ppt/notesSlides/notesSlide210.xml" ContentType="application/vnd.openxmlformats-officedocument.presentationml.notesSlide+xml"/>
  <Override PartName="/ppt/slides/slide89.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73.xml" ContentType="application/vnd.openxmlformats-officedocument.presentationml.slide+xml"/>
  <Override PartName="/ppt/slides/slide184.xml" ContentType="application/vnd.openxmlformats-officedocument.presentationml.slide+xml"/>
  <Override PartName="/ppt/notesSlides/notesSlide147.xml" ContentType="application/vnd.openxmlformats-officedocument.presentationml.notesSlide+xml"/>
  <Override PartName="/ppt/notesSlides/notesSlide194.xml" ContentType="application/vnd.openxmlformats-officedocument.presentationml.notesSlide+xml"/>
  <Override PartName="/ppt/slides/slide78.xml" ContentType="application/vnd.openxmlformats-officedocument.presentationml.slide+xml"/>
  <Override PartName="/ppt/slides/slide115.xml" ContentType="application/vnd.openxmlformats-officedocument.presentationml.slide+xml"/>
  <Override PartName="/ppt/slides/slide162.xml" ContentType="application/vnd.openxmlformats-officedocument.presentationml.slide+xml"/>
  <Override PartName="/ppt/notesSlides/notesSlide125.xml" ContentType="application/vnd.openxmlformats-officedocument.presentationml.notesSlide+xml"/>
  <Override PartName="/ppt/notesSlides/notesSlide136.xml" ContentType="application/vnd.openxmlformats-officedocument.presentationml.notesSlide+xml"/>
  <Override PartName="/ppt/notesSlides/notesSlide172.xml" ContentType="application/vnd.openxmlformats-officedocument.presentationml.notesSlide+xml"/>
  <Override PartName="/ppt/notesSlides/notesSlide183.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s/slide151.xml" ContentType="application/vnd.openxmlformats-officedocument.presentationml.slide+xml"/>
  <Override PartName="/ppt/slides/slide238.xml" ContentType="application/vnd.openxmlformats-officedocument.presentationml.slide+xml"/>
  <Override PartName="/ppt/notesSlides/notesSlide69.xml" ContentType="application/vnd.openxmlformats-officedocument.presentationml.notesSlide+xml"/>
  <Override PartName="/ppt/notesSlides/notesSlide114.xml" ContentType="application/vnd.openxmlformats-officedocument.presentationml.notesSlide+xml"/>
  <Override PartName="/ppt/notesSlides/notesSlide161.xml" ContentType="application/vnd.openxmlformats-officedocument.presentationml.notesSlide+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slides/slide140.xml" ContentType="application/vnd.openxmlformats-officedocument.presentationml.slide+xml"/>
  <Override PartName="/ppt/slides/slide227.xml" ContentType="application/vnd.openxmlformats-officedocument.presentationml.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94.xml" ContentType="application/vnd.openxmlformats-officedocument.presentationml.notesSlide+xml"/>
  <Override PartName="/ppt/notesSlides/notesSlide103.xml" ContentType="application/vnd.openxmlformats-officedocument.presentationml.notesSlide+xml"/>
  <Override PartName="/ppt/notesSlides/notesSlide150.xml" ContentType="application/vnd.openxmlformats-officedocument.presentationml.notesSlide+xml"/>
  <Override PartName="/ppt/notesSlides/notesSlide237.xml" ContentType="application/vnd.openxmlformats-officedocument.presentationml.notesSlide+xml"/>
  <Override PartName="/ppt/slides/slide34.xml" ContentType="application/vnd.openxmlformats-officedocument.presentationml.slide+xml"/>
  <Override PartName="/ppt/slides/slide81.xml" ContentType="application/vnd.openxmlformats-officedocument.presentationml.slide+xml"/>
  <Override PartName="/ppt/slides/slide216.xml" ContentType="application/vnd.openxmlformats-officedocument.presentationml.slide+xml"/>
  <Override PartName="/ppt/notesSlides/notesSlide36.xml" ContentType="application/vnd.openxmlformats-officedocument.presentationml.notesSlide+xml"/>
  <Override PartName="/ppt/notesSlides/notesSlide83.xml" ContentType="application/vnd.openxmlformats-officedocument.presentationml.notesSlide+xml"/>
  <Override PartName="/ppt/notesSlides/notesSlide22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slides/slide189.xml" ContentType="application/vnd.openxmlformats-officedocument.presentationml.slide+xml"/>
  <Override PartName="/ppt/slides/slide205.xml" ContentType="application/vnd.openxmlformats-officedocument.presentationml.slide+xml"/>
  <Override PartName="/ppt/slides/slide241.xml" ContentType="application/vnd.openxmlformats-officedocument.presentationml.slide+xml"/>
  <Override PartName="/ppt/notesSlides/notesSlide25.xml" ContentType="application/vnd.openxmlformats-officedocument.presentationml.notesSlide+xml"/>
  <Override PartName="/ppt/notesSlides/notesSlide72.xml" ContentType="application/vnd.openxmlformats-officedocument.presentationml.notesSlide+xml"/>
  <Override PartName="/ppt/notesSlides/notesSlide199.xml" ContentType="application/vnd.openxmlformats-officedocument.presentationml.notesSlide+xml"/>
  <Override PartName="/ppt/notesSlides/notesSlide215.xml" ContentType="application/vnd.openxmlformats-officedocument.presentationml.notesSlide+xml"/>
  <Override PartName="/ppt/slides/slide12.xml" ContentType="application/vnd.openxmlformats-officedocument.presentationml.slide+xml"/>
  <Override PartName="/ppt/slides/slide178.xml" ContentType="application/vnd.openxmlformats-officedocument.presentationml.slide+xml"/>
  <Override PartName="/ppt/slides/slide230.xml" ContentType="application/vnd.openxmlformats-officedocument.presentationml.slide+xml"/>
  <Override PartName="/ppt/notesSlides/notesSlide14.xml" ContentType="application/vnd.openxmlformats-officedocument.presentationml.notesSlide+xml"/>
  <Override PartName="/ppt/notesSlides/notesSlide61.xml" ContentType="application/vnd.openxmlformats-officedocument.presentationml.notesSlide+xml"/>
  <Override PartName="/ppt/notesSlides/notesSlide188.xml" ContentType="application/vnd.openxmlformats-officedocument.presentationml.notesSlide+xml"/>
  <Override PartName="/ppt/notesSlides/notesSlide204.xml" ContentType="application/vnd.openxmlformats-officedocument.presentationml.notesSlide+xml"/>
  <Override PartName="/ppt/notesSlides/notesSlide240.xml" ContentType="application/vnd.openxmlformats-officedocument.presentationml.notesSlide+xml"/>
  <Override PartName="/ppt/slides/slide167.xml" ContentType="application/vnd.openxmlformats-officedocument.presentationml.slide+xml"/>
  <Override PartName="/ppt/notesSlides/notesSlide50.xml" ContentType="application/vnd.openxmlformats-officedocument.presentationml.notesSlide+xml"/>
  <Override PartName="/ppt/notesSlides/notesSlide177.xml" ContentType="application/vnd.openxmlformats-officedocument.presentationml.notesSlide+xml"/>
  <Override PartName="/ppt/slides/slide109.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slides/slide192.xml" ContentType="application/vnd.openxmlformats-officedocument.presentationml.slide+xml"/>
  <Override PartName="/ppt/notesSlides/notesSlide108.xml" ContentType="application/vnd.openxmlformats-officedocument.presentationml.notesSlide+xml"/>
  <Override PartName="/ppt/notesSlides/notesSlide119.xml" ContentType="application/vnd.openxmlformats-officedocument.presentationml.notesSlide+xml"/>
  <Override PartName="/ppt/notesSlides/notesSlide155.xml" ContentType="application/vnd.openxmlformats-officedocument.presentationml.notesSlide+xml"/>
  <Override PartName="/ppt/notesSlides/notesSlide166.xml" ContentType="application/vnd.openxmlformats-officedocument.presentationml.notesSlide+xml"/>
  <Override PartName="/ppt/slides/slide97.xml" ContentType="application/vnd.openxmlformats-officedocument.presentationml.slide+xml"/>
  <Override PartName="/ppt/slides/slide134.xml" ContentType="application/vnd.openxmlformats-officedocument.presentationml.slide+xml"/>
  <Override PartName="/ppt/slides/slide181.xml" ContentType="application/vnd.openxmlformats-officedocument.presentationml.slide+xml"/>
  <Override PartName="/ppt/notesSlides/notesSlide5.xml" ContentType="application/vnd.openxmlformats-officedocument.presentationml.notesSlide+xml"/>
  <Override PartName="/ppt/notesSlides/notesSlide99.xml" ContentType="application/vnd.openxmlformats-officedocument.presentationml.notesSlide+xml"/>
  <Override PartName="/ppt/notesSlides/notesSlide144.xml" ContentType="application/vnd.openxmlformats-officedocument.presentationml.notesSlide+xml"/>
  <Override PartName="/ppt/notesSlides/notesSlide191.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23.xml" ContentType="application/vnd.openxmlformats-officedocument.presentationml.slide+xml"/>
  <Override PartName="/ppt/slides/slide170.xml" ContentType="application/vnd.openxmlformats-officedocument.presentationml.slide+xml"/>
  <Override PartName="/ppt/notesSlides/notesSlide88.xml" ContentType="application/vnd.openxmlformats-officedocument.presentationml.notesSlide+xml"/>
  <Override PartName="/ppt/notesSlides/notesSlide133.xml" ContentType="application/vnd.openxmlformats-officedocument.presentationml.notesSlide+xml"/>
  <Override PartName="/ppt/notesSlides/notesSlide180.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notesSlides/notesSlide19.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notesSlides/notesSlide122.xml" ContentType="application/vnd.openxmlformats-officedocument.presentationml.notesSlide+xml"/>
  <Override PartName="/ppt/notesSlides/notesSlide209.xml" ContentType="application/vnd.openxmlformats-officedocument.presentationml.notesSlide+xml"/>
  <Override PartName="/ppt/slides/slide53.xml" ContentType="application/vnd.openxmlformats-officedocument.presentationml.slide+xml"/>
  <Override PartName="/ppt/slides/slide235.xml" ContentType="application/vnd.openxmlformats-officedocument.presentationml.slide+xml"/>
  <Default Extension="jpeg" ContentType="image/jpeg"/>
  <Override PartName="/ppt/notesSlides/notesSlide55.xml" ContentType="application/vnd.openxmlformats-officedocument.presentationml.notesSlide+xml"/>
  <Override PartName="/ppt/notesSlides/notesSlide100.xml" ContentType="application/vnd.openxmlformats-officedocument.presentationml.notesSlide+xml"/>
  <Override PartName="/ppt/notesSlides/notesSlide111.xml" ContentType="application/vnd.openxmlformats-officedocument.presentationml.notesSlide+xml"/>
  <Override PartName="/ppt/slides/slide31.xml" ContentType="application/vnd.openxmlformats-officedocument.presentationml.slide+xml"/>
  <Override PartName="/ppt/slides/slide42.xml" ContentType="application/vnd.openxmlformats-officedocument.presentationml.slide+xml"/>
  <Override PartName="/ppt/slides/slide213.xml" ContentType="application/vnd.openxmlformats-officedocument.presentationml.slide+xml"/>
  <Override PartName="/ppt/slides/slide224.xml" ContentType="application/vnd.openxmlformats-officedocument.presentationml.slide+xml"/>
  <Override PartName="/ppt/notesSlides/notesSlide44.xml" ContentType="application/vnd.openxmlformats-officedocument.presentationml.notesSlide+xml"/>
  <Override PartName="/ppt/notesSlides/notesSlide91.xml" ContentType="application/vnd.openxmlformats-officedocument.presentationml.notesSlide+xml"/>
  <Override PartName="/ppt/notesSlides/notesSlide223.xml" ContentType="application/vnd.openxmlformats-officedocument.presentationml.notesSlide+xml"/>
  <Override PartName="/ppt/notesSlides/notesSlide234.xml" ContentType="application/vnd.openxmlformats-officedocument.presentationml.notesSlide+xml"/>
  <Override PartName="/ppt/slides/slide20.xml" ContentType="application/vnd.openxmlformats-officedocument.presentationml.slide+xml"/>
  <Override PartName="/ppt/slides/slide197.xml" ContentType="application/vnd.openxmlformats-officedocument.presentationml.slide+xml"/>
  <Override PartName="/ppt/slides/slide202.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80.xml" ContentType="application/vnd.openxmlformats-officedocument.presentationml.notesSlide+xml"/>
  <Override PartName="/ppt/notesSlides/notesSlide212.xml" ContentType="application/vnd.openxmlformats-officedocument.presentationml.notesSlide+xml"/>
  <Override PartName="/ppt/slides/slide139.xml" ContentType="application/vnd.openxmlformats-officedocument.presentationml.slide+xml"/>
  <Override PartName="/ppt/slides/slide186.xml" ContentType="application/vnd.openxmlformats-officedocument.presentationml.slide+xml"/>
  <Override PartName="/ppt/notesSlides/notesSlide11.xml" ContentType="application/vnd.openxmlformats-officedocument.presentationml.notesSlide+xml"/>
  <Override PartName="/ppt/notesSlides/notesSlide149.xml" ContentType="application/vnd.openxmlformats-officedocument.presentationml.notesSlide+xml"/>
  <Override PartName="/ppt/notesSlides/notesSlide196.xml" ContentType="application/vnd.openxmlformats-officedocument.presentationml.notesSlide+xml"/>
  <Override PartName="/ppt/notesSlides/notesSlide201.xml" ContentType="application/vnd.openxmlformats-officedocument.presentationml.notesSlide+xml"/>
  <Override PartName="/ppt/slides/slide117.xml" ContentType="application/vnd.openxmlformats-officedocument.presentationml.slide+xml"/>
  <Override PartName="/ppt/slides/slide128.xml" ContentType="application/vnd.openxmlformats-officedocument.presentationml.slide+xml"/>
  <Override PartName="/ppt/slides/slide164.xml" ContentType="application/vnd.openxmlformats-officedocument.presentationml.slide+xml"/>
  <Override PartName="/ppt/slides/slide175.xml" ContentType="application/vnd.openxmlformats-officedocument.presentationml.slide+xml"/>
  <Override PartName="/ppt/notesSlides/notesSlide127.xml" ContentType="application/vnd.openxmlformats-officedocument.presentationml.notesSlide+xml"/>
  <Override PartName="/ppt/notesSlides/notesSlide138.xml" ContentType="application/vnd.openxmlformats-officedocument.presentationml.notesSlide+xml"/>
  <Override PartName="/ppt/notesSlides/notesSlide174.xml" ContentType="application/vnd.openxmlformats-officedocument.presentationml.notesSlide+xml"/>
  <Override PartName="/ppt/notesSlides/notesSlide185.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106.xml" ContentType="application/vnd.openxmlformats-officedocument.presentationml.slide+xml"/>
  <Override PartName="/ppt/slides/slide153.xml" ContentType="application/vnd.openxmlformats-officedocument.presentationml.slide+xml"/>
  <Override PartName="/ppt/notesSlides/notesSlide116.xml" ContentType="application/vnd.openxmlformats-officedocument.presentationml.notesSlide+xml"/>
  <Override PartName="/ppt/notesSlides/notesSlide163.xml" ContentType="application/vnd.openxmlformats-officedocument.presentationml.notesSlide+xml"/>
  <Override PartName="/ppt/slides/slide58.xml" ContentType="application/vnd.openxmlformats-officedocument.presentationml.slide+xml"/>
  <Override PartName="/ppt/slides/slide229.xml" ContentType="application/vnd.openxmlformats-officedocument.presentationml.slide+xml"/>
  <Override PartName="/ppt/notesSlides/notesSlide2.xml" ContentType="application/vnd.openxmlformats-officedocument.presentationml.notesSlide+xml"/>
  <Override PartName="/ppt/notesSlides/notesSlide105.xml" ContentType="application/vnd.openxmlformats-officedocument.presentationml.notesSlide+xml"/>
  <Override PartName="/ppt/notesSlides/notesSlide15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31.xml" ContentType="application/vnd.openxmlformats-officedocument.presentationml.slide+xml"/>
  <Override PartName="/ppt/notesSlides/notesSlide49.xml" ContentType="application/vnd.openxmlformats-officedocument.presentationml.notesSlide+xml"/>
  <Override PartName="/ppt/notesSlides/notesSlide96.xml" ContentType="application/vnd.openxmlformats-officedocument.presentationml.notesSlide+xml"/>
  <Override PartName="/ppt/notesSlides/notesSlide130.xml" ContentType="application/vnd.openxmlformats-officedocument.presentationml.notesSlide+xml"/>
  <Override PartName="/ppt/notesSlides/notesSlide228.xml" ContentType="application/vnd.openxmlformats-officedocument.presentationml.notesSlide+xml"/>
  <Override PartName="/ppt/slides/slide207.xml" ContentType="application/vnd.openxmlformats-officedocument.presentationml.slide+xml"/>
  <Override PartName="/ppt/notesSlides/notesSlide27.xml" ContentType="application/vnd.openxmlformats-officedocument.presentationml.notesSlide+xml"/>
  <Override PartName="/ppt/notesSlides/notesSlide74.xml" ContentType="application/vnd.openxmlformats-officedocument.presentationml.notesSlide+xml"/>
  <Override PartName="/ppt/slides/slide14.xml" ContentType="application/vnd.openxmlformats-officedocument.presentationml.slide+xml"/>
  <Override PartName="/ppt/slides/slide61.xml" ContentType="application/vnd.openxmlformats-officedocument.presentationml.slide+xml"/>
  <Override PartName="/ppt/slides/slide232.xml" ContentType="application/vnd.openxmlformats-officedocument.presentationml.slide+xml"/>
  <Override PartName="/ppt/notesMasters/notesMaster1.xml" ContentType="application/vnd.openxmlformats-officedocument.presentationml.notesMaster+xml"/>
  <Override PartName="/ppt/notesSlides/notesSlide206.xml" ContentType="application/vnd.openxmlformats-officedocument.presentationml.notesSlide+xml"/>
  <Override PartName="/ppt/slides/slide169.xml" ContentType="application/vnd.openxmlformats-officedocument.presentationml.slide+xml"/>
  <Override PartName="/ppt/tableStyles.xml" ContentType="application/vnd.openxmlformats-officedocument.presentationml.tableStyles+xml"/>
  <Override PartName="/ppt/notesSlides/notesSlide52.xml" ContentType="application/vnd.openxmlformats-officedocument.presentationml.notesSlide+xml"/>
  <Override PartName="/ppt/notesSlides/notesSlide231.xml" ContentType="application/vnd.openxmlformats-officedocument.presentationml.notesSlide+xml"/>
  <Override PartName="/ppt/slides/slide147.xml" ContentType="application/vnd.openxmlformats-officedocument.presentationml.slide+xml"/>
  <Override PartName="/ppt/slides/slide194.xml" ContentType="application/vnd.openxmlformats-officedocument.presentationml.slide+xml"/>
  <Override PartName="/ppt/slides/slide210.xml" ContentType="application/vnd.openxmlformats-officedocument.presentationml.slide+xml"/>
  <Override PartName="/ppt/notesSlides/notesSlide30.xml" ContentType="application/vnd.openxmlformats-officedocument.presentationml.notesSlide+xml"/>
  <Override PartName="/ppt/notesSlides/notesSlide168.xml" ContentType="application/vnd.openxmlformats-officedocument.presentationml.notesSlide+xml"/>
  <Override PartName="/ppt/slides/slide99.xml" ContentType="application/vnd.openxmlformats-officedocument.presentationml.slide+xml"/>
  <Override PartName="/ppt/notesSlides/notesSlide146.xml" ContentType="application/vnd.openxmlformats-officedocument.presentationml.notesSlide+xml"/>
  <Override PartName="/ppt/notesSlides/notesSlide193.xml" ContentType="application/vnd.openxmlformats-officedocument.presentationml.notesSlide+xml"/>
  <Override PartName="/ppt/slides/slide77.xml" ContentType="application/vnd.openxmlformats-officedocument.presentationml.slide+xml"/>
  <Override PartName="/ppt/slides/slide125.xml" ContentType="application/vnd.openxmlformats-officedocument.presentationml.slide+xml"/>
  <Override PartName="/ppt/slides/slide172.xml" ContentType="application/vnd.openxmlformats-officedocument.presentationml.slide+xml"/>
  <Override PartName="/ppt/slides/slide5.xml" ContentType="application/vnd.openxmlformats-officedocument.presentationml.slide+xml"/>
  <Override PartName="/ppt/slides/slide103.xml" ContentType="application/vnd.openxmlformats-officedocument.presentationml.slide+xml"/>
  <Override PartName="/ppt/slides/slide150.xml" ContentType="application/vnd.openxmlformats-officedocument.presentationml.slide+xml"/>
  <Override PartName="/ppt/notesSlides/notesSlide68.xml" ContentType="application/vnd.openxmlformats-officedocument.presentationml.notesSlide+xml"/>
  <Override PartName="/ppt/notesSlides/notesSlide124.xml" ContentType="application/vnd.openxmlformats-officedocument.presentationml.notesSlide+xml"/>
  <Override PartName="/ppt/notesSlides/notesSlide171.xml" ContentType="application/vnd.openxmlformats-officedocument.presentationml.notesSlide+xml"/>
  <Override PartName="/ppt/slides/slide55.xml" ContentType="application/vnd.openxmlformats-officedocument.presentationml.slide+xml"/>
  <Override PartName="/ppt/notesSlides/notesSlide102.xml" ContentType="application/vnd.openxmlformats-officedocument.presentationml.notesSlide+xml"/>
  <Override PartName="/ppt/slides/slide33.xml" ContentType="application/vnd.openxmlformats-officedocument.presentationml.slide+xml"/>
  <Override PartName="/ppt/slides/slide80.xml" ContentType="application/vnd.openxmlformats-officedocument.presentationml.slide+xml"/>
  <Override PartName="/ppt/slides/slide226.xml" ContentType="application/vnd.openxmlformats-officedocument.presentationml.slide+xml"/>
  <Override PartName="/ppt/notesSlides/notesSlide46.xml" ContentType="application/vnd.openxmlformats-officedocument.presentationml.notesSlide+xml"/>
  <Override PartName="/ppt/notesSlides/notesSlide93.xml" ContentType="application/vnd.openxmlformats-officedocument.presentationml.notesSlide+xml"/>
  <Override PartName="/ppt/notesSlides/notesSlide225.xml" ContentType="application/vnd.openxmlformats-officedocument.presentationml.notesSlide+xml"/>
  <Override PartName="/ppt/presentation.xml" ContentType="application/vnd.openxmlformats-officedocument.presentationml.presentation.main+xml"/>
  <Override PartName="/ppt/slides/slide204.xml" ContentType="application/vnd.openxmlformats-officedocument.presentationml.slide+xml"/>
  <Override PartName="/ppt/notesSlides/notesSlide24.xml" ContentType="application/vnd.openxmlformats-officedocument.presentationml.notesSlide+xml"/>
  <Override PartName="/ppt/notesSlides/notesSlide71.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188.xml" ContentType="application/vnd.openxmlformats-officedocument.presentationml.slide+xml"/>
  <Override PartName="/ppt/notesSlides/notesSlide203.xml" ContentType="application/vnd.openxmlformats-officedocument.presentationml.notesSlide+xml"/>
  <Override PartName="/ppt/slides/slide119.xml" ContentType="application/vnd.openxmlformats-officedocument.presentationml.slide+xml"/>
  <Override PartName="/ppt/slides/slide166.xml" ContentType="application/vnd.openxmlformats-officedocument.presentationml.slide+xml"/>
  <Override PartName="/ppt/notesSlides/notesSlide187.xml" ContentType="application/vnd.openxmlformats-officedocument.presentationml.notesSlide+xml"/>
  <Override PartName="/ppt/notesSlides/notesSlide118.xml" ContentType="application/vnd.openxmlformats-officedocument.presentationml.notesSlide+xml"/>
  <Override PartName="/ppt/notesSlides/notesSlide165.xml" ContentType="application/vnd.openxmlformats-officedocument.presentationml.notesSlide+xml"/>
  <Override PartName="/ppt/slides/slide49.xml" ContentType="application/vnd.openxmlformats-officedocument.presentationml.slide+xml"/>
  <Override PartName="/ppt/slides/slide96.xml" ContentType="application/vnd.openxmlformats-officedocument.presentationml.slide+xml"/>
  <Override PartName="/ppt/slides/slide144.xml" ContentType="application/vnd.openxmlformats-officedocument.presentationml.slide+xml"/>
  <Override PartName="/ppt/slides/slide191.xml" ContentType="application/vnd.openxmlformats-officedocument.presentationml.slide+xml"/>
  <Override PartName="/ppt/slides/slide122.xml" ContentType="application/vnd.openxmlformats-officedocument.presentationml.slide+xml"/>
  <Override PartName="/ppt/notesSlides/notesSlide87.xml" ContentType="application/vnd.openxmlformats-officedocument.presentationml.notesSlide+xml"/>
  <Override PartName="/ppt/notesSlides/notesSlide143.xml" ContentType="application/vnd.openxmlformats-officedocument.presentationml.notesSlide+xml"/>
  <Override PartName="/ppt/notesSlides/notesSlide190.xml" ContentType="application/vnd.openxmlformats-officedocument.presentationml.notesSlide+xml"/>
  <Override PartName="/ppt/slides/slide27.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notesSlides/notesSlide121.xml" ContentType="application/vnd.openxmlformats-officedocument.presentationml.notesSlide+xml"/>
  <Override PartName="/ppt/notesSlides/notesSlide219.xml" ContentType="application/vnd.openxmlformats-officedocument.presentationml.notesSlide+xml"/>
  <Override PartName="/ppt/slides/slide2.xml" ContentType="application/vnd.openxmlformats-officedocument.presentationml.slide+xml"/>
  <Override PartName="/ppt/slides/slide52.xml" ContentType="application/vnd.openxmlformats-officedocument.presentationml.slide+xml"/>
  <Override PartName="/ppt/slides/slide100.xml" ContentType="application/vnd.openxmlformats-officedocument.presentationml.slide+xml"/>
  <Override PartName="/ppt/notesSlides/notesSlide18.xml" ContentType="application/vnd.openxmlformats-officedocument.presentationml.notesSlide+xml"/>
  <Override PartName="/ppt/notesSlides/notesSlide65.xml" ContentType="application/vnd.openxmlformats-officedocument.presentationml.notesSlide+xml"/>
  <Override PartName="/ppt/slides/slide223.xml" ContentType="application/vnd.openxmlformats-officedocument.presentationml.slide+xml"/>
  <Override PartName="/ppt/notesSlides/notesSlide43.xml" ContentType="application/vnd.openxmlformats-officedocument.presentationml.notesSlide+xml"/>
  <Override PartName="/ppt/notesSlides/notesSlide9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45"/>
  </p:notesMasterIdLst>
  <p:sldIdLst>
    <p:sldId id="522" r:id="rId2"/>
    <p:sldId id="258" r:id="rId3"/>
    <p:sldId id="259" r:id="rId4"/>
    <p:sldId id="260" r:id="rId5"/>
    <p:sldId id="261" r:id="rId6"/>
    <p:sldId id="262" r:id="rId7"/>
    <p:sldId id="263" r:id="rId8"/>
    <p:sldId id="264" r:id="rId9"/>
    <p:sldId id="265" r:id="rId10"/>
    <p:sldId id="266" r:id="rId11"/>
    <p:sldId id="267" r:id="rId12"/>
    <p:sldId id="269" r:id="rId13"/>
    <p:sldId id="270" r:id="rId14"/>
    <p:sldId id="272" r:id="rId15"/>
    <p:sldId id="273" r:id="rId16"/>
    <p:sldId id="274" r:id="rId17"/>
    <p:sldId id="275" r:id="rId18"/>
    <p:sldId id="276" r:id="rId19"/>
    <p:sldId id="277" r:id="rId20"/>
    <p:sldId id="278" r:id="rId21"/>
    <p:sldId id="279" r:id="rId22"/>
    <p:sldId id="280" r:id="rId23"/>
    <p:sldId id="282" r:id="rId24"/>
    <p:sldId id="283" r:id="rId25"/>
    <p:sldId id="284" r:id="rId26"/>
    <p:sldId id="286" r:id="rId27"/>
    <p:sldId id="287" r:id="rId28"/>
    <p:sldId id="288" r:id="rId29"/>
    <p:sldId id="289" r:id="rId30"/>
    <p:sldId id="290" r:id="rId31"/>
    <p:sldId id="291" r:id="rId32"/>
    <p:sldId id="292" r:id="rId33"/>
    <p:sldId id="293" r:id="rId34"/>
    <p:sldId id="294" r:id="rId35"/>
    <p:sldId id="295" r:id="rId36"/>
    <p:sldId id="296" r:id="rId37"/>
    <p:sldId id="297" r:id="rId38"/>
    <p:sldId id="299" r:id="rId39"/>
    <p:sldId id="300" r:id="rId40"/>
    <p:sldId id="301" r:id="rId41"/>
    <p:sldId id="302" r:id="rId42"/>
    <p:sldId id="303" r:id="rId43"/>
    <p:sldId id="304" r:id="rId44"/>
    <p:sldId id="305" r:id="rId45"/>
    <p:sldId id="306" r:id="rId46"/>
    <p:sldId id="307" r:id="rId47"/>
    <p:sldId id="308" r:id="rId48"/>
    <p:sldId id="309" r:id="rId49"/>
    <p:sldId id="311" r:id="rId50"/>
    <p:sldId id="312" r:id="rId51"/>
    <p:sldId id="313" r:id="rId52"/>
    <p:sldId id="315" r:id="rId53"/>
    <p:sldId id="316" r:id="rId54"/>
    <p:sldId id="317" r:id="rId55"/>
    <p:sldId id="318" r:id="rId56"/>
    <p:sldId id="319" r:id="rId57"/>
    <p:sldId id="320" r:id="rId58"/>
    <p:sldId id="321" r:id="rId59"/>
    <p:sldId id="322" r:id="rId60"/>
    <p:sldId id="323" r:id="rId61"/>
    <p:sldId id="324" r:id="rId62"/>
    <p:sldId id="325" r:id="rId63"/>
    <p:sldId id="326" r:id="rId64"/>
    <p:sldId id="327" r:id="rId65"/>
    <p:sldId id="328" r:id="rId66"/>
    <p:sldId id="330" r:id="rId67"/>
    <p:sldId id="331" r:id="rId68"/>
    <p:sldId id="332" r:id="rId69"/>
    <p:sldId id="333" r:id="rId70"/>
    <p:sldId id="334" r:id="rId71"/>
    <p:sldId id="335" r:id="rId72"/>
    <p:sldId id="336" r:id="rId73"/>
    <p:sldId id="337" r:id="rId74"/>
    <p:sldId id="338" r:id="rId75"/>
    <p:sldId id="339" r:id="rId76"/>
    <p:sldId id="340" r:id="rId77"/>
    <p:sldId id="341" r:id="rId78"/>
    <p:sldId id="342" r:id="rId79"/>
    <p:sldId id="344" r:id="rId80"/>
    <p:sldId id="345" r:id="rId81"/>
    <p:sldId id="346" r:id="rId82"/>
    <p:sldId id="347" r:id="rId83"/>
    <p:sldId id="348" r:id="rId84"/>
    <p:sldId id="349" r:id="rId85"/>
    <p:sldId id="350" r:id="rId86"/>
    <p:sldId id="351" r:id="rId87"/>
    <p:sldId id="352" r:id="rId88"/>
    <p:sldId id="353" r:id="rId89"/>
    <p:sldId id="354" r:id="rId90"/>
    <p:sldId id="355" r:id="rId91"/>
    <p:sldId id="356" r:id="rId92"/>
    <p:sldId id="357" r:id="rId93"/>
    <p:sldId id="358" r:id="rId94"/>
    <p:sldId id="359" r:id="rId95"/>
    <p:sldId id="361" r:id="rId96"/>
    <p:sldId id="362" r:id="rId97"/>
    <p:sldId id="363" r:id="rId98"/>
    <p:sldId id="364" r:id="rId99"/>
    <p:sldId id="366" r:id="rId100"/>
    <p:sldId id="367" r:id="rId101"/>
    <p:sldId id="368" r:id="rId102"/>
    <p:sldId id="369" r:id="rId103"/>
    <p:sldId id="371" r:id="rId104"/>
    <p:sldId id="372" r:id="rId105"/>
    <p:sldId id="373" r:id="rId106"/>
    <p:sldId id="374" r:id="rId107"/>
    <p:sldId id="375" r:id="rId108"/>
    <p:sldId id="376" r:id="rId109"/>
    <p:sldId id="377" r:id="rId110"/>
    <p:sldId id="379" r:id="rId111"/>
    <p:sldId id="380" r:id="rId112"/>
    <p:sldId id="381" r:id="rId113"/>
    <p:sldId id="382" r:id="rId114"/>
    <p:sldId id="383" r:id="rId115"/>
    <p:sldId id="384" r:id="rId116"/>
    <p:sldId id="385" r:id="rId117"/>
    <p:sldId id="386" r:id="rId118"/>
    <p:sldId id="387" r:id="rId119"/>
    <p:sldId id="388" r:id="rId120"/>
    <p:sldId id="389" r:id="rId121"/>
    <p:sldId id="390" r:id="rId122"/>
    <p:sldId id="391" r:id="rId123"/>
    <p:sldId id="392" r:id="rId124"/>
    <p:sldId id="393" r:id="rId125"/>
    <p:sldId id="394" r:id="rId126"/>
    <p:sldId id="395" r:id="rId127"/>
    <p:sldId id="396" r:id="rId128"/>
    <p:sldId id="397" r:id="rId129"/>
    <p:sldId id="398" r:id="rId130"/>
    <p:sldId id="399" r:id="rId131"/>
    <p:sldId id="400" r:id="rId132"/>
    <p:sldId id="401" r:id="rId133"/>
    <p:sldId id="403" r:id="rId134"/>
    <p:sldId id="404" r:id="rId135"/>
    <p:sldId id="405" r:id="rId136"/>
    <p:sldId id="406" r:id="rId137"/>
    <p:sldId id="407" r:id="rId138"/>
    <p:sldId id="408" r:id="rId139"/>
    <p:sldId id="409" r:id="rId140"/>
    <p:sldId id="410" r:id="rId141"/>
    <p:sldId id="411" r:id="rId142"/>
    <p:sldId id="412" r:id="rId143"/>
    <p:sldId id="413" r:id="rId144"/>
    <p:sldId id="414" r:id="rId145"/>
    <p:sldId id="415" r:id="rId146"/>
    <p:sldId id="417" r:id="rId147"/>
    <p:sldId id="418" r:id="rId148"/>
    <p:sldId id="419" r:id="rId149"/>
    <p:sldId id="420" r:id="rId150"/>
    <p:sldId id="422" r:id="rId151"/>
    <p:sldId id="423" r:id="rId152"/>
    <p:sldId id="424" r:id="rId153"/>
    <p:sldId id="425" r:id="rId154"/>
    <p:sldId id="426" r:id="rId155"/>
    <p:sldId id="428" r:id="rId156"/>
    <p:sldId id="430" r:id="rId157"/>
    <p:sldId id="431" r:id="rId158"/>
    <p:sldId id="432" r:id="rId159"/>
    <p:sldId id="433" r:id="rId160"/>
    <p:sldId id="434" r:id="rId161"/>
    <p:sldId id="435" r:id="rId162"/>
    <p:sldId id="437" r:id="rId163"/>
    <p:sldId id="438" r:id="rId164"/>
    <p:sldId id="439" r:id="rId165"/>
    <p:sldId id="440" r:id="rId166"/>
    <p:sldId id="441" r:id="rId167"/>
    <p:sldId id="442" r:id="rId168"/>
    <p:sldId id="443" r:id="rId169"/>
    <p:sldId id="444" r:id="rId170"/>
    <p:sldId id="445" r:id="rId171"/>
    <p:sldId id="446" r:id="rId172"/>
    <p:sldId id="447" r:id="rId173"/>
    <p:sldId id="448" r:id="rId174"/>
    <p:sldId id="449" r:id="rId175"/>
    <p:sldId id="450" r:id="rId176"/>
    <p:sldId id="451" r:id="rId177"/>
    <p:sldId id="452" r:id="rId178"/>
    <p:sldId id="454" r:id="rId179"/>
    <p:sldId id="455" r:id="rId180"/>
    <p:sldId id="456" r:id="rId181"/>
    <p:sldId id="457" r:id="rId182"/>
    <p:sldId id="459" r:id="rId183"/>
    <p:sldId id="460" r:id="rId184"/>
    <p:sldId id="461" r:id="rId185"/>
    <p:sldId id="462" r:id="rId186"/>
    <p:sldId id="463" r:id="rId187"/>
    <p:sldId id="464" r:id="rId188"/>
    <p:sldId id="465" r:id="rId189"/>
    <p:sldId id="466" r:id="rId190"/>
    <p:sldId id="467" r:id="rId191"/>
    <p:sldId id="468" r:id="rId192"/>
    <p:sldId id="469" r:id="rId193"/>
    <p:sldId id="470" r:id="rId194"/>
    <p:sldId id="471" r:id="rId195"/>
    <p:sldId id="472" r:id="rId196"/>
    <p:sldId id="473" r:id="rId197"/>
    <p:sldId id="474" r:id="rId198"/>
    <p:sldId id="475" r:id="rId199"/>
    <p:sldId id="476" r:id="rId200"/>
    <p:sldId id="477" r:id="rId201"/>
    <p:sldId id="478" r:id="rId202"/>
    <p:sldId id="479" r:id="rId203"/>
    <p:sldId id="480" r:id="rId204"/>
    <p:sldId id="481" r:id="rId205"/>
    <p:sldId id="482" r:id="rId206"/>
    <p:sldId id="483" r:id="rId207"/>
    <p:sldId id="484" r:id="rId208"/>
    <p:sldId id="485" r:id="rId209"/>
    <p:sldId id="486" r:id="rId210"/>
    <p:sldId id="487" r:id="rId211"/>
    <p:sldId id="488" r:id="rId212"/>
    <p:sldId id="489" r:id="rId213"/>
    <p:sldId id="490" r:id="rId214"/>
    <p:sldId id="491" r:id="rId215"/>
    <p:sldId id="492" r:id="rId216"/>
    <p:sldId id="493" r:id="rId217"/>
    <p:sldId id="494" r:id="rId218"/>
    <p:sldId id="495" r:id="rId219"/>
    <p:sldId id="496" r:id="rId220"/>
    <p:sldId id="497" r:id="rId221"/>
    <p:sldId id="498" r:id="rId222"/>
    <p:sldId id="499" r:id="rId223"/>
    <p:sldId id="500" r:id="rId224"/>
    <p:sldId id="501" r:id="rId225"/>
    <p:sldId id="502" r:id="rId226"/>
    <p:sldId id="503" r:id="rId227"/>
    <p:sldId id="504" r:id="rId228"/>
    <p:sldId id="505" r:id="rId229"/>
    <p:sldId id="506" r:id="rId230"/>
    <p:sldId id="507" r:id="rId231"/>
    <p:sldId id="508" r:id="rId232"/>
    <p:sldId id="509" r:id="rId233"/>
    <p:sldId id="511" r:id="rId234"/>
    <p:sldId id="512" r:id="rId235"/>
    <p:sldId id="513" r:id="rId236"/>
    <p:sldId id="514" r:id="rId237"/>
    <p:sldId id="515" r:id="rId238"/>
    <p:sldId id="516" r:id="rId239"/>
    <p:sldId id="517" r:id="rId240"/>
    <p:sldId id="518" r:id="rId241"/>
    <p:sldId id="519" r:id="rId242"/>
    <p:sldId id="520" r:id="rId243"/>
    <p:sldId id="521" r:id="rId244"/>
  </p:sldIdLst>
  <p:sldSz cx="9144000" cy="684053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78142" autoAdjust="0"/>
  </p:normalViewPr>
  <p:slideViewPr>
    <p:cSldViewPr>
      <p:cViewPr>
        <p:scale>
          <a:sx n="50" d="100"/>
          <a:sy n="50" d="100"/>
        </p:scale>
        <p:origin x="-2142" y="-1284"/>
      </p:cViewPr>
      <p:guideLst>
        <p:guide orient="horz" pos="2160"/>
        <p:guide pos="34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226" Type="http://schemas.openxmlformats.org/officeDocument/2006/relationships/slide" Target="slides/slide225.xml"/><Relationship Id="rId247" Type="http://schemas.openxmlformats.org/officeDocument/2006/relationships/viewProps" Target="viewProps.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slide" Target="slides/slide215.xml"/><Relationship Id="rId237" Type="http://schemas.openxmlformats.org/officeDocument/2006/relationships/slide" Target="slides/slide236.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slide" Target="slides/slide205.xml"/><Relationship Id="rId227" Type="http://schemas.openxmlformats.org/officeDocument/2006/relationships/slide" Target="slides/slide226.xml"/><Relationship Id="rId248" Type="http://schemas.openxmlformats.org/officeDocument/2006/relationships/theme" Target="theme/theme1.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slide" Target="slides/slide181.xml"/><Relationship Id="rId187" Type="http://schemas.openxmlformats.org/officeDocument/2006/relationships/slide" Target="slides/slide186.xml"/><Relationship Id="rId217" Type="http://schemas.openxmlformats.org/officeDocument/2006/relationships/slide" Target="slides/slide216.xml"/><Relationship Id="rId1" Type="http://schemas.openxmlformats.org/officeDocument/2006/relationships/slideMaster" Target="slideMasters/slideMaster1.xml"/><Relationship Id="rId6" Type="http://schemas.openxmlformats.org/officeDocument/2006/relationships/slide" Target="slides/slide5.xml"/><Relationship Id="rId212" Type="http://schemas.openxmlformats.org/officeDocument/2006/relationships/slide" Target="slides/slide211.xml"/><Relationship Id="rId233" Type="http://schemas.openxmlformats.org/officeDocument/2006/relationships/slide" Target="slides/slide232.xml"/><Relationship Id="rId238" Type="http://schemas.openxmlformats.org/officeDocument/2006/relationships/slide" Target="slides/slide237.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172" Type="http://schemas.openxmlformats.org/officeDocument/2006/relationships/slide" Target="slides/slide171.xml"/><Relationship Id="rId193" Type="http://schemas.openxmlformats.org/officeDocument/2006/relationships/slide" Target="slides/slide192.xml"/><Relationship Id="rId202" Type="http://schemas.openxmlformats.org/officeDocument/2006/relationships/slide" Target="slides/slide201.xml"/><Relationship Id="rId207" Type="http://schemas.openxmlformats.org/officeDocument/2006/relationships/slide" Target="slides/slide206.xml"/><Relationship Id="rId223" Type="http://schemas.openxmlformats.org/officeDocument/2006/relationships/slide" Target="slides/slide222.xml"/><Relationship Id="rId228" Type="http://schemas.openxmlformats.org/officeDocument/2006/relationships/slide" Target="slides/slide227.xml"/><Relationship Id="rId244" Type="http://schemas.openxmlformats.org/officeDocument/2006/relationships/slide" Target="slides/slide243.xml"/><Relationship Id="rId249" Type="http://schemas.openxmlformats.org/officeDocument/2006/relationships/tableStyles" Target="tableStyle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13" Type="http://schemas.openxmlformats.org/officeDocument/2006/relationships/slide" Target="slides/slide212.xml"/><Relationship Id="rId218" Type="http://schemas.openxmlformats.org/officeDocument/2006/relationships/slide" Target="slides/slide217.xml"/><Relationship Id="rId234" Type="http://schemas.openxmlformats.org/officeDocument/2006/relationships/slide" Target="slides/slide233.xml"/><Relationship Id="rId239" Type="http://schemas.openxmlformats.org/officeDocument/2006/relationships/slide" Target="slides/slide238.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slide" Target="slides/slide202.xml"/><Relationship Id="rId208" Type="http://schemas.openxmlformats.org/officeDocument/2006/relationships/slide" Target="slides/slide207.xml"/><Relationship Id="rId229" Type="http://schemas.openxmlformats.org/officeDocument/2006/relationships/slide" Target="slides/slide228.xml"/><Relationship Id="rId19" Type="http://schemas.openxmlformats.org/officeDocument/2006/relationships/slide" Target="slides/slide18.xml"/><Relationship Id="rId224" Type="http://schemas.openxmlformats.org/officeDocument/2006/relationships/slide" Target="slides/slide223.xml"/><Relationship Id="rId240" Type="http://schemas.openxmlformats.org/officeDocument/2006/relationships/slide" Target="slides/slide239.xml"/><Relationship Id="rId245" Type="http://schemas.openxmlformats.org/officeDocument/2006/relationships/notesMaster" Target="notesMasters/notesMaster1.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219" Type="http://schemas.openxmlformats.org/officeDocument/2006/relationships/slide" Target="slides/slide218.xml"/><Relationship Id="rId3" Type="http://schemas.openxmlformats.org/officeDocument/2006/relationships/slide" Target="slides/slide2.xml"/><Relationship Id="rId214" Type="http://schemas.openxmlformats.org/officeDocument/2006/relationships/slide" Target="slides/slide213.xml"/><Relationship Id="rId230" Type="http://schemas.openxmlformats.org/officeDocument/2006/relationships/slide" Target="slides/slide229.xml"/><Relationship Id="rId235" Type="http://schemas.openxmlformats.org/officeDocument/2006/relationships/slide" Target="slides/slide234.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220" Type="http://schemas.openxmlformats.org/officeDocument/2006/relationships/slide" Target="slides/slide219.xml"/><Relationship Id="rId225" Type="http://schemas.openxmlformats.org/officeDocument/2006/relationships/slide" Target="slides/slide224.xml"/><Relationship Id="rId241" Type="http://schemas.openxmlformats.org/officeDocument/2006/relationships/slide" Target="slides/slide240.xml"/><Relationship Id="rId246" Type="http://schemas.openxmlformats.org/officeDocument/2006/relationships/presProps" Target="presProps.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slide" Target="slides/slide214.xml"/><Relationship Id="rId236" Type="http://schemas.openxmlformats.org/officeDocument/2006/relationships/slide" Target="slides/slide235.xml"/><Relationship Id="rId26" Type="http://schemas.openxmlformats.org/officeDocument/2006/relationships/slide" Target="slides/slide25.xml"/><Relationship Id="rId231" Type="http://schemas.openxmlformats.org/officeDocument/2006/relationships/slide" Target="slides/slide230.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slide" Target="slides/slide241.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slide" Target="slides/slide210.xml"/><Relationship Id="rId232" Type="http://schemas.openxmlformats.org/officeDocument/2006/relationships/slide" Target="slides/slide231.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slide" Target="slides/slide24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2E16A1-CD54-44AD-AAEF-7C0100267705}" type="datetimeFigureOut">
              <a:rPr lang="zh-CN" altLang="en-US" smtClean="0"/>
              <a:pPr/>
              <a:t>2019-3-6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FC518D-AE7E-41F4-BDAF-13DD522B5C6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87.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88.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89.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0.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91.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192.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193.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194.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195.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196.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197.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198.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199.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00.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201.xml.rels><?xml version="1.0" encoding="UTF-8" standalone="yes"?>
<Relationships xmlns="http://schemas.openxmlformats.org/package/2006/relationships"><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_rels/notesSlide202.xml.rels><?xml version="1.0" encoding="UTF-8" standalone="yes"?>
<Relationships xmlns="http://schemas.openxmlformats.org/package/2006/relationships"><Relationship Id="rId2" Type="http://schemas.openxmlformats.org/officeDocument/2006/relationships/slide" Target="../slides/slide203.xml"/><Relationship Id="rId1" Type="http://schemas.openxmlformats.org/officeDocument/2006/relationships/notesMaster" Target="../notesMasters/notesMaster1.xml"/></Relationships>
</file>

<file path=ppt/notesSlides/_rels/notesSlide203.xml.rels><?xml version="1.0" encoding="UTF-8" standalone="yes"?>
<Relationships xmlns="http://schemas.openxmlformats.org/package/2006/relationships"><Relationship Id="rId2" Type="http://schemas.openxmlformats.org/officeDocument/2006/relationships/slide" Target="../slides/slide204.xml"/><Relationship Id="rId1" Type="http://schemas.openxmlformats.org/officeDocument/2006/relationships/notesMaster" Target="../notesMasters/notesMaster1.xml"/></Relationships>
</file>

<file path=ppt/notesSlides/_rels/notesSlide204.xml.rels><?xml version="1.0" encoding="UTF-8" standalone="yes"?>
<Relationships xmlns="http://schemas.openxmlformats.org/package/2006/relationships"><Relationship Id="rId2" Type="http://schemas.openxmlformats.org/officeDocument/2006/relationships/slide" Target="../slides/slide205.xml"/><Relationship Id="rId1" Type="http://schemas.openxmlformats.org/officeDocument/2006/relationships/notesMaster" Target="../notesMasters/notesMaster1.xml"/></Relationships>
</file>

<file path=ppt/notesSlides/_rels/notesSlide205.xml.rels><?xml version="1.0" encoding="UTF-8" standalone="yes"?>
<Relationships xmlns="http://schemas.openxmlformats.org/package/2006/relationships"><Relationship Id="rId2" Type="http://schemas.openxmlformats.org/officeDocument/2006/relationships/slide" Target="../slides/slide206.xml"/><Relationship Id="rId1" Type="http://schemas.openxmlformats.org/officeDocument/2006/relationships/notesMaster" Target="../notesMasters/notesMaster1.xml"/></Relationships>
</file>

<file path=ppt/notesSlides/_rels/notesSlide206.xml.rels><?xml version="1.0" encoding="UTF-8" standalone="yes"?>
<Relationships xmlns="http://schemas.openxmlformats.org/package/2006/relationships"><Relationship Id="rId2" Type="http://schemas.openxmlformats.org/officeDocument/2006/relationships/slide" Target="../slides/slide207.xml"/><Relationship Id="rId1" Type="http://schemas.openxmlformats.org/officeDocument/2006/relationships/notesMaster" Target="../notesMasters/notesMaster1.xml"/></Relationships>
</file>

<file path=ppt/notesSlides/_rels/notesSlide207.xml.rels><?xml version="1.0" encoding="UTF-8" standalone="yes"?>
<Relationships xmlns="http://schemas.openxmlformats.org/package/2006/relationships"><Relationship Id="rId2" Type="http://schemas.openxmlformats.org/officeDocument/2006/relationships/slide" Target="../slides/slide208.xml"/><Relationship Id="rId1" Type="http://schemas.openxmlformats.org/officeDocument/2006/relationships/notesMaster" Target="../notesMasters/notesMaster1.xml"/></Relationships>
</file>

<file path=ppt/notesSlides/_rels/notesSlide208.xml.rels><?xml version="1.0" encoding="UTF-8" standalone="yes"?>
<Relationships xmlns="http://schemas.openxmlformats.org/package/2006/relationships"><Relationship Id="rId2" Type="http://schemas.openxmlformats.org/officeDocument/2006/relationships/slide" Target="../slides/slide209.xml"/><Relationship Id="rId1" Type="http://schemas.openxmlformats.org/officeDocument/2006/relationships/notesMaster" Target="../notesMasters/notesMaster1.xml"/></Relationships>
</file>

<file path=ppt/notesSlides/_rels/notesSlide209.xml.rels><?xml version="1.0" encoding="UTF-8" standalone="yes"?>
<Relationships xmlns="http://schemas.openxmlformats.org/package/2006/relationships"><Relationship Id="rId2" Type="http://schemas.openxmlformats.org/officeDocument/2006/relationships/slide" Target="../slides/slide21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0.xml.rels><?xml version="1.0" encoding="UTF-8" standalone="yes"?>
<Relationships xmlns="http://schemas.openxmlformats.org/package/2006/relationships"><Relationship Id="rId2" Type="http://schemas.openxmlformats.org/officeDocument/2006/relationships/slide" Target="../slides/slide211.xml"/><Relationship Id="rId1" Type="http://schemas.openxmlformats.org/officeDocument/2006/relationships/notesMaster" Target="../notesMasters/notesMaster1.xml"/></Relationships>
</file>

<file path=ppt/notesSlides/_rels/notesSlide211.xml.rels><?xml version="1.0" encoding="UTF-8" standalone="yes"?>
<Relationships xmlns="http://schemas.openxmlformats.org/package/2006/relationships"><Relationship Id="rId2" Type="http://schemas.openxmlformats.org/officeDocument/2006/relationships/slide" Target="../slides/slide212.xml"/><Relationship Id="rId1" Type="http://schemas.openxmlformats.org/officeDocument/2006/relationships/notesMaster" Target="../notesMasters/notesMaster1.xml"/></Relationships>
</file>

<file path=ppt/notesSlides/_rels/notesSlide212.xml.rels><?xml version="1.0" encoding="UTF-8" standalone="yes"?>
<Relationships xmlns="http://schemas.openxmlformats.org/package/2006/relationships"><Relationship Id="rId2" Type="http://schemas.openxmlformats.org/officeDocument/2006/relationships/slide" Target="../slides/slide213.xml"/><Relationship Id="rId1" Type="http://schemas.openxmlformats.org/officeDocument/2006/relationships/notesMaster" Target="../notesMasters/notesMaster1.xml"/></Relationships>
</file>

<file path=ppt/notesSlides/_rels/notesSlide213.xml.rels><?xml version="1.0" encoding="UTF-8" standalone="yes"?>
<Relationships xmlns="http://schemas.openxmlformats.org/package/2006/relationships"><Relationship Id="rId2" Type="http://schemas.openxmlformats.org/officeDocument/2006/relationships/slide" Target="../slides/slide214.xml"/><Relationship Id="rId1" Type="http://schemas.openxmlformats.org/officeDocument/2006/relationships/notesMaster" Target="../notesMasters/notesMaster1.xml"/></Relationships>
</file>

<file path=ppt/notesSlides/_rels/notesSlide214.xml.rels><?xml version="1.0" encoding="UTF-8" standalone="yes"?>
<Relationships xmlns="http://schemas.openxmlformats.org/package/2006/relationships"><Relationship Id="rId2" Type="http://schemas.openxmlformats.org/officeDocument/2006/relationships/slide" Target="../slides/slide215.xml"/><Relationship Id="rId1" Type="http://schemas.openxmlformats.org/officeDocument/2006/relationships/notesMaster" Target="../notesMasters/notesMaster1.xml"/></Relationships>
</file>

<file path=ppt/notesSlides/_rels/notesSlide215.xml.rels><?xml version="1.0" encoding="UTF-8" standalone="yes"?>
<Relationships xmlns="http://schemas.openxmlformats.org/package/2006/relationships"><Relationship Id="rId2" Type="http://schemas.openxmlformats.org/officeDocument/2006/relationships/slide" Target="../slides/slide216.xml"/><Relationship Id="rId1" Type="http://schemas.openxmlformats.org/officeDocument/2006/relationships/notesMaster" Target="../notesMasters/notesMaster1.xml"/></Relationships>
</file>

<file path=ppt/notesSlides/_rels/notesSlide216.xml.rels><?xml version="1.0" encoding="UTF-8" standalone="yes"?>
<Relationships xmlns="http://schemas.openxmlformats.org/package/2006/relationships"><Relationship Id="rId2" Type="http://schemas.openxmlformats.org/officeDocument/2006/relationships/slide" Target="../slides/slide217.xml"/><Relationship Id="rId1" Type="http://schemas.openxmlformats.org/officeDocument/2006/relationships/notesMaster" Target="../notesMasters/notesMaster1.xml"/></Relationships>
</file>

<file path=ppt/notesSlides/_rels/notesSlide217.xml.rels><?xml version="1.0" encoding="UTF-8" standalone="yes"?>
<Relationships xmlns="http://schemas.openxmlformats.org/package/2006/relationships"><Relationship Id="rId2" Type="http://schemas.openxmlformats.org/officeDocument/2006/relationships/slide" Target="../slides/slide218.xml"/><Relationship Id="rId1" Type="http://schemas.openxmlformats.org/officeDocument/2006/relationships/notesMaster" Target="../notesMasters/notesMaster1.xml"/></Relationships>
</file>

<file path=ppt/notesSlides/_rels/notesSlide218.xml.rels><?xml version="1.0" encoding="UTF-8" standalone="yes"?>
<Relationships xmlns="http://schemas.openxmlformats.org/package/2006/relationships"><Relationship Id="rId2" Type="http://schemas.openxmlformats.org/officeDocument/2006/relationships/slide" Target="../slides/slide219.xml"/><Relationship Id="rId1" Type="http://schemas.openxmlformats.org/officeDocument/2006/relationships/notesMaster" Target="../notesMasters/notesMaster1.xml"/></Relationships>
</file>

<file path=ppt/notesSlides/_rels/notesSlide219.xml.rels><?xml version="1.0" encoding="UTF-8" standalone="yes"?>
<Relationships xmlns="http://schemas.openxmlformats.org/package/2006/relationships"><Relationship Id="rId2" Type="http://schemas.openxmlformats.org/officeDocument/2006/relationships/slide" Target="../slides/slide22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0.xml.rels><?xml version="1.0" encoding="UTF-8" standalone="yes"?>
<Relationships xmlns="http://schemas.openxmlformats.org/package/2006/relationships"><Relationship Id="rId2" Type="http://schemas.openxmlformats.org/officeDocument/2006/relationships/slide" Target="../slides/slide221.xml"/><Relationship Id="rId1" Type="http://schemas.openxmlformats.org/officeDocument/2006/relationships/notesMaster" Target="../notesMasters/notesMaster1.xml"/></Relationships>
</file>

<file path=ppt/notesSlides/_rels/notesSlide221.xml.rels><?xml version="1.0" encoding="UTF-8" standalone="yes"?>
<Relationships xmlns="http://schemas.openxmlformats.org/package/2006/relationships"><Relationship Id="rId2" Type="http://schemas.openxmlformats.org/officeDocument/2006/relationships/slide" Target="../slides/slide222.xml"/><Relationship Id="rId1" Type="http://schemas.openxmlformats.org/officeDocument/2006/relationships/notesMaster" Target="../notesMasters/notesMaster1.xml"/></Relationships>
</file>

<file path=ppt/notesSlides/_rels/notesSlide222.xml.rels><?xml version="1.0" encoding="UTF-8" standalone="yes"?>
<Relationships xmlns="http://schemas.openxmlformats.org/package/2006/relationships"><Relationship Id="rId2" Type="http://schemas.openxmlformats.org/officeDocument/2006/relationships/slide" Target="../slides/slide223.xml"/><Relationship Id="rId1" Type="http://schemas.openxmlformats.org/officeDocument/2006/relationships/notesMaster" Target="../notesMasters/notesMaster1.xml"/></Relationships>
</file>

<file path=ppt/notesSlides/_rels/notesSlide223.xml.rels><?xml version="1.0" encoding="UTF-8" standalone="yes"?>
<Relationships xmlns="http://schemas.openxmlformats.org/package/2006/relationships"><Relationship Id="rId2" Type="http://schemas.openxmlformats.org/officeDocument/2006/relationships/slide" Target="../slides/slide224.xml"/><Relationship Id="rId1" Type="http://schemas.openxmlformats.org/officeDocument/2006/relationships/notesMaster" Target="../notesMasters/notesMaster1.xml"/></Relationships>
</file>

<file path=ppt/notesSlides/_rels/notesSlide224.xml.rels><?xml version="1.0" encoding="UTF-8" standalone="yes"?>
<Relationships xmlns="http://schemas.openxmlformats.org/package/2006/relationships"><Relationship Id="rId2" Type="http://schemas.openxmlformats.org/officeDocument/2006/relationships/slide" Target="../slides/slide225.xml"/><Relationship Id="rId1" Type="http://schemas.openxmlformats.org/officeDocument/2006/relationships/notesMaster" Target="../notesMasters/notesMaster1.xml"/></Relationships>
</file>

<file path=ppt/notesSlides/_rels/notesSlide225.xml.rels><?xml version="1.0" encoding="UTF-8" standalone="yes"?>
<Relationships xmlns="http://schemas.openxmlformats.org/package/2006/relationships"><Relationship Id="rId2" Type="http://schemas.openxmlformats.org/officeDocument/2006/relationships/slide" Target="../slides/slide226.xml"/><Relationship Id="rId1" Type="http://schemas.openxmlformats.org/officeDocument/2006/relationships/notesMaster" Target="../notesMasters/notesMaster1.xml"/></Relationships>
</file>

<file path=ppt/notesSlides/_rels/notesSlide226.xml.rels><?xml version="1.0" encoding="UTF-8" standalone="yes"?>
<Relationships xmlns="http://schemas.openxmlformats.org/package/2006/relationships"><Relationship Id="rId2" Type="http://schemas.openxmlformats.org/officeDocument/2006/relationships/slide" Target="../slides/slide227.xml"/><Relationship Id="rId1" Type="http://schemas.openxmlformats.org/officeDocument/2006/relationships/notesMaster" Target="../notesMasters/notesMaster1.xml"/></Relationships>
</file>

<file path=ppt/notesSlides/_rels/notesSlide227.xml.rels><?xml version="1.0" encoding="UTF-8" standalone="yes"?>
<Relationships xmlns="http://schemas.openxmlformats.org/package/2006/relationships"><Relationship Id="rId2" Type="http://schemas.openxmlformats.org/officeDocument/2006/relationships/slide" Target="../slides/slide228.xml"/><Relationship Id="rId1" Type="http://schemas.openxmlformats.org/officeDocument/2006/relationships/notesMaster" Target="../notesMasters/notesMaster1.xml"/></Relationships>
</file>

<file path=ppt/notesSlides/_rels/notesSlide228.xml.rels><?xml version="1.0" encoding="UTF-8" standalone="yes"?>
<Relationships xmlns="http://schemas.openxmlformats.org/package/2006/relationships"><Relationship Id="rId2" Type="http://schemas.openxmlformats.org/officeDocument/2006/relationships/slide" Target="../slides/slide229.xml"/><Relationship Id="rId1" Type="http://schemas.openxmlformats.org/officeDocument/2006/relationships/notesMaster" Target="../notesMasters/notesMaster1.xml"/></Relationships>
</file>

<file path=ppt/notesSlides/_rels/notesSlide229.xml.rels><?xml version="1.0" encoding="UTF-8" standalone="yes"?>
<Relationships xmlns="http://schemas.openxmlformats.org/package/2006/relationships"><Relationship Id="rId2" Type="http://schemas.openxmlformats.org/officeDocument/2006/relationships/slide" Target="../slides/slide2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0.xml.rels><?xml version="1.0" encoding="UTF-8" standalone="yes"?>
<Relationships xmlns="http://schemas.openxmlformats.org/package/2006/relationships"><Relationship Id="rId2" Type="http://schemas.openxmlformats.org/officeDocument/2006/relationships/slide" Target="../slides/slide231.xml"/><Relationship Id="rId1" Type="http://schemas.openxmlformats.org/officeDocument/2006/relationships/notesMaster" Target="../notesMasters/notesMaster1.xml"/></Relationships>
</file>

<file path=ppt/notesSlides/_rels/notesSlide231.xml.rels><?xml version="1.0" encoding="UTF-8" standalone="yes"?>
<Relationships xmlns="http://schemas.openxmlformats.org/package/2006/relationships"><Relationship Id="rId2" Type="http://schemas.openxmlformats.org/officeDocument/2006/relationships/slide" Target="../slides/slide232.xml"/><Relationship Id="rId1" Type="http://schemas.openxmlformats.org/officeDocument/2006/relationships/notesMaster" Target="../notesMasters/notesMaster1.xml"/></Relationships>
</file>

<file path=ppt/notesSlides/_rels/notesSlide232.xml.rels><?xml version="1.0" encoding="UTF-8" standalone="yes"?>
<Relationships xmlns="http://schemas.openxmlformats.org/package/2006/relationships"><Relationship Id="rId2" Type="http://schemas.openxmlformats.org/officeDocument/2006/relationships/slide" Target="../slides/slide233.xml"/><Relationship Id="rId1" Type="http://schemas.openxmlformats.org/officeDocument/2006/relationships/notesMaster" Target="../notesMasters/notesMaster1.xml"/></Relationships>
</file>

<file path=ppt/notesSlides/_rels/notesSlide233.xml.rels><?xml version="1.0" encoding="UTF-8" standalone="yes"?>
<Relationships xmlns="http://schemas.openxmlformats.org/package/2006/relationships"><Relationship Id="rId2" Type="http://schemas.openxmlformats.org/officeDocument/2006/relationships/slide" Target="../slides/slide234.xml"/><Relationship Id="rId1" Type="http://schemas.openxmlformats.org/officeDocument/2006/relationships/notesMaster" Target="../notesMasters/notesMaster1.xml"/></Relationships>
</file>

<file path=ppt/notesSlides/_rels/notesSlide234.xml.rels><?xml version="1.0" encoding="UTF-8" standalone="yes"?>
<Relationships xmlns="http://schemas.openxmlformats.org/package/2006/relationships"><Relationship Id="rId2" Type="http://schemas.openxmlformats.org/officeDocument/2006/relationships/slide" Target="../slides/slide235.xml"/><Relationship Id="rId1" Type="http://schemas.openxmlformats.org/officeDocument/2006/relationships/notesMaster" Target="../notesMasters/notesMaster1.xml"/></Relationships>
</file>

<file path=ppt/notesSlides/_rels/notesSlide235.xml.rels><?xml version="1.0" encoding="UTF-8" standalone="yes"?>
<Relationships xmlns="http://schemas.openxmlformats.org/package/2006/relationships"><Relationship Id="rId2" Type="http://schemas.openxmlformats.org/officeDocument/2006/relationships/slide" Target="../slides/slide236.xml"/><Relationship Id="rId1" Type="http://schemas.openxmlformats.org/officeDocument/2006/relationships/notesMaster" Target="../notesMasters/notesMaster1.xml"/></Relationships>
</file>

<file path=ppt/notesSlides/_rels/notesSlide236.xml.rels><?xml version="1.0" encoding="UTF-8" standalone="yes"?>
<Relationships xmlns="http://schemas.openxmlformats.org/package/2006/relationships"><Relationship Id="rId2" Type="http://schemas.openxmlformats.org/officeDocument/2006/relationships/slide" Target="../slides/slide237.xml"/><Relationship Id="rId1" Type="http://schemas.openxmlformats.org/officeDocument/2006/relationships/notesMaster" Target="../notesMasters/notesMaster1.xml"/></Relationships>
</file>

<file path=ppt/notesSlides/_rels/notesSlide237.xml.rels><?xml version="1.0" encoding="UTF-8" standalone="yes"?>
<Relationships xmlns="http://schemas.openxmlformats.org/package/2006/relationships"><Relationship Id="rId2" Type="http://schemas.openxmlformats.org/officeDocument/2006/relationships/slide" Target="../slides/slide238.xml"/><Relationship Id="rId1" Type="http://schemas.openxmlformats.org/officeDocument/2006/relationships/notesMaster" Target="../notesMasters/notesMaster1.xml"/></Relationships>
</file>

<file path=ppt/notesSlides/_rels/notesSlide238.xml.rels><?xml version="1.0" encoding="UTF-8" standalone="yes"?>
<Relationships xmlns="http://schemas.openxmlformats.org/package/2006/relationships"><Relationship Id="rId2" Type="http://schemas.openxmlformats.org/officeDocument/2006/relationships/slide" Target="../slides/slide239.xml"/><Relationship Id="rId1" Type="http://schemas.openxmlformats.org/officeDocument/2006/relationships/notesMaster" Target="../notesMasters/notesMaster1.xml"/></Relationships>
</file>

<file path=ppt/notesSlides/_rels/notesSlide239.xml.rels><?xml version="1.0" encoding="UTF-8" standalone="yes"?>
<Relationships xmlns="http://schemas.openxmlformats.org/package/2006/relationships"><Relationship Id="rId2" Type="http://schemas.openxmlformats.org/officeDocument/2006/relationships/slide" Target="../slides/slide24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0.xml.rels><?xml version="1.0" encoding="UTF-8" standalone="yes"?>
<Relationships xmlns="http://schemas.openxmlformats.org/package/2006/relationships"><Relationship Id="rId2" Type="http://schemas.openxmlformats.org/officeDocument/2006/relationships/slide" Target="../slides/slide241.xml"/><Relationship Id="rId1" Type="http://schemas.openxmlformats.org/officeDocument/2006/relationships/notesMaster" Target="../notesMasters/notesMaster1.xml"/></Relationships>
</file>

<file path=ppt/notesSlides/_rels/notesSlide241.xml.rels><?xml version="1.0" encoding="UTF-8" standalone="yes"?>
<Relationships xmlns="http://schemas.openxmlformats.org/package/2006/relationships"><Relationship Id="rId2" Type="http://schemas.openxmlformats.org/officeDocument/2006/relationships/slide" Target="../slides/slide242.xml"/><Relationship Id="rId1" Type="http://schemas.openxmlformats.org/officeDocument/2006/relationships/notesMaster" Target="../notesMasters/notesMaster1.xml"/></Relationships>
</file>

<file path=ppt/notesSlides/_rels/notesSlide242.xml.rels><?xml version="1.0" encoding="UTF-8" standalone="yes"?>
<Relationships xmlns="http://schemas.openxmlformats.org/package/2006/relationships"><Relationship Id="rId2" Type="http://schemas.openxmlformats.org/officeDocument/2006/relationships/slide" Target="../slides/slide24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标题幻灯片">
    <p:spTree>
      <p:nvGrpSpPr>
        <p:cNvPr id="1" name=""/>
        <p:cNvGrpSpPr/>
        <p:nvPr/>
      </p:nvGrpSpPr>
      <p:grpSpPr>
        <a:xfrm>
          <a:off x="0" y="0"/>
          <a:ext cx="0" cy="0"/>
          <a:chOff x="0" y="0"/>
          <a:chExt cx="0" cy="0"/>
        </a:xfrm>
      </p:grpSpPr>
      <p:pic>
        <p:nvPicPr>
          <p:cNvPr id="1026" name="Picture 2" descr="C:\Users\Administrator\Desktop\2019版53Bppt模板\2019版53Bppt模板-03.jpg"/>
          <p:cNvPicPr>
            <a:picLocks noChangeAspect="1" noChangeArrowheads="1"/>
          </p:cNvPicPr>
          <p:nvPr/>
        </p:nvPicPr>
        <p:blipFill>
          <a:blip r:embed="rId2" cstate="print"/>
          <a:srcRect/>
          <a:stretch>
            <a:fillRect/>
          </a:stretch>
        </p:blipFill>
        <p:spPr bwMode="auto">
          <a:xfrm>
            <a:off x="0" y="0"/>
            <a:ext cx="9448800" cy="6840538"/>
          </a:xfrm>
          <a:prstGeom prst="rect">
            <a:avLst/>
          </a:prstGeom>
          <a:noFill/>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标题和内容">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6356350"/>
            <a:ext cx="2133600" cy="365125"/>
          </a:xfrm>
          <a:prstGeom prst="rect">
            <a:avLst/>
          </a:prstGeom>
        </p:spPr>
        <p:txBody>
          <a:bodyPr/>
          <a:lstStyle/>
          <a:p>
            <a:fld id="{D819A9AE-DFF2-479B-AF37-FAA367F55B3D}" type="datetimeFigureOut">
              <a:rPr lang="zh-CN" altLang="en-US" smtClean="0"/>
              <a:pPr/>
              <a:t>2019-3-6</a:t>
            </a:fld>
            <a:endParaRPr lang="zh-CN" altLang="en-US"/>
          </a:p>
        </p:txBody>
      </p:sp>
      <p:sp>
        <p:nvSpPr>
          <p:cNvPr id="5" name="页脚占位符 4"/>
          <p:cNvSpPr>
            <a:spLocks noGrp="1"/>
          </p:cNvSpPr>
          <p:nvPr>
            <p:ph type="ftr" sz="quarter" idx="11"/>
          </p:nvPr>
        </p:nvSpPr>
        <p:spPr>
          <a:xfrm>
            <a:off x="3124200" y="6356350"/>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0"/>
            <a:ext cx="2133600" cy="365125"/>
          </a:xfrm>
          <a:prstGeom prst="rect">
            <a:avLst/>
          </a:prstGeom>
        </p:spPr>
        <p:txBody>
          <a:bodyPr/>
          <a:lstStyle/>
          <a:p>
            <a:fld id="{3F8935AA-09F9-4C1A-89F2-CB34E0111C49}"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 Target="../slides/slide162.xml"/><Relationship Id="rId3" Type="http://schemas.openxmlformats.org/officeDocument/2006/relationships/slideLayout" Target="../slideLayouts/slideLayout3.xml"/><Relationship Id="rId7" Type="http://schemas.openxmlformats.org/officeDocument/2006/relationships/slide" Target="../slides/slide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 Target="../slides/slid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grpSp>
        <p:nvGrpSpPr>
          <p:cNvPr id="2" name="组合 38"/>
          <p:cNvGrpSpPr/>
          <p:nvPr/>
        </p:nvGrpSpPr>
        <p:grpSpPr>
          <a:xfrm>
            <a:off x="7508240" y="-771460"/>
            <a:ext cx="1477010" cy="687221"/>
            <a:chOff x="7877866" y="892779"/>
            <a:chExt cx="928694" cy="761923"/>
          </a:xfrm>
        </p:grpSpPr>
        <p:sp>
          <p:nvSpPr>
            <p:cNvPr id="15" name="圆角矩形 14"/>
            <p:cNvSpPr/>
            <p:nvPr/>
          </p:nvSpPr>
          <p:spPr>
            <a:xfrm>
              <a:off x="7898656" y="892779"/>
              <a:ext cx="888995" cy="761923"/>
            </a:xfrm>
            <a:prstGeom prst="roundRect">
              <a:avLst/>
            </a:prstGeom>
            <a:solidFill>
              <a:srgbClr val="FFFFCC"/>
            </a:solidFill>
            <a:ln w="9525">
              <a:solidFill>
                <a:srgbClr val="CC99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solidFill>
                    <a:srgbClr val="00B0F0"/>
                  </a:solidFill>
                </a:ln>
                <a:solidFill>
                  <a:schemeClr val="lt1"/>
                </a:solidFill>
                <a:effectLst/>
                <a:uLnTx/>
                <a:uFillTx/>
                <a:latin typeface="+mn-lt"/>
                <a:ea typeface="+mn-ea"/>
                <a:cs typeface="+mn-cs"/>
              </a:endParaRPr>
            </a:p>
          </p:txBody>
        </p:sp>
        <p:sp>
          <p:nvSpPr>
            <p:cNvPr id="16" name="TextBox 15"/>
            <p:cNvSpPr txBox="1"/>
            <p:nvPr/>
          </p:nvSpPr>
          <p:spPr>
            <a:xfrm>
              <a:off x="7877866" y="1017955"/>
              <a:ext cx="928694" cy="510546"/>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sng" strike="noStrike" kern="1200" cap="none" spc="0" normalizeH="0" baseline="0" noProof="0" dirty="0">
                  <a:ln>
                    <a:noFill/>
                  </a:ln>
                  <a:solidFill>
                    <a:schemeClr val="tx1"/>
                  </a:solidFill>
                  <a:effectLst/>
                  <a:uLnTx/>
                  <a:uFillTx/>
                  <a:latin typeface="黑体" panose="02010600030101010101" pitchFamily="49" charset="-122"/>
                  <a:ea typeface="黑体" panose="02010600030101010101" pitchFamily="49" charset="-122"/>
                  <a:cs typeface="+mn-cs"/>
                  <a:hlinkClick r:id="rId7" action="ppaction://hlinksldjump"/>
                </a:rPr>
                <a:t>五年高考</a:t>
              </a:r>
              <a:endParaRPr kumimoji="0" lang="zh-CN" altLang="en-US" sz="1200" b="1" i="0" u="sng" strike="noStrike" kern="1200" cap="none" spc="0" normalizeH="0" baseline="0" noProof="0" dirty="0">
                <a:ln>
                  <a:noFill/>
                </a:ln>
                <a:solidFill>
                  <a:schemeClr val="tx1"/>
                </a:solidFill>
                <a:effectLst/>
                <a:uLnTx/>
                <a:uFillTx/>
                <a:latin typeface="黑体" panose="02010600030101010101" pitchFamily="49" charset="-122"/>
                <a:ea typeface="黑体" panose="02010600030101010101" pitchFamily="49"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sng" strike="noStrike" kern="1200" cap="none" spc="0" normalizeH="0" baseline="0" noProof="0" dirty="0">
                  <a:ln>
                    <a:noFill/>
                  </a:ln>
                  <a:effectLst/>
                  <a:uLnTx/>
                  <a:uFillTx/>
                  <a:latin typeface="黑体" panose="02010600030101010101" pitchFamily="49" charset="-122"/>
                  <a:ea typeface="黑体" panose="02010600030101010101" pitchFamily="49" charset="-122"/>
                  <a:cs typeface="+mn-cs"/>
                  <a:hlinkClick r:id="rId8" action="ppaction://hlinksldjump"/>
                </a:rPr>
                <a:t>三年</a:t>
              </a:r>
              <a:r>
                <a:rPr kumimoji="0" lang="zh-CN" altLang="en-US" sz="1200" b="1" i="0" u="sng" strike="noStrike" kern="1200" cap="none" spc="0" normalizeH="0" baseline="0" noProof="0" dirty="0" smtClean="0">
                  <a:ln>
                    <a:noFill/>
                  </a:ln>
                  <a:effectLst/>
                  <a:uLnTx/>
                  <a:uFillTx/>
                  <a:latin typeface="黑体" panose="02010600030101010101" pitchFamily="49" charset="-122"/>
                  <a:ea typeface="黑体" panose="02010600030101010101" pitchFamily="49" charset="-122"/>
                  <a:cs typeface="+mn-cs"/>
                  <a:hlinkClick r:id="rId8" action="ppaction://hlinksldjump"/>
                </a:rPr>
                <a:t>模拟</a:t>
              </a:r>
              <a:endParaRPr kumimoji="0" lang="zh-CN" altLang="en-US" sz="1200" b="1" i="0" u="sng" strike="noStrike" kern="1200" cap="none" spc="0" normalizeH="0" baseline="0" noProof="0" dirty="0">
                <a:ln>
                  <a:noFill/>
                </a:ln>
                <a:effectLst/>
                <a:uLnTx/>
                <a:uFillTx/>
                <a:latin typeface="黑体" panose="02010600030101010101" pitchFamily="49" charset="-122"/>
                <a:ea typeface="黑体" panose="02010600030101010101" pitchFamily="49" charset="-122"/>
                <a:cs typeface="+mn-cs"/>
                <a:hlinkClick r:id="rId9" action="ppaction://hlinksldjump"/>
              </a:endParaRPr>
            </a:p>
          </p:txBody>
        </p:sp>
      </p:grpSp>
      <p:sp>
        <p:nvSpPr>
          <p:cNvPr id="4" name="矩形 3"/>
          <p:cNvSpPr/>
          <p:nvPr/>
        </p:nvSpPr>
        <p:spPr>
          <a:xfrm>
            <a:off x="7454901" y="-633"/>
            <a:ext cx="1740535" cy="787295"/>
          </a:xfrm>
          <a:prstGeom prst="rect">
            <a:avLst/>
          </a:prstGeom>
          <a:solidFill>
            <a:srgbClr val="A022B2"/>
          </a:solidFill>
          <a:ln w="9525" cap="flat" cmpd="sng" algn="ctr">
            <a:no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nvGrpSpPr>
          <p:cNvPr id="3" name="组合 32"/>
          <p:cNvGrpSpPr/>
          <p:nvPr/>
        </p:nvGrpSpPr>
        <p:grpSpPr>
          <a:xfrm>
            <a:off x="7788275" y="253354"/>
            <a:ext cx="928688" cy="307191"/>
            <a:chOff x="6500826" y="236061"/>
            <a:chExt cx="1085882" cy="345632"/>
          </a:xfrm>
        </p:grpSpPr>
        <p:sp>
          <p:nvSpPr>
            <p:cNvPr id="12" name="流程图: 终止 11"/>
            <p:cNvSpPr/>
            <p:nvPr/>
          </p:nvSpPr>
          <p:spPr>
            <a:xfrm>
              <a:off x="6500826" y="282383"/>
              <a:ext cx="1071032" cy="285057"/>
            </a:xfrm>
            <a:prstGeom prst="flowChartTerminator">
              <a:avLst/>
            </a:prstGeom>
            <a:gradFill flip="none" rotWithShape="1">
              <a:gsLst>
                <a:gs pos="0">
                  <a:srgbClr val="7030A0"/>
                </a:gs>
                <a:gs pos="25000">
                  <a:srgbClr val="FF99FF"/>
                </a:gs>
                <a:gs pos="75000">
                  <a:srgbClr val="9900FF"/>
                </a:gs>
                <a:gs pos="100000">
                  <a:srgbClr val="7030A0"/>
                </a:gs>
              </a:gsLst>
              <a:lin ang="5400000" scaled="0"/>
              <a:tileRect/>
            </a:gra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schemeClr val="lt1"/>
                </a:solidFill>
                <a:effectLst/>
                <a:uLnTx/>
                <a:uFillTx/>
                <a:latin typeface="+mn-lt"/>
                <a:ea typeface="+mn-ea"/>
                <a:cs typeface="+mn-cs"/>
              </a:endParaRPr>
            </a:p>
          </p:txBody>
        </p:sp>
        <p:sp>
          <p:nvSpPr>
            <p:cNvPr id="13" name="TextBox 12"/>
            <p:cNvSpPr txBox="1"/>
            <p:nvPr/>
          </p:nvSpPr>
          <p:spPr>
            <a:xfrm>
              <a:off x="6530525" y="236061"/>
              <a:ext cx="1056183" cy="34563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chemeClr val="bg1"/>
                  </a:solidFill>
                  <a:effectLst/>
                  <a:uLnTx/>
                  <a:uFillTx/>
                  <a:latin typeface="黑体" panose="02010600030101010101" pitchFamily="49" charset="-122"/>
                  <a:ea typeface="黑体" panose="02010600030101010101" pitchFamily="49" charset="-122"/>
                  <a:cs typeface="+mn-cs"/>
                </a:rPr>
                <a:t>栏目索引</a:t>
              </a:r>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9" presetClass="emph" presetSubtype="0" nodeType="clickEffect">
                                  <p:stCondLst>
                                    <p:cond delay="0"/>
                                  </p:stCondLst>
                                  <p:childTnLst>
                                    <p:set>
                                      <p:cBhvr rctx="PPT">
                                        <p:cTn id="6" dur="500"/>
                                        <p:tgtEl>
                                          <p:spTgt spid="3"/>
                                        </p:tgtEl>
                                        <p:attrNameLst>
                                          <p:attrName>style.opacity</p:attrName>
                                        </p:attrNameLst>
                                      </p:cBhvr>
                                      <p:to>
                                        <p:strVal val="0.25"/>
                                      </p:to>
                                    </p:set>
                                    <p:animEffect filter="image" prLst="opacity: 0.25">
                                      <p:cBhvr rctx="IE">
                                        <p:cTn id="7" dur="500"/>
                                        <p:tgtEl>
                                          <p:spTgt spid="3"/>
                                        </p:tgtEl>
                                      </p:cBhvr>
                                    </p:animEffect>
                                  </p:childTnLst>
                                </p:cTn>
                              </p:par>
                              <p:par>
                                <p:cTn id="8" presetID="42" presetClass="path" presetSubtype="0" accel="50000" decel="50000" fill="hold" nodeType="withEffect">
                                  <p:stCondLst>
                                    <p:cond delay="0"/>
                                  </p:stCondLst>
                                  <p:childTnLst>
                                    <p:animMotion origin="layout" path="M -1.94444E-6 9.74478E-7 L -0.00052 0.21485 " pathEditMode="relative" rAng="0" ptsTypes="AA">
                                      <p:cBhvr>
                                        <p:cTn id="9" dur="500" fill="hold"/>
                                        <p:tgtEl>
                                          <p:spTgt spid="2"/>
                                        </p:tgtEl>
                                        <p:attrNameLst>
                                          <p:attrName>ppt_x</p:attrName>
                                          <p:attrName>ppt_y</p:attrName>
                                        </p:attrNameLst>
                                      </p:cBhvr>
                                      <p:rCtr x="0" y="10700"/>
                                    </p:animMotion>
                                  </p:childTnLst>
                                </p:cTn>
                              </p:par>
                            </p:childTnLst>
                          </p:cTn>
                        </p:par>
                      </p:childTnLst>
                    </p:cTn>
                  </p:par>
                  <p:par>
                    <p:cTn id="10" fill="hold">
                      <p:stCondLst>
                        <p:cond delay="indefinite"/>
                      </p:stCondLst>
                      <p:childTnLst>
                        <p:par>
                          <p:cTn id="11" fill="hold">
                            <p:stCondLst>
                              <p:cond delay="0"/>
                            </p:stCondLst>
                            <p:childTnLst>
                              <p:par>
                                <p:cTn id="12" presetID="64" presetClass="path" presetSubtype="0" accel="50000" decel="50000" fill="hold" nodeType="clickEffect">
                                  <p:stCondLst>
                                    <p:cond delay="0"/>
                                  </p:stCondLst>
                                  <p:childTnLst>
                                    <p:animMotion origin="layout" path="M 0 0  L 0 -0.33426  E" pathEditMode="relative" ptsTypes="">
                                      <p:cBhvr>
                                        <p:cTn id="13" dur="500" fill="hold"/>
                                        <p:tgtEl>
                                          <p:spTgt spid="2"/>
                                        </p:tgtEl>
                                        <p:attrNameLst>
                                          <p:attrName>ppt_x</p:attrName>
                                          <p:attrName>ppt_y</p:attrName>
                                        </p:attrNameLst>
                                      </p:cBhvr>
                                    </p:animMotion>
                                  </p:childTnLst>
                                </p:cTn>
                              </p:par>
                            </p:childTnLst>
                          </p:cTn>
                        </p:par>
                      </p:childTnLst>
                    </p:cTn>
                  </p:par>
                </p:childTnLst>
              </p:cTn>
              <p:nextCondLst>
                <p:cond evt="onClick" delay="0">
                  <p:tgtEl>
                    <p:spTgt spid="3"/>
                  </p:tgtEl>
                </p:cond>
              </p:nextCondLst>
            </p:seq>
          </p:childTnLst>
        </p:cTn>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4.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4.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4.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4.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4.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4.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4.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4.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4.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4.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4.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4.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4.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4.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4.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4.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4.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4.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4.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4.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4.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4.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4.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4.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4.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4.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4.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4.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4.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4.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4.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4.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4.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4.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4.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4.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4.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4.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4.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142.xml"/><Relationship Id="rId1" Type="http://schemas.openxmlformats.org/officeDocument/2006/relationships/slideLayout" Target="../slideLayouts/slideLayout4.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143.xml"/><Relationship Id="rId1" Type="http://schemas.openxmlformats.org/officeDocument/2006/relationships/slideLayout" Target="../slideLayouts/slideLayout4.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144.xml"/><Relationship Id="rId1" Type="http://schemas.openxmlformats.org/officeDocument/2006/relationships/slideLayout" Target="../slideLayouts/slideLayout4.xml"/></Relationships>
</file>

<file path=ppt/slides/_rels/slide146.xml.rels><?xml version="1.0" encoding="UTF-8" standalone="yes"?>
<Relationships xmlns="http://schemas.openxmlformats.org/package/2006/relationships"><Relationship Id="rId2" Type="http://schemas.openxmlformats.org/officeDocument/2006/relationships/notesSlide" Target="../notesSlides/notesSlide145.xml"/><Relationship Id="rId1" Type="http://schemas.openxmlformats.org/officeDocument/2006/relationships/slideLayout" Target="../slideLayouts/slideLayout4.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146.xml"/><Relationship Id="rId1" Type="http://schemas.openxmlformats.org/officeDocument/2006/relationships/slideLayout" Target="../slideLayouts/slideLayout4.xml"/></Relationships>
</file>

<file path=ppt/slides/_rels/slide148.xml.rels><?xml version="1.0" encoding="UTF-8" standalone="yes"?>
<Relationships xmlns="http://schemas.openxmlformats.org/package/2006/relationships"><Relationship Id="rId2" Type="http://schemas.openxmlformats.org/officeDocument/2006/relationships/notesSlide" Target="../notesSlides/notesSlide147.xml"/><Relationship Id="rId1" Type="http://schemas.openxmlformats.org/officeDocument/2006/relationships/slideLayout" Target="../slideLayouts/slideLayout4.xml"/></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148.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149.xml"/><Relationship Id="rId1" Type="http://schemas.openxmlformats.org/officeDocument/2006/relationships/slideLayout" Target="../slideLayouts/slideLayout4.xml"/></Relationships>
</file>

<file path=ppt/slides/_rels/slide151.xml.rels><?xml version="1.0" encoding="UTF-8" standalone="yes"?>
<Relationships xmlns="http://schemas.openxmlformats.org/package/2006/relationships"><Relationship Id="rId2" Type="http://schemas.openxmlformats.org/officeDocument/2006/relationships/notesSlide" Target="../notesSlides/notesSlide150.xml"/><Relationship Id="rId1" Type="http://schemas.openxmlformats.org/officeDocument/2006/relationships/slideLayout" Target="../slideLayouts/slideLayout4.xml"/></Relationships>
</file>

<file path=ppt/slides/_rels/slide152.xml.rels><?xml version="1.0" encoding="UTF-8" standalone="yes"?>
<Relationships xmlns="http://schemas.openxmlformats.org/package/2006/relationships"><Relationship Id="rId2" Type="http://schemas.openxmlformats.org/officeDocument/2006/relationships/notesSlide" Target="../notesSlides/notesSlide151.xml"/><Relationship Id="rId1" Type="http://schemas.openxmlformats.org/officeDocument/2006/relationships/slideLayout" Target="../slideLayouts/slideLayout4.xm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152.xml"/><Relationship Id="rId1" Type="http://schemas.openxmlformats.org/officeDocument/2006/relationships/slideLayout" Target="../slideLayouts/slideLayout4.xml"/></Relationships>
</file>

<file path=ppt/slides/_rels/slide154.xml.rels><?xml version="1.0" encoding="UTF-8" standalone="yes"?>
<Relationships xmlns="http://schemas.openxmlformats.org/package/2006/relationships"><Relationship Id="rId2" Type="http://schemas.openxmlformats.org/officeDocument/2006/relationships/notesSlide" Target="../notesSlides/notesSlide153.xml"/><Relationship Id="rId1" Type="http://schemas.openxmlformats.org/officeDocument/2006/relationships/slideLayout" Target="../slideLayouts/slideLayout4.xml"/></Relationships>
</file>

<file path=ppt/slides/_rels/slide155.xml.rels><?xml version="1.0" encoding="UTF-8" standalone="yes"?>
<Relationships xmlns="http://schemas.openxmlformats.org/package/2006/relationships"><Relationship Id="rId2" Type="http://schemas.openxmlformats.org/officeDocument/2006/relationships/notesSlide" Target="../notesSlides/notesSlide154.xml"/><Relationship Id="rId1" Type="http://schemas.openxmlformats.org/officeDocument/2006/relationships/slideLayout" Target="../slideLayouts/slideLayout4.xml"/></Relationships>
</file>

<file path=ppt/slides/_rels/slide156.xml.rels><?xml version="1.0" encoding="UTF-8" standalone="yes"?>
<Relationships xmlns="http://schemas.openxmlformats.org/package/2006/relationships"><Relationship Id="rId2" Type="http://schemas.openxmlformats.org/officeDocument/2006/relationships/notesSlide" Target="../notesSlides/notesSlide155.xml"/><Relationship Id="rId1" Type="http://schemas.openxmlformats.org/officeDocument/2006/relationships/slideLayout" Target="../slideLayouts/slideLayout4.xml"/></Relationships>
</file>

<file path=ppt/slides/_rels/slide157.xml.rels><?xml version="1.0" encoding="UTF-8" standalone="yes"?>
<Relationships xmlns="http://schemas.openxmlformats.org/package/2006/relationships"><Relationship Id="rId2" Type="http://schemas.openxmlformats.org/officeDocument/2006/relationships/notesSlide" Target="../notesSlides/notesSlide156.xml"/><Relationship Id="rId1" Type="http://schemas.openxmlformats.org/officeDocument/2006/relationships/slideLayout" Target="../slideLayouts/slideLayout4.xml"/></Relationships>
</file>

<file path=ppt/slides/_rels/slide158.xml.rels><?xml version="1.0" encoding="UTF-8" standalone="yes"?>
<Relationships xmlns="http://schemas.openxmlformats.org/package/2006/relationships"><Relationship Id="rId2" Type="http://schemas.openxmlformats.org/officeDocument/2006/relationships/notesSlide" Target="../notesSlides/notesSlide157.xml"/><Relationship Id="rId1" Type="http://schemas.openxmlformats.org/officeDocument/2006/relationships/slideLayout" Target="../slideLayouts/slideLayout4.xml"/></Relationships>
</file>

<file path=ppt/slides/_rels/slide159.xml.rels><?xml version="1.0" encoding="UTF-8" standalone="yes"?>
<Relationships xmlns="http://schemas.openxmlformats.org/package/2006/relationships"><Relationship Id="rId2" Type="http://schemas.openxmlformats.org/officeDocument/2006/relationships/notesSlide" Target="../notesSlides/notesSlide158.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0.xml.rels><?xml version="1.0" encoding="UTF-8" standalone="yes"?>
<Relationships xmlns="http://schemas.openxmlformats.org/package/2006/relationships"><Relationship Id="rId2" Type="http://schemas.openxmlformats.org/officeDocument/2006/relationships/notesSlide" Target="../notesSlides/notesSlide159.xml"/><Relationship Id="rId1" Type="http://schemas.openxmlformats.org/officeDocument/2006/relationships/slideLayout" Target="../slideLayouts/slideLayout4.xml"/></Relationships>
</file>

<file path=ppt/slides/_rels/slide161.xml.rels><?xml version="1.0" encoding="UTF-8" standalone="yes"?>
<Relationships xmlns="http://schemas.openxmlformats.org/package/2006/relationships"><Relationship Id="rId2" Type="http://schemas.openxmlformats.org/officeDocument/2006/relationships/notesSlide" Target="../notesSlides/notesSlide160.xml"/><Relationship Id="rId1" Type="http://schemas.openxmlformats.org/officeDocument/2006/relationships/slideLayout" Target="../slideLayouts/slideLayout4.xml"/></Relationships>
</file>

<file path=ppt/slides/_rels/slide16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1.xml"/><Relationship Id="rId1" Type="http://schemas.openxmlformats.org/officeDocument/2006/relationships/slideLayout" Target="../slideLayouts/slideLayout4.xml"/></Relationships>
</file>

<file path=ppt/slides/_rels/slide163.xml.rels><?xml version="1.0" encoding="UTF-8" standalone="yes"?>
<Relationships xmlns="http://schemas.openxmlformats.org/package/2006/relationships"><Relationship Id="rId2" Type="http://schemas.openxmlformats.org/officeDocument/2006/relationships/notesSlide" Target="../notesSlides/notesSlide162.xml"/><Relationship Id="rId1" Type="http://schemas.openxmlformats.org/officeDocument/2006/relationships/slideLayout" Target="../slideLayouts/slideLayout4.xml"/></Relationships>
</file>

<file path=ppt/slides/_rels/slide164.xml.rels><?xml version="1.0" encoding="UTF-8" standalone="yes"?>
<Relationships xmlns="http://schemas.openxmlformats.org/package/2006/relationships"><Relationship Id="rId2" Type="http://schemas.openxmlformats.org/officeDocument/2006/relationships/notesSlide" Target="../notesSlides/notesSlide163.xml"/><Relationship Id="rId1" Type="http://schemas.openxmlformats.org/officeDocument/2006/relationships/slideLayout" Target="../slideLayouts/slideLayout4.xml"/></Relationships>
</file>

<file path=ppt/slides/_rels/slide165.xml.rels><?xml version="1.0" encoding="UTF-8" standalone="yes"?>
<Relationships xmlns="http://schemas.openxmlformats.org/package/2006/relationships"><Relationship Id="rId2" Type="http://schemas.openxmlformats.org/officeDocument/2006/relationships/notesSlide" Target="../notesSlides/notesSlide164.xml"/><Relationship Id="rId1" Type="http://schemas.openxmlformats.org/officeDocument/2006/relationships/slideLayout" Target="../slideLayouts/slideLayout4.xml"/></Relationships>
</file>

<file path=ppt/slides/_rels/slide166.xml.rels><?xml version="1.0" encoding="UTF-8" standalone="yes"?>
<Relationships xmlns="http://schemas.openxmlformats.org/package/2006/relationships"><Relationship Id="rId2" Type="http://schemas.openxmlformats.org/officeDocument/2006/relationships/notesSlide" Target="../notesSlides/notesSlide165.xml"/><Relationship Id="rId1" Type="http://schemas.openxmlformats.org/officeDocument/2006/relationships/slideLayout" Target="../slideLayouts/slideLayout4.xml"/></Relationships>
</file>

<file path=ppt/slides/_rels/slide167.xml.rels><?xml version="1.0" encoding="UTF-8" standalone="yes"?>
<Relationships xmlns="http://schemas.openxmlformats.org/package/2006/relationships"><Relationship Id="rId2" Type="http://schemas.openxmlformats.org/officeDocument/2006/relationships/notesSlide" Target="../notesSlides/notesSlide166.xml"/><Relationship Id="rId1" Type="http://schemas.openxmlformats.org/officeDocument/2006/relationships/slideLayout" Target="../slideLayouts/slideLayout4.xml"/></Relationships>
</file>

<file path=ppt/slides/_rels/slide168.xml.rels><?xml version="1.0" encoding="UTF-8" standalone="yes"?>
<Relationships xmlns="http://schemas.openxmlformats.org/package/2006/relationships"><Relationship Id="rId2" Type="http://schemas.openxmlformats.org/officeDocument/2006/relationships/notesSlide" Target="../notesSlides/notesSlide167.xml"/><Relationship Id="rId1" Type="http://schemas.openxmlformats.org/officeDocument/2006/relationships/slideLayout" Target="../slideLayouts/slideLayout4.xml"/></Relationships>
</file>

<file path=ppt/slides/_rels/slide16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68.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0.xml.rels><?xml version="1.0" encoding="UTF-8" standalone="yes"?>
<Relationships xmlns="http://schemas.openxmlformats.org/package/2006/relationships"><Relationship Id="rId2" Type="http://schemas.openxmlformats.org/officeDocument/2006/relationships/notesSlide" Target="../notesSlides/notesSlide169.xml"/><Relationship Id="rId1" Type="http://schemas.openxmlformats.org/officeDocument/2006/relationships/slideLayout" Target="../slideLayouts/slideLayout4.xml"/></Relationships>
</file>

<file path=ppt/slides/_rels/slide171.xml.rels><?xml version="1.0" encoding="UTF-8" standalone="yes"?>
<Relationships xmlns="http://schemas.openxmlformats.org/package/2006/relationships"><Relationship Id="rId2" Type="http://schemas.openxmlformats.org/officeDocument/2006/relationships/notesSlide" Target="../notesSlides/notesSlide170.xml"/><Relationship Id="rId1" Type="http://schemas.openxmlformats.org/officeDocument/2006/relationships/slideLayout" Target="../slideLayouts/slideLayout4.xml"/></Relationships>
</file>

<file path=ppt/slides/_rels/slide172.xml.rels><?xml version="1.0" encoding="UTF-8" standalone="yes"?>
<Relationships xmlns="http://schemas.openxmlformats.org/package/2006/relationships"><Relationship Id="rId2" Type="http://schemas.openxmlformats.org/officeDocument/2006/relationships/notesSlide" Target="../notesSlides/notesSlide171.xml"/><Relationship Id="rId1" Type="http://schemas.openxmlformats.org/officeDocument/2006/relationships/slideLayout" Target="../slideLayouts/slideLayout4.xml"/></Relationships>
</file>

<file path=ppt/slides/_rels/slide173.xml.rels><?xml version="1.0" encoding="UTF-8" standalone="yes"?>
<Relationships xmlns="http://schemas.openxmlformats.org/package/2006/relationships"><Relationship Id="rId2" Type="http://schemas.openxmlformats.org/officeDocument/2006/relationships/notesSlide" Target="../notesSlides/notesSlide172.xml"/><Relationship Id="rId1" Type="http://schemas.openxmlformats.org/officeDocument/2006/relationships/slideLayout" Target="../slideLayouts/slideLayout4.xml"/></Relationships>
</file>

<file path=ppt/slides/_rels/slide174.xml.rels><?xml version="1.0" encoding="UTF-8" standalone="yes"?>
<Relationships xmlns="http://schemas.openxmlformats.org/package/2006/relationships"><Relationship Id="rId2" Type="http://schemas.openxmlformats.org/officeDocument/2006/relationships/notesSlide" Target="../notesSlides/notesSlide173.xml"/><Relationship Id="rId1" Type="http://schemas.openxmlformats.org/officeDocument/2006/relationships/slideLayout" Target="../slideLayouts/slideLayout4.xml"/></Relationships>
</file>

<file path=ppt/slides/_rels/slide175.xml.rels><?xml version="1.0" encoding="UTF-8" standalone="yes"?>
<Relationships xmlns="http://schemas.openxmlformats.org/package/2006/relationships"><Relationship Id="rId2" Type="http://schemas.openxmlformats.org/officeDocument/2006/relationships/notesSlide" Target="../notesSlides/notesSlide174.xml"/><Relationship Id="rId1" Type="http://schemas.openxmlformats.org/officeDocument/2006/relationships/slideLayout" Target="../slideLayouts/slideLayout4.xml"/></Relationships>
</file>

<file path=ppt/slides/_rels/slide176.xml.rels><?xml version="1.0" encoding="UTF-8" standalone="yes"?>
<Relationships xmlns="http://schemas.openxmlformats.org/package/2006/relationships"><Relationship Id="rId2" Type="http://schemas.openxmlformats.org/officeDocument/2006/relationships/notesSlide" Target="../notesSlides/notesSlide175.xml"/><Relationship Id="rId1" Type="http://schemas.openxmlformats.org/officeDocument/2006/relationships/slideLayout" Target="../slideLayouts/slideLayout4.xml"/></Relationships>
</file>

<file path=ppt/slides/_rels/slide177.xml.rels><?xml version="1.0" encoding="UTF-8" standalone="yes"?>
<Relationships xmlns="http://schemas.openxmlformats.org/package/2006/relationships"><Relationship Id="rId2" Type="http://schemas.openxmlformats.org/officeDocument/2006/relationships/notesSlide" Target="../notesSlides/notesSlide176.xml"/><Relationship Id="rId1" Type="http://schemas.openxmlformats.org/officeDocument/2006/relationships/slideLayout" Target="../slideLayouts/slideLayout4.xml"/></Relationships>
</file>

<file path=ppt/slides/_rels/slide178.xml.rels><?xml version="1.0" encoding="UTF-8" standalone="yes"?>
<Relationships xmlns="http://schemas.openxmlformats.org/package/2006/relationships"><Relationship Id="rId2" Type="http://schemas.openxmlformats.org/officeDocument/2006/relationships/notesSlide" Target="../notesSlides/notesSlide177.xml"/><Relationship Id="rId1" Type="http://schemas.openxmlformats.org/officeDocument/2006/relationships/slideLayout" Target="../slideLayouts/slideLayout4.xml"/></Relationships>
</file>

<file path=ppt/slides/_rels/slide179.xml.rels><?xml version="1.0" encoding="UTF-8" standalone="yes"?>
<Relationships xmlns="http://schemas.openxmlformats.org/package/2006/relationships"><Relationship Id="rId2" Type="http://schemas.openxmlformats.org/officeDocument/2006/relationships/notesSlide" Target="../notesSlides/notesSlide178.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0.xml.rels><?xml version="1.0" encoding="UTF-8" standalone="yes"?>
<Relationships xmlns="http://schemas.openxmlformats.org/package/2006/relationships"><Relationship Id="rId2" Type="http://schemas.openxmlformats.org/officeDocument/2006/relationships/notesSlide" Target="../notesSlides/notesSlide179.xml"/><Relationship Id="rId1" Type="http://schemas.openxmlformats.org/officeDocument/2006/relationships/slideLayout" Target="../slideLayouts/slideLayout4.xml"/></Relationships>
</file>

<file path=ppt/slides/_rels/slide181.xml.rels><?xml version="1.0" encoding="UTF-8" standalone="yes"?>
<Relationships xmlns="http://schemas.openxmlformats.org/package/2006/relationships"><Relationship Id="rId2" Type="http://schemas.openxmlformats.org/officeDocument/2006/relationships/notesSlide" Target="../notesSlides/notesSlide180.xml"/><Relationship Id="rId1" Type="http://schemas.openxmlformats.org/officeDocument/2006/relationships/slideLayout" Target="../slideLayouts/slideLayout4.xml"/></Relationships>
</file>

<file path=ppt/slides/_rels/slide182.xml.rels><?xml version="1.0" encoding="UTF-8" standalone="yes"?>
<Relationships xmlns="http://schemas.openxmlformats.org/package/2006/relationships"><Relationship Id="rId2" Type="http://schemas.openxmlformats.org/officeDocument/2006/relationships/notesSlide" Target="../notesSlides/notesSlide181.xml"/><Relationship Id="rId1" Type="http://schemas.openxmlformats.org/officeDocument/2006/relationships/slideLayout" Target="../slideLayouts/slideLayout4.xml"/></Relationships>
</file>

<file path=ppt/slides/_rels/slide183.xml.rels><?xml version="1.0" encoding="UTF-8" standalone="yes"?>
<Relationships xmlns="http://schemas.openxmlformats.org/package/2006/relationships"><Relationship Id="rId2" Type="http://schemas.openxmlformats.org/officeDocument/2006/relationships/notesSlide" Target="../notesSlides/notesSlide182.xml"/><Relationship Id="rId1" Type="http://schemas.openxmlformats.org/officeDocument/2006/relationships/slideLayout" Target="../slideLayouts/slideLayout4.xml"/></Relationships>
</file>

<file path=ppt/slides/_rels/slide184.xml.rels><?xml version="1.0" encoding="UTF-8" standalone="yes"?>
<Relationships xmlns="http://schemas.openxmlformats.org/package/2006/relationships"><Relationship Id="rId2" Type="http://schemas.openxmlformats.org/officeDocument/2006/relationships/notesSlide" Target="../notesSlides/notesSlide183.xml"/><Relationship Id="rId1" Type="http://schemas.openxmlformats.org/officeDocument/2006/relationships/slideLayout" Target="../slideLayouts/slideLayout4.xml"/></Relationships>
</file>

<file path=ppt/slides/_rels/slide185.xml.rels><?xml version="1.0" encoding="UTF-8" standalone="yes"?>
<Relationships xmlns="http://schemas.openxmlformats.org/package/2006/relationships"><Relationship Id="rId2" Type="http://schemas.openxmlformats.org/officeDocument/2006/relationships/notesSlide" Target="../notesSlides/notesSlide184.xml"/><Relationship Id="rId1" Type="http://schemas.openxmlformats.org/officeDocument/2006/relationships/slideLayout" Target="../slideLayouts/slideLayout4.xml"/></Relationships>
</file>

<file path=ppt/slides/_rels/slide186.xml.rels><?xml version="1.0" encoding="UTF-8" standalone="yes"?>
<Relationships xmlns="http://schemas.openxmlformats.org/package/2006/relationships"><Relationship Id="rId2" Type="http://schemas.openxmlformats.org/officeDocument/2006/relationships/notesSlide" Target="../notesSlides/notesSlide185.xml"/><Relationship Id="rId1" Type="http://schemas.openxmlformats.org/officeDocument/2006/relationships/slideLayout" Target="../slideLayouts/slideLayout4.xml"/></Relationships>
</file>

<file path=ppt/slides/_rels/slide187.xml.rels><?xml version="1.0" encoding="UTF-8" standalone="yes"?>
<Relationships xmlns="http://schemas.openxmlformats.org/package/2006/relationships"><Relationship Id="rId2" Type="http://schemas.openxmlformats.org/officeDocument/2006/relationships/notesSlide" Target="../notesSlides/notesSlide186.xml"/><Relationship Id="rId1" Type="http://schemas.openxmlformats.org/officeDocument/2006/relationships/slideLayout" Target="../slideLayouts/slideLayout4.xml"/></Relationships>
</file>

<file path=ppt/slides/_rels/slide188.xml.rels><?xml version="1.0" encoding="UTF-8" standalone="yes"?>
<Relationships xmlns="http://schemas.openxmlformats.org/package/2006/relationships"><Relationship Id="rId2" Type="http://schemas.openxmlformats.org/officeDocument/2006/relationships/notesSlide" Target="../notesSlides/notesSlide187.xml"/><Relationship Id="rId1" Type="http://schemas.openxmlformats.org/officeDocument/2006/relationships/slideLayout" Target="../slideLayouts/slideLayout4.xml"/></Relationships>
</file>

<file path=ppt/slides/_rels/slide189.xml.rels><?xml version="1.0" encoding="UTF-8" standalone="yes"?>
<Relationships xmlns="http://schemas.openxmlformats.org/package/2006/relationships"><Relationship Id="rId2" Type="http://schemas.openxmlformats.org/officeDocument/2006/relationships/notesSlide" Target="../notesSlides/notesSlide18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0.xml.rels><?xml version="1.0" encoding="UTF-8" standalone="yes"?>
<Relationships xmlns="http://schemas.openxmlformats.org/package/2006/relationships"><Relationship Id="rId2" Type="http://schemas.openxmlformats.org/officeDocument/2006/relationships/notesSlide" Target="../notesSlides/notesSlide189.xml"/><Relationship Id="rId1" Type="http://schemas.openxmlformats.org/officeDocument/2006/relationships/slideLayout" Target="../slideLayouts/slideLayout4.xml"/></Relationships>
</file>

<file path=ppt/slides/_rels/slide191.xml.rels><?xml version="1.0" encoding="UTF-8" standalone="yes"?>
<Relationships xmlns="http://schemas.openxmlformats.org/package/2006/relationships"><Relationship Id="rId2" Type="http://schemas.openxmlformats.org/officeDocument/2006/relationships/notesSlide" Target="../notesSlides/notesSlide190.xml"/><Relationship Id="rId1" Type="http://schemas.openxmlformats.org/officeDocument/2006/relationships/slideLayout" Target="../slideLayouts/slideLayout4.xml"/></Relationships>
</file>

<file path=ppt/slides/_rels/slide192.xml.rels><?xml version="1.0" encoding="UTF-8" standalone="yes"?>
<Relationships xmlns="http://schemas.openxmlformats.org/package/2006/relationships"><Relationship Id="rId2" Type="http://schemas.openxmlformats.org/officeDocument/2006/relationships/notesSlide" Target="../notesSlides/notesSlide191.xml"/><Relationship Id="rId1" Type="http://schemas.openxmlformats.org/officeDocument/2006/relationships/slideLayout" Target="../slideLayouts/slideLayout4.xml"/></Relationships>
</file>

<file path=ppt/slides/_rels/slide193.xml.rels><?xml version="1.0" encoding="UTF-8" standalone="yes"?>
<Relationships xmlns="http://schemas.openxmlformats.org/package/2006/relationships"><Relationship Id="rId2" Type="http://schemas.openxmlformats.org/officeDocument/2006/relationships/notesSlide" Target="../notesSlides/notesSlide192.xml"/><Relationship Id="rId1" Type="http://schemas.openxmlformats.org/officeDocument/2006/relationships/slideLayout" Target="../slideLayouts/slideLayout4.xml"/></Relationships>
</file>

<file path=ppt/slides/_rels/slide194.xml.rels><?xml version="1.0" encoding="UTF-8" standalone="yes"?>
<Relationships xmlns="http://schemas.openxmlformats.org/package/2006/relationships"><Relationship Id="rId2" Type="http://schemas.openxmlformats.org/officeDocument/2006/relationships/notesSlide" Target="../notesSlides/notesSlide193.xml"/><Relationship Id="rId1" Type="http://schemas.openxmlformats.org/officeDocument/2006/relationships/slideLayout" Target="../slideLayouts/slideLayout4.xml"/></Relationships>
</file>

<file path=ppt/slides/_rels/slide195.xml.rels><?xml version="1.0" encoding="UTF-8" standalone="yes"?>
<Relationships xmlns="http://schemas.openxmlformats.org/package/2006/relationships"><Relationship Id="rId2" Type="http://schemas.openxmlformats.org/officeDocument/2006/relationships/notesSlide" Target="../notesSlides/notesSlide194.xml"/><Relationship Id="rId1" Type="http://schemas.openxmlformats.org/officeDocument/2006/relationships/slideLayout" Target="../slideLayouts/slideLayout4.xml"/></Relationships>
</file>

<file path=ppt/slides/_rels/slide196.xml.rels><?xml version="1.0" encoding="UTF-8" standalone="yes"?>
<Relationships xmlns="http://schemas.openxmlformats.org/package/2006/relationships"><Relationship Id="rId2" Type="http://schemas.openxmlformats.org/officeDocument/2006/relationships/notesSlide" Target="../notesSlides/notesSlide195.xml"/><Relationship Id="rId1" Type="http://schemas.openxmlformats.org/officeDocument/2006/relationships/slideLayout" Target="../slideLayouts/slideLayout4.xml"/></Relationships>
</file>

<file path=ppt/slides/_rels/slide197.xml.rels><?xml version="1.0" encoding="UTF-8" standalone="yes"?>
<Relationships xmlns="http://schemas.openxmlformats.org/package/2006/relationships"><Relationship Id="rId2" Type="http://schemas.openxmlformats.org/officeDocument/2006/relationships/notesSlide" Target="../notesSlides/notesSlide196.xml"/><Relationship Id="rId1" Type="http://schemas.openxmlformats.org/officeDocument/2006/relationships/slideLayout" Target="../slideLayouts/slideLayout4.xml"/></Relationships>
</file>

<file path=ppt/slides/_rels/slide198.xml.rels><?xml version="1.0" encoding="UTF-8" standalone="yes"?>
<Relationships xmlns="http://schemas.openxmlformats.org/package/2006/relationships"><Relationship Id="rId2" Type="http://schemas.openxmlformats.org/officeDocument/2006/relationships/notesSlide" Target="../notesSlides/notesSlide197.xml"/><Relationship Id="rId1" Type="http://schemas.openxmlformats.org/officeDocument/2006/relationships/slideLayout" Target="../slideLayouts/slideLayout4.xml"/></Relationships>
</file>

<file path=ppt/slides/_rels/slide199.xml.rels><?xml version="1.0" encoding="UTF-8" standalone="yes"?>
<Relationships xmlns="http://schemas.openxmlformats.org/package/2006/relationships"><Relationship Id="rId2" Type="http://schemas.openxmlformats.org/officeDocument/2006/relationships/notesSlide" Target="../notesSlides/notesSlide198.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00.xml.rels><?xml version="1.0" encoding="UTF-8" standalone="yes"?>
<Relationships xmlns="http://schemas.openxmlformats.org/package/2006/relationships"><Relationship Id="rId2" Type="http://schemas.openxmlformats.org/officeDocument/2006/relationships/notesSlide" Target="../notesSlides/notesSlide199.xml"/><Relationship Id="rId1" Type="http://schemas.openxmlformats.org/officeDocument/2006/relationships/slideLayout" Target="../slideLayouts/slideLayout4.xml"/></Relationships>
</file>

<file path=ppt/slides/_rels/slide201.xml.rels><?xml version="1.0" encoding="UTF-8" standalone="yes"?>
<Relationships xmlns="http://schemas.openxmlformats.org/package/2006/relationships"><Relationship Id="rId2" Type="http://schemas.openxmlformats.org/officeDocument/2006/relationships/notesSlide" Target="../notesSlides/notesSlide200.xml"/><Relationship Id="rId1" Type="http://schemas.openxmlformats.org/officeDocument/2006/relationships/slideLayout" Target="../slideLayouts/slideLayout4.xml"/></Relationships>
</file>

<file path=ppt/slides/_rels/slide202.xml.rels><?xml version="1.0" encoding="UTF-8" standalone="yes"?>
<Relationships xmlns="http://schemas.openxmlformats.org/package/2006/relationships"><Relationship Id="rId2" Type="http://schemas.openxmlformats.org/officeDocument/2006/relationships/notesSlide" Target="../notesSlides/notesSlide201.xml"/><Relationship Id="rId1" Type="http://schemas.openxmlformats.org/officeDocument/2006/relationships/slideLayout" Target="../slideLayouts/slideLayout4.xml"/></Relationships>
</file>

<file path=ppt/slides/_rels/slide203.xml.rels><?xml version="1.0" encoding="UTF-8" standalone="yes"?>
<Relationships xmlns="http://schemas.openxmlformats.org/package/2006/relationships"><Relationship Id="rId2" Type="http://schemas.openxmlformats.org/officeDocument/2006/relationships/notesSlide" Target="../notesSlides/notesSlide202.xml"/><Relationship Id="rId1" Type="http://schemas.openxmlformats.org/officeDocument/2006/relationships/slideLayout" Target="../slideLayouts/slideLayout4.xml"/></Relationships>
</file>

<file path=ppt/slides/_rels/slide204.xml.rels><?xml version="1.0" encoding="UTF-8" standalone="yes"?>
<Relationships xmlns="http://schemas.openxmlformats.org/package/2006/relationships"><Relationship Id="rId2" Type="http://schemas.openxmlformats.org/officeDocument/2006/relationships/notesSlide" Target="../notesSlides/notesSlide203.xml"/><Relationship Id="rId1" Type="http://schemas.openxmlformats.org/officeDocument/2006/relationships/slideLayout" Target="../slideLayouts/slideLayout4.xml"/></Relationships>
</file>

<file path=ppt/slides/_rels/slide205.xml.rels><?xml version="1.0" encoding="UTF-8" standalone="yes"?>
<Relationships xmlns="http://schemas.openxmlformats.org/package/2006/relationships"><Relationship Id="rId2" Type="http://schemas.openxmlformats.org/officeDocument/2006/relationships/notesSlide" Target="../notesSlides/notesSlide204.xml"/><Relationship Id="rId1" Type="http://schemas.openxmlformats.org/officeDocument/2006/relationships/slideLayout" Target="../slideLayouts/slideLayout4.xml"/></Relationships>
</file>

<file path=ppt/slides/_rels/slide206.xml.rels><?xml version="1.0" encoding="UTF-8" standalone="yes"?>
<Relationships xmlns="http://schemas.openxmlformats.org/package/2006/relationships"><Relationship Id="rId2" Type="http://schemas.openxmlformats.org/officeDocument/2006/relationships/notesSlide" Target="../notesSlides/notesSlide205.xml"/><Relationship Id="rId1" Type="http://schemas.openxmlformats.org/officeDocument/2006/relationships/slideLayout" Target="../slideLayouts/slideLayout4.xml"/></Relationships>
</file>

<file path=ppt/slides/_rels/slide20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06.xml"/><Relationship Id="rId1" Type="http://schemas.openxmlformats.org/officeDocument/2006/relationships/slideLayout" Target="../slideLayouts/slideLayout4.xml"/></Relationships>
</file>

<file path=ppt/slides/_rels/slide20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07.xml"/><Relationship Id="rId1" Type="http://schemas.openxmlformats.org/officeDocument/2006/relationships/slideLayout" Target="../slideLayouts/slideLayout4.xml"/></Relationships>
</file>

<file path=ppt/slides/_rels/slide209.xml.rels><?xml version="1.0" encoding="UTF-8" standalone="yes"?>
<Relationships xmlns="http://schemas.openxmlformats.org/package/2006/relationships"><Relationship Id="rId2" Type="http://schemas.openxmlformats.org/officeDocument/2006/relationships/notesSlide" Target="../notesSlides/notesSlide208.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0.xml.rels><?xml version="1.0" encoding="UTF-8" standalone="yes"?>
<Relationships xmlns="http://schemas.openxmlformats.org/package/2006/relationships"><Relationship Id="rId2" Type="http://schemas.openxmlformats.org/officeDocument/2006/relationships/notesSlide" Target="../notesSlides/notesSlide209.xml"/><Relationship Id="rId1" Type="http://schemas.openxmlformats.org/officeDocument/2006/relationships/slideLayout" Target="../slideLayouts/slideLayout4.xml"/></Relationships>
</file>

<file path=ppt/slides/_rels/slide211.xml.rels><?xml version="1.0" encoding="UTF-8" standalone="yes"?>
<Relationships xmlns="http://schemas.openxmlformats.org/package/2006/relationships"><Relationship Id="rId2" Type="http://schemas.openxmlformats.org/officeDocument/2006/relationships/notesSlide" Target="../notesSlides/notesSlide210.xml"/><Relationship Id="rId1" Type="http://schemas.openxmlformats.org/officeDocument/2006/relationships/slideLayout" Target="../slideLayouts/slideLayout4.xml"/></Relationships>
</file>

<file path=ppt/slides/_rels/slide212.xml.rels><?xml version="1.0" encoding="UTF-8" standalone="yes"?>
<Relationships xmlns="http://schemas.openxmlformats.org/package/2006/relationships"><Relationship Id="rId2" Type="http://schemas.openxmlformats.org/officeDocument/2006/relationships/notesSlide" Target="../notesSlides/notesSlide211.xml"/><Relationship Id="rId1" Type="http://schemas.openxmlformats.org/officeDocument/2006/relationships/slideLayout" Target="../slideLayouts/slideLayout4.xml"/></Relationships>
</file>

<file path=ppt/slides/_rels/slide213.xml.rels><?xml version="1.0" encoding="UTF-8" standalone="yes"?>
<Relationships xmlns="http://schemas.openxmlformats.org/package/2006/relationships"><Relationship Id="rId2" Type="http://schemas.openxmlformats.org/officeDocument/2006/relationships/notesSlide" Target="../notesSlides/notesSlide212.xml"/><Relationship Id="rId1" Type="http://schemas.openxmlformats.org/officeDocument/2006/relationships/slideLayout" Target="../slideLayouts/slideLayout4.xml"/></Relationships>
</file>

<file path=ppt/slides/_rels/slide214.xml.rels><?xml version="1.0" encoding="UTF-8" standalone="yes"?>
<Relationships xmlns="http://schemas.openxmlformats.org/package/2006/relationships"><Relationship Id="rId2" Type="http://schemas.openxmlformats.org/officeDocument/2006/relationships/notesSlide" Target="../notesSlides/notesSlide213.xml"/><Relationship Id="rId1" Type="http://schemas.openxmlformats.org/officeDocument/2006/relationships/slideLayout" Target="../slideLayouts/slideLayout4.xml"/></Relationships>
</file>

<file path=ppt/slides/_rels/slide215.xml.rels><?xml version="1.0" encoding="UTF-8" standalone="yes"?>
<Relationships xmlns="http://schemas.openxmlformats.org/package/2006/relationships"><Relationship Id="rId2" Type="http://schemas.openxmlformats.org/officeDocument/2006/relationships/notesSlide" Target="../notesSlides/notesSlide214.xml"/><Relationship Id="rId1" Type="http://schemas.openxmlformats.org/officeDocument/2006/relationships/slideLayout" Target="../slideLayouts/slideLayout4.xml"/></Relationships>
</file>

<file path=ppt/slides/_rels/slide216.xml.rels><?xml version="1.0" encoding="UTF-8" standalone="yes"?>
<Relationships xmlns="http://schemas.openxmlformats.org/package/2006/relationships"><Relationship Id="rId2" Type="http://schemas.openxmlformats.org/officeDocument/2006/relationships/notesSlide" Target="../notesSlides/notesSlide215.xml"/><Relationship Id="rId1" Type="http://schemas.openxmlformats.org/officeDocument/2006/relationships/slideLayout" Target="../slideLayouts/slideLayout4.xml"/></Relationships>
</file>

<file path=ppt/slides/_rels/slide217.xml.rels><?xml version="1.0" encoding="UTF-8" standalone="yes"?>
<Relationships xmlns="http://schemas.openxmlformats.org/package/2006/relationships"><Relationship Id="rId2" Type="http://schemas.openxmlformats.org/officeDocument/2006/relationships/notesSlide" Target="../notesSlides/notesSlide216.xml"/><Relationship Id="rId1" Type="http://schemas.openxmlformats.org/officeDocument/2006/relationships/slideLayout" Target="../slideLayouts/slideLayout4.xml"/></Relationships>
</file>

<file path=ppt/slides/_rels/slide218.xml.rels><?xml version="1.0" encoding="UTF-8" standalone="yes"?>
<Relationships xmlns="http://schemas.openxmlformats.org/package/2006/relationships"><Relationship Id="rId2" Type="http://schemas.openxmlformats.org/officeDocument/2006/relationships/notesSlide" Target="../notesSlides/notesSlide217.xml"/><Relationship Id="rId1" Type="http://schemas.openxmlformats.org/officeDocument/2006/relationships/slideLayout" Target="../slideLayouts/slideLayout4.xml"/></Relationships>
</file>

<file path=ppt/slides/_rels/slide219.xml.rels><?xml version="1.0" encoding="UTF-8" standalone="yes"?>
<Relationships xmlns="http://schemas.openxmlformats.org/package/2006/relationships"><Relationship Id="rId2" Type="http://schemas.openxmlformats.org/officeDocument/2006/relationships/notesSlide" Target="../notesSlides/notesSlide218.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0.xml.rels><?xml version="1.0" encoding="UTF-8" standalone="yes"?>
<Relationships xmlns="http://schemas.openxmlformats.org/package/2006/relationships"><Relationship Id="rId2" Type="http://schemas.openxmlformats.org/officeDocument/2006/relationships/notesSlide" Target="../notesSlides/notesSlide219.xml"/><Relationship Id="rId1" Type="http://schemas.openxmlformats.org/officeDocument/2006/relationships/slideLayout" Target="../slideLayouts/slideLayout4.xml"/></Relationships>
</file>

<file path=ppt/slides/_rels/slide221.xml.rels><?xml version="1.0" encoding="UTF-8" standalone="yes"?>
<Relationships xmlns="http://schemas.openxmlformats.org/package/2006/relationships"><Relationship Id="rId2" Type="http://schemas.openxmlformats.org/officeDocument/2006/relationships/notesSlide" Target="../notesSlides/notesSlide220.xml"/><Relationship Id="rId1" Type="http://schemas.openxmlformats.org/officeDocument/2006/relationships/slideLayout" Target="../slideLayouts/slideLayout4.xml"/></Relationships>
</file>

<file path=ppt/slides/_rels/slide222.xml.rels><?xml version="1.0" encoding="UTF-8" standalone="yes"?>
<Relationships xmlns="http://schemas.openxmlformats.org/package/2006/relationships"><Relationship Id="rId2" Type="http://schemas.openxmlformats.org/officeDocument/2006/relationships/notesSlide" Target="../notesSlides/notesSlide221.xml"/><Relationship Id="rId1" Type="http://schemas.openxmlformats.org/officeDocument/2006/relationships/slideLayout" Target="../slideLayouts/slideLayout4.xml"/></Relationships>
</file>

<file path=ppt/slides/_rels/slide223.xml.rels><?xml version="1.0" encoding="UTF-8" standalone="yes"?>
<Relationships xmlns="http://schemas.openxmlformats.org/package/2006/relationships"><Relationship Id="rId2" Type="http://schemas.openxmlformats.org/officeDocument/2006/relationships/notesSlide" Target="../notesSlides/notesSlide222.xml"/><Relationship Id="rId1" Type="http://schemas.openxmlformats.org/officeDocument/2006/relationships/slideLayout" Target="../slideLayouts/slideLayout4.xml"/></Relationships>
</file>

<file path=ppt/slides/_rels/slide224.xml.rels><?xml version="1.0" encoding="UTF-8" standalone="yes"?>
<Relationships xmlns="http://schemas.openxmlformats.org/package/2006/relationships"><Relationship Id="rId2" Type="http://schemas.openxmlformats.org/officeDocument/2006/relationships/notesSlide" Target="../notesSlides/notesSlide223.xml"/><Relationship Id="rId1" Type="http://schemas.openxmlformats.org/officeDocument/2006/relationships/slideLayout" Target="../slideLayouts/slideLayout4.xml"/></Relationships>
</file>

<file path=ppt/slides/_rels/slide225.xml.rels><?xml version="1.0" encoding="UTF-8" standalone="yes"?>
<Relationships xmlns="http://schemas.openxmlformats.org/package/2006/relationships"><Relationship Id="rId2" Type="http://schemas.openxmlformats.org/officeDocument/2006/relationships/notesSlide" Target="../notesSlides/notesSlide224.xml"/><Relationship Id="rId1" Type="http://schemas.openxmlformats.org/officeDocument/2006/relationships/slideLayout" Target="../slideLayouts/slideLayout4.xml"/></Relationships>
</file>

<file path=ppt/slides/_rels/slide226.xml.rels><?xml version="1.0" encoding="UTF-8" standalone="yes"?>
<Relationships xmlns="http://schemas.openxmlformats.org/package/2006/relationships"><Relationship Id="rId2" Type="http://schemas.openxmlformats.org/officeDocument/2006/relationships/notesSlide" Target="../notesSlides/notesSlide225.xml"/><Relationship Id="rId1" Type="http://schemas.openxmlformats.org/officeDocument/2006/relationships/slideLayout" Target="../slideLayouts/slideLayout4.xml"/></Relationships>
</file>

<file path=ppt/slides/_rels/slide227.xml.rels><?xml version="1.0" encoding="UTF-8" standalone="yes"?>
<Relationships xmlns="http://schemas.openxmlformats.org/package/2006/relationships"><Relationship Id="rId2" Type="http://schemas.openxmlformats.org/officeDocument/2006/relationships/notesSlide" Target="../notesSlides/notesSlide226.xml"/><Relationship Id="rId1" Type="http://schemas.openxmlformats.org/officeDocument/2006/relationships/slideLayout" Target="../slideLayouts/slideLayout4.xml"/></Relationships>
</file>

<file path=ppt/slides/_rels/slide228.xml.rels><?xml version="1.0" encoding="UTF-8" standalone="yes"?>
<Relationships xmlns="http://schemas.openxmlformats.org/package/2006/relationships"><Relationship Id="rId2" Type="http://schemas.openxmlformats.org/officeDocument/2006/relationships/notesSlide" Target="../notesSlides/notesSlide227.xml"/><Relationship Id="rId1" Type="http://schemas.openxmlformats.org/officeDocument/2006/relationships/slideLayout" Target="../slideLayouts/slideLayout4.xml"/></Relationships>
</file>

<file path=ppt/slides/_rels/slide229.xml.rels><?xml version="1.0" encoding="UTF-8" standalone="yes"?>
<Relationships xmlns="http://schemas.openxmlformats.org/package/2006/relationships"><Relationship Id="rId2" Type="http://schemas.openxmlformats.org/officeDocument/2006/relationships/notesSlide" Target="../notesSlides/notesSlide228.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0.xml.rels><?xml version="1.0" encoding="UTF-8" standalone="yes"?>
<Relationships xmlns="http://schemas.openxmlformats.org/package/2006/relationships"><Relationship Id="rId2" Type="http://schemas.openxmlformats.org/officeDocument/2006/relationships/notesSlide" Target="../notesSlides/notesSlide229.xml"/><Relationship Id="rId1" Type="http://schemas.openxmlformats.org/officeDocument/2006/relationships/slideLayout" Target="../slideLayouts/slideLayout4.xml"/></Relationships>
</file>

<file path=ppt/slides/_rels/slide231.xml.rels><?xml version="1.0" encoding="UTF-8" standalone="yes"?>
<Relationships xmlns="http://schemas.openxmlformats.org/package/2006/relationships"><Relationship Id="rId2" Type="http://schemas.openxmlformats.org/officeDocument/2006/relationships/notesSlide" Target="../notesSlides/notesSlide230.xml"/><Relationship Id="rId1" Type="http://schemas.openxmlformats.org/officeDocument/2006/relationships/slideLayout" Target="../slideLayouts/slideLayout4.xml"/></Relationships>
</file>

<file path=ppt/slides/_rels/slide232.xml.rels><?xml version="1.0" encoding="UTF-8" standalone="yes"?>
<Relationships xmlns="http://schemas.openxmlformats.org/package/2006/relationships"><Relationship Id="rId2" Type="http://schemas.openxmlformats.org/officeDocument/2006/relationships/notesSlide" Target="../notesSlides/notesSlide231.xml"/><Relationship Id="rId1" Type="http://schemas.openxmlformats.org/officeDocument/2006/relationships/slideLayout" Target="../slideLayouts/slideLayout4.xml"/></Relationships>
</file>

<file path=ppt/slides/_rels/slide233.xml.rels><?xml version="1.0" encoding="UTF-8" standalone="yes"?>
<Relationships xmlns="http://schemas.openxmlformats.org/package/2006/relationships"><Relationship Id="rId2" Type="http://schemas.openxmlformats.org/officeDocument/2006/relationships/notesSlide" Target="../notesSlides/notesSlide232.xml"/><Relationship Id="rId1" Type="http://schemas.openxmlformats.org/officeDocument/2006/relationships/slideLayout" Target="../slideLayouts/slideLayout4.xml"/></Relationships>
</file>

<file path=ppt/slides/_rels/slide234.xml.rels><?xml version="1.0" encoding="UTF-8" standalone="yes"?>
<Relationships xmlns="http://schemas.openxmlformats.org/package/2006/relationships"><Relationship Id="rId2" Type="http://schemas.openxmlformats.org/officeDocument/2006/relationships/notesSlide" Target="../notesSlides/notesSlide233.xml"/><Relationship Id="rId1" Type="http://schemas.openxmlformats.org/officeDocument/2006/relationships/slideLayout" Target="../slideLayouts/slideLayout4.xml"/></Relationships>
</file>

<file path=ppt/slides/_rels/slide235.xml.rels><?xml version="1.0" encoding="UTF-8" standalone="yes"?>
<Relationships xmlns="http://schemas.openxmlformats.org/package/2006/relationships"><Relationship Id="rId2" Type="http://schemas.openxmlformats.org/officeDocument/2006/relationships/notesSlide" Target="../notesSlides/notesSlide234.xml"/><Relationship Id="rId1" Type="http://schemas.openxmlformats.org/officeDocument/2006/relationships/slideLayout" Target="../slideLayouts/slideLayout4.xml"/></Relationships>
</file>

<file path=ppt/slides/_rels/slide236.xml.rels><?xml version="1.0" encoding="UTF-8" standalone="yes"?>
<Relationships xmlns="http://schemas.openxmlformats.org/package/2006/relationships"><Relationship Id="rId2" Type="http://schemas.openxmlformats.org/officeDocument/2006/relationships/notesSlide" Target="../notesSlides/notesSlide235.xml"/><Relationship Id="rId1" Type="http://schemas.openxmlformats.org/officeDocument/2006/relationships/slideLayout" Target="../slideLayouts/slideLayout4.xml"/></Relationships>
</file>

<file path=ppt/slides/_rels/slide237.xml.rels><?xml version="1.0" encoding="UTF-8" standalone="yes"?>
<Relationships xmlns="http://schemas.openxmlformats.org/package/2006/relationships"><Relationship Id="rId2" Type="http://schemas.openxmlformats.org/officeDocument/2006/relationships/notesSlide" Target="../notesSlides/notesSlide236.xml"/><Relationship Id="rId1" Type="http://schemas.openxmlformats.org/officeDocument/2006/relationships/slideLayout" Target="../slideLayouts/slideLayout4.xml"/></Relationships>
</file>

<file path=ppt/slides/_rels/slide238.xml.rels><?xml version="1.0" encoding="UTF-8" standalone="yes"?>
<Relationships xmlns="http://schemas.openxmlformats.org/package/2006/relationships"><Relationship Id="rId2" Type="http://schemas.openxmlformats.org/officeDocument/2006/relationships/notesSlide" Target="../notesSlides/notesSlide237.xml"/><Relationship Id="rId1" Type="http://schemas.openxmlformats.org/officeDocument/2006/relationships/slideLayout" Target="../slideLayouts/slideLayout4.xml"/></Relationships>
</file>

<file path=ppt/slides/_rels/slide239.xml.rels><?xml version="1.0" encoding="UTF-8" standalone="yes"?>
<Relationships xmlns="http://schemas.openxmlformats.org/package/2006/relationships"><Relationship Id="rId2" Type="http://schemas.openxmlformats.org/officeDocument/2006/relationships/notesSlide" Target="../notesSlides/notesSlide238.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0.xml.rels><?xml version="1.0" encoding="UTF-8" standalone="yes"?>
<Relationships xmlns="http://schemas.openxmlformats.org/package/2006/relationships"><Relationship Id="rId2" Type="http://schemas.openxmlformats.org/officeDocument/2006/relationships/notesSlide" Target="../notesSlides/notesSlide239.xml"/><Relationship Id="rId1" Type="http://schemas.openxmlformats.org/officeDocument/2006/relationships/slideLayout" Target="../slideLayouts/slideLayout4.xml"/></Relationships>
</file>

<file path=ppt/slides/_rels/slide241.xml.rels><?xml version="1.0" encoding="UTF-8" standalone="yes"?>
<Relationships xmlns="http://schemas.openxmlformats.org/package/2006/relationships"><Relationship Id="rId2" Type="http://schemas.openxmlformats.org/officeDocument/2006/relationships/notesSlide" Target="../notesSlides/notesSlide240.xml"/><Relationship Id="rId1" Type="http://schemas.openxmlformats.org/officeDocument/2006/relationships/slideLayout" Target="../slideLayouts/slideLayout4.xml"/></Relationships>
</file>

<file path=ppt/slides/_rels/slide242.xml.rels><?xml version="1.0" encoding="UTF-8" standalone="yes"?>
<Relationships xmlns="http://schemas.openxmlformats.org/package/2006/relationships"><Relationship Id="rId2" Type="http://schemas.openxmlformats.org/officeDocument/2006/relationships/notesSlide" Target="../notesSlides/notesSlide241.xml"/><Relationship Id="rId1" Type="http://schemas.openxmlformats.org/officeDocument/2006/relationships/slideLayout" Target="../slideLayouts/slideLayout4.xml"/></Relationships>
</file>

<file path=ppt/slides/_rels/slide243.xml.rels><?xml version="1.0" encoding="UTF-8" standalone="yes"?>
<Relationships xmlns="http://schemas.openxmlformats.org/package/2006/relationships"><Relationship Id="rId2" Type="http://schemas.openxmlformats.org/officeDocument/2006/relationships/notesSlide" Target="../notesSlides/notesSlide242.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0.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4.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4.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4.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4.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4.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4.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4.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4.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4.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4.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4.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4.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2"/>
          <p:cNvSpPr txBox="1">
            <a:spLocks noChangeArrowheads="1"/>
          </p:cNvSpPr>
          <p:nvPr/>
        </p:nvSpPr>
        <p:spPr>
          <a:xfrm>
            <a:off x="-6985" y="4717438"/>
            <a:ext cx="9144000" cy="1114754"/>
          </a:xfrm>
          <a:prstGeom prst="rect">
            <a:avLst/>
          </a:prstGeom>
        </p:spPr>
        <p:txBody>
          <a:bodyPr/>
          <a:lstStyle/>
          <a:p>
            <a:pPr marR="0" algn="ctr" defTabSz="914400">
              <a:lnSpc>
                <a:spcPts val="4000"/>
              </a:lnSpc>
              <a:buClrTx/>
              <a:buSzTx/>
              <a:buFontTx/>
              <a:buNone/>
              <a:defRPr/>
            </a:pPr>
            <a:r>
              <a:rPr kumimoji="0" lang="zh-CN" altLang="en-US" sz="3600" b="0" kern="0" cap="none" spc="0" normalizeH="0" baseline="0" noProof="0" dirty="0" smtClean="0">
                <a:latin typeface="黑体" panose="02010600030101010101" pitchFamily="49" charset="-122"/>
                <a:ea typeface="黑体" panose="02010600030101010101" pitchFamily="49" charset="-122"/>
                <a:cs typeface="+mj-cs"/>
              </a:rPr>
              <a:t>专题十  实用类、论述类文本阅读</a:t>
            </a:r>
            <a:r>
              <a:rPr kumimoji="0" lang="en-US" altLang="zh-CN" sz="2800" b="0" kern="0" cap="none" spc="0" normalizeH="0" baseline="0" noProof="0" dirty="0">
                <a:latin typeface="黑体" panose="02010600030101010101" pitchFamily="49" charset="-122"/>
                <a:ea typeface="黑体" panose="02010600030101010101" pitchFamily="49" charset="-122"/>
                <a:cs typeface="+mj-cs"/>
              </a:rPr>
              <a:t/>
            </a:r>
            <a:br>
              <a:rPr kumimoji="0" lang="en-US" altLang="zh-CN" sz="2800" b="0" kern="0" cap="none" spc="0" normalizeH="0" baseline="0" noProof="0" dirty="0">
                <a:latin typeface="黑体" panose="02010600030101010101" pitchFamily="49" charset="-122"/>
                <a:ea typeface="黑体" panose="02010600030101010101" pitchFamily="49" charset="-122"/>
                <a:cs typeface="+mj-cs"/>
              </a:rPr>
            </a:br>
            <a:endParaRPr kumimoji="0" lang="zh-CN" altLang="en-US" sz="2800" b="0" kern="0" cap="none" spc="0" normalizeH="0" baseline="0" noProof="0" dirty="0">
              <a:latin typeface="黑体" panose="02010600030101010101" pitchFamily="49" charset="-122"/>
              <a:ea typeface="黑体" panose="02010600030101010101" pitchFamily="49" charset="-122"/>
              <a:cs typeface="+mj-cs"/>
            </a:endParaRPr>
          </a:p>
        </p:txBody>
      </p:sp>
      <p:sp>
        <p:nvSpPr>
          <p:cNvPr id="3075" name="Rectangle 2"/>
          <p:cNvSpPr>
            <a:spLocks noGrp="1"/>
          </p:cNvSpPr>
          <p:nvPr>
            <p:ph type="ctrTitle" idx="4294967295"/>
          </p:nvPr>
        </p:nvSpPr>
        <p:spPr>
          <a:xfrm>
            <a:off x="0" y="3926975"/>
            <a:ext cx="9144000" cy="684054"/>
          </a:xfrm>
          <a:prstGeom prst="rect">
            <a:avLst/>
          </a:prstGeom>
          <a:noFill/>
          <a:ln w="9525">
            <a:noFill/>
          </a:ln>
        </p:spPr>
        <p:txBody>
          <a:bodyPr/>
          <a:lstStyle>
            <a:lvl1pPr lvl="0">
              <a:defRPr/>
            </a:lvl1pPr>
          </a:lstStyle>
          <a:p>
            <a:pPr lvl="0" eaLnBrk="1" hangingPunct="1"/>
            <a:r>
              <a:rPr lang="zh-CN" altLang="en-US" sz="2400" b="1" dirty="0" smtClean="0">
                <a:solidFill>
                  <a:schemeClr val="tx1"/>
                </a:solidFill>
                <a:ea typeface="黑体" panose="02010600030101010101" pitchFamily="49" charset="-122"/>
              </a:rPr>
              <a:t>高考语文</a:t>
            </a:r>
            <a:r>
              <a:rPr lang="zh-CN" altLang="en-US" sz="4000" dirty="0" smtClean="0">
                <a:solidFill>
                  <a:schemeClr val="tx1"/>
                </a:solidFill>
                <a:ea typeface="黑体" panose="02010600030101010101" pitchFamily="49" charset="-122"/>
              </a:rPr>
              <a:t> </a:t>
            </a:r>
            <a:r>
              <a:rPr lang="zh-CN" altLang="en-US" sz="1800" dirty="0" smtClean="0">
                <a:solidFill>
                  <a:schemeClr val="tx1"/>
                </a:solidFill>
                <a:ea typeface="黑体" panose="02010600030101010101" pitchFamily="49" charset="-122"/>
              </a:rPr>
              <a:t>(浙江专用</a:t>
            </a:r>
            <a:r>
              <a:rPr lang="zh-CN" altLang="en-US" sz="1800" dirty="0">
                <a:solidFill>
                  <a:schemeClr val="tx1"/>
                </a:solidFill>
                <a:ea typeface="黑体" panose="02010600030101010101" pitchFamily="49" charset="-122"/>
              </a:rPr>
              <a:t>)</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引起第一个参与者的B类传播行为,如此等等,循环往复。</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换言之,任何讯息都不能直接引起一望而知的外显行为。如上所述,讯息不像电流,电能沿电线</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流动,抵达灯泡,灯泡随即发亮。诚然,有些反应嵌入本能,近乎自动;例如,一听见汽车喇叭声,一</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听见“失火了”的呼喊,我们很快就做出反应。然而,即使这些快速反应也要经过一些中间步</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骤。首先我们要听到那样的声音,然后我们要对它进行解释:“他是在对我鸣喇叭吗?”“哪</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里着火啦?”外在符号影响行为只有一个途径,那就是改变形势在他心中的印象。外来符号到</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达时,如果接受者决定利用其中的讯息,他首先要加工这一讯息,加工的根据是他储存的形象;</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一般地说,产生的结果可能有几种:证实既存的构想,稍许修正原有的界定,或澄清原来不清楚</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的地方。就像改变信仰一样,彻底改变原有观念的情况是极为罕见的。然而,改变信仰的现象</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的确时有发生;同样,感觉突变的情况也时有发生。比如,听说自己的房子着火时,脑海里对情</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况的感觉就会突变,迅速的反应就是必然的结果了。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1.下列对文中A类传播行为和B类传播行为的解释最恰当的一项是(3分)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A.A类传播行为指参与者编制信息代码并发送符号,B类传播行为指参与者决定是否接受并加</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工对方发出的符号。</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4021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一般来说,一个时代有一个时代的文化,而时尚兴盛则是社会快速变化的标志。因此,瓷器的演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变之所以引人注目,还在于它与中国传统社会从单一向多元社会的转型同步。瓷器的演变与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社会变迁有着千丝万缕的联系,这使我们对明代有了新的思考和认识。如果说以往人们所了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解的明初是一个复兴传统的时代,其文化特征是回归传统,明初往往被认为是保守的,那么青花</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瓷的例子,则可以使人们对于明初文化的兼容性有一个新的认识。事实上,与明代中外文明的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交流高峰密切相关,明代中国正是通过与海外交流而走向开放和进步的,青花瓷的两次外销高</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峰就反映了这一点。第一次在亚非掀起了中国风,第二次则兴起了欧美的中国风。可见,明代</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不仅是中国陶瓷史上一个重大转折时期,也是中国传统社会的重要转型时期。正是中外文明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的交融,成功推动了中国瓷器从单色走向多彩的转型,青花瓷以独特方式昭示了明代文化的演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变过程,成为中国传统社会从单一走向多元的例证。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(摘编自万明《明代青花瓷崛起的轨迹》)</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97604"/>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1.下列关于原文内容的理解和分析,正确的一项是(3分)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A.郑和下西洋推动了瓷器生产、销售和技术创新,带来了青花瓷发展的黄金时代。</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B.原料本土化等因素使青花瓷发展进入新阶段,此时青花瓷与外来文化已无关系。</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C.明代社会往往被认为是保守的,但青花瓷的风格表明当时社会比较开放和进步。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D.中外文明交融推动瓷器从单色走向多彩,从而推动了当时的社会向多元转型。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2.下列对原文论证的相关分析,不正确的一项是(3分)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A.文章第一段通过元明两代瓷器的比较,论证了瓷器发展与审美观念更新的关系。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B.文章从民窑崛起、商业化和风格变化等方面论述了青花瓷成为世界时尚的过程。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C.文章论述青花瓷崛起的轨迹,为中外交往推动明代社会转型的观点提供了例证。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D.文章提出问题之后,分析了青花瓷崛起的原因,并论证了崛起带来的影响。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3.根据原文内容,下列说法不正确的一项是(3分)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A.如果不是下西洋使青花瓷作为商品大量生产和外销,青花瓷可能就不会崛起。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B.时尚兴盛是社会快速变化的标志,可见青花瓷兴盛的成化年间社会变化很快。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C.青花瓷外销掀起世界性的中国风,可见青花瓷对明代的世界影响起了重要作用。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D.青花瓷在明代引领了世界时尚,由此带来的启示是,应注重社会的多元和开放。</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1080000"/>
            <a:ext cx="8127250" cy="5265211"/>
            <a:chOff x="539750" y="1080000"/>
            <a:chExt cx="8127250" cy="5265211"/>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十二、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A　本题考查筛选并整合文中信息的能力。B.曲解文意。据第二段可知,此时青花瓷</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上的中国画元素与伊斯兰风格融为一体,而选项却说“此时青花瓷与外来文化已无关系”。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C.扩大范围。据第三段第4句可知,“明初往往被认为是保守的”,选项却扩大为“明代社会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往往被认为是保守的”。D.强加因果。据尾段尾句可知,中国瓷器从单色走向多彩,是当时社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会转型的例证,选项“从而”一词,却将中国瓷器从单色走向多彩误认为是推动当时社会转型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的原因。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A　本题考查分析文章结构,分析论点、论据和论证方法的能力。第一段在对元明两</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代瓷器进行对比论证后,得出了“青花瓷崛起是郑和航海时代技术创新与文化交融的硕果”</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的论点。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本题考查整合文章信息并进行分析和推断的能力。B项“青花瓷兴盛的成化年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间社会变化很快”在文中没有体现。这实际上是一个简缩版的三段论,大前提为“时尚兴盛</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是社会快速变化的标志”,小前提是“明代成化年间青花瓷兴盛”,结论是“所以成化年间社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会变化很快”;在这个三段论中,“时尚兴盛”与“青花瓷兴盛”非同一概念,即“青花瓷兴</a:t>
              </a:r>
              <a:endParaRPr lang="zh-CN" altLang="en-US" dirty="0"/>
            </a:p>
          </p:txBody>
        </p:sp>
        <p:sp>
          <p:nvSpPr>
            <p:cNvPr id="3" name="TextBox 2"/>
            <p:cNvSpPr txBox="1"/>
            <p:nvPr/>
          </p:nvSpPr>
          <p:spPr>
            <a:xfrm>
              <a:off x="539750" y="5992037"/>
              <a:ext cx="8127000" cy="35317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盛”并非“时尚兴盛”,所以推断不出“青花瓷兴盛的成化年间社会变化很快”这一结论。</a:t>
              </a:r>
              <a:endParaRPr lang="zh-CN" alt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十三、(2017江苏,17—19)阅读下面的作品,回答问题。(18分)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从脸谱说起</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叶秀山</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脸谱在京剧艺术中不可或缺,实在是我国艺术家对世界艺术作出的特殊贡献。不过,以前也常</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听批评家在贬义上使用这个词,说人物没有个性,有公式化、概念化的毛病,则斥之曰“脸谱</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化”。</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其实,脸谱与概念、公式是完全不同的。概念、公式是抽象的,但脸谱却不能归结为抽象。我</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想,批评脸谱公式化、概念化的,其中有一点未曾深察的是在那个“谱”字上。</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“谱”有标准、准则的意思。我们常说某人说话、行事“没谱”,是言其做事说话不遵守一</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定的规则,无法沟通、交流,也无法理解。“谱”是要大家都能遵守的,没有规矩,不成方圆。</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“谱”还有谱系的意思。谱系是历史性的,是一种传统。历史不同,传统不同,谱系也就不同,</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于是有各种不同的家法、流派。京剧的脸谱,也有不同的家法,同样是曹操的脸,勾画上也是大</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同中有小异。此外,凡称“谱”的,都是有待去实现的。“谱”自身是实践的“本”,好像是个</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具有普遍意义的设计方案。光有个脸谱不能成为“活曹操”“活包公”,要成“活某某”,还</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看演员如何去演。</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现在书店里有许许多多菜谱,分属各种不同的菜系:四川的,淮扬的,上海的,广州的</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但菜谱</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不是菜,不能吃。菜谱给人一个规范,有的很详细,看起来也很死板,如加盐多少、文火炖半个</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小时等等。这个指标,对于普通家庭主妇而言,是帮助她做出中等水平的菜肴来,不至于不堪入</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口。但厨艺上乘,在于把握火候。火候,是一个综合性的分寸,不是“30分钟”“35分零5秒”</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那样死板的,到时一定起锅。“火”曰“候”,乃是一种征候,是靠操作者的经验体会感觉出来</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的。把握火候不是理论性的,而是实践性的,因而不仅仅是实用性的,而且是艺术性的。就实用</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性而言,做出来的菜,有个中等水平,能吃就行;但就艺术性而言,火候是必须掌握的。舞台艺术</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中也有火候,是把各种“谱”——包括曲谱、身段、脸谱</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都艺术地“兑现”出来,是要艺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术家把这些“谱”用活了,塑造出活生生的人物形象来。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像厨艺一样,舞台上也有中等水平的演员,他们按部就班地把各种“谱”“做”出来,就算是完</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成任务,刻苦的也会用相当的功夫,就是缺少一点灵气。像灵气、气韵等并不是能“谱”出来</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的,而是艺术家的一种创造。然而,就道理上来说,各种“谱”,并不是要限制人的创造,而只是</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要使人创造得更好。做不好菜不能怪菜谱,演不好戏不能怪各种程式,人物没有个性也不能怪</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2752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脸谱。再往深里说,各种“谱”不但不企图限制艺术家的天才,而且还可以防止天才的流产。</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“谱”规范着那不易规范的天才,使其不仅有天才,而且有成就。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记得几十年前奚啸伯先生对我们说,舞台艺术要做到“有规律的自由”,他的体会是很深刻的。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(选自《叶秀山文集》,有删改)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1.文中“谱”的含义有哪些?(6分)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2.请简要归纳文章第四段的论述层次。(6分)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3.请结合文章,阐释最后一段中“有规律的自由”的内涵。(6分)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864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十三、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标准、规则;谱系;有待实践的“本”。</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本题考查理解重点词语含义的能力。首先可以从文中筛选相关信息进行概括,“谱”</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的含义主要集中在文本第三段,“‘谱’有标准、准则的意思”“‘谱’还有谱系的意思”</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“此外,凡称‘谱’的,都是有待去实现的。‘谱’自身是实践的‘本’”;然后将这些含义分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点概括即可。</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方法技巧</a:t>
            </a:r>
            <a:r>
              <a:rPr lang="zh-CN" altLang="en-US" sz="1530" kern="0" dirty="0" smtClean="0">
                <a:solidFill>
                  <a:srgbClr val="000000"/>
                </a:solidFill>
                <a:latin typeface="Times New Roman" panose="02020603050405020304" pitchFamily="65" charset="-122"/>
                <a:ea typeface="宋体" panose="02010600030101010101" pitchFamily="2" charset="-122"/>
              </a:rPr>
              <a:t>　对文中重要词语的理解,一是明确答题区间,本题答案点全部集中在文章的第三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段。二是明确重要词语的类型(指代型、概念型),显然“谱”是概念型的。三是筛选和概括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信息,要顺利作答此题,首先需要对第三段做一个层次分析。仔细阅读文段我们不难发现,文段</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中有非常明确的标志性句子“‘谱’有标准、准则的意思”“‘谱’还有谱系的意思”</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“此外,凡称‘谱’的,都是有待去实现的。‘谱’自身是实践的‘本’”,据此可以把该段分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为三层;然后加以适当概括,即可得出答案。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首先,指出菜谱对做菜的规范意义;其次,阐述厨艺上乘须把握火候;最后,指出舞台艺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术的火候在于把“谱”用活。</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本题考查学生分析文章结构、把握文章思路的能力。通过阅读我们发现,第四段中反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复出现的关键词是“火候”,而全文的核心话题是“谱”,所以第四段的内容就是将两个概念</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建立起联系,如果我们能够理清楚作者是怎样建立这种联系的,自然也就将段落的论述层次理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清楚了。本段开头承接上文,先以生活中的菜谱为例指出其对家庭主妇的作用;再以转折句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“但厨艺上乘,在于把握火候”引出“火候”;接着给“火候”这一概念下定义,即“是一个综</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合性的分寸”;接着谈如何把握火候,即“是实践性的”“不仅仅是实用性的,而且是艺术性</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的”;最后谈“舞台艺术中也有火候”,成功建立起“谱”与“火候”的关系。在理清文段内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容的基础上适当加以概括,即可得出答案。</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知识归纳</a:t>
            </a:r>
            <a:r>
              <a:rPr lang="zh-CN" altLang="en-US" sz="1530" kern="0" dirty="0" smtClean="0">
                <a:solidFill>
                  <a:srgbClr val="000000"/>
                </a:solidFill>
                <a:latin typeface="Times New Roman" panose="02020603050405020304" pitchFamily="65" charset="-122"/>
                <a:ea typeface="宋体" panose="02010600030101010101" pitchFamily="2" charset="-122"/>
              </a:rPr>
              <a:t>　论述类文本贵在把所论问题一步一步说清楚,所以要重视对文章思路的把握。高</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考也特别重视对思路的考查,江苏卷此类命题角度有二:整体概括全文论述思路和局部分析某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段的论述层次。无论是哪种角度,要想准确分析论述类文本的论述思路,我们首先需要了解论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述类文本的基本结构。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一般论述类文本的基本结构为:引论(提出问题)、本论(分析问题)、结论(解决问题)三部分。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但它富有变化:有的只有引论、本论,无结论;有的开头只是提出论题,在结尾点明论点;有的文</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章是驳论文(先列出错误论点并否定,后立论),采用破立结合的结构方法。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本论内部结构方式: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①总分结构:先总说(提出中心论点),再分说(列出几个分论点,或从几个方面进行论证),最后总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说(总结论点)。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②层进结构:论证上由浅入深,层层深入。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③并列结构:几个分论点并列,或几个方面的论证并列。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④对照结构:一正一反,正反对比。此外,还要注意先驳论(列出错误论点并否定)后立论的结构。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在梳理结构层次时,要善于利用标题,捕捉关键句,特别是捕捉那些能标明层次、思路的关键</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词。然后用精练的语言概括各部分的内容,表达的时候注意用“首先”“然后”“最后”这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样的连接词。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舞台艺术既要尊重历史传统,遵循规则,继承家法,依据曲谱、身段、脸谱来表演;还要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积累经验,把握火候,挥洒灵气,创造出活生生的人物形象。</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本题考查对重要短语内涵的理解能力。阐释“有规律的自由”的内涵,首先要明确中</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900889"/>
            <a:ext cx="8127250" cy="5912169"/>
            <a:chOff x="539750" y="900889"/>
            <a:chExt cx="8127250" cy="5912169"/>
          </a:xfrm>
        </p:grpSpPr>
        <p:sp>
          <p:nvSpPr>
            <p:cNvPr id="2" name="TextBox 2"/>
            <p:cNvSpPr txBox="1"/>
            <p:nvPr/>
          </p:nvSpPr>
          <p:spPr>
            <a:xfrm>
              <a:off x="540000" y="900889"/>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心词是“自由”,明确“自由”是什么,是艺术家在演艺过程中的一种状态和追求;然后分析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“自由”的修饰语“有规律的”,何为“有规律”,为何要“有规律”,结合文本主旨及“谱”</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的含义去分析即可。</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疑难突破</a:t>
              </a:r>
              <a:r>
                <a:rPr lang="zh-CN" altLang="en-US" sz="1530" kern="0" dirty="0" smtClean="0">
                  <a:solidFill>
                    <a:srgbClr val="000000"/>
                  </a:solidFill>
                  <a:latin typeface="Times New Roman" panose="02020603050405020304" pitchFamily="65" charset="-122"/>
                  <a:ea typeface="宋体" panose="02010600030101010101" pitchFamily="2" charset="-122"/>
                </a:rPr>
                <a:t>　很多同学在面对这类阐释内涵的题目时会无从下手,搞不清楚命题者什么时候只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需要自己单纯解释某一个关键词或短语,什么时候需要从全文入手,深入分析其内涵。其实经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过冷静分析、归纳总结我们发现,可以从三个方面来判断命题者的用意。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(1)从题目所处的位置判断。无论是从人的基本认知规律还是从试卷命题难度设置的基本规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律来讲,都是先易后难。江苏语文高考卷中论述类文本的考查固定为三道简答题,如果对概念</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或词语、短语的理解位于三题中的第一题或第二题,基本可以判断只需要解释即可,不需要深</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入挖掘。如果在第三题的位置,则需要深入解读,不能停留于表面。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(2)看该关键词、短语、句子在文章中的位置。分析近几年的江苏语文高考卷我们不难发现,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论述类文本阅读要求分析内涵的关键词语、关键句等,基本都位于文章的最后一小段。而一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般的文章总是卒章显志的,这就意味着这些词语、短语或句子一定是作者观点态度的集中体</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现,必然是需要我们深入解读的。</a:t>
              </a:r>
              <a:endParaRPr lang="zh-CN" altLang="en-US" dirty="0"/>
            </a:p>
          </p:txBody>
        </p:sp>
        <p:sp>
          <p:nvSpPr>
            <p:cNvPr id="3" name="TextBox 2"/>
            <p:cNvSpPr txBox="1"/>
            <p:nvPr/>
          </p:nvSpPr>
          <p:spPr>
            <a:xfrm>
              <a:off x="539750" y="5753537"/>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(3)从题干的设置来看,如果题干中明确出现“请结合文章”“请结合全文”“请结合文章内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容”等字样,意味着我们解析这个关键词语、短语或关键句时需要建立在通读和理解全文的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基础上,那就肯定不能简单停留在对字面意思的解释上了。</a:t>
              </a:r>
              <a:endParaRPr lang="zh-CN" alt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919939"/>
            <a:ext cx="8127250" cy="5618384"/>
            <a:chOff x="539750" y="919939"/>
            <a:chExt cx="8127250" cy="5618384"/>
          </a:xfrm>
        </p:grpSpPr>
        <p:sp>
          <p:nvSpPr>
            <p:cNvPr id="2" name="TextBox 2"/>
            <p:cNvSpPr txBox="1"/>
            <p:nvPr/>
          </p:nvSpPr>
          <p:spPr>
            <a:xfrm>
              <a:off x="540000" y="919939"/>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B.A类传播行为指参与者调动各种资源和传播技能编制符号,B类传播行为指参与者根据自己</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的认知、调动各种技能接受符号。</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C.A类传播行为指参与者根据自己的认知需要和资源编制符号,B类传播行为指参与者决定是</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否接受并加工对方发出的符号。</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D.A类传播行为指参与者编制信息代码并发送符号,B类传播行为指参与者根据自己的认知、</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调动各种资源接受符号。</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2.下列说法</a:t>
              </a:r>
              <a:r>
                <a:rPr lang="zh-CN" altLang="en-US" sz="1530" u="sng" kern="0" dirty="0" smtClean="0">
                  <a:solidFill>
                    <a:srgbClr val="000000"/>
                  </a:solidFill>
                  <a:latin typeface="Times New Roman" panose="02020603050405020304" pitchFamily="65" charset="-122"/>
                  <a:ea typeface="宋体" panose="02010600030101010101" pitchFamily="2" charset="-122"/>
                </a:rPr>
                <a:t>不符合</a:t>
              </a:r>
              <a:r>
                <a:rPr lang="zh-CN" altLang="en-US" sz="1530" kern="0" dirty="0" smtClean="0">
                  <a:solidFill>
                    <a:srgbClr val="000000"/>
                  </a:solidFill>
                  <a:latin typeface="Times New Roman" panose="02020603050405020304" pitchFamily="65" charset="-122"/>
                  <a:ea typeface="宋体" panose="02010600030101010101" pitchFamily="2" charset="-122"/>
                </a:rPr>
                <a:t>原文意思的一项是(3分)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A.传播过程中的双方结成信息分享关系,第一个参与者是讯息的传播者,第二个参与者是讯息</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的接受者;两者角色可以转换。</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B.劝说参与者和娱乐参与者,由于传播行为目的不同,扮演的角色也不同,接受劝说者会加强防</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范,追求娱乐者会“悬置怀疑”。</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C.如果需要,传播过程可以循环往复,B类传播行为者可以转为A类传播行为者,A类传播行为者</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可以成为B类传播行为者。</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D.接受者接受一些讯息,如汽车喇叭声、“失火了”的呼喊声,感觉会发生突变,不需要加工讯</a:t>
              </a:r>
              <a:endParaRPr lang="zh-CN" altLang="en-US"/>
            </a:p>
          </p:txBody>
        </p:sp>
        <p:sp>
          <p:nvSpPr>
            <p:cNvPr id="3" name="TextBox 2"/>
            <p:cNvSpPr txBox="1"/>
            <p:nvPr/>
          </p:nvSpPr>
          <p:spPr>
            <a:xfrm>
              <a:off x="539750" y="5831976"/>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息,反应嵌入本能,近乎自动。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3.用自己的语言简要概括选文的主要内容。(4分)</a:t>
              </a:r>
              <a:endParaRPr lang="zh-CN" alt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十四、(2014重庆,5—7)阅读下文,回答问题。(11分)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瑞士数学家、物理学家欧拉善用简洁的函数表达真理,欧拉公式至今仍被认为是最具美感、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最有魅力的公式之一。他还曾写下《音乐新理论的尝试》,将数学与艺术美结合在一起。这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位天才给后人有益的启示:探究真理的动力中饱含着对美的追求,科学之美可诱发出科学家无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限的创造力。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尽管科学家们对科学美的阐述大多是零散的、即兴的,但不难看出他们对科学之美的肯定和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重视。英国数学家、哲学家罗素从欧几里德的《几何原本》中“读出音乐般的美妙”,德国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生物学家海克尔从达尔文《物种起源》中“见出生物世界无与伦比的统一之美”。科学家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杨振宁则用高适在《答侯少府》中的诗句“性灵出万象,风骨超常伦”,来描述狄拉克的反粒</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子理论带来的精神震撼。他还以虹与霓为例描述科学之美:小时候看虹和霓,被极美的表面现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象所吸引,长大懂得测量后发现这种现象的物理原因,体会到了一种极深层的理论架构的美。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在这些大科学家眼里,科学美是自然和谐之美的映射,是人们发现自然之秘而产生的自我超越</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感,是从科学和谐统一的思想中产生的愉悦自由的心理体验,是促使他们勇攀科学高峰的重要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原动力。</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科学美还包括审美直觉和审美灵感,不少科学家在科学创造过程中最初的选择,往往是依靠审</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美直觉来完成。比如狄拉克的“单磁核”假说,就是从磁与电共有的对称美中获得启示,后来</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被实验证实;物理学家卢瑟福探索原子结构时有种直觉,感到原子核是一颗“小太阳”;哥白尼</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在观察太阳系运动时这样描述:“太阳乘坐宝座率领着它周围的行星家族。”正是这些审美</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想象,启发了科学家的灵感,引导着他们前往成功的彼岸。</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反观我们的现实,科学美却被有意无意地冷落甚至剥夺,近乎一件奢侈品。备受推崇的奥林匹</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克数学竞赛,已异化为机械的题海战术,孩子们很难在大量做题中享受数学的韵律之美。在科</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研领域,不少人急功近利,失去了探寻更高层次的科学美的机会。</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正如但丁所说,美是真理的光辉。漠视科学的美感,就很难探寻到真理的内核。在教育中,如果</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先让孩子欣赏“虹与霓”的现象美,再引导他们去探究背后的科学原理,是否更能激发其学习</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兴趣?在科研中,少一些功利,多一份对美的追寻之心,把单调枯燥的实验变成美的探险,或许更</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容易到达真理的彼岸。在科普活动中,多一些日升月落、星辰闪耀、火箭腾空而起的美感体</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验,可能会让普通人更加崇尚自然、走近科学。</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科学本来就是美的,探索未知世界的过程应是充满新奇体验的美的旅程。</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1.根据原文提供的信息,下列对“科学美”内涵的理解</a:t>
            </a:r>
            <a:r>
              <a:rPr lang="zh-CN" altLang="en-US" sz="1530" u="sng" kern="0" dirty="0" smtClean="0">
                <a:solidFill>
                  <a:srgbClr val="000000"/>
                </a:solidFill>
                <a:latin typeface="Times New Roman" panose="02020603050405020304" pitchFamily="65" charset="-122"/>
                <a:ea typeface="宋体" panose="02010600030101010101" pitchFamily="2" charset="-122"/>
              </a:rPr>
              <a:t>不正确</a:t>
            </a:r>
            <a:r>
              <a:rPr lang="zh-CN" altLang="en-US" sz="153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A.科学家探究科学真理对极深层理论架构的美的体会和感悟。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B.自然和谐之美的映射和科学家发现自然之秘而产生的自我超越感。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C.研究科学过程中受审美直觉和审美灵感启发产生的审美想象。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D.促使科学家勇攀科学高峰追求美、探索美的重要原动力。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2.根据原文提供的信息,下列关于科学成果的表述符合原意的一项是(3分)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A.欧拉的《音乐新理论的尝试》以数学美与艺术美的结合呈现了科学美。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B.欧几里德的数学专著《几何原本》具有音乐般的美妙品格。</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C.狄拉克的反粒子理论具有唐诗“性灵出万象,风骨超常伦”般的境界。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D.狄拉克的“单磁核”假说经实验证实出磁与电共有的对称之美。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3.作者说,学习数学时机械的题海战术很难让人享受到数学的韵律之美,你赞同吗?结合原文提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供的信息说明理由。(5分)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十四、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D项不属于“科学美”的内涵。</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A.《音乐新理论的尝试》没有体现数学美,原文是“将数学与艺术美结合在一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起”。C.这是杨振宁的观点。D.从原文“狄拉克的‘单磁核’假说,就是从磁与电共有的对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称美中获得启示,后来被实验证实”可知,此处将语句的先后顺序颠倒了。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(1)赞同。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(2)美是真理的光辉,学习数学会有韵律美的体验和感悟。机械的题海战术是急功近利的表现,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使孩子们失去了探寻科学美的机会。</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“正如但丁所说,美是真理的光辉。漠视科学的美感,就很难探寻到真理的内核”处在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第6段的开头,根据文意,“正如”二字表明是对上文的总结,从而锁定答题区间;从第5段“备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受推崇的奥林匹克数学竞赛</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失去了探寻更高层次的科学美的机会”中不难归纳出答案。</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615094"/>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一、(2013浙江,8—10)阅读下面的文字,回答问题。(9分)</a:t>
            </a:r>
            <a:endParaRPr lang="zh-CN" altLang="en-US" dirty="0"/>
          </a:p>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传统建筑不是一劳永逸的东西。</a:t>
            </a:r>
            <a:r>
              <a:rPr lang="zh-CN" altLang="en-US" sz="1530" kern="0" dirty="0" smtClean="0">
                <a:solidFill>
                  <a:srgbClr val="000000"/>
                </a:solidFill>
                <a:latin typeface="Times New Roman" panose="02020603050405020304" pitchFamily="65" charset="-122"/>
                <a:ea typeface="宋体" panose="02010600030101010101" pitchFamily="2" charset="-122"/>
              </a:rPr>
              <a:t>它从个体到个体进行传播,而且每一代的质量都有很大变</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化。它可能在达到某种高度之后突然没落,或是,在一定时期的败落之后,它也能在短暂的几年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间异常繁荣。就像所有活着的有机物,它在永恒的重塑过程中寻找自我。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它现在的贫乏并不致命,并不意味会被永远拒之门外。它自身的没落为其正本清源和准备改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进创造了必要条件。在古典柱式中,建筑找到了它的最高表达方式:即使天才们也不能再对它</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做进一步的改进,就如同无法再改进人类的身体和骨骼一样。辛克尔宣称:建筑的进化在过去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很显著,现在只有受过训练的眼睛才能觉察到古典柱式中所需要的改进。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这在所有的文化领域都是显而易见的:当说不好古典语言时不能就这样放弃;相反,在这样的时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刻,人们有必要建立适当的途径来重构古典形式。有人说传统建筑语言已经枯竭并最终过时,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这是一个灾难性事件的结果,这样的论点并不是出于对传统建筑自身内在结构的评价,而是对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传统建筑因为政治原因而被滥用的拒绝。传统建筑远不是一种外来语,真正的传统建筑仍在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和我们对话,而且效果很好。即使我们不能够发出我们自己的,它仍在不断向我们传达着精华</a:t>
            </a:r>
            <a:endParaRPr lang="zh-CN" altLang="en-US" dirty="0"/>
          </a:p>
        </p:txBody>
      </p:sp>
      <p:sp>
        <p:nvSpPr>
          <p:cNvPr id="3" name="TextBox 2"/>
          <p:cNvSpPr txBox="1"/>
          <p:nvPr/>
        </p:nvSpPr>
        <p:spPr>
          <a:xfrm>
            <a:off x="401546" y="1134253"/>
            <a:ext cx="8127000" cy="389530"/>
          </a:xfrm>
          <a:prstGeom prst="rect">
            <a:avLst/>
          </a:prstGeom>
          <a:noFill/>
        </p:spPr>
        <p:txBody>
          <a:bodyPr wrap="square" lIns="0" tIns="0" rIns="0" bIns="0" rtlCol="0">
            <a:spAutoFit/>
          </a:bodyPr>
          <a:lstStyle/>
          <a:p>
            <a:pPr algn="ctr" eaLnBrk="0" latinLnBrk="1" hangingPunct="0">
              <a:lnSpc>
                <a:spcPct val="150000"/>
              </a:lnSpc>
              <a:spcBef>
                <a:spcPts val="0"/>
              </a:spcBef>
            </a:pPr>
            <a:r>
              <a:rPr lang="zh-CN" altLang="en-US" sz="2000" dirty="0" smtClean="0">
                <a:latin typeface="黑体" panose="02010600030101010101" pitchFamily="49" charset="-122"/>
                <a:ea typeface="黑体" panose="02010600030101010101" pitchFamily="49" charset="-122"/>
                <a:sym typeface="+mn-ea"/>
              </a:rPr>
              <a:t>C组  教师专用题组</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的信息。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传统建筑始终是一种有生命的语言,尽管许多建筑师已经丧失了学习传统建筑语法、使用传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统建筑语汇的愿望。过去的、现代的危机既没有侵蚀也没有污染传统语言:它的规则、含</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义、发明和词汇都只是在混乱中被暂时掩盖了起来或被人们所视而不见。传统建筑语言的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知识构架以及了解如何使用传统建筑语言的过渡期被硬生生地打断了。它的原则完全可能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重现新貌,也可能已经正在进行中了。建筑价值的转变既不是机械的,也不是自愿的,而是有决</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定因素和原因的——它是一个文化的选择。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(选自[卢]莱昂·克里尔《社会建筑》)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1.下列不能支持“传统建筑不是一劳永逸的东西”这一观点的一项是(3分)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A.传统建筑有可能会暂时没落,它的发展和完善始终不曾停止过。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B.传统建筑如同一种活着的有机物,总是在重塑过程中寻找自我。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C.传统建筑由于并不致命的贫乏,目前被建筑师们暂时拒之门外。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D.传统建筑如人类身体和骨骼一样稳定,难以对其做进一步改进。</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119042"/>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2.下列说法不符合原文意思的一项是(3分)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A.传统建筑因被滥用而遭拒绝,致使有人作出其语言已枯竭的论断。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B.传统建筑就像古典语言一样,仍在不断向我们传达着精华的信息。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C.传统建筑产生危机,是由于建筑师丧失了使用传统建筑语言的愿望。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D.传统建筑语言并没有被侵蚀和污染,其原则可能已经被人重新使用。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3.概括传统建筑能传承下来的原因。(3分)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该项扩大了范围,丢弃了“在古典柱式中”这个限制性短语,而且它表达的意思</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本身就不能支持题干所说的观点。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强加因果,原文是说“尽管许多建筑师已经丧失了学习传统建筑语法、使用传统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建筑语汇的愿望”“传统建筑始终是一种有生命的语言”。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①传统建筑有自身的生命力。②这是文化的选择。</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根据文本中第一段文字,特别是最后一句话,可以概括出原因①;根据文本最后一段文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字,特别是最后两句话,可以概括出原因②。做此类题需要考生从原文中摘取关键词语来组织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答案。</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二、(2012浙江,8—10)阅读下面的文字,回答问题。(9分)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国学是中国学问的根底。这个根底主要表现在两个方面:一个是小学,一个是经学。经学就是</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“六经”,再扩展,是十三经。其实十三经已经推衍开了,基本的还是“六经”。“乐经”不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传,实际上是“五经”。就是《诗经》《书经》《周礼》《周易》和《春秋》。这就是经</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学。汉代一大批注释、传疏、义证,晋唐又有一批,宋明又有一批。清代重新回过头来再注再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疏。</a:t>
            </a:r>
            <a:r>
              <a:rPr lang="zh-CN" altLang="en-US" sz="1530" u="sng" kern="0" dirty="0" smtClean="0">
                <a:solidFill>
                  <a:srgbClr val="000000"/>
                </a:solidFill>
                <a:latin typeface="Times New Roman" panose="02020603050405020304" pitchFamily="65" charset="-122"/>
                <a:ea typeface="宋体" panose="02010600030101010101" pitchFamily="2" charset="-122"/>
              </a:rPr>
              <a:t>后来的经学,不是经学的原典,而是经学史。</a:t>
            </a:r>
            <a:r>
              <a:rPr lang="zh-CN" altLang="en-US" sz="1530" kern="0" dirty="0" smtClean="0">
                <a:solidFill>
                  <a:srgbClr val="000000"/>
                </a:solidFill>
                <a:latin typeface="Times New Roman" panose="02020603050405020304" pitchFamily="65" charset="-122"/>
                <a:ea typeface="宋体" panose="02010600030101010101" pitchFamily="2" charset="-122"/>
              </a:rPr>
              <a:t>中国的经学在中国学术史上怎样流变,有汉宋</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之争,有明清之变。研究经学史,不了解清代学术不行,因为他们把字、词、义解释得更清楚</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了,汉宋儒的不少错误得到了纠正。不了解清代学者对经学的重新检讨研究,念字就会念错,发</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音就会不准确。对“五经”音义的校正,是清儒的一大贡献。</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宋代重视义理,也就是“六经”的义理和思想。濂、洛、关、闽四大家,基本上都回到“六</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经”,重构儒家的思想体系。重归“六经”并不是容易的事情。他们抓住了《周易》。所以</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朱子研究《易》,二程对《易》的研究极高深,张载也研究《易》。张载讲《易》是有名的,但</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在程颢、程颐面前,他主动让出一席之地。为什么清儒反宋?他们觉得宋儒讲空话。字音都没</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有念清楚,空谈义理,有什么意思?清儒就指出这个字那个字以前念错了。这样一种功夫,主要</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19339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的研究对象是针对“六经”。清儒的原话,</a:t>
            </a:r>
            <a:r>
              <a:rPr lang="zh-CN" altLang="en-US" sz="1530" u="sng" kern="0" dirty="0" smtClean="0">
                <a:solidFill>
                  <a:srgbClr val="000000"/>
                </a:solidFill>
                <a:latin typeface="Times New Roman" panose="02020603050405020304" pitchFamily="65" charset="-122"/>
                <a:ea typeface="宋体" panose="02010600030101010101" pitchFamily="2" charset="-122"/>
              </a:rPr>
              <a:t>“读书必先识字”</a:t>
            </a:r>
            <a:r>
              <a:rPr lang="zh-CN" altLang="en-US" sz="1530" kern="0" dirty="0" smtClean="0">
                <a:solidFill>
                  <a:srgbClr val="000000"/>
                </a:solidFill>
                <a:latin typeface="Times New Roman" panose="02020603050405020304" pitchFamily="65" charset="-122"/>
                <a:ea typeface="宋体" panose="02010600030101010101" pitchFamily="2" charset="-122"/>
              </a:rPr>
              <a:t>。你说“经”,是哪一本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“经”?是古文还是今文?具体是哪一个文本?所以清儒的功夫在甄别和辨伪,目的是恢复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“经”的本原。要恢复本原,必须有小学的功夫。小学的功夫就是文字学、训诂学、音韵</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学。文字学是认字,训诂学是释词,把字词的意思解释清楚。这还不行,还要懂音韵。说这个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字,汉代这样读,宋代那样读,清代是这样读的。清儒把“六经”的字一个一个弄准确了。所以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要说国学,最主要的应该是经学和小学。要懂经学,就得懂小学。小学是工具和路径,不懂小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学,通经之路就走不过去,就没有能力研究经学。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1.下列对“读书必先识字”理由的说明,最恰当的一项是(3分)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A.朱子、二程等人在没有小学功夫的情况下研究《周易》,是空谈义理。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B.有了对经学字词义的大量注疏,才有可能去研究经学在中国学术史上的流变问题。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C.字音没有念清楚,字词意思没有解释清楚,就不能够恢复“经”的本原。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D.汉、晋唐、宋明注疏有不妥之处,汉宋儒在研究经学史的过程中也存在不少错误。</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A　仔细阅读第一段,可发现A类传播行为的要素是“参与者”“编制信息代码”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“发送给对方”。这里,“根据自己的认知需要,调动各种资源和传播技能”是“编制信息代</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码”所遵从的原则和使用的手段。这个主次要分清。根据第二段可知,B类传播行为的要素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是“接受讯息的参与者”“决定是否接受”“如果接受</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进行加工”,要注意“是否”二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字,说明接受者不是完全被动的,一是有决定“是否”接受的主动权,二是有“加工”权。据此</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分析各选项,A项关注了全部主要因素;B项忽略了“发送”的要素,且没有“是否”这一信息;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C项漏掉了“发送”这个重要信息;D项漏掉了“是否”这一重要信息。</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易误警示</a:t>
            </a:r>
            <a:r>
              <a:rPr lang="zh-CN" altLang="en-US" sz="1530" kern="0" dirty="0" smtClean="0">
                <a:solidFill>
                  <a:srgbClr val="000000"/>
                </a:solidFill>
                <a:latin typeface="Times New Roman" panose="02020603050405020304" pitchFamily="65" charset="-122"/>
                <a:ea typeface="宋体" panose="02010600030101010101" pitchFamily="2" charset="-122"/>
              </a:rPr>
              <a:t>　阅读粗心或方法把握不到位,理不清阅读材料信息间的关系,抓不准信息主次,是造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成选项判断不明的主要原因。如前所述,传播参与者,不论其是信息发送者,还是信息接收者,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作为主体的主体性不容忽视,表现在行为的目的性和行为的自主性(是否)方面。并且要分清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目的、方法手段和主要工作间的关系,不可抓了次要信息而漏了主要信息。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D　A.根据第一段1、2句可知“传播过程中的双方结成信息分享关系”正确,从第一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段5、6句和第二段1句可知“第一个参与者是讯息的传播者,第二个参与者是讯息的接受者”</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72215"/>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2.下列说法不符合原文意思的一项是(3分)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A.国学是中国学问的根底,而作为工具和路径的小学是经学的根底。</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B.宋代学者从《周易》入手重归“六经”,以“六经”的义理和思想来重构儒家的思想体</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C.清儒有着深厚的文字学、训诂学、音韵学功底,他们对“六经”的字逐一进行了校正。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D.只有纠正了“五经”音义中的错误,才能真正了解清代学者对经学研究的贡献。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3.结合上下文,指出作者认为“后来的经学,不是经学的原典,而是经学史”的理由。(3分)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A.“没有小学功夫”于文无据。B.“经学在中国学术史上的流变问题”属于经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学史领域,据文章末两句可知,该项应表述为“有了</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才有可能去研究经学”。D.第一段</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“汉宋儒的不少错误”指在注疏方面的错误,“汉宋儒在研究经学史的过程中也存在不少错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误”没有依据。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D　据第一段最后三句可知,该项应表述为“只有了解清代学者对‘五经’音义的校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正,才能真正了解他们对经学研究的贡献”。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经过了后人不断的注释、传疏、义证;在中国学术史上经历了流变。</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为便于理解题意,可将此题转述为“作者为什么说‘后来的经学,不是经学的原典,而是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经学史’”,之后从原句的上下文中筛选相关语句加以概括即可。</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三、(2011浙江,8—10)阅读下面的文字,回答问题。(9分)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日本这次大灾难让所有的人对科技文明的脆弱有了深刻的体验。现代人看上去很强大,能建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核电站,能建规模很大、功率很高的水电站,因为他们有许多关于这方面的科技知识,但仅仅这</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些知识对人类的存在而言就是真理吗?显然不是,只有当这种技术的后果呈现在人类面前,被</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人类充分意识到,人类才看到自然向我们敞开的完整真理,黑格尔说“真理是整体的”,就有这</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个意思。“改造自然”是科技文明的一个基本观念,但它却蕴含着摧毁我们生存根基的各种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危机。今天越来越多的人意识到,自然是不可改造的,人与自然的关系不是改造与被改造的关</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系,而是人类适应与协调自己与自然的关系。“改造自然”的本质是人要以自己的意志和愿</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望为目标,让自然服从自己,而不是在天地间不可逆转的规律之内,争取人与自然的共济。结</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果,人类强行向自然索取的地盘全部被自然以诸如洪水、海啸等各种方式抢回去了。每每谈</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到这点,我都要对中国先人曾经的睿智心生敬意。早在两千多年前中国人创造的都江堰四六</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分水的治水法,直到今天都令人叹为观止。它是一个体现天人合一的规则。“堰”意味着对</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水的因势利导,在达到人的引水目的的同时,并不违背水的自然本性。而“坝”则意味着对水</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的强硬抗衡,对水流方向的强力阻遏,是人与自然的迎面撞击。哲学家指出,这才是现代技术的</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本质。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从哲学角度看,对我们生存性命攸关的根本自由是我们对真理开放的自由,行动的自由乃是后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发于它的。如果我们看不清我们的真实处境,我们的思想还被各种偏见、流行的概念所蒙蔽,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那行动对我们造成的后果就可能是灾难性的。</a:t>
            </a:r>
            <a:r>
              <a:rPr lang="zh-CN" altLang="en-US" sz="1530" u="sng" kern="0" dirty="0" smtClean="0">
                <a:solidFill>
                  <a:srgbClr val="000000"/>
                </a:solidFill>
                <a:latin typeface="Times New Roman" panose="02020603050405020304" pitchFamily="65" charset="-122"/>
                <a:ea typeface="宋体" panose="02010600030101010101" pitchFamily="2" charset="-122"/>
              </a:rPr>
              <a:t>对真理开放并不是一件容易的事</a:t>
            </a:r>
            <a:r>
              <a:rPr lang="zh-CN" altLang="en-US" sz="1530" kern="0" dirty="0" smtClean="0">
                <a:solidFill>
                  <a:srgbClr val="000000"/>
                </a:solidFill>
                <a:latin typeface="Times New Roman" panose="02020603050405020304" pitchFamily="65" charset="-122"/>
                <a:ea typeface="宋体" panose="02010600030101010101" pitchFamily="2" charset="-122"/>
              </a:rPr>
              <a:t>,我们往往不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能摆脱怪癖的意志、扭曲的心理、知识的局限所造成的视野的偏狭。也许,退后一步,放弃</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(至少是暂时放弃)那种疯狂的自我表现,包括由此而生的扭曲行为,倾听自然,还事物以本来面</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目,存在的真理就可能向我们敞开。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其实,在这个科技飞速发展的时代,生活中正在发生许多我们在思想上尚未做好准备的变革。</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以遗传工程为例,难道我们已经想好我们打算排列出何种遗传基因组合吗?我们完全可以掌握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遗传工程的手段,但并没有产生出把这种手段用于造福人类最高利益的人的智慧。哲学家在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这里是想提醒我们这样一个事实:</a:t>
            </a:r>
            <a:r>
              <a:rPr lang="zh-CN" altLang="en-US" sz="1530" u="sng" kern="0" dirty="0" smtClean="0">
                <a:solidFill>
                  <a:srgbClr val="000000"/>
                </a:solidFill>
                <a:latin typeface="Times New Roman" panose="02020603050405020304" pitchFamily="65" charset="-122"/>
                <a:ea typeface="宋体" panose="02010600030101010101" pitchFamily="2" charset="-122"/>
              </a:rPr>
              <a:t>除了技术性思维外,我们还必须进行另一种完全不同的思维,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以洞察到我们真实的存在,明了这项新技术对我们的存在究竟意味着什么。这次的核灾难是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自然向人类的又一次敞开:人怎样对已主宰人类的技术施加影响?</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1.下列不属于“对真理开放并不是一件容易的事”的原因的一项是(3分)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A.我们往往不能摆脱怪癖的意志、扭曲的心理所造成的视野的偏狭。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B.洪水、海啸等诸多自然灾害使越来越多的人意识到,自然是不可改造的。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C.科技飞速发展,但人类并不清楚怎样对已主宰人类的技术施加影响。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D.真理是整体的,而我们对知识、技术的认知常常存在局限。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2.下列各项中,最能概括全文主旨的一项是(3分)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A.人类应顺从自然。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B.真理是整体的。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C.人类应与自然共济。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D.使真理向人类敞开。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3.联系全文,指出最后一段画线句中“另一种完全不同的思维”的具体内涵。(3分)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B.说明的重点是自然,而题干中这句话主要说的是“我们人类”。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本文的主旨就是“人类应与自然共济”。“人类适应与协调自己与自然的关</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系”,应对自然“因势利导”,而不是“改造自然”;“人与自然的关系不是改造与被改造的关</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系”,也不是顺从。所以排除A项。B、D项谈论的话题只是谈“真理”,不是全文主旨。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充分认识科学技术的后果,在遵循自然规律的前提下利用科学技术,达到与自然共济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(适应、协调自己与自然的关系)。</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得出此题的答案,需要先充分理解这一画线句前后几句话的内涵,再结合第一段的中心</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观点,整合出答案。</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四、(2010浙江,8—11)阅读下面的文字,回答问题。(12分)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中国山水画起源的一个重要原因,就是那些士大夫艺术家试图把山水自然搬入自己的居室来</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赏,来游,他们要使自己的精神走入这图画里。王维有一句诗“枕上见千里”,谋求的就是这种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卧身在榻而尽观大千世界的境界,所以中国山水画论里就有一个“卧游”的术语。后来中国</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艺术中出现了园林和盆景,都是这种艺术理念的进一步发展与具体实现。说到底,就是将无限</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大的自然山水缩小到人的感官所能够把握的状态,这也决定了中国山水画的一个基本特征是</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人与自然的结合,天人合一,物我同一。历代的山水画家都试图在自然山水与人之间寻找这种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关系,并在这两者之间大做文章。总的来说,整个古典时期,在山水画的意境处理上,大多脱离</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不开“山水自然”加“渔樵隐士”的基本构思和构图模式。中国山水画中的人往往是艺术</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家自我的化身,或者说是自然山水的灵魂与知音。“白发渔樵江渚上,惯看秋月春风”,山水中</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的“渔樵”并非真正的渔父樵人,而是一种精神载体。宗炳有一句话“山水以形媚道”,人只</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有到山水之中,从自然的千姿万态里才能领会“道”之真味,所以中国画里的山水本质上都在</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强调心中之山水。</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农耕文化的悠久历史使得中国人倾向于家居生活,然而对于自然山水的审美需求与此发生矛</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3912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盾。隐居山林、与鸟兽为伍是一个很不实际的幻想,那么就有了居室化的山水艺术,园林、盆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景、山水画都可以看作这一思想的体现。有人讽刺明代的文人董其昌,说他是“山林富贵两</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不误”,实际上这是文人生活的一个极好概括。中国另一特具代表意义的画科——花鸟画,与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山水画差不多在同一时期(魏晋)产生。花鸟作为审美对象在本质意义上与山水相同,属于主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体之外的自然、客观外物。然而,花易凋零,鸟为活体,是主体难以把握掌控的东西,所以就有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了花鸟画。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艺术反过来必然要影响生活,由于中国文人将自然艺术化、将艺术生活化,那么这种影响就更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加深刻。丰子恺先生在《从梅花说到艺术》中引用了一句哲语:“人们不是为了悲哀而哭泣,</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乃为了哭泣而悲哀的。”在艺术上也有同样的情形,人们不是感到了自然的美而表现为绘画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的,乃是表现了绘画之后才感到自然的美。换言之,“绘画不是模仿自然,自然是模仿绘画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的”。中国的园林艺术是文人将自然仿效绘画的最好例证。</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1.下面对中国园林艺术的特征说明,最恰当的一项是(3分)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A.强调生活艺术化。</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B.强调心中之山水。</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C.强调艺术模仿自然。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D.强调主体之外的自然。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2.下面对文章引用丰子恺先生所引哲语的作用,理解最正确的一项是(3分)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A.说明悲哀与哭泣的关系,强调哭泣比悲哀更加重要。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B.说明自然与艺术的关系,强调艺术对自然的模仿。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C.说明生活与艺术的关系,强调艺术对生活的反作用。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D.说明园林与绘画的关系,强调园林对绘画的仿效。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3.联系上下文,解释“卧游”的内涵。(3分)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4.根据全文内容,给本文拟一个提问式标题。(3分)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在文章第一段中,作者用了大量的笔墨去阐述中国山水画的基本特征是人与自然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的结合,天人合一,物我同一,并得出结论“中国画里的山水本质上都在强调心中之山水”。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在论述类文章中,引用某人的话往往是为了论证某个观点,在文中丰子恺先生的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话正是为了论证段首的观点句:“艺术反过来必然要影响生活。”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中国文人通过山水艺术达到身处卧室而畅游大千世界的境界。</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结合文中“王维有一句诗‘枕上见千里’,谋求的就是这种卧身在榻而尽观大千世界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的境界,所以中国山水画论里就有一个‘卧游’的术语”这句话分析,便不难得出答案。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中国文人用什么方式亲近自然(或“中国艺术如何表现自然”)</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先梳理文章的脉络,把握文章论述的中心,然后依照题干要求作答。</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848501"/>
            <a:ext cx="8127250" cy="5939363"/>
            <a:chOff x="539750" y="848501"/>
            <a:chExt cx="8127250" cy="5939363"/>
          </a:xfrm>
        </p:grpSpPr>
        <p:sp>
          <p:nvSpPr>
            <p:cNvPr id="2" name="TextBox 2"/>
            <p:cNvSpPr txBox="1"/>
            <p:nvPr/>
          </p:nvSpPr>
          <p:spPr>
            <a:xfrm>
              <a:off x="540000" y="848501"/>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正确,从第二段4、5句可知“两者角色可以转换”正确。B项符合第一段3、4、5句的信息。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C项符合第二段4、5句信息。D项对第三段的相关信息有误解。第三段明确说“接受者”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“一听见汽车喇叭声”等,“很快就做出反应”,但“即使这些快速反应也要经过一些中间步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骤”,并非“不需要加工讯息”。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①社会传播行为类型(A类传播行为与B类传播行为)。②社会传播过程特点(传播至</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少两人,角色可以转换,循环往复)。</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对于社科类说明文,概括文章的主要内容,需要明确其所说明的对象和所说明的原理。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从选文的三段内容来看,第一段先总写社会传播行为,分出双方,侧重解释A类传播行为;第二段</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侧重解释B类传播行为,说明两类传播行为可以转化,循环往复;第三段讲社会传播行为的过程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特点。对这些内容进行概括,便可以得出结论:本文主要解说了社会传播行为的类型和传播过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程特点。</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疑难突破　</a:t>
              </a:r>
              <a:r>
                <a:rPr lang="zh-CN" altLang="en-US" sz="1530" kern="0" dirty="0" smtClean="0">
                  <a:solidFill>
                    <a:srgbClr val="000000"/>
                  </a:solidFill>
                  <a:latin typeface="Times New Roman" panose="02020603050405020304" pitchFamily="65" charset="-122"/>
                  <a:ea typeface="宋体" panose="02010600030101010101" pitchFamily="2" charset="-122"/>
                </a:rPr>
                <a:t>解答本题,第一难在寻找内容要点。考生容易把第一点概括为“什么是社会传播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行为”,但细读原文,会发现,文中没有下定义一类的句子,而多是解说句,并且区分两类的语言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特别明显,还指出了两者的转化特性。答题时,提炼出“类型”这个概念。第三段以分析例子</a:t>
              </a:r>
              <a:endParaRPr lang="zh-CN" altLang="en-US" dirty="0"/>
            </a:p>
          </p:txBody>
        </p:sp>
        <p:sp>
          <p:nvSpPr>
            <p:cNvPr id="3" name="TextBox 2"/>
            <p:cNvSpPr txBox="1"/>
            <p:nvPr/>
          </p:nvSpPr>
          <p:spPr>
            <a:xfrm>
              <a:off x="539750" y="5728343"/>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为主,难以找到关键词,但纵观内容,发现其讲的是社会传播的过程是怎么回事,可以概括出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“特点”一词,即传播过程特点。第二难在写多少话为合适。这道题赋分4分,按一般设题常</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规,应该答出两点,且宜稍微解说一下。</a:t>
              </a:r>
              <a:endParaRPr lang="zh-CN" alt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五、(2009浙江,8—11)阅读下面的文字,回答问题。(12分)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大学教育的主旨,在于培育能积极推动民族进步的一代新人。“一代新人”具有领受现代文</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明之精神、在道德上自觉自律的独立人格、民族关怀和社会责任感,同时又能够在平凡的工</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作中发挥其个性和才华,为社会的文明发展作出脚踏实地的贡献。因此,</a:t>
            </a:r>
            <a:r>
              <a:rPr lang="zh-CN" altLang="en-US" sz="1530" u="sng" kern="0" dirty="0" smtClean="0">
                <a:solidFill>
                  <a:srgbClr val="000000"/>
                </a:solidFill>
                <a:latin typeface="Times New Roman" panose="02020603050405020304" pitchFamily="65" charset="-122"/>
                <a:ea typeface="宋体" panose="02010600030101010101" pitchFamily="2" charset="-122"/>
              </a:rPr>
              <a:t>今天重提“知识分</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子”这一概念,具有特别重要的意义。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专家与知识分子这两个概念并不重合。术业有专攻,固然是重要的,但未必就能从中形成一个</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知识分子的精神气质、天下关怀的人生态度和敢于怀疑、敢为天下先的批判精神。如果大</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学只能培养出与社会的多元职业结构相一致的各类专家,那么,我们民族的精神存在将不再可</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能在一个特定的人群中获得其自我意识和自我表达。一旦民族的所有成员都被充分融入到</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社会的利益体系中去,社会的良知就将失去其表达器官,民族的命运将被无声地操纵于资本逻</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辑之手。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大学通识教育的一个最重要的目标,就是守护知识分子代代相继的可能性。而这个目标,在今</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天已被逐渐地遮蔽了。对大学的教学成果和学生的学习成绩的评价标准,已被纳入了学分制</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的轨道。这是一种单纯的功能主义的教学体制,要限制其弊端已经非常困难。因此,对于通识</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教育的培养目标和教学方法的探索,正是一条可以救治眼下的机械、呆板的学分制弊端的现</a:t>
            </a:r>
            <a:r>
              <a:rPr dirty="0" smtClean="0"/>
              <a:t/>
            </a:r>
            <a:br>
              <a:rPr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实道路。</a:t>
            </a:r>
            <a:endParaRPr lang="zh-CN" altLang="en-US"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年轻一代的大学生不得不在市场经济中获取自己的一席之地,这是十分现实的事情。但这并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不意味着一定与志存高远的人生理想相矛盾,绝不意味着他们将来仅仅是能够谋生或得到较</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高收入的专业人士。真正的青春饱含生命的热情,能够运用思想、提出理想并且为实现理想</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而从事生命奋斗。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守护中国知识分子的继续存在,是理解大学推行通识教育意义的必要高度。通识教育成功与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否,将对中国大学的前进和它们在全球化背景中的国际地位具有深远的影响。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一个没有</a:t>
            </a:r>
            <a:r>
              <a:rPr lang="zh-CN" altLang="en-US" sz="1530" u="sng" kern="0" dirty="0" smtClean="0">
                <a:solidFill>
                  <a:srgbClr val="000000"/>
                </a:solidFill>
                <a:latin typeface="Times New Roman" panose="02020603050405020304" pitchFamily="65" charset="-122"/>
                <a:ea typeface="宋体" panose="02010600030101010101" pitchFamily="2" charset="-122"/>
              </a:rPr>
              <a:t>文化自觉</a:t>
            </a:r>
            <a:r>
              <a:rPr lang="zh-CN" altLang="en-US" sz="1530" kern="0" dirty="0" smtClean="0">
                <a:solidFill>
                  <a:srgbClr val="000000"/>
                </a:solidFill>
                <a:latin typeface="Times New Roman" panose="02020603050405020304" pitchFamily="65" charset="-122"/>
                <a:ea typeface="宋体" panose="02010600030101010101" pitchFamily="2" charset="-122"/>
              </a:rPr>
              <a:t>的大学,在国际竞争中的实力,在根本上就是可疑的。如果我们更关注的只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是大学的当下排名,却遗忘了在这种排名背后的真实基础,这将是令人感到悲哀的。任何一所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大学,其国际排名的真实基础,都在于有一个卓然自立、具备文化创造力的知识分子群体的存</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在,这个群体能够为自己民族的文明发展、并仅仅因此也能为人类文明的进展作出贡献。</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900889"/>
            <a:ext cx="8127250" cy="5853900"/>
            <a:chOff x="539750" y="900889"/>
            <a:chExt cx="8127250" cy="5853900"/>
          </a:xfrm>
        </p:grpSpPr>
        <p:sp>
          <p:nvSpPr>
            <p:cNvPr id="2" name="TextBox 2"/>
            <p:cNvSpPr txBox="1"/>
            <p:nvPr/>
          </p:nvSpPr>
          <p:spPr>
            <a:xfrm>
              <a:off x="540000" y="900889"/>
              <a:ext cx="8127000" cy="5650778"/>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1.</a:t>
              </a:r>
              <a:r>
                <a:rPr lang="zh-CN" altLang="en-US" sz="1530" kern="0" dirty="0" smtClean="0">
                  <a:solidFill>
                    <a:srgbClr val="000000"/>
                  </a:solidFill>
                  <a:latin typeface="Times New Roman" panose="02020603050405020304" pitchFamily="65" charset="-122"/>
                  <a:ea typeface="宋体" panose="02010600030101010101" pitchFamily="2" charset="-122"/>
                </a:rPr>
                <a:t>下列对“今天重提‘知识分子’这一概念</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具有特别重要的意义”的原因解释最恰当的一</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项是</a:t>
              </a:r>
              <a:r>
                <a:rPr lang="en-US" altLang="zh-CN" sz="1530" kern="0" dirty="0" smtClean="0">
                  <a:solidFill>
                    <a:srgbClr val="000000"/>
                  </a:solidFill>
                  <a:latin typeface="Times New Roman" panose="02020603050405020304" pitchFamily="65" charset="-122"/>
                  <a:ea typeface="宋体" panose="02010600030101010101" pitchFamily="2" charset="-122"/>
                </a:rPr>
                <a:t>(3</a:t>
              </a:r>
              <a:r>
                <a:rPr lang="zh-CN" altLang="en-US" sz="1530" kern="0" dirty="0" smtClean="0">
                  <a:solidFill>
                    <a:srgbClr val="000000"/>
                  </a:solidFill>
                  <a:latin typeface="Times New Roman" panose="02020603050405020304" pitchFamily="65" charset="-122"/>
                  <a:ea typeface="宋体" panose="02010600030101010101" pitchFamily="2" charset="-122"/>
                </a:rPr>
                <a:t>分</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　　</a:t>
              </a:r>
              <a:r>
                <a:rPr lang="en-US" altLang="zh-CN" sz="1530" kern="0" dirty="0" smtClean="0">
                  <a:solidFill>
                    <a:srgbClr val="000000"/>
                  </a:solidFill>
                  <a:latin typeface="Times New Roman" panose="02020603050405020304" pitchFamily="65" charset="-122"/>
                  <a:ea typeface="宋体" panose="02010600030101010101" pitchFamily="2" charset="-122"/>
                </a:rPr>
                <a:t>)</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A.知识分子具有独立的人格、民族关怀和社会责任感。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B.知识分子是与专家并不重合的概念,具有独特含义。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C.大学过分注重培养适应社会多元职业结构的各类专家。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D.大学要注重培养学生在市场经济中获取自己地位的能力。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2.下列对“文化自觉”的理解不正确的一项是(3分)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A.重视对通识教育培养目标和教学方法的探索。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B.重视对具有文化创造力的知识分子群体的培养。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C.注重培养大学生高远的人生理想并激发其生命热情。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D.注重全球化背景下的国际地位与国际竞争中的实力。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3.下列观点符合文意的一项是(3分)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A.大学教育的重要目标在于培养具有民族精神的知识分子而非术业有专攻的专家。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B.通识教育的价值之一在于突破单纯功能主义的教学体制,力保知识分子群体的存在。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C.目前大学教育的最大问题在于偏离社会良知,导致民族命运被操纵于资本逻辑之手。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D.通识教育的推行,能够提升中国大学的国际地位和大学生在市场经济中的竞争力。</a:t>
              </a:r>
              <a:endParaRPr lang="zh-CN" altLang="en-US" dirty="0"/>
            </a:p>
          </p:txBody>
        </p:sp>
        <p:sp>
          <p:nvSpPr>
            <p:cNvPr id="3" name="TextBox 2"/>
            <p:cNvSpPr txBox="1"/>
            <p:nvPr/>
          </p:nvSpPr>
          <p:spPr>
            <a:xfrm>
              <a:off x="539750" y="6401615"/>
              <a:ext cx="8127000" cy="35317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4.请用一句话概括本文的主旨。(3分)</a:t>
              </a:r>
              <a:endParaRPr lang="zh-CN" alt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864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C　第三段的一、二两句提到守护知识分子代代相继的目标已经被逐渐遮蔽了;第五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段第一句说“守护中国知识分子的继续存在,是理解大学推行通识教育意义的必要高度”,抓</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住了这些重点语句便能做出判断。A.表述不全面。B.讲知识分子的独特含义表述不当。D.</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不是作者论述的知识分子概念方面的内容。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D　D项是指重视通识教育、培养文化自觉后所产生的结果,不能作为“文化自觉”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的概念本身。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B　A.错在“而非术业有专攻的专家”,依据是第一段的第二句,第二段的第二句。C.</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“目前大学教育的最大问题在于偏离社会良知”,言过其实。D.“通识教育”的主要目的是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强化知识分子的民族意识,促进民族的文明发展,而不是本选项所讲的提升“大学生在市场经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济中的竞争力”。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大学应重视通识教育,培养“文化自觉”。</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文章前半部分论述通识教育的必要性及其现实意义,后半部分重在谈及对“文化自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觉”重视与否以及产生的结果。</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六、(2017山东,6—8)阅读下面的文字,回答问题。(9分)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谈审美移情</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所谓移情,通俗地说,就是指人面对天地万物时,把自己的情感移置到外在的天地万物身上去,</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似乎觉得它们也有同样的情感。当自己心花怒放时,似乎天地万物都在欢笑;苦闷悲哀时,似乎</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春花秋月也在悲愁。当然,天地万物不会欢笑,春花秋月也不会悲愁,是人把自己的悲欢移置到</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了它们身上。描绘此种移情现象的第一人是庄子。《庄子·秋水》篇中,庄子看见鱼儿“出游</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从容”,于是把自己在出游中体验到的快乐之情移置到鱼身上,觉得鱼在出游时也是快乐的。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庄子所述,是典型的审美移情现象。</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然而,对移情现象作出真正的理论概括是晚近的事。最早把移情作为一种美学观念提出来的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是德国学者费舍尔父子。他们认为,我们对周围世界的审美观照,是情感的自发的外射作用。</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也就是说,审美观照不是主体面对客体时的感受活动,而是外射活动,即把自己的感情投射到我</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们的眼睛所感知到的人物和事物中去。在费舍尔父子那里,移情观念已大体上确定了,但通过</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形而上的论证把移情说提高到科学形态的则是德国美学家立普斯。因为移情说的影响巨大,</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以至于有人把立普斯誉为美学界的达尔文。</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4656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审美移情作为一种审美体验,其本质是一种对象化的自我享受。这就是说,审美体验作为一种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审美享受,所欣赏并为之感到愉快的不是客观的对象,而是自我的情感。在审美享受的瞬间,是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人把自我的情感移入到一个与自我不同的对象(自然、社会、艺术中的事物)中去,并且在对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象中玩味自我本身。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审美移情的基本特征是主客消融、物我两忘、物我同一、物我互赠。移情和感受不同。在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感受活动中,主体面对客体,主客体是分离的,界限是清楚的。但在移情活动中,主体移入客体,</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客体也似乎移入主体,主客体融合为一,已不存在界限。对主体而言,他完全地沉没到对象中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去,在对象中流连忘返,进入忘我境界;对客体而言,它与生命颤动的主体融合为一,实现了无情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事物的有情化,无生命事物的生命化。也就是说,在移情之际,不但物我两忘、物我同一,而且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物我互赠、物我回还。清代大画家石涛在描述自己创作的心理状态时所说的“山川脱胎于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予,予脱胎于山川”“山川与予神遇而迹化”,就是审美移情中的物我互赠、物我回还的情境。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审美移情发生的原因是同情感与类似联想。谷鲁斯等人认为引起移情的原因是人的生理活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动,移情源自人的“内模仿”。但立普斯的观点更可信。他认为,审美移情起源于人的类似联</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想。人都有一种自然倾向或愿望,要把类似的东西放在同一个观点下去理解,所以总是按照切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身经验的类比,去看待身外发生的事件。这就是说,审美的人都具有同情心,以自己体验到的某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类情感,去类比、理解周围看起来是同类的事物。这种同情,不但及于他人,也及于其他生物及</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无生物。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审美移情的功能是人的情感的自由解放。尽管移情不一定伴随美感,但美感则必定伴随移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情。因为审美移情能给人以充分的自由。人的不自由常常来自人自身。自身是有限的,它是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自由的牢笼。可是在审美移情的瞬间,自身的牢笼被打破了,“自我”可以与天地万物相往来,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获得了自由伸张的机会。“自我”与天地万物的界限消失了,人的情感也就从有限扩大到了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无限。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(节选自童庆炳《中国古代心理诗学与美学》,有删改)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1.下列关于移情的表述,不正确的一项是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A.《庄子·秋水》中,庄子把自己出游中体验到的快乐之情移置到鱼身上,觉得鱼在出游时也是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快乐的。这实际上是庄子对自己感情的对象化享受。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B.最早把移情作为一种美学观念提出来的,是德国学者费舍尔父子。但是,立普斯对移情的阐</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释才使得移情说具有了科学形态,他也因之深受赞誉。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C.在审美移情说看来,人的审美体验是主体在对客观对象的欣赏中,触生出千种情绪、万般感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受,从而体验到审美对象所具有的独特的审美价值。</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D.移情与感受不同。在感受活动中,主客二分,主体在客体面前保持自我,物我两立;而在移情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时,主体与客体的界限被打破,主体客体相融合。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2.下列理解和分析,不符合原文意思的一项是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A.虽然对移情现象作出理论概括的主要是西方的美学家,不过《庄子·秋水》中对“鱼之乐”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的记载表明我国的哲学家早已经描绘了这种现象。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B.关于审美移情的起因,曾经出现过不同的观点。谷鲁斯等人认为,引起移情的原因是人的生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理活动,移情源自人的“内模仿”,这种观点不可信。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C.审美的人以自己体验到的某类情感,去类比、理解周围看起来是同类的事物,这与人要把类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似的东西放在同一个观点下去理解的自然倾向是一致的。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D.审美移情能让人的情感自由解放。美感必定伴随着移情,因为审美移情能帮人打破自身的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有限性,让自我的心灵丰富化,给人带来充分的自由。</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3.根据原文内容,下列理解和分析不正确的一项是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A.李白的“相看两不厌,只有敬亭山”、李商隐的“春蚕到死丝方尽,蜡炬成灰泪始干”等诗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句,都体现了审美移情,是诗人把自己体验过的情感移置到景或物身上的结果。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B.郑板桥《竹石》诗:“咬定青山不放松,立根原在破岩中。千磨万击还坚劲,任尔东西南北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风。”从审美移情看,诗人审美欣赏的对象不是竹石,而是移入竹石形象中的自我情感。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C.北宋画家文与可画竹时,“其身与竹化,无穷出清新”。“身与竹化”所强调的是竹已化为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画家的精神,获得了人的生命存在。这是移情中出现的物我两忘、物我同一的境界。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D.在“我见青山多妩媚,料青山、见我应如是”中,南宋词人辛弃疾以移情的方式把自己的深</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情移入青山,青山因此就妩媚起来。此时主体的情感是移置在青山中,只属于青山的。</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864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本题考查理解文中重要概念的能力。“从而体验到审美对象所具有的独特的审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美价值”错误,原文为“所欣赏并为之感到愉快的不是客观的对象,而是自我的情感”“是人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把自我的情感移入到一个与自我不同的对象(自然、社会、艺术中的事物)中去,并且在对象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中玩味自我本身”,即人们体验到的是审美主体自己的情感。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本题考查理解文章内容的能力。“这种观点不可信”说法错误,属曲解文意。从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原文“谷鲁斯等人认为引起移情的原因是人的生理活动,移情源自人的‘内模仿’。但立普</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斯的观点更可信”可知,谷鲁斯等人的观点是可信的。</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方法技巧</a:t>
            </a:r>
            <a:r>
              <a:rPr lang="zh-CN" altLang="en-US" sz="1530" kern="0" dirty="0" smtClean="0">
                <a:solidFill>
                  <a:srgbClr val="000000"/>
                </a:solidFill>
                <a:latin typeface="Times New Roman" panose="02020603050405020304" pitchFamily="65" charset="-122"/>
                <a:ea typeface="宋体" panose="02010600030101010101" pitchFamily="2" charset="-122"/>
              </a:rPr>
              <a:t>　筛选并整合文中信息的方法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首先要认真阅读文本,然后阅读题干和各选项,再根据各选项的表述在文本中找出相对应部分,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将各选项的表述同文本仔细比较,发现异同,判断正误。解答此类试题的一般思路:“整体感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知,检索原文—筛选信息,比对选项—比较验证,做出判断”。根据选项内容回到原文中找到信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息来源区域(即检索原文)一般不难,关键在于与选项进行比对并做出判断,这一步就是要求考</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生判断选项中的说法与原文表述是否一致。</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三、(2016浙江,8—10)阅读下面的文字,回答问题。(9分)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同诗歌、散文、戏剧一样,对于中国现代小说形式发展的评价,离不开五四初期的语言变革对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于中国现代小说由传统向现代转换的决定性意义这个“基点”。每次语言变迁都带来中国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现代小说形式的发展和变化。初期现代小说对各种语言资源的综合,直接推动了中国现代小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说写实性、抒情性、象征性等原则的确立,孕育了中国现代小说的诗化、散文化等美学风格,</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也使得现代小说的复调叙述成为可能;政治文化语境下语言方式的变动,推动了小说形式的进</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一步发展,“小说语言的政治化”带来的“标语口号”“概述”“讽刺”“直语”等特点,也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在一定程度上给小说文体带来“审美危机”,而作为对政治语言的反拨,又使小说发展了限制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性语态、隐喻和幽默修辞风格等文体表现形式;30年代新媒体影响下的语言变迁,催生了新的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小说语言方式,带来了现代都市新小说的形式,如跳跃的小说节奏、画报体小说、电影化小说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等形式的发展;40年代小说语言的“口语化”,带来了小说形式的戏剧化追求,推动了章回体等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传统小说形式的再利用和再发展。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从语言变迁与中国现代文学形式演进的角度,不仅可以准确评价中国现代文学形式发展中的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得与失,也能更加客观准确地评价同样作为语言艺术的中国古典文学,重新来看待和审视文言</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论述类文本阅读题常常设置以下命题陷阱: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(1)以偏概全。指故意增删、改动文中表示范围限制或程度轻重的词语。这类干扰主要指以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部分代整体(或相反)、以个别代一般(或相反)、以特殊代普遍(或相反)。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(2)因果混乱。有两种情况:一是因果颠倒,就是把“因”错断成“果”,“果”错断成“因”,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颠倒了两者的关系;二是强加因果,就是把没有因果关系的说成有因果关系。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(3)主次颠倒。事物的发展变化就矛盾而言有主要矛盾和次要矛盾,就原因而言有主要原因和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次要原因,就表现而言有主要表现和次要表现。命题者设置陷阱时,有时会将这些“主要”的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方面和“次要”的方面倒置。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(4)混淆是非(肯定或否定颠倒)。混淆是非是指命题者设计选项时在事物的性质上进行干扰,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有意将阅读材料中肯定了的事物加以否定,或者将否定了的事物加以肯定。选项中往往会出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现含有肯定或否定的关键词,如“没”“没有”“无”“无非”等。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(5)无中生有。指选项中所说的内容在原文中未涉及,也不能从原文中推断出来。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(6)混淆条件或关系。有两种情况:一是混淆充分、必要条件;二是混淆兼备和选择关系。必要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条件常用关联词为“只有</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,才</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”,充分条件常用关联词为“只要</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,就</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”,兼备</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关系常用关联词为“</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和</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”,选择关系常用关联词为“</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或</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(7)偷换概念或张冠李戴。命题者在解释概念或转述文意时,通过漏字、添字、改字、换序等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方式扩大、缩小或转移概念,或故意弄错对象。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(8)曲解文意。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3.答案    D　本题考查理解文章内容的能力。“此时主体的情感是移置在青山中,只属于青山</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的”错,由原文“在移情之际,不但物我两忘、物我同一,而且物我互赠、物我回还”可知,主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客体融为一体,既使无情的“青山”有情化,又使“我”在对象中玩味自我本身。</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七、(2017天津,5—7)阅读下面的文字,回答问题。(9分)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人类社会存在于一定的时间和空间中。空间是固定、具体的,而时间则需要通过某种办法加</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以测定和标识。人们测定和标识时间的参照最初是感知和观察到的物候和气候的变化。什</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么时间月圆了、月缺了,什么时候气候转暖,种子发芽、庄稼生长了</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这些变化就被我们的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先人用来作为早期测定时间的依据。</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时间是人类用以描述物质运动或事件发生过程的一个参数。人们为了更准确地衡量、计</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算、记录时间,就要进一步选择具有普适性、恒久性和周期循环性的参照物。于是,太阳、月</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亮、谷物的成熟期等,就成为了优选的参照系。人类很早就学会观察日月星辰,用以测量时</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间。大约在纪元前五千年,人们利用指时杆观察日影。纪元前11世纪,已经有了关于日晷和漏</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壶的记载。详细记录时间的钟表的发明,大约是13世纪下半叶的事情了。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协调和规范各民族或国家群体内部公共时间制度的,是各国的特定历法。世界现行历法最为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普遍的有:以地球围绕太阳旋转的周期作为参照物的太阳历或称阳历,我国当今使用的公历就</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是这一历法,作为我们传统时间制度组成部分的二十四节气的制定,实质上也是以地球围绕太</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阳旋转的周期作为参照物的;还有以月球围绕地球旋转周期为参照物的太阴历或称阴历;我国</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自夏代开始使用、后经汉武帝太初元年修订的兼顾太阳历和太阴历确定的历法是阴阳合历,</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即所谓“夏历”“农历”,或俗称的“阴历”“旧历”。这样说来,我们的夏历是既参照了对</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月亮的观察,又参照了对太阳的观察而制定的。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我们的民间传统节日体系,例如春节、元宵节等都是依据过去千百年来通行的阴阳合历而确</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立的。这种历法在我们的实践活动中依然占有重要地位。正像我们对光华照人的月亮以及</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太阳倍感亲切一样,对使用了几千年的阴阳合历我们同样有着深深的钟情和依恋。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为了找到一个对农业生产极为重要、又准确标识寒暑往来规律的计时办法,人们将一年365天</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平分为24等份,分别给予一个名称,如立春、雨水等,于是就形成了二十四节气的时间标识制</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度。在某些历史时期,某些节气的名称与今或有不同,但在汉代刘安著《淮南子》中,就明确有</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二十四节气名称的记载了。各个节气都有明显的“物候”作为标志,即二十四节气七十二物</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候。我们的先人发明节气,把自然界的变化、动植物以及人体功能的状态和变化都反映出来</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了,而且相当准确:雨水,草木萌动;立秋,凉风至等。这些都是从人们对自然界的细腻感觉出发</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而形成的,体现出对客观规律的准确认知,相当科学。</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以上在我们中国人生活中合并使用的阴历阳历时间制度,各有其科学依据、计算方法和历史</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49515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发展进程。表面上看来似乎互不关联、彼此相悖,但在我们的生活中交错使用、互为补充,形</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成了协调并用、多元而统一的时间计算体系。这个多元而统一的时间制度就是我们中国人</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生产生活节律和节日体系的背景。</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(刘魁立《中国人的时间制度》,有删改)</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1.下列理解与原文</a:t>
            </a:r>
            <a:r>
              <a:rPr lang="zh-CN" altLang="en-US" sz="1500" u="sng" kern="0" dirty="0" smtClean="0">
                <a:solidFill>
                  <a:srgbClr val="000000"/>
                </a:solidFill>
                <a:latin typeface="Times New Roman" panose="02020603050405020304" pitchFamily="65" charset="-122"/>
                <a:ea typeface="宋体" panose="02010600030101010101" pitchFamily="2" charset="-122"/>
              </a:rPr>
              <a:t>不相符</a:t>
            </a:r>
            <a:r>
              <a:rPr lang="zh-CN" altLang="en-US" sz="150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500" kern="0" spc="333"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A.“阴历”也称“农历”“旧历”,即我国自夏代开始使用的“夏历”,是以月球围绕地球旋</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转周期为参照物的太阴历。</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B.从感知、观察物候和气候的变化,到选择具有普适性、恒久性和周期性的参照物,人们测定</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和标识时间的方法不断改进。</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C.端午、中秋等传统节日是以过去千百年以来通行的阴阳合历为依据而确立的,是我们民俗</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传统的一部分。</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D.二十四节气都有明显的物候标志,作为一种时间标识制度,它有利于人们的农业生产和日常</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生活。</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en-US" altLang="zh-CN" sz="1500"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下列对“时间制度”相关内容的理解</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与原文观点</a:t>
            </a:r>
            <a:r>
              <a:rPr lang="zh-CN" altLang="en-US" sz="1500" u="sng" kern="0" dirty="0" smtClean="0">
                <a:solidFill>
                  <a:srgbClr val="000000"/>
                </a:solidFill>
                <a:latin typeface="Times New Roman" panose="02020603050405020304" pitchFamily="65" charset="-122"/>
                <a:ea typeface="宋体" panose="02010600030101010101" pitchFamily="2" charset="-122"/>
              </a:rPr>
              <a:t>不一致</a:t>
            </a:r>
            <a:r>
              <a:rPr lang="zh-CN" altLang="en-US" sz="1500" kern="0" dirty="0" smtClean="0">
                <a:solidFill>
                  <a:srgbClr val="000000"/>
                </a:solidFill>
                <a:latin typeface="Times New Roman" panose="02020603050405020304" pitchFamily="65" charset="-122"/>
                <a:ea typeface="宋体" panose="02010600030101010101" pitchFamily="2" charset="-122"/>
              </a:rPr>
              <a:t>的一项是</a:t>
            </a:r>
            <a:r>
              <a:rPr lang="en-US" altLang="zh-CN" sz="1500"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分</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spc="333"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a:t>
            </a:r>
            <a:endParaRPr lang="zh-CN" altLang="en-US" sz="1500" dirty="0" smtClean="0"/>
          </a:p>
          <a:p>
            <a:pPr eaLnBrk="0" latinLnBrk="1" hangingPunct="0">
              <a:lnSpc>
                <a:spcPct val="150000"/>
              </a:lnSpc>
            </a:pPr>
            <a:r>
              <a:rPr lang="en-US" altLang="zh-CN" sz="1500" kern="0" dirty="0" smtClean="0">
                <a:solidFill>
                  <a:srgbClr val="000000"/>
                </a:solidFill>
                <a:latin typeface="Times New Roman" panose="02020603050405020304" pitchFamily="65" charset="-122"/>
                <a:ea typeface="宋体" panose="02010600030101010101" pitchFamily="2" charset="-122"/>
              </a:rPr>
              <a:t>A.</a:t>
            </a:r>
            <a:r>
              <a:rPr lang="zh-CN" altLang="en-US" sz="1500" kern="0" dirty="0" smtClean="0">
                <a:solidFill>
                  <a:srgbClr val="000000"/>
                </a:solidFill>
                <a:latin typeface="Times New Roman" panose="02020603050405020304" pitchFamily="65" charset="-122"/>
                <a:ea typeface="宋体" panose="02010600030101010101" pitchFamily="2" charset="-122"/>
              </a:rPr>
              <a:t>各民族或国家群体内部公共时间制度的形成经历了漫长的过程</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公共时间制度的实施靠各</a:t>
            </a:r>
            <a:r>
              <a:rPr lang="zh-CN" altLang="en-US" sz="1500" dirty="0" smtClean="0"/>
              <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国特定的历法协调和规范。</a:t>
            </a:r>
            <a:endParaRPr lang="zh-CN" altLang="en-US" sz="15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540000" y="1080000"/>
            <a:ext cx="8158472" cy="5257178"/>
            <a:chOff x="540000" y="1080000"/>
            <a:chExt cx="8158472" cy="5257178"/>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B.历法是时间制度的重要内容,根据参照物的不同,世界上目前普遍分为太阳历或阳历、太阴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历或阴历、阴阳合历三种。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C.作为传统时间制度组成部分的二十四节气,在某些历史时期某些节气有不同的名称,这种情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况在《淮南子》中已有记载。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D.时间制度中阴历阳历各有科学依据、计算方法和历史发展进程,中国人合并使用,构成生产</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生活节律和节日体系的背景。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3.下列理解和推断,与原文内容相符的一项是(3分)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A.为了更准确地衡量、计算、记录时间,人们制造出指时杆、日晷、漏壶等,作为描述物质运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动或事件发生过程的参数。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B.阴阳合历是我们确立传统节日体系的依据,这是因为我国的传统节日有的依据太阳历,有的</a:t>
              </a:r>
              <a:r>
                <a:rPr dirty="0" smtClean="0"/>
                <a:t/>
              </a:r>
              <a:br>
                <a:rPr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依据太阴历。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C.我国传统的二十四节气是古人根据太阳、月亮一年内的位置变化及其引起的地面气候的</a:t>
              </a:r>
              <a:endParaRPr lang="zh-CN" altLang="en-US" dirty="0"/>
            </a:p>
          </p:txBody>
        </p:sp>
        <p:sp>
          <p:nvSpPr>
            <p:cNvPr id="4" name="TextBox 2"/>
            <p:cNvSpPr txBox="1"/>
            <p:nvPr/>
          </p:nvSpPr>
          <p:spPr>
            <a:xfrm>
              <a:off x="571472" y="5277657"/>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演变次序而制定的。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D.我国阴历阳历合并使用的时间制度,符合月球围绕地球旋转、地球围绕太阳旋转的周期性</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变化,能够反映寒暑往来的自然规律。</a:t>
              </a:r>
              <a:endParaRPr lang="zh-CN" alt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A　“是以月球围绕地球旋转周期为参照物的太阴历”错,由原文第三段“兼顾太阳</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历和太阴历确定的历法是阴阳合历”可知,概念理解错误。</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审题方法</a:t>
            </a:r>
            <a:r>
              <a:rPr lang="zh-CN" altLang="en-US" sz="1530" kern="0" dirty="0" smtClean="0">
                <a:solidFill>
                  <a:srgbClr val="000000"/>
                </a:solidFill>
                <a:latin typeface="Times New Roman" panose="02020603050405020304" pitchFamily="65" charset="-122"/>
                <a:ea typeface="宋体" panose="02010600030101010101" pitchFamily="2" charset="-122"/>
              </a:rPr>
              <a:t>　论述类文本阅读的命题主要从概念、判断、推理三个角度命题,概念类注意“内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涵、外延不准”“偷换概念”“误划类别”“张冠李戴”等错误;判断类注意“范围不当”</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“曲解文意”等错误;推理类注意“强加因果”等错误。答题时首先阅读题干,在文中找到题</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干对应的区间,然后仔细分析。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C　由原文第五段“但在汉代刘安著《淮南子》中,就明确有二十四节气名称的记载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了”可知,《淮南子》记载的不是“在某些历史时期某些节气有不同的名称”。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D　本题考查信息推断能力。A.由第二段可知,指时杆、日晷、漏壶等并非参数。B.</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强加因果。C.由第三段“二十四节气的制定,实质上也是以地球围绕太阳旋转的周期作为参</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照物的”可知,二十四节气并非古人根据“太阳、月亮一年内的位置变化”制定的。</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八、(2016天津,5—7)阅读下面的文字,回答问题。(9分)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文化消费就是消费者对有形和无形的文化产品的消耗,消费过程实质上就是对文化的消化、</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继承、积蓄、再造和创新过程。对消费者而言,文化消费的效用是获得精神享受。文化消费</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基本上可分为两类:一是消费者要实现文化消费,必须支付货币,这是主要的文化消费;另一类</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是由政府提供的公益性的文化消费。而文化活动是泛指与文化有关的一切人类活动,文化消</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费属于其中。文化活动之所以会发生,是出于社会、政治、经济、家庭等的需要。文化活动</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不仅会产生经济福利,也会产生政治福利、社会福利等,给每个社会成员带来福祉。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文化活动和文化消费自然引出了消费者的文化和消费者的文化资本两个概念。消费者作为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某个特定群体的成员,会继承和拥有这个群体的文化,即该群体一系列的态度、习俗、信念、</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价值观、规范以及技能等。至于每个消费者对所属群体的文化拥有状况如何,因人而异,受很</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多因素影响。至此,可以把消费者的文化资本定义为消费者拥有的文化存量,这种文化存量会</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使消费者产生文化消费意愿和消费能力。其中消费能力指的是解释、理解和欣赏文化产品</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的能力。显然,消费者的文化和消费者的文化资本分别与文化活动和文化消费相对应。</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消费者的文化资本或者文化存量,体现为两部分:与文化产品有关的文化和文化消费品位。消</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费者具备相应的文化,对相应的文化产品自然产生消费意愿和消费能力。消费者经过多次对</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文化产品的消费而形成的消费意愿和消费能力,则是文化消费品位。这种消费品位使消费者</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能够识别欣赏文化产品中的文化价值,从而形成对该文化产品的消费偏好。</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就消费者而言,由于文化消费品位是在消费过程中形成,那么文化消费品位与文化是一脉相承</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的,消费者的文化是文化消费品位形成的基础。但是消费者有了某种文化并不一定会形成相</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应的文化消费品位。因为尽管文化是形成文化消费品位的基础,但文化消费品位的形成还要</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受到诸如文化产品特性、价格,以及消费者收入、性别、年龄、种族、个人特质等因素的影</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响。正因为如此,文化消费品位具有广阔的成长空间。</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(选自资树荣《消费者的文化资本研究》,有删改)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1.下面对文章内容的理解,与原文</a:t>
            </a:r>
            <a:r>
              <a:rPr lang="zh-CN" altLang="en-US" sz="1530" u="sng" kern="0" dirty="0" smtClean="0">
                <a:solidFill>
                  <a:srgbClr val="000000"/>
                </a:solidFill>
                <a:latin typeface="Times New Roman" panose="02020603050405020304" pitchFamily="65" charset="-122"/>
                <a:ea typeface="宋体" panose="02010600030101010101" pitchFamily="2" charset="-122"/>
              </a:rPr>
              <a:t>不相符</a:t>
            </a:r>
            <a:r>
              <a:rPr lang="zh-CN" altLang="en-US" sz="153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A.文化消费是对文化的消化、继承、积蓄、再造和创新的过程,是消费者获得精神享受的过</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B.消费者支付货币消耗文化产品和免费观赏政府提供的公益性展演,都属于文化消费。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C.文化活动出于社会、政治、经济、家庭等多方面的需求,给个人、社会带来各种福利,是文</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848501"/>
            <a:ext cx="8127250" cy="5912169"/>
            <a:chOff x="539750" y="848501"/>
            <a:chExt cx="8127250" cy="5912169"/>
          </a:xfrm>
        </p:grpSpPr>
        <p:sp>
          <p:nvSpPr>
            <p:cNvPr id="2" name="TextBox 2"/>
            <p:cNvSpPr txBox="1"/>
            <p:nvPr/>
          </p:nvSpPr>
          <p:spPr>
            <a:xfrm>
              <a:off x="540000" y="848501"/>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化消费的体现。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D.消费者的文化资本与文化消费相对应,是消费者拥有的文化存量,会使消费者产生消费意愿</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和消费能力。</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2.下面对“文化消费品位”的理解,与作者观点</a:t>
              </a:r>
              <a:r>
                <a:rPr lang="zh-CN" altLang="en-US" sz="1530" u="sng" kern="0" dirty="0" smtClean="0">
                  <a:solidFill>
                    <a:srgbClr val="000000"/>
                  </a:solidFill>
                  <a:latin typeface="Times New Roman" panose="02020603050405020304" pitchFamily="65" charset="-122"/>
                  <a:ea typeface="宋体" panose="02010600030101010101" pitchFamily="2" charset="-122"/>
                </a:rPr>
                <a:t>不一致</a:t>
              </a:r>
              <a:r>
                <a:rPr lang="zh-CN" altLang="en-US" sz="153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A.消费者乐于为文化产品消费,经过多次消费形成的消费意愿和消费能力,就是该消费者的文</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化消费品位。</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B.消费者文化消费品位的形成,建立在其具备一定文化水平这一客观基础之上;消费者具备一</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定文化水平,就会形成相应的文化消费品位。</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C.消费者能够欣赏鉴别文化产品中的文化价值,其文化消费品位起了很大作用。</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D.文化消费品位不是静止不变的,它会随消费者文化底蕴、消费能力等因素的变化而变化。</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3.下列推断与原文观点相符的一项是(3分)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A.到书店购买图书阅读属于文化消费,而到图书馆借阅则不属于文化消费。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B.商人收藏画作与画家收藏画作的不同,在于商人不懂绘画,没有文化消费品位。</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C.作为一个特殊的文化消费群体,中学生因年龄、生活环境和文化水平比较接近,所以有一致</a:t>
              </a:r>
              <a:endParaRPr lang="zh-CN" altLang="en-US"/>
            </a:p>
          </p:txBody>
        </p:sp>
        <p:sp>
          <p:nvSpPr>
            <p:cNvPr id="3" name="TextBox 2"/>
            <p:cNvSpPr txBox="1"/>
            <p:nvPr/>
          </p:nvSpPr>
          <p:spPr>
            <a:xfrm>
              <a:off x="539750" y="5701149"/>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的文化消费品位和消费偏好。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D.文化消费有利于文化的传承与创新,因此提高消费者的文化消费品位,有助于推动一个群</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体、一个国家的文化发展。</a:t>
              </a:r>
              <a:endParaRPr lang="zh-CN" alt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4021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之于文学形式的意义。新文化运动提倡者从当时的文化发展大目标出发,反对文言文,提倡白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话文,完成了白话语言方式的确立,这种历史功绩自然不能抹杀。但当年有许多学者对五四语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言革命中彻底丢弃文言文的观念和实践持保留态度,他们的言论、思考和忧虑中的合理成分,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随着时间的推移也在被人们重新认识。时过境迁,尤其是在冷静面对白话语言给文学带来的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一些困境时,在追寻白话语言的“艺术化”加工过程中,当年新文化运动提倡者事后的反思性</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意见,与五四白话文运动中以“学衡”为代表的反对派意见,在语言与文学关系问题的许多认</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识上有着惊人的一致。而且很多现代文学史上的代表性作家在创作实践中,在各类文学文本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的写作中,也吸收了大量文言的因素和成分,甚至创作了大量的文言诗词,其造诣也是很高的。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这不仅证明了文言作为文学语言的生命力,并未因白话文的兴起而消失,而且也表明:事实上,</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文言也参与了语言变迁与中国现代文学形式演进的过程。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(所选文段有删改)</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“是文化消费的体现”错误,原文是“文化消费属于其中”(第1自然段)。</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B　“消费者具备一定文化水平,就会形成相应的文化消费品位”表述过于绝对,原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文是“消费者有了某种文化并不一定会形成相应的文化消费品位”。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A.“到图书馆借阅则不属于文化消费”错误,“到图书馆借阅”属于“由政府提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供的公益性的文化消费”(第1自然段)。B.“商人不懂绘画,没有文化消费品位”错误,文中第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3自然段说到“消费者经过多次对文化产品的消费而形成的消费意愿和消费能力,则是文化消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费品位”,据此定义可以推断商人是否有文化品位与懂不懂绘画无直接关系。C.“中学生因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年龄、生活环境和文化水平比较接近,所以有一致的文化消费品位和消费偏好”的推断与原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文观点不完全相符,因为“每个消费者对所属群体的文化拥有状况如何,因人而异,受很多因素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影响”(第2自然段)。</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九、(2015安徽,1—3)阅读下面的文字,回答问题。(9分)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有人说到“经”,便有意无意地把它等同于“经典”,而提起“中国经典”,就转换成“儒家经</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典”,这种观念有些偏狭。中国经典绝不是儒家一家经典可以独占的,也应包括其他经典,就像</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中国传统是“复数的”传统一样。</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首先,中国经典应当包括佛教经典,也应当包括道教经典。要知道,“三教合一”实在是东方的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中国与西方的欧洲在文化领域中最不同的地方之一,也是古代中国政治世界的一大特色。即</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使是古代中国的皇帝,不仅知道“王霸道杂之”,也知道要“儒家治世,佛教治心,道教治身”,</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绝不只用一种武器。因此,回顾中国文化传统时,仅仅关注儒家的思想和经典,恐怕是过于狭窄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了。即便是儒家,也包含了相当复杂的内容,有偏重“道德自觉”的孟子和偏重“礼法治世”</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的荀子,有重视宇宙天地秩序的早期儒家和重视心性理气的新儒家。应当说,在古代中国,关注</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政治秩序和社会伦理的儒家,关注超越世界和精神救赎的佛教,关注生命永恒和幸福健康的道</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教,分别承担着传统中国的不同责任,共同构成中国复数的文化。其次,中国经典不必限于圣</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贤、宗教和学派的思想著作,它是否可以包括得更广泛些?比如历史著作《史记》《资治通</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鉴》,比如文字学著作《说文解字》,甚至唐诗、宋词、元曲里面的那些名著佳篇。</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经典并非天然就是经典,它们都经历了从普通著述变成神圣经典的过程,这在学术史上叫“经</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典化”。没有哪部著作是事先照着经典的尺寸和样式量身定做的,只是因为它写得好,被引用</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得多,被人觉得充满真理,又被反复解释,有的还被“钦定”为必读书,于是,就在历史中渐渐成</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了被尊崇、被仰视的经典。因此,如今我们重新阅读经典,又需要把它放回产生它的时代里面,</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重新去理解。经典的价值和意义,也是层层积累的,对那些经典里传达的思想、原则甚至知识,</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未必需要亦步亦趋“照办不走样”,倒是要审时度势“活学活用”,要进行“创造性的转</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化”。</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阅读经典可以使人们了解从古至今“人类究竟面临哪些重大问题”,但古代经典并不是不可</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违逆的圣经,毕竟历史已经翻过了几千年。因此,对于古代经典,既不必因为它承负着传统而视</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其为累赘包袱,也不必因为它象征着传统而视其为金科玉律。我的看法是:第一,经典在中国是</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和我们的文化传统紧紧相随的巨大影子,你以为扔开了它,其实在社会风俗、日常行事和口耳</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相传里面,它总会“借尸还魂”;第二,历史上的经典只是一个巨大的资源库,你不打开它,资源</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不会为你所用,而今天的社会现实和生活环境,是刺激经典知识是否以及如何再生和重建的背</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景,经典中的什么资源被重新发掘出来,很大程度取决于“背景”召唤什么样的“历史记忆”;</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第三,经典在今天,是需要重新“解释”的,只有经过解释和引申,“旧经典”才能成为在我们</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今天的生活世界中继续起作用的,呈现出与其他民族不同风格的“新经典”。</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(选自葛兆光《中国经典十种·序言》,有删改)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1.下列关于“中国经典”的表述,符合原文意思的一项是(3分)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A.中国经典一般意义上与“经”应该是一致的,但将其转换成“儒家经典”的观念在作者看</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来则有些偏狭。</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B.中国经典的核心思想是“三教合一”,而“三教合一”正是中国与欧洲在文化领域中最为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不同的地方之一。</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C.中国经典内容丰富,其中的儒、佛、道思想各有特色,共同构成中国多元的文化,并在古代中</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国发挥了重要作用。</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D.中国经典的认定,除了要考虑圣贤、宗教、学派的思想著作,还需要侧重考虑唐诗、宋词、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元曲里面的名著佳篇。</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2.下列理解,</a:t>
            </a:r>
            <a:r>
              <a:rPr lang="zh-CN" altLang="en-US" sz="1530" u="sng" kern="0" dirty="0" smtClean="0">
                <a:solidFill>
                  <a:srgbClr val="000000"/>
                </a:solidFill>
                <a:latin typeface="Times New Roman" panose="02020603050405020304" pitchFamily="65" charset="-122"/>
                <a:ea typeface="宋体" panose="02010600030101010101" pitchFamily="2" charset="-122"/>
              </a:rPr>
              <a:t>不符合</a:t>
            </a:r>
            <a:r>
              <a:rPr lang="zh-CN" altLang="en-US" sz="1530" kern="0" dirty="0" smtClean="0">
                <a:solidFill>
                  <a:srgbClr val="000000"/>
                </a:solidFill>
                <a:latin typeface="Times New Roman" panose="02020603050405020304" pitchFamily="65" charset="-122"/>
                <a:ea typeface="宋体" panose="02010600030101010101" pitchFamily="2" charset="-122"/>
              </a:rPr>
              <a:t>原文意思的一项是(3分)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A.在古代中国的政治世界中,封建统治者并不仅仅使用一种思想工具实行统治,比如,用儒家思</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991377"/>
            <a:ext cx="8127250" cy="5618384"/>
            <a:chOff x="539750" y="991377"/>
            <a:chExt cx="8127250" cy="5618384"/>
          </a:xfrm>
        </p:grpSpPr>
        <p:sp>
          <p:nvSpPr>
            <p:cNvPr id="2" name="TextBox 2"/>
            <p:cNvSpPr txBox="1"/>
            <p:nvPr/>
          </p:nvSpPr>
          <p:spPr>
            <a:xfrm>
              <a:off x="540000" y="991377"/>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想治世,用佛教思想治心,用道教思想治身。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B.儒家的思想内容比较复杂,偏重“道德自觉”的孟子和偏重“礼法治世”的荀子都关注社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会伦理,而重视心性理气的新儒家只关注政治秩序。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C.能成为被人们尊崇和仰视的经典的,往往是那些被广泛引用、被认为充满真理、被一再解</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释的优秀著作,其中有的还曾被“钦定”为必读书。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D.经典与我们中国的文化传统密切相关,其思想内容总是会留存在社会风俗、人们的日常行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事和口耳相传中,如影随形,并不时地表现出来。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3.根据原文内容,下列理解和分析正确的一项是(3分)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A.经典不是天然形成的,它经历了从普通著述到神圣经典的层层积累的经典化过程,这一过程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正是经典的价值和意义所在。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B.阅读经典时,如果将其放在那个产生它的历史时代里面去重新理解,我们就可以了解人类从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古至今曾经面临的重大问题。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C.经典知识如何再生和重建,经典中哪些资源被重新发掘和利用,很大程度上取决于当今社会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现实、生活环境的需要。</a:t>
              </a:r>
              <a:endParaRPr lang="zh-CN" altLang="en-US" dirty="0"/>
            </a:p>
          </p:txBody>
        </p:sp>
        <p:sp>
          <p:nvSpPr>
            <p:cNvPr id="3" name="TextBox 2"/>
            <p:cNvSpPr txBox="1"/>
            <p:nvPr/>
          </p:nvSpPr>
          <p:spPr>
            <a:xfrm>
              <a:off x="539750" y="5903414"/>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D.对“旧经典”进行重新解释和引申,是为了让它在我们今天的现实生活中发挥作用,呈现出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与其他民族不同的风格。</a:t>
              </a:r>
              <a:endParaRPr lang="zh-CN" alt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1080000"/>
            <a:ext cx="8127250" cy="5265211"/>
            <a:chOff x="539750" y="1080000"/>
            <a:chExt cx="8127250" cy="5265211"/>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A.“中国经典一般意义上与‘经’应该是一致的”曲解文意,据原文第一段中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“有人说到‘经’,便有意无意地把它等同于‘经典’,</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这种观念有些偏狭”可知。B.</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“中国经典的核心思想是‘三教合一’”无中生有,原文没有提到“核心思想”。D.“还需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要侧重考虑唐诗、宋词、元曲里面的名著佳篇”表述不全,由原文第二段“它是否可以包括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得更广泛些?比如历史著作《史记》《资治通鉴》,比如文字学著作《说文解字》,甚至唐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诗、宋词、元曲里面的那些名著佳篇”可知中国经典可以包括得更广泛些。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B　原文没有说“新儒家只关注政治秩序”。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A.“它经历了从普通著述到神圣经典的层层积累的经典化过程,这一过程正是经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典的价值和意义所在”错,据原文第三段可知经典的价值和意义在于“审时度势‘活学活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用’”“进行‘创造性的转化’”。B.“如果将其放在那个产生它的历史时代里面去重新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理解”是作者对我们重新阅读经典所提的要求,可由原文第三段“如今我们重新阅读经典,又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需要把它放回产生它的时代里面,重新去理解”判断。D.“是为了让它在我们今天的现实生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活中发挥作用,呈现出与其他民族不同的风格”说法绝对,原文最后表述是“才能成为在我们</a:t>
              </a:r>
              <a:endParaRPr lang="zh-CN" altLang="en-US" dirty="0"/>
            </a:p>
          </p:txBody>
        </p:sp>
        <p:sp>
          <p:nvSpPr>
            <p:cNvPr id="3" name="TextBox 2"/>
            <p:cNvSpPr txBox="1"/>
            <p:nvPr/>
          </p:nvSpPr>
          <p:spPr>
            <a:xfrm>
              <a:off x="539750" y="5992037"/>
              <a:ext cx="8127000" cy="35317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今天的生活世界中继续起作用的,呈现出与其他民族不同风格的‘新经典’”。</a:t>
              </a:r>
              <a:endParaRPr lang="zh-CN" alt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十、(2015湖北,6—8)阅读下面的文章,回答问题。(9分)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秦汉时代的普遍知识与一般思想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葛兆光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秦汉时代的普遍知识与一般思想,大致可以归纳如下。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“天”仍然是判断与理解的基本依据。仿效“天”的构造,模拟“天”的运行,遵循“天”的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规则,就可以获得思想与行为的合理性。在人们心目中,凡是仿效“天”的,就能够拥有“天”</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的神秘与权威,于是,这种“天”的意义,在祭祀仪式中转化为神秘的支配力量,在占卜仪式中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转化为神秘的对应关系。不仅是一般民众,就连天子与贵族也相信合理依据和权力基础来自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“天”,秦汉时代皇宫的建筑要仿效天的结构,汉代的墓室顶部要绘上天的星象,祭祀的场所更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要仿造一个与天体一致的结构。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“天”所显示的自然法则更加明确地被一些基本的数字概念所表述,而这些概念又被具体化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为一些可以操作的技术,于是“天”与“人”之间就被联系起来。首先是“一”。在秦汉时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代,它既是宇宙的中心、唯一的本原、至上的神祇,又是天下一统、君主权威、理性法则、知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识基础和一切的终极依据。其次是“二”。“二”即阴阳,既可以指日月、天地,也可以指君</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臣、上下,以及从阴阳引申出来的冷暖、湿燥、尊卑、贵贱。再次是“五”。在《吕氏春</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秋》中,思想家曾为“五”并列出种种匹配的事物和现象。这说明人们普遍相信“五行”可</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以归纳和整理宇宙间的一切,使宇宙整齐有序。相反,如果五行、五色、五声、五味、五方、</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五脏、五祀等等发生紊乱,人们就要用技术将其调整过来,否则人就会生病,社会就会混乱,宇</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宙就会无序。比如朝代的变更,要顺序地吻合五德的排行;人们的服饰,要顺序地吻合五色的轮</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次。这种数字概念经历了漫长的整合和论证过程,在秦汉时代终于以系统的形式固定下来。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沟通天地人神的权力仍然被少数术士所掌握。大多数人相信,他们由于有某些特殊的禀赋与</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训练,拥有与神秘世界对话的能力,人们需要通过他们与天、与神灵、与祖先交流。</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当时人们关心的中心问题有以下几类。一是生命。铜镜铭文这样的考古资料透露了秦汉时</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代人们的生活观念,看来当时的人们相信人是可以不死的,不过也相信人之永恒极其困难。如</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果说铜镜铭文、帛画、画像石中的神仙内容及秦汉方士的求仙寻药炼金活动,反映了人们对</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生命的期望和想象,那么很明显,他们也努力地探索过人体的奥秘与医疗技术,张家山汉简中的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《脉书》、马王堆帛书中的《五十二病方》等,就反映了人们的焦虑和忧患。正是在这种期</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望和想象、焦虑和忧患中,人们逐渐形成了生死观念。二是幸福。在秦汉的一般思想世界中,</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精神上的自由和超越作为人生幸福的内容,渐渐退居次要地位,对幸福的期望往往被普遍的神</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仙信仰具体化和世俗化,精神上的自由和超越被生理上的自由和超越(永生)所取代,“富贵”</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与子孙“繁衍”成了更现实的追求,铜镜铭文中那么多的“富贵”和“宜子孙”的字样就是</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明证。三是国家。当诸侯国家日益消亡或削弱,各种文化区域日趋混融成为一个文化共同体</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的时候,人们开始彼此认同。“天下”一词在当时是一个较纯粹的政治概念,当人们逐渐有了</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更广泛的地理知识之后,人们认识到自己所熟悉的地域只是天下的一部分,于是又常常使用</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“海内”一词。“海内”一词在当时成了中国人的文化疆域的代名词,凡是生活在海内的人,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凡是有共同语言、习俗、观念与服饰的海内人,都是“文化意义”上的“中国人”,文化意义</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上的共同体已经在人们心目中确立了。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(本文有删改)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1.关于秦汉时代人们对“天”的认识,下列理解符合原文意思的一项是(3分)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A.汉代的墓室顶部要绘上天的星象,祭祀的场所更要仿造一个与天体一致的结构,这只是为了</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营造一种神秘的氛围,让普通人敬畏。</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B.人类的社会秩序、伦理关系都是以“天”为依据来建立的,如果发生紊乱,人们可以根据自</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己的意志来进行调节,使问题得到根本解决。</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C.无论普通民众还是权贵,都把“天”作为认识世界的基本依据,认为遵循“天”的规则,效法</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“天”,能够获得思想和行为的合法性。</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D.“天”是自然的法则,一切知识都与之相关,秦汉时代的人们以“天”为根本法则认识外部</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世界,以神仙信仰为终极依据认识自我。</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2.下列理解和分析,</a:t>
            </a:r>
            <a:r>
              <a:rPr lang="zh-CN" altLang="en-US" sz="1530" u="sng" kern="0" dirty="0" smtClean="0">
                <a:solidFill>
                  <a:srgbClr val="000000"/>
                </a:solidFill>
                <a:latin typeface="Times New Roman" panose="02020603050405020304" pitchFamily="65" charset="-122"/>
                <a:ea typeface="宋体" panose="02010600030101010101" pitchFamily="2" charset="-122"/>
              </a:rPr>
              <a:t>不符合</a:t>
            </a:r>
            <a:r>
              <a:rPr lang="zh-CN" altLang="en-US" sz="1530" kern="0" dirty="0" smtClean="0">
                <a:solidFill>
                  <a:srgbClr val="000000"/>
                </a:solidFill>
                <a:latin typeface="Times New Roman" panose="02020603050405020304" pitchFamily="65" charset="-122"/>
                <a:ea typeface="宋体" panose="02010600030101010101" pitchFamily="2" charset="-122"/>
              </a:rPr>
              <a:t>原文意思的一项是(3分)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A.因为“天”等同于“一”,意味着绝对和神圣,所以,秦汉时代皇宫的建筑要仿效天的结构,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以显示对唯一的神的崇敬。</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B.一些基本的数字概念的表述显示了天与人之间的关联,五行、五声、五色、五方、五祀等</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实际上都体现了“天”蕴含的自然法则与宇宙秩序。</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C.秦汉时代,在很多人的观念里,只有少数被认为有特殊禀赋与训练的术士才能与天、神沟通,</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并非人人都具有与神秘世界对话的能力。</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D.“一”“二”“五”等数字概念表达了“天”所显示的自然法则,这些概念的形成和确立</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经历了漫长的过程,并牵连着中国古代的思想传统。</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1.</a:t>
            </a:r>
            <a:r>
              <a:rPr lang="zh-CN" altLang="en-US" sz="1530" kern="0" dirty="0" smtClean="0">
                <a:solidFill>
                  <a:srgbClr val="000000"/>
                </a:solidFill>
                <a:latin typeface="Times New Roman" panose="02020603050405020304" pitchFamily="65" charset="-122"/>
                <a:ea typeface="宋体" panose="02010600030101010101" pitchFamily="2" charset="-122"/>
              </a:rPr>
              <a:t>下列说法符合原文意思的一项是</a:t>
            </a:r>
            <a:r>
              <a:rPr lang="en-US" altLang="zh-CN" sz="1530" kern="0" dirty="0" smtClean="0">
                <a:solidFill>
                  <a:srgbClr val="000000"/>
                </a:solidFill>
                <a:latin typeface="Times New Roman" panose="02020603050405020304" pitchFamily="65" charset="-122"/>
                <a:ea typeface="宋体" panose="02010600030101010101" pitchFamily="2" charset="-122"/>
              </a:rPr>
              <a:t>(3</a:t>
            </a:r>
            <a:r>
              <a:rPr lang="zh-CN" altLang="en-US" sz="1530" kern="0" dirty="0" smtClean="0">
                <a:solidFill>
                  <a:srgbClr val="000000"/>
                </a:solidFill>
                <a:latin typeface="Times New Roman" panose="02020603050405020304" pitchFamily="65" charset="-122"/>
                <a:ea typeface="宋体" panose="02010600030101010101" pitchFamily="2" charset="-122"/>
              </a:rPr>
              <a:t>分</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　　</a:t>
            </a:r>
            <a:r>
              <a:rPr lang="en-US" altLang="zh-CN" sz="1530" kern="0" dirty="0" smtClean="0">
                <a:solidFill>
                  <a:srgbClr val="000000"/>
                </a:solidFill>
                <a:latin typeface="Times New Roman" panose="02020603050405020304" pitchFamily="65" charset="-122"/>
                <a:ea typeface="宋体" panose="02010600030101010101" pitchFamily="2"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A.</a:t>
            </a:r>
            <a:r>
              <a:rPr lang="zh-CN" altLang="en-US" sz="1530" kern="0" dirty="0" smtClean="0">
                <a:solidFill>
                  <a:srgbClr val="000000"/>
                </a:solidFill>
                <a:latin typeface="Times New Roman" panose="02020603050405020304" pitchFamily="65" charset="-122"/>
                <a:ea typeface="宋体" panose="02010600030101010101" pitchFamily="2" charset="-122"/>
              </a:rPr>
              <a:t>对各种语言资源的综合运用孕育了中国现代小说诗化、散文化等美学风格</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进而推动了写</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实性、抒情性、象征性等原则的确立。</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B.“小说语言的政治化”虽然在一定程度上给中国现代小说文体带来“审美危机”,但客观</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上仍然起到了推动小说形式发展的作用。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C.在五四白话文运动中,“学衡”一派对中国古典文学的语言艺术持否定态度,但并不是所有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学者都支持彻底抛弃文言文的极端做法。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D.从语言变革的角度研究中国现代文学形式的发展,其最重要的意义在于重新看待和审视文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言对文学形式的重大价值。</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2.从内容出发,最适合做选文标题的一项是(3分)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A.中国现代小说形式的发展过程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B.中国现代文学形式发展的得与失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C.语言变革影响中国现代文学形式的发展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D.中国现代小说形式的发展深受语言变迁的影响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3.根据相关内容,用自己的语言指出文言在中国现代文学形式发展中的两点作用。(3分)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3.根据原文内容,下列理解和分析正确的一项是(3分)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A.秦汉时代,人们普遍相信“五行”可以归纳和整理宇宙间的一切,使宇宙整齐有序,所以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“五”也可以作为宇宙间一切的终极依据。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B.秦汉时代人们的普遍知识与一般思想反映出,中国人对于幸福的理解从来就没有精神超越</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的层面,而只着重于现世与物质层面。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C.秦汉时代,人们相信永生可以实现,这样的生死观导致了神仙信仰的世俗化,对于“富贵”和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“宜子孙”的追求即是神仙信仰世俗化的重要表现。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D.秦汉时代,与“天下”一词作为政治概念不同,“海内”是“文化疆域”的代名词,“海内”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的人于文化层面能够彼此认同。</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A.据第二段最后一句可知,“让普通人敬畏”不符合原文意思,原文说“不仅是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一般民众,就连天子与贵族也相信合理依据和权力基础来自‘天’”。B.据原文第三段倒数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第三句可知,“如果发生紊乱,人们可以根据自己的意志来进行调节</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”不符合原文意思,原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文说“如果五行、五色、五声、五味、五方、五脏、五祀等等发生紊乱,人们就要用技术将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其调整过来”。D.无中生有,原文中并没有“以神仙信仰为终极依据认识自我”的信息。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A　据第二段可知,“以显示对唯一的神的崇敬”不符合原文意思,原文说“仿效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‘天’的构造</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就能够拥有‘天’的神秘与权威”。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A.无中生有,“所以‘五’也可以作为宇宙间一切的终极依据”原文中并无体</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现。B.据第五段关于“幸福”的论述可知,“秦汉时代</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,中国人对于幸福的理解从来就没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有精神超越的层面</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”不符合原文意思,原文为“精神上的自由和超越作为人生幸福的内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容,渐渐退居次要地位”。C.据第五段关于“生死”和“幸福”的阐述可知,“这样的生死观</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导致了神仙信仰的世俗化”错,“这样的生死观”与“神仙信仰的世俗化”并没有因果关系。</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991509"/>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一、(2018浙江台州高三期末检测,7—9)阅读下面的文字,回答问题。(10分)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欧洲气候不同,因此产品不同,适宜于产品交换。随着市场关系的发展,产品通过河流或相邻的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两个定居地之间开辟的林中道路进行运输。这类商业最重要的特点也许主要是买卖大宗产</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品,如木材、粮食、酒、羊毛、青鱼等,是为了满足15世纪欧洲日益增长的人口的需要,而不像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东方商队那样,运输奢侈品。地理因素在这方面又起了重要作用。因为水上运输商品要节省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得多,而且欧洲有很多可通航的河流。四周环海,进一步促进了重要的造船业的发展,到中世纪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末期,波罗的海、北海、地中海和黑海之间的海上贸易十分兴旺。可以想象,这类贸易会因战</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争而部分中断,并受歉收和天灾等地区性灾害的影响;但总的说来,贸易继续扩大,使欧洲进一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步繁荣,物品更加丰富,结果形成了新的财富中心,如汉萨同盟或意大利诸城市。定期的长途商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品交换,反过来促进了国际范围内汇票、信贷制度和银行业的发展。商业信贷和后来的保险</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单的存在本身表明了经济状况的基本可预测性,这是以前世界任何地区的私商难能具备的条件。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商业、商人、港口和市场分散地,尤其是不受监督的自由发展所带来的政治和社会影响,具有</a:t>
            </a:r>
            <a:endParaRPr lang="zh-CN" altLang="en-US" dirty="0"/>
          </a:p>
        </p:txBody>
      </p:sp>
      <p:grpSp>
        <p:nvGrpSpPr>
          <p:cNvPr id="3" name="组合 7"/>
          <p:cNvGrpSpPr/>
          <p:nvPr/>
        </p:nvGrpSpPr>
        <p:grpSpPr>
          <a:xfrm>
            <a:off x="3295650" y="919939"/>
            <a:ext cx="2543175" cy="549275"/>
            <a:chOff x="3899266" y="4430468"/>
            <a:chExt cx="1716088" cy="371475"/>
          </a:xfrm>
        </p:grpSpPr>
        <p:pic>
          <p:nvPicPr>
            <p:cNvPr id="4" name="Picture 2" descr="E:\2016年\图书出版\2017版 53B教参\教参课件\栏目图.png"/>
            <p:cNvPicPr>
              <a:picLocks noChangeAspect="1"/>
            </p:cNvPicPr>
            <p:nvPr/>
          </p:nvPicPr>
          <p:blipFill>
            <a:blip r:embed="rId3"/>
            <a:stretch>
              <a:fillRect/>
            </a:stretch>
          </p:blipFill>
          <p:spPr>
            <a:xfrm>
              <a:off x="3899266" y="4430468"/>
              <a:ext cx="1716088" cy="371475"/>
            </a:xfrm>
            <a:prstGeom prst="rect">
              <a:avLst/>
            </a:prstGeom>
            <a:noFill/>
            <a:ln w="9525">
              <a:noFill/>
            </a:ln>
          </p:spPr>
        </p:pic>
        <p:sp>
          <p:nvSpPr>
            <p:cNvPr id="5" name="矩形 6"/>
            <p:cNvSpPr/>
            <p:nvPr/>
          </p:nvSpPr>
          <p:spPr>
            <a:xfrm>
              <a:off x="4069440" y="4456352"/>
              <a:ext cx="946098" cy="311352"/>
            </a:xfrm>
            <a:prstGeom prst="rect">
              <a:avLst/>
            </a:prstGeom>
            <a:noFill/>
            <a:ln w="9525">
              <a:noFill/>
            </a:ln>
          </p:spPr>
          <p:txBody>
            <a:bodyPr wrap="none">
              <a:spAutoFit/>
            </a:bodyPr>
            <a:lstStyle/>
            <a:p>
              <a:r>
                <a:rPr lang="zh-CN" altLang="en-US" sz="2400" dirty="0">
                  <a:solidFill>
                    <a:schemeClr val="bg1"/>
                  </a:solidFill>
                  <a:latin typeface="微软雅黑" panose="020B0503020204020204" charset="-122"/>
                  <a:ea typeface="微软雅黑" panose="020B0503020204020204" charset="-122"/>
                </a:rPr>
                <a:t>三年模拟</a:t>
              </a:r>
            </a:p>
          </p:txBody>
        </p:sp>
      </p:grpSp>
      <p:sp>
        <p:nvSpPr>
          <p:cNvPr id="6" name="TextBox 11"/>
          <p:cNvSpPr txBox="1"/>
          <p:nvPr/>
        </p:nvSpPr>
        <p:spPr>
          <a:xfrm>
            <a:off x="2257639" y="1484454"/>
            <a:ext cx="4627880" cy="553085"/>
          </a:xfrm>
          <a:prstGeom prst="rect">
            <a:avLst/>
          </a:prstGeom>
          <a:noFill/>
          <a:ln w="9525">
            <a:noFill/>
          </a:ln>
        </p:spPr>
        <p:txBody>
          <a:bodyPr wrap="none">
            <a:spAutoFit/>
          </a:bodyPr>
          <a:lstStyle/>
          <a:p>
            <a:pPr marL="0" indent="0" algn="ctr" eaLnBrk="0" latinLnBrk="1" hangingPunct="0">
              <a:lnSpc>
                <a:spcPct val="150000"/>
              </a:lnSpc>
              <a:spcBef>
                <a:spcPts val="140"/>
              </a:spcBef>
              <a:buNone/>
            </a:pPr>
            <a:r>
              <a:rPr lang="zh-CN" altLang="en-US" sz="2000" dirty="0">
                <a:latin typeface="黑体" panose="02010600030101010101" pitchFamily="49" charset="-122"/>
                <a:ea typeface="黑体" panose="02010600030101010101" pitchFamily="49" charset="-122"/>
                <a:sym typeface="+mn-ea"/>
              </a:rPr>
              <a:t>A组  201</a:t>
            </a:r>
            <a:r>
              <a:rPr lang="en-US" altLang="zh-CN" sz="2000" dirty="0">
                <a:latin typeface="黑体" panose="02010600030101010101" pitchFamily="49" charset="-122"/>
                <a:ea typeface="黑体" panose="02010600030101010101" pitchFamily="49" charset="-122"/>
                <a:sym typeface="+mn-ea"/>
              </a:rPr>
              <a:t>6</a:t>
            </a:r>
            <a:r>
              <a:rPr lang="zh-CN" altLang="en-US" sz="2000" dirty="0">
                <a:latin typeface="黑体" panose="02010600030101010101" pitchFamily="49" charset="-122"/>
                <a:ea typeface="黑体" panose="02010600030101010101" pitchFamily="49" charset="-122"/>
                <a:sym typeface="+mn-ea"/>
              </a:rPr>
              <a:t>—201</a:t>
            </a:r>
            <a:r>
              <a:rPr lang="en-US" altLang="zh-CN" sz="2000" dirty="0">
                <a:latin typeface="黑体" panose="02010600030101010101" pitchFamily="49" charset="-122"/>
                <a:ea typeface="黑体" panose="02010600030101010101" pitchFamily="49" charset="-122"/>
                <a:sym typeface="+mn-ea"/>
              </a:rPr>
              <a:t>8</a:t>
            </a:r>
            <a:r>
              <a:rPr lang="zh-CN" altLang="en-US" sz="2000" dirty="0">
                <a:latin typeface="黑体" panose="02010600030101010101" pitchFamily="49" charset="-122"/>
                <a:ea typeface="黑体" panose="02010600030101010101" pitchFamily="49" charset="-122"/>
                <a:sym typeface="+mn-ea"/>
              </a:rPr>
              <a:t>年高考模拟·基础题</a:t>
            </a:r>
            <a:r>
              <a:rPr lang="zh-CN" altLang="en-US" sz="2000" dirty="0" smtClean="0">
                <a:latin typeface="黑体" panose="02010600030101010101" pitchFamily="49" charset="-122"/>
                <a:ea typeface="黑体" panose="02010600030101010101" pitchFamily="49" charset="-122"/>
                <a:sym typeface="+mn-ea"/>
              </a:rPr>
              <a:t>组</a:t>
            </a:r>
            <a:endParaRPr lang="zh-CN" altLang="en-US" sz="2000" dirty="0">
              <a:solidFill>
                <a:schemeClr val="tx1"/>
              </a:solidFill>
              <a:latin typeface="黑体" panose="02010600030101010101" pitchFamily="49" charset="-122"/>
              <a:ea typeface="黑体" panose="02010600030101010101" pitchFamily="49"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重大意义。首先是,没有办法完全压制经济发展。这并不是说,市场力量的兴起没有使许多掌</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权者感到不安。封建贵族怀疑城镇是异己的中心和农奴的庇护所,经常试图剥夺其特权。同</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别的地方一样,商人不时遭到劫掠,商品被盗,财产充公。罗马教皇对高利贷的表态,在很多方</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面可从中国儒教对渔利的中国人和放债人的厌恶声中找到共鸣。但基本事实是,欧洲没有一</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个可以有效地阻止种种商业发展的统一政权;没有一个中央政府能通过改变发展重点促使某</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一特定工业兴起或衰落;没有曾严重阻碍莫卧儿帝国经济发展的税收人员对商人和企业家进</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行系统的、普遍的掠夺。举一个具体而明显的例子,欧洲在基督教改革运动那种政治分裂的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环境中,很难想象每个人都承认教皇1494年将海外世界划归西班牙和葡萄牙的势力范围,更难</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想象,一道禁止海外贸易的命令(类似明代中国和德川幕府时代的日本所颁布的)会产生什么</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效果。</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事实是,即使有人在掠夺和驱逐商人,欧洲总还有些诸侯和地方王公愿意容忍商人及其做法。</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资料记载,受压迫的犹太商人、破产的佛拉芒纺织工人、受迫害的胡格诺派教徒带着自己的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专长,迁往他乡。一位莱茵兰的男爵对过往的商旅征税过重,就会发现商路改到别处去,他的收</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入急剧减少。一位君主若要赖债,再次受到战争威胁并急需资金装备部队和舰队时,要借款就</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极其困难了。银行家、军火商和工匠都是重要的,而不是无足轻重的社会成员。欧洲大多数</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政权与市场经济逐步地、不同程度地建立一种共生关系,为市场经济提供了非任意独断的法</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律制度(甚至对外国人也不例外),并通过税收获得日益增长的贸易利润的一部分。早在亚当·</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斯密提出他的正确论断之前,西欧某些社会的统治者就已意识到,“将一个国家从最低的野蛮</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状态发展到最高的繁盛水平,除了和平、放宽税收和宽容、公正的行政以外,别的什么都不需</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要了</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”。一些缺乏洞察力的领导人——西班牙的卡斯提尔国王或偶尔某位法国波旁王</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朝国王——实际上往往是杀鸡取卵,其结果是财富减少,军事力量随之削弱,这一点,除了最迟</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钝的人,大家很快都明白了。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(选自保罗·肯尼迪《大国的兴衰》,有删改)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1.下列关于文中欧洲市场形成的分析,符合原文观点的一项是(3分)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A.欧洲因为气候不同导致产品不同,适宜于东方商队跨越地理障碍输入亚洲产品进行交换。</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B.为了满足大量人口的需要,大宗产品的运输规模大,只能通过河流或相邻地区间的道路。</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C.欧洲造船行业的发展同地理因素密切相关,欧洲有很多可以通航的河流,并且四周环海。</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D.因为海上贸易受战争及歉收、天灾等灾害的影响是可以想象的,故而经济状况可预测。</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2.下列关于欧洲市场力量的发展的说法,符合原文意思的一项是(3分)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A.商人不时遭到劫掠,商品被偷被盗被抢或被充公,不受监督的自由发展带来了严重的政治和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社会后果。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B.教皇对高利贷的表态,在很多方面可以说是由中国儒教对渔利的中国人和放债人的厌恶声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引发的共鸣。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C.基督教改革时期欧洲的基本事实是没有一个中央政府,不能通过改变发展重点来促使某一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特定工业兴起。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D.政治分裂的环境中,很难想象教皇1494年将海外世界划归西班牙和葡萄牙的势力范围会产</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生什么效果。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3.概括文中提到的不利于国家繁盛的做法。(4分)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A.“欧洲因为气候不同导致产品不同,适宜于东方商队跨越地理障碍输入亚洲产</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品进行交换”有误,选项张冠李戴,从文中来看,“欧洲气候不同”是指欧洲内部各地区之间气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候不同,而非与其他大洲之间不同。B.“大宗产品的运输规模大,只能通过河流或相邻地区间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的道路”有误,选项强加关系,原文并没有大宗产品只能通过河流和道路运输的说法。D.“因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为海上贸易受战争及歉收、天灾等灾害的影响是可以想象的,故而经济状况可预测”有误,选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项曲解文意,原文是“商业信贷和后来的保险单的存在本身表明了经济状况的基本可预测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性”,可知可预测不是因为战争、歉收、天灾等地区性灾害的影响可以想象。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A.“商人不时遭到劫掠,商品被偷被盗被抢或被充公,不受监督的自由发展带来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了严重的政治和社会后果”有误,选项无中生有,文中所说“不受监督的自由发展带来了严重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的政治和社会后果”并不包括“商人不时遭到劫掠,商品被偷被盗被抢或被充公”。B.“教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皇对高利贷的表态,</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是由中国儒教对渔利的中国人和放债人的厌恶声引发的共鸣”有误,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选项混淆时态,原文“罗马教皇对高利贷的表态,在很多方面可从中国儒教对渔利的中国人和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放债人的厌恶声中找到共鸣”,罗马教皇的表态和中国儒教的厌恶,并没有先后关系。D.“很</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难想象教皇1494年将海外世界划归西班牙和葡萄牙的势力范围会产生什么效果”有误,选项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偷梁换柱,原文“很难想象”的是“每个人都承认”这一情形,而不是“会产生什么效果”。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①掠夺和驱逐商人;②征税过重;③视银行家、军火商和工匠为无足轻重;④任意独断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的统治。</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解答本题,应先到文中圈出相关的文字,再进行概括即可。先根据题干找到设题的区域,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文章最后一段说“其结果是财富减少,军事力量随之削弱,这一点,除了最迟钝的人,大家很快</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都明白了”,可见答题的区域应在最后一段,同时倒数第二段也有。如倒数第二段“同别的地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方一样,商人不时遭到劫掠,商品被盗,财产充公”,如最后一段“一位莱茵兰的男爵对过往的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商旅征税过重,就会发现商路改到别处去,他的收入急剧减少”“一位君主若要赖债,再次受到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战争威胁并急需资金装备部队和舰队时,要借款就极其困难了。银行家、军火商和工匠都是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重要的,而不是无足轻重的社会成员”“欧洲大多数政权与市场经济逐步地、不同程度地建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立一种共生关系,为市场经济提供了非任意独断的法律制度(甚至对外国人也不例外),并通过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税收获得日益增长的贸易利润的一部分”,根据这些内容进行概括即可。</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二、(2018湖南益阳4月调研改编,7—9)阅读下面的文字,完成后面题目。(12分)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材料一: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一般而言,技术总是被企业家最先应用在经济领域,用以创造财富,这符合技术扩散的规律。但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伴随技术应用范围的扩大,社会生产力和生产关系发生重大变化,公共服务与社会管理也越来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越多地采用“智慧”的技术,使得整个社会的运行变得日趋智慧化,是为智慧社会。可以说,智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慧社会是“智慧型经济”充分发展的必然结果。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从目前的认知来看,智慧社会与智慧城市建设密切相关,智慧城市的社会形态必然是智慧社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会。目前全球都在积极建设智慧城市,比如,新加坡推出了“智慧国家2025”的10年计划,韩国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提出实施U-City计划,美国白宫发布了首个关于智慧城市的国家级战略,计划投入1.6亿美元进</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行智慧城市建设,澳大利亚发布了国家智慧城市发展计划,英国则积极发展“未来城市”,等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(摘编自《学习时报》《从“智慧型经济”到智慧社会》)</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40000" y="1080000"/>
            <a:ext cx="8127000" cy="5406095"/>
            <a:chOff x="540000" y="1080000"/>
            <a:chExt cx="8127000" cy="5406095"/>
          </a:xfrm>
        </p:grpSpPr>
        <p:sp>
          <p:nvSpPr>
            <p:cNvPr id="2" name="TextBox 2"/>
            <p:cNvSpPr txBox="1"/>
            <p:nvPr/>
          </p:nvSpPr>
          <p:spPr>
            <a:xfrm>
              <a:off x="540000" y="1080000"/>
              <a:ext cx="8127000" cy="5406095"/>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材料二:</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艾媒咨询预测2017年我国可穿戴</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医疗设备规模将达到47.7亿元</a:t>
              </a:r>
              <a:endParaRPr lang="zh-CN" altLang="en-US" dirty="0"/>
            </a:p>
            <a:p>
              <a:pPr marL="0" indent="0" eaLnBrk="0" latinLnBrk="1" hangingPunct="0">
                <a:lnSpc>
                  <a:spcPct val="150000"/>
                </a:lnSpc>
                <a:spcBef>
                  <a:spcPts val="0"/>
                </a:spcBef>
                <a:buNone/>
              </a:pPr>
              <a:r>
                <a:rPr lang="zh-CN" altLang="en-US" sz="12710" kern="0" spc="31014" dirty="0" smtClean="0">
                  <a:solidFill>
                    <a:srgbClr val="000000"/>
                  </a:solidFill>
                  <a:latin typeface="Times New Roman" panose="02020603050405020304" pitchFamily="65" charset="-122"/>
                  <a:ea typeface="宋体" panose="02010600030101010101" pitchFamily="2" charset="-122"/>
                </a:rPr>
                <a:t> </a:t>
              </a:r>
              <a:endParaRPr lang="en-US" altLang="zh-CN" sz="12710" kern="0" spc="31014"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材料三: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在浙江乌镇举办的第四届世界互联网大会,更是为人们描摹了未来智慧生活的美好轮廓。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“太神奇了,微笑居然能打折,这是我从未有过的体验。”在互联网大会期间,以色列科学家达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尼埃尔·谢赫特曼惊讶地发现,在走进无人超市之前扫一下二维码,购物后便可以直接离开;凝</a:t>
              </a:r>
              <a:endParaRPr lang="zh-CN" altLang="en-US" dirty="0"/>
            </a:p>
          </p:txBody>
        </p:sp>
        <p:pic>
          <p:nvPicPr>
            <p:cNvPr id="3" name="图片 3" descr="textimage8.jpeg"/>
            <p:cNvPicPr>
              <a:picLocks noChangeAspect="1"/>
            </p:cNvPicPr>
            <p:nvPr/>
          </p:nvPicPr>
          <p:blipFill>
            <a:blip r:embed="rId3"/>
            <a:stretch>
              <a:fillRect/>
            </a:stretch>
          </p:blipFill>
          <p:spPr>
            <a:xfrm>
              <a:off x="571472" y="2205823"/>
              <a:ext cx="4236186" cy="2710288"/>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92538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A.递进关系不当,由原文可知,应该是先“直接推动了中国现代小说写实性、抒</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情性、象征性等原则的确立”,进而“孕育了中国现代小说的诗化、散文化等美学风格”。</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C.张冠李戴,原文为“新文化运动提倡者”“反对文言文,提倡白话文”,并没有说“‘学衡’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一派对中国古典文学的语言艺术持否定态度”。D.无中生有,“最重要的意义”于文无据。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2.答案    C　本文主要论述的是语言变迁对中国现代文学形式的发展的影响,A、D两项只说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了“中国现代小说形式的发展”,缩小了范围。B项没有涉及“语言变迁”,概括不全面。</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评析   </a:t>
            </a:r>
            <a:r>
              <a:rPr lang="zh-CN" altLang="en-US" sz="1530" kern="0" dirty="0" smtClean="0">
                <a:solidFill>
                  <a:srgbClr val="000000"/>
                </a:solidFill>
                <a:latin typeface="Times New Roman" panose="02020603050405020304" pitchFamily="65" charset="-122"/>
                <a:ea typeface="宋体" panose="02010600030101010101" pitchFamily="2" charset="-122"/>
              </a:rPr>
              <a:t>本题考查归纳文章内容,概括中心意思的能力。给文章拟写标题,既不能只</a:t>
            </a:r>
            <a:endParaRPr lang="zh-CN" altLang="en-US" dirty="0"/>
          </a:p>
          <a:p>
            <a:pPr marL="0" indent="0" eaLnBrk="0" latinLnBrk="1" hangingPunct="0">
              <a:lnSpc>
                <a:spcPct val="150000"/>
              </a:lnSpc>
              <a:spcBef>
                <a:spcPts val="215"/>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看文章的局部内容,也不能任意扩大或缩小概念范围。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①有益于白话语言的“艺术化”。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②丰富了现代文学创作的表现形式。</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本题考查筛选整合和分析概括的能力。相关信息集中在文章第二段的结尾。由“在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追寻白话语言的‘艺术化’加工过程中”,以及“当年新文化运动提倡者事后”的“反思”,</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可概括出“有益于白话语言的‘艺术化’”。由很多现代作家在创作实践中,“也吸收了大</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视某件商品,系统会捕捉他的表情,计算他对商品的偏好程度;只要他笑了,结算时便可以打折,</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不同的笑脸会得到不一样的折扣力度。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互联网将为人类带来更为超乎想象的“红利”:在医学影像识别方面,人工智能对早期筛查肿</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瘤的准确率已经超过普通医生的水平;人和机器可以互联互通,机器能够预测人脑中可能会想</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什么,通过大脑里的信息和指令能直接让机器以比人类在智能手机上快5倍的输入速度打字</a:t>
            </a:r>
            <a:r>
              <a:rPr lang="zh-CN" altLang="en-US" sz="1530" kern="0" dirty="0" smtClean="0">
                <a:solidFill>
                  <a:srgbClr val="000000"/>
                </a:solidFill>
                <a:latin typeface="黑体" panose="02010600030101010101" pitchFamily="49" charset="-122"/>
                <a:ea typeface="宋体" panose="02010600030101010101" pitchFamily="2" charset="-122"/>
              </a:rPr>
              <a:t>…</a:t>
            </a:r>
            <a:r>
              <a:rPr dirty="0"/>
              <a:t/>
            </a:r>
            <a:br>
              <a:rPr dirty="0"/>
            </a:b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现在,互联网已经改变了人们的生活方式,让生活变得更加舒适、便捷而有尊严。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(摘编自2018年2月1日《光明日报》《微笑居然能打折》)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材料四: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在2017年12月初举行的移动支付智慧厦门合作伙伴峰会上,厦门市经济和信息化局携手腾讯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签署了“移动支付智慧城市战略合作协议”。对此,“腾讯互联网+”副总裁张巍表示,签约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后双方将联手推进“互联网+”和移动支付在各领域的发展与应用,共建“智慧厦门”。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此外,峰会现场启动上线的“市民卡APP”是全国首个推出以信用服务模式,按全市统一二维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码技术规范建设的手机应用客户端。厦门民众可用“市民卡APP”先乘车后付款信用乘</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车、一键结算医院诊疗费用、扫二维码消费支付及自助扫码借还书等,享受医疗健康、政务</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49515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服务、生活服务等方面的便利。</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在与厦门市政府的紧密合作中,腾讯赋能的智慧城市在“智慧交通”“智慧零售”“智慧医</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疗”等领域落地。在厦门,智慧城市正从概念变为一种切实的生活方式,为市民和外地游客提</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供更多智能化、人性化服务。如,腾讯乘车码的上线,让厦门市民和外地游客可畅享移动支付</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带来的便捷乘车服务。</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(摘编自“中国新闻网”《厦门市和腾讯</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合作全面发力“智慧城市”》)</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1.下列对上述材料的理解,不准确的一项是(3分)</a:t>
            </a:r>
            <a:r>
              <a:rPr lang="zh-CN" altLang="en-US" sz="1500" kern="0" spc="333"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A.材料一从技术的角度,分析了“智慧型经济”与智慧社会的关系,并用世界各国城市发展规</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划表达了对智慧城市特点的理解。</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B.材料二列举了从2011到2017年中国可穿戴便携移动医疗设备市场规模的发展过程,直观地</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反映出智慧型医疗突飞猛进的发展情况。</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C.材料三以第四届世界互联网大会为出发点,以“微笑能够打折”的体验,引出互联网带来的</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“红利”,表达对智慧社会的理解。</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en-US" altLang="zh-CN" sz="1500" kern="0" dirty="0" smtClean="0">
                <a:solidFill>
                  <a:srgbClr val="000000"/>
                </a:solidFill>
                <a:latin typeface="Times New Roman" panose="02020603050405020304" pitchFamily="65" charset="-122"/>
                <a:ea typeface="宋体" panose="02010600030101010101" pitchFamily="2" charset="-122"/>
              </a:rPr>
              <a:t>D.</a:t>
            </a:r>
            <a:r>
              <a:rPr lang="zh-CN" altLang="en-US" sz="1500" kern="0" dirty="0" smtClean="0">
                <a:solidFill>
                  <a:srgbClr val="000000"/>
                </a:solidFill>
                <a:latin typeface="Times New Roman" panose="02020603050405020304" pitchFamily="65" charset="-122"/>
                <a:ea typeface="宋体" panose="02010600030101010101" pitchFamily="2" charset="-122"/>
              </a:rPr>
              <a:t>材料四介绍了移动支付智慧厦门合作伙伴峰会的情况</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表现出腾讯赋能的智慧城市带来的</a:t>
            </a:r>
            <a:r>
              <a:rPr lang="zh-CN" altLang="en-US" sz="1500" dirty="0" smtClean="0"/>
              <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便利改变了厦门市民的生活方式。</a:t>
            </a:r>
            <a:endParaRPr lang="zh-CN" altLang="en-US" sz="15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48704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2.下列对材料相关内容的分析,不正确的一项是(3分)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A.四则材料之间构成的是总分关系,第一则材料是整体概括,其他三则材料则从不同角度对智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慧社会的特点进行了解读。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B.材料一中新加坡、韩国、美国、澳大利亚等国推出的智慧城市计划,为我国智慧城市的发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展提供了认知上的良好借鉴。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C.材料三在分析智慧社会和智慧城市的特点时,还罗列了大量的事实,充分表现出智慧社会的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发展前景。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D.厦门“市民卡APP”是信用服务模式,体现了“互联网+”和移动支付的发展与应用,表现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出智能化、人性化服务特征。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3.请结合材料所给的内容,概括智慧社会的特点。(6分)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D　“改变了厦门市民的生活方式”说法错误,原材料中说“在厦门,智慧城市正从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概念变为一种切实的生活方式,为市民和外地游客提供更多智能化、人性化服务”,并不意味</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着改变了厦门市民的生活方式。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“为我国智慧城市的发展提供了认知上的良好借鉴”无中生有。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①以智慧提升技术,使社会生产力和生产关系发生重大变化。②社会运行的智慧化,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使公共服务与社会管理更加完善。③成为一种生活方式,让生活变得更加舒适、便捷而有尊</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严。④智能化、人性化的服务方式,让人们在各个领域享受时代的“红利”。</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此题要求概括智慧社会的特点,注意根据文中句子“但伴随技术应用范围的扩大,社会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生产力和生产关系发生重大变化,公共服务与社会管理也越来越多地采用‘智慧’的技术,使</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得整个社会的运行变得日趋智慧化,是为智慧社会”“互联网将为人类带来更为超乎想象的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‘红利’”“智慧城市正从概念变为一种切实的生活方式,为市民和外地游客提供更多智能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化、人性化服务”概括答题要点。</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三、(2018杭州高三教学质检,7—9)阅读下面的文字,回答问题。(10分)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与儒家对琴艺相对严苛的道德要求不同,汉代道家更重视情感表现的真诚以及由此昭示的一</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种自然化生活。像《淮南子·诠言训》,极力反对艺术活动中“无有根心”的“不得已而歌”,</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就是将情感的真诚作为艺术的核心标准,当然也是琴艺的标准。以此为基础,汉代道家推崇基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于自然生活理想的琴道。《淮南子·诠言训》讲:“舜弹五弦之琴,而歌《南风》之诗,以治天</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下。”这显然是以琴道隐喻黄老道家的自然无为之治。东汉《太平经·天谶支干相配法》也</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认为,最美好的政治是一种纯任性情的自然政治,即“令人君常垂拱而治,无复有忧。但常当响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琴瑟,作乐而游,安若天地也”。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与政治领域的纯任性情相一致,在个人生活领域,琴则总是与隐士相伴随,代表一种简静、安然</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的自然化生活方式。如在《后汉书·逸民列传》等文献中,写到许多隐士“弹琴自娱”或“琴</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书自娱”,正是这种生活理想的写照。东汉末年蔡邕制作的“焦尾琴”,则一方面暗喻士人乱</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世生存际遇的千疮百孔,另一方面也说明了高蹈的精神往往寓于日常化的物用之中。</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到魏晋时期,嵇康“目送归鸿,手挥五弦。俯仰自得,游心太玄”,则是两汉琴与隐一体关系的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延展。当然,自汉魏至六朝,受道家思想影响的士人之所以认为琴与隐具有一体性,关键还是这</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种乐器与自然之道的暗通。如在《淮南子·说山训》中,记“瓠巴鼓瑟,而淫鱼出听;伯牙鼓琴,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驷马仰秣”,这虽然神化了琴瑟的感染力,但却是对当时琴通自然观念的形象表达。以此为背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景,琴不仅通达自然,而且在最终必然与道冥合,而道则是“大音希声”,以无声作为最伟大的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音声。这样,原本就以简静为本的琴最终必然要实现超越,以对道之无声本性的揭示作为琴艺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的最高境界。东晋时期,陶渊明常备一张无弦之琴,认为“但识琴中趣,何劳弦上声”,这正是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从两汉至魏晋的琴艺观念,日益道家化、也日益哲学化的反映。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要而言之,自两汉至魏晋,无论士人以琴艺通达自然,还是以其作为隐居生活的伴侣,均意味着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这种艺术形式与士人追求精神自由的目标具有内在的一致性。就汉代士人赋予琴的诸种功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能而言,无论琴以合天、琴以修德还是琴以宣悲、琴以挑欲,均具有价值的偏至性。唯有以琴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娱情,才能代表这门艺术能带给人的纯粹审美体验。就此而言,在汉代,虽然道家一派对琴艺的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影响相对较小,但它却为后世文人对琴艺的雅赏开辟了一条正确的道路。这是一条情致化的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道路,琴以它特有的古朴淡雅的风格,醇化了中国文人数千年来的情感生活。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(刘成纪《古琴在中国早期艺术中的定位和价值面向》)</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97604"/>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1.下列对两汉至魏晋时期琴与隐关系的理解,不正确的一项是(3分)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A.“弹琴自娱”“琴书自娱”,是隐士简静、安然的自然化生活方式的具体表现。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B.自汉魏至六朝,琴之所以受到道家的青睐,是因为它与自然之道有内在的相通性。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C.从两汉隐士单纯以琴自娱发展到魏晋时期以琴喻道,是琴艺观念发展的主要趋势。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D.对生命自由的追求与琴这种艺术形式有内在一致性,故隐士常将琴作为生活伴侣。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2.下列说法不符合原文意思的一项是(3分)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A.不同于儒家对琴艺严苛的道德要求,汉代道家特别注重情感表现的真诚,将情感表现的真诚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作为艺术的重要标准。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B.文中用“舜弹五弦之琴”的典故是为了说明舜有一种纯任性情的自然精神,他实行的是无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为而治的自然政治。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C.隐士“弹琴自娱”和蔡邕制作“焦尾琴”,皆将高蹈的精神寄寓于日常化的物用之中,暗喻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了士人在乱世不幸的生存遭遇。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D.陶渊明“但识琴中趣,何劳弦上声”的诗句,反映了魏晋时期道家化、哲学化的琴艺观:琴通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达自然,最终必然与道冥合。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3.请简要概述两汉至魏晋道家对琴艺发展的贡献。(4分)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1080000"/>
            <a:ext cx="8127250" cy="5336649"/>
            <a:chOff x="539750" y="1080000"/>
            <a:chExt cx="8127250" cy="5336649"/>
          </a:xfrm>
        </p:grpSpPr>
        <p:sp>
          <p:nvSpPr>
            <p:cNvPr id="2" name="TextBox 2"/>
            <p:cNvSpPr txBox="1"/>
            <p:nvPr/>
          </p:nvSpPr>
          <p:spPr>
            <a:xfrm>
              <a:off x="540000" y="1080000"/>
              <a:ext cx="8127000" cy="4899739"/>
            </a:xfrm>
            <a:prstGeom prst="rect">
              <a:avLst/>
            </a:prstGeom>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C　结合文本内容“许多隐士‘弹琴自娱’或‘琴书自娱’,正是这种生活理想的写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照”及最后一段内容分析,“单纯以琴自娱”错误,“是琴艺观念发展的主要趋势”分析不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结合文本内容“琴则总是与隐士相伴随,代表一种简静、安然的自然化生活方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式”“写到许多隐士‘弹琴自娱’或‘琴书自娱’,正是这种生活理想的写照”“暗喻士人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乱世生存际遇的千疮百孔,另一方面也说明了高蹈的精神往往寓于日常化的物用之中”等分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析可知,“暗喻了士人在乱世不幸的生存遭遇”分析不当。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①将艺术形式(琴)与追求精神自由结合;②将真诚的情感作为琴艺标准,给人纯粹审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美体验;③为后世文人对琴艺的雅赏开辟正确的道路。</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“汉代道家推崇基于自然生活理想的琴道”“受道家思想影响的士人之所以认为琴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与隐具有一体性,关键还是这种乐器与自然之道的暗通,将艺术形式(琴)与追求精神自由结合;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“原本就以简静为本的琴最终必然要实现超越,以对道之无声本性的揭示作为琴艺的最高境</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界”,给人纯粹审美体验;“虽然道家一派对琴艺的影响相对较小,但它却为后世文人对琴艺的</a:t>
              </a:r>
              <a:endParaRPr lang="zh-CN" altLang="en-US" dirty="0"/>
            </a:p>
          </p:txBody>
        </p:sp>
        <p:sp>
          <p:nvSpPr>
            <p:cNvPr id="3" name="TextBox 2"/>
            <p:cNvSpPr txBox="1"/>
            <p:nvPr/>
          </p:nvSpPr>
          <p:spPr>
            <a:xfrm>
              <a:off x="539750" y="6063475"/>
              <a:ext cx="8127000" cy="353174"/>
            </a:xfrm>
            <a:prstGeom prst="rect">
              <a:avLst/>
            </a:prstGeom>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雅赏开辟了一条正确的道路”,为后世文人对琴艺的雅赏开辟正确的道路。</a:t>
              </a:r>
              <a:endParaRPr lang="zh-CN" alt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四、(2018浙江教育绿色评价联盟适应性考试,7—9)阅读下面的文字,回答问题。(10分)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速读,按字面解释,就是快速地阅览。它注重的是阅读过程的提速,目的是应对当下的“知识经</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济时代”:在尽可能短的时间内阅读尽可能多的书,以获取更多的信息,把握更多的机会。</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早在20世纪中后期,“速读”一词就经常出现在报刊的读书专题版面,以期激发阅读者不断提</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高阅读速度。中央电视台曾在黄金时段反复播放《学习的革命》这本书的广告,为速读之风</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推波助澜——大有谁不速读,谁就要被时代淘汰之意。许多不明真相的读者和好奇者,纷纷购</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买定价很高的《学习的革命》,然后反复翻之读之,希望快速掌握速读的各种“要领”,准确运</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用速读的各种“方法”。一些出版社顺应社会上猛刮劲吹的速读之风,趁势而上推出众多的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“速读外国名著丛书”“速读中国现代经典文学丛书”“速读中国四大古典名著读本”一</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类的图书。结果,一些读者购买了这些“压缩书”和“精简书”之后,随即发出了“原来名著</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和经典也就这种水平”的喟叹。其实这是“速读”惹的祸。为了读者能够速读,几十万字乃</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至上百万字的一部名著或经典,被压缩或精简成数千字、上万字的故事梗概或者作品简介。</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有读者发现,这些被抽剥了“血肉”的“经典”,读得再多也是白读,更要命的是,它还会让读</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者失去阅读的信心。</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35992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速读的正面价值被夸大以后,培训速读的商业机构就应运而生。它们收费招生,以函授、面授</a:t>
            </a:r>
            <a:r>
              <a:rPr dirty="0" smtClean="0"/>
              <a:t/>
            </a:r>
            <a:br>
              <a:rPr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和网络教学等各种方式,培训阅读者的速读能力。他们安慰受训者,最常见和最有蛊惑性的话</a:t>
            </a:r>
            <a:r>
              <a:rPr dirty="0" smtClean="0"/>
              <a:t/>
            </a:r>
            <a:br>
              <a:rPr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语是:“每个人与生俱来就有速读能力,只是缺少速读方法。经过训练,改变阅读习惯,就能够</a:t>
            </a:r>
            <a:r>
              <a:rPr dirty="0" smtClean="0"/>
              <a:t/>
            </a:r>
            <a:br>
              <a:rPr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把阅读的潜能激发出来。”然而即便成功通过速读的培训,具备了所谓“眼脑直映,一眼看一</a:t>
            </a:r>
            <a:r>
              <a:rPr dirty="0" smtClean="0"/>
              <a:t/>
            </a:r>
            <a:br>
              <a:rPr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行甚至整个页面”的速读能力,又能怎样呢?这样的速读,能享受多少阅读的乐趣呢?</a:t>
            </a:r>
            <a:endParaRPr lang="zh-CN" altLang="en-US"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速读有极强性和实用价值,这一点无可非议。然而阅读者是不是都得提高阅读的速度呢?我看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未必如此,更没必要刻意如此。一个纯粹的阅读者,其阅读不是为了各种文凭或者是形形色色</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的证书,而是为了安顿心灵,丰富内心生活与透亮内心世界。只有不受速度制约的入心入脑的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品读,才会让人真正体验到阅读的意义和价值,维护阅读的信仰和尊严。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生活在一个图“快”的年代,生存的经验似乎在告诉我们:只有与“快”字沾上边,只有具备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“快”字当头的思想意识,你才能赢得良好的生存能力与生活条件。然而就阅读而言,最好不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要一味图“快”。图书毕竟是一种精神产品,其性质决定了人们的“使用方式”:不在多而在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精,不在于阅读的数量而在于阅读的质量。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作为一个自由阅读者,我一直拒绝速读。我宁可用速读十几本书乃至几十本书的时间来有滋</a:t>
            </a:r>
            <a:endParaRPr lang="en-US" altLang="zh-CN" sz="153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dirty="0" smtClean="0"/>
              <a:t>有味地品读一本书。</a:t>
            </a:r>
            <a:endParaRPr lang="zh-CN" altLang="en-US" sz="15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9151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量文言的因素和成分,甚至创作了大量的文言诗词”,可概括出“丰富了现代文学创作的表现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形式”。</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评析 </a:t>
            </a:r>
            <a:r>
              <a:rPr lang="zh-CN" altLang="en-US" sz="1530" kern="0" dirty="0" smtClean="0">
                <a:solidFill>
                  <a:srgbClr val="000000"/>
                </a:solidFill>
                <a:latin typeface="Times New Roman" panose="02020603050405020304" pitchFamily="65" charset="-122"/>
                <a:ea typeface="宋体" panose="02010600030101010101" pitchFamily="2" charset="-122"/>
              </a:rPr>
              <a:t>  本题考查分析概括能力。“文言在中国现代文学形式发展中的作用”在文</a:t>
            </a:r>
            <a:endParaRPr lang="zh-CN" altLang="en-US" dirty="0"/>
          </a:p>
          <a:p>
            <a:pPr marL="0" indent="0" eaLnBrk="0" latinLnBrk="1" hangingPunct="0">
              <a:lnSpc>
                <a:spcPct val="150000"/>
              </a:lnSpc>
              <a:spcBef>
                <a:spcPts val="215"/>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中体现并不明显,需要考生根据相关内容,用自己的语言作答。答题时首先要找到相关信息,然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后进行筛选整合,注意题中“两点”的提示。</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1.下列说法不符合选文文意的一项是(3分)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A.为了应对“知识经济时代”,有些阅读者希望更快地阅读更多的书籍。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B.报刊版面经常出现“速读”,是为了激发阅读者不断提高阅读的速度。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C.一些出版社推出众多的速读丛书,起到了为速读之风推波助澜的作用。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D.图书的性质决定了人们对图书的使用不在于阅读的数量而在于阅读的质量。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2.对作者拒绝速读的理由的理解,表述正确的一项是(3分)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A.速读是为了获取各种文凭或形形色色的证书,但不会速读也不会被时代淘汰。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B.把名著或经典压缩、精简成故事梗概或作品简介,这必然会让读者产生误会。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C.作者拒绝速读的原因是商业机构为了收费招生蛊惑人心:速读能改变阅读习惯且能激发出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阅读潜能。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D.速读有极强的目的性和实用性,却无法达到安顿心灵与澄明思想的阅读目的。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3.某高中为激发学生的读书热情,开展了课外阅读考级评比活动,每个等级都规定一定的阅读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篇目和数量。请结合本文的基本观点,简要评析上述做法。(4分)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1080000"/>
            <a:ext cx="8127250" cy="5317599"/>
            <a:chOff x="539750" y="1080000"/>
            <a:chExt cx="8127250" cy="5317599"/>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张冠李戴,出版社推出速读丛书是顺应速读之风,推波助澜的是“中央电视台曾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在黄金时段反复播放《学习的革命》这本书的广告”。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D　A.无中生有,原文没有说速读就是为了获取各种文凭或形形色色的证书。B.以偏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概全,把名著或经典压缩、精简成故事梗概或作品简介,并不一定会让读者产生误会。C.曲解</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文意,作者拒绝速读并非因为商业机构的蛊惑人心。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①激发学生读书热情的活动目的是正确的,但以阅读篇目和数量来评判学生的阅读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能力与水平,并不恰当;②阅读的质量与阅读的数量并不成正比,而跟学生对作品思想的理解和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体悟息息相关。</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答题前先通读全文,整体把握文章的基本观点。本文反对盲目的速读,强调阅读不在于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数量,而在于质量。因此针对某高中开展的课外阅读考级评比活动,我们首先应肯定其活动的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目的。但生硬规定以阅读篇目和数量来评判学生的阅读能力与水平,并不恰当。文章作者说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自己拒绝速读,宁可用速读十几本书乃至几十本书的时间来有滋有味地品读一本书,可见读书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不能以具体数量来规定等级。另一方面,即使学生阅读数量达到了,也不代表其阅读质量也达</a:t>
              </a:r>
              <a:endParaRPr lang="zh-CN" altLang="en-US" dirty="0"/>
            </a:p>
          </p:txBody>
        </p:sp>
        <p:sp>
          <p:nvSpPr>
            <p:cNvPr id="3" name="TextBox 2"/>
            <p:cNvSpPr txBox="1"/>
            <p:nvPr/>
          </p:nvSpPr>
          <p:spPr>
            <a:xfrm>
              <a:off x="539750" y="6044425"/>
              <a:ext cx="8127000" cy="35317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到了。阅读的质量与学生的领悟能力有关。</a:t>
              </a:r>
              <a:endParaRPr lang="zh-CN" alt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五、(2018新高考研究联盟高三二联,7—9)阅读下面的文字,回答问题。(10分)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政治过度,即政治理想和行为超过了它的内在规定性,或者说政治多做了它所不应当做的事</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情。20世纪下半叶以来,主要体现在欧洲和美国出现了政治的过度化,英国公投脱欧和特朗普</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在美国受到很大欢迎都是政治严重超过了政治的承载边界的结果。</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为什么会发生政治过度?在于政治会不断迎合“免于匮乏”的需求,当年罗斯福说要“免于匮</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乏”,而匮乏是无止境的。匮乏不仅仅是一种物质现象,也是一种精神现象,在物质基本满足的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情况下,人又会对权利提出更多要求,因此“权利”会永远处于被不断开发的状态,永远也不会</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满足。</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民主政治、福利制度,都是“免于匮乏”的产物,曾经做出过优好的业绩。然而,能使国家兴盛</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的事物,却也包含了使国家衰败的因子。民主具有两面性,在民主普遍不足的时代,可以凝聚国</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家实力;但在民主普遍普及的时代,却也容易演变为民粹主义,使民众对国家产生无度需求。由</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此造成的问题,一种表现是由民主到独裁,即民主对国家提出的要求使政府日益庞大,进而反而</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有了控制公民的更强能力;另一种是民粹主义高涨,国家要负担起国民的更多福利要求,结果透</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支国家资源,使国家陷入衰败。</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1499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在特别重大的议题上,举办全民公投、简单多数胜出的方案看起来合理、符合民主精神,然而,</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政治的内涵并不只是民主,还有有效的国家能力。英国脱欧公投是对20世纪以来日益高涨的</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民主精神的呼应,然而,它却是对英国作为民族国家的契约伦理的违背,是在原先做好的政治马</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车上,又添加了新的货物,导致这辆马车严重过载、不堪重负。</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20世纪下半叶以来的欧洲和美国,从来没有像这段时间那样,可以近乎绝对地享有和平,这也扭</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曲了欧洲人和美国人对政治的感觉,由于经常处在危机状态和常有战争威胁,民众容易培养牺</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牲奉献精神,不会向国家要求过度的福利和权利,但战争威胁的显著减小和战争进入信息化阶</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段后,以往工业化时代的大规模战争动员机制已没有太大必要,民众为国家付出的意愿也显著</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弱化,而更多只顾个人利益和权利,于是不断消费国家财富、不断伸张权利,结果国家财政日益</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亏空,政治制度的边际效应也日益递减,最终随西方国家的去工业化而“向吃光主义迈进”。</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有限的权利保障能力与无限扩张的权利需求之间的对立,是“匮乏”无法化解、政治承载过</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度、契约伦理扭曲变形的基本成因。20世纪下半叶以来的各国政府,已在政治家的野心和民</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众的欲望共同推动下,加大步伐由有限责任政府日益向无限责任政府演变。一个富有无限责</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任的政府和国家可能存在或长存吗?</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(选自《读书》2017年第2期,有删改)</a:t>
            </a:r>
            <a:endParaRPr lang="zh-CN" altLang="en-US" sz="15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1.下列对文中“政治过度”的理解</a:t>
            </a:r>
            <a:r>
              <a:rPr lang="zh-CN" altLang="en-US" sz="1530" u="sng" kern="0" dirty="0" smtClean="0">
                <a:solidFill>
                  <a:srgbClr val="000000"/>
                </a:solidFill>
                <a:latin typeface="Times New Roman" panose="02020603050405020304" pitchFamily="65" charset="-122"/>
                <a:ea typeface="宋体" panose="02010600030101010101" pitchFamily="2" charset="-122"/>
              </a:rPr>
              <a:t>不恰当</a:t>
            </a:r>
            <a:r>
              <a:rPr lang="zh-CN" altLang="en-US" sz="153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A.英国公投脱欧和特朗普在美国受到很大欢迎都是政治大举扩张其原有地盘,严重超过了政</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治的承载边界的结果,是典型的政治过度的表现。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B.匮乏无止境,可能导致政治过度,但不可否认的是当下的民主政治是近几个世纪以来人们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“免于匮乏”的产物,对权利的永不满足,一直是民主进程的主因。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C.有限的权利保障能力与无限扩张的权利需求之间的对立导致政治过度,曾经有着良好业绩</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的福利制度和民主政治也双双难以维持。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D.政治过度是国家责任与公民义务的失衡,是精英政治与民众参与的失衡,完全不顾和一味顺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从“民意”的政治都是坏政治。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2.下列说法符合原文意思的一项是(3分)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A.美国的全民选举、英国的全民公投是对日益高涨民主精神的呼应,政治家们为了争取选票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一味迎合选民心理,提出了许多福利诺言,这种政治制度保障了人民的生活,有利于国家的稳定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与发展。</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B.长期陷于战争威胁的国家,就不会出现过度政治现象,因为民众会考虑到国家的危急状况而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不会向国家要求过度的福利和权利,甚至愿意为国家做出一定的牺牲。</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C.在特别重大议题上,举办全民公投、简单多数胜出的行为忽略了有效的国家能力。如果滥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用的民主损害了国家的稳定存在和政治的组织效能,民主将不能保卫民主。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D.欧洲很多国家的民众依靠国家供应的各种福利金和福利设施不知不觉走上了一条好吃懒</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做的道路,甚至在国家经济困难时也只想到如何提高自己的生活而不顾及其他,致使西方国家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财政亏空,吃光了老本。</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3.用自己的语言简要概括政治适度需具备哪些条件?(4分)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B　无中生有,“免于匮乏”产生了民主政治,但不等于说它是民主进程的主因,而且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它也包含了国家衰败的因子。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C.所有的民主都应该在一定范围之内,不能冲破国家存在的底线,符合原文意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思。A.“有利于国家的稳定与发展”错误。综合第三段“国家要负担起国民的更多福利要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求,结果透支国家资源,使国家陷入衰败”和第五段“最终随西方国家的去工业化而‘向吃光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主义迈进’”可以得出。B.结合第五段可以得出享有和平会加剧政治的过度,但并不是说没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有和平就没有政治过度现象。D.“西方国家财政亏空,吃光了老本”说得太绝对,从文中第五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段得出,这是一种趋势,而不是已成结果。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(1)对公民来说,这意味着为国家做出一定的牺牲奉献,以保障国家机体的健康。对国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家来说,意味着对公民的有限权利供给。(2)既要考虑民意,提倡民主精神,又要保障有效的国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家能力。</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本文总共六段,从文章的三、四、五段可以得出“政治过度”的原因,针对原因,筛选出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关键词,进而归纳出“政治适度”的条件。</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六、(2017浙江吴越联盟高三二联,7—9)阅读下面的文字,回答问题。(9分)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社交平台的兴起创造了许多新事物,也形成了层出不穷的新话语体系和风格。在这个年轻人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占主导地位的世界里,一种以自嘲、颓废、麻木的生活方式为特征的“丧文化”近期正在部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分青年群体中流行。“我差不多是个废人了”“其实并不是很想活”“漫无目的地颓废”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“什么都不想干”“颓废到忧伤”,这些散发着绝望特质的话语,配上生动的“葛优瘫”“懒</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猫瘫”等表情包,成了新聊天的流行内容。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从他们的某些话里,我们明显地感受到了某种情绪——什么都不想干、只想一再蹉跎、找一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个最省事省力的方式活着的消极情绪。这与大家对青年朝气蓬勃的一贯印象格格不入,令人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费解,也令人担忧。本是理想的代言人、奋斗的急先锋、道义的担当者的青年,怎么就成了形</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容枯槁、志向全无的“行尸走肉”了呢?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如果从源头上找起,这种看上去消极无助、绝望麻木的表情包和流行语,其实大都不是社交平</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台原创。从“丧歌天后”Lana Del Rey的最新单曲到网络神曲《感觉身体被掏空》,从欧美那</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只悲伤的佩佩蛙到来自日本的萌物懒蛋蛋,从每一集都很致郁的马男波杰克到最大的心愿就</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是“永远被人养着”的日剧主人公,这些音乐、动漫、影视中的“丧文化”,才是真正源头。</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而“丧文化”表情包,只是对这些音乐、动漫、影视中的“丧文化”的一种二次传播和言语</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反映。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语言使用具有极强的断章取义以及再诠释的功能,很多使用这些话和表情包的年轻人可能并</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不一定认同这些音乐、动漫、影视里完整呈现出来的“丧文化”。但是他们觉得这些“生</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动”的句子、自嘲的话语很能反映一种无力、无奈、无趣、无感时的心境,于是互相调侃,互</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相宣泄,这是年轻人常见的表达方式,也是缓解压力的一种常用途径。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然而,毕竟言为心声,语言为人所用的同时,也在潜移默化地影响着使用者的思想和情绪。这种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消极的、解构的话语在大家的相互比拼和调侃中,也相互影响着每一个人。长期受这样话语</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的浸润,不免会沾染消极的情绪,从而影响到对待生活的态度,对于个人的成长以及社群的和</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谐,都有极大的危害。</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从价值的角度来说,青年朝气蓬勃,有理想,有智慧,有力量,是全社会最富有活力、最具有创造</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性的群体,就应该趁年轻胸怀理想,志存高远,自觉加强学习,自觉奉献青春,敢爱敢拼,敢试敢为,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与颓废的生活方式绝缘。从语言的角度来说,青年率真幽默,憧憬浪漫与美丽,更应在经典诗歌</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中汲取素材,从名著中获得养分,爆发青年所独有的语言创新的“洪荒之力”,创造符合时代、</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符合自身特点的青年用语。</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当然,对于政府和学校来说,在关心青年日常用语和思想的同时,也要关心青年的生活和心态,</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做好服务保障工作,真正为青年排忧解难,做青年的知心人、热心人,引导青年积极向上,在服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务与奋斗中实现自我,彻底远离“丧文化”的侵蚀。</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(摘编自《光明日报》)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1.下列关于文章前三段的理解,不正确的一项是(3分)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A.“丧文化”反映了一种自嘲、颓废、麻木的生活方式,带有绝望的情绪。</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B.“丧文化”与青年本该朝气蓬勃的预期相悖,散发着被动地活着的情绪。</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C.“丧文化”真正的源头是欧美、日本等国外的音乐、动漫、影视作品。</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D.部分青年受“丧文化”的影响和侵蚀,借用其中的语言在社交平台传播。</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2.下列说法符合原文意思的一项是(3分)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A.大批本该充满理想、担当道义的青年成了只想轻松活着、一再蹉跎的人,这种情况令人担</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忧。</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B.社交平台上流行的一些带有消极情绪的话语和诸如“葛优瘫”“懒猫瘫”等表情包,与某</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四、(2015浙江,8—10)阅读下面的文字,回答问题。(9分)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内部言语并不是外部言语的内在方面——它本身是一种功能。它仍然是一种言语,也就是说,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与词语相联结的思维。但是在外部言语中,思维是由词来体现的,而在内部言语中,随着词语产</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生思维,词语就消亡了。内部言语在很大程度上是用纯粹的意义来思维的。它是一种动态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的、转移的、不稳定的东西,在词和思维之间波动着,而词和思维或多或少是稳定的,或多或少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描绘了言语思维的组成成分。只有在考察了言语思维的下一个层面以后(这是一个比内部言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语更加内在的层面),才能理解言语思维的真正性质和位置。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这个层面就是思维本身。每种思维都创造了一种联结,完成了一种功能,解决了一个问题。思</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维的流动并不同时伴随着言语的展开。这两个过程不是同一的,在思维单位和言语单位之间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也不存在刻板的一致性。当一种思维过程流产时——如陀思妥耶夫斯基指出的,当一种思维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“不再进入词语”时,这种情况尤其明显。思维有其自己的结构。因此,从思维向言语的过渡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并非易事。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思维和言语不一样,思维并不是由彼此独立的单位所组成。当我想与别人交流下面的思想,即</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今天我见到一名赤足的男孩身穿蓝衬衫沿着街道奔跑,我并不把其中每个项目(item)分别对</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些音乐、影视等作品的影响有关。</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C.因为青年没有抵制“丧文化”的意识,当产生某种消极情绪的时候,就会拿它来调侃、宣泄,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缓解自己的压力。</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D.在社交平台上发表带有消极情绪的语言,会被断章取义,被接受者加入自己的理解,从而影响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人与人之间的和谐。</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3.作者认为,青年怎样才能远离“丧文化”的侵蚀?(3分)</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以偏概全。根据文意,不是“国外的音乐、动漫、影视作品”,而应是“国外的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某些音乐、动漫、影视作品”。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B　A.是“感受到了某种情绪”,并非成了这样的人。C.两者不存在因果关系 ,见第4</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段。D.“会被断章取义,被接受者加入自己的理解”与“影响人与人之间的和谐”没有直接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关联,不应将两者混在一起。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①青年自己认识到“丧文化”的侵蚀的危害;②树立正确的价值观,创造符合时代、</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符合自身特点的青年用语;③政府和学校加强对青年的引导。</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答案信息点集中于最后3段,抓住关键词句,进行恰当的概括转述即可。</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七、(2017浙江3月联考,7—9)阅读下面的文字,回答问题。(10分)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我们在几乎对世界毫无了解的情形下进行日常生活。我们对于使生命得以实现的阳光的产</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生机制,对于将我们束缚在地球上,否则我们就会以涡旋的轨道被抛到太空去的重力,对于我们</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由之构成并依赖其稳定性的原子思考得很少。除了小孩(他们知道太少,会不知轻重地问重要</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的问题),我们中很少人会用大量时间惊讶自然界为何这个样子;宇宙从何而来或它是否总在</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这儿;时间会不会有朝一日倒流,并因此导致果先于因;或者人类认识是否有一最终的权限。甚</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至我曾遇到一些小孩,他们想要知道黑洞是什么样的?物质的最小的部分是什么?为何我们记</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住过去而不是将来;如果早先是紊乱的,则今天显然是有序的,这究竟是怎么回事?为何存在一</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个宇宙?</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在我们社会里,父母或老师仍然依惯例用耸肩膀或借助模糊回想起的宗教格言去回答这些问</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题的大部分。有一些人则对这一类的问题感到不舒服,因为它们如此生动地暴露了人类理解</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的局限性。</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但是,哲学和科学的大部分即是由这种好奇心所驱动的。越来越多的成年人愿意问这类问题,</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并且他们偶尔得到一些使其惊奇的答案。我们这些离开原子和恒星同样远的人类,正在扩大</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自己探索的视野去拥抱这非常小和非常大的对象。</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1974年初,大约在海盗空间飞船登陆火星之前两年,我参加在英国由伦敦皇家学会主办的关于</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探索如何寻找天外生命的会议。</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在会议中间休息时,我注意到在隔壁的大厅里正举行一个更大得多的会议,出于好奇心我进去</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了。我很快意识到自己见证了一个古代的仪式,是一个新会员参加皇家学会——这个本行星</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上最古老的学术组织的授职式。前排一位在轮椅中的年轻人正非常缓慢地将他的名字签在</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一本书上,而这本书的最前页是伊萨克·牛顿的签名。当他最后签好时,大厅里响起了一阵响亮</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的掌声。史蒂芬·霍金,甚至在那时就是一位传说中的人物。</a:t>
            </a:r>
            <a:endParaRPr lang="zh-CN" altLang="en-US"/>
          </a:p>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现在霍金是剑桥大学的卢卡逊数学教授。这个职务曾为牛顿,后来又为狄拉克,这两位非常大</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和非常小的世界的有名的探索者担任过。他是他们的毫不逊色的继承人。</a:t>
            </a:r>
            <a:r>
              <a:rPr lang="zh-CN" altLang="en-US" sz="1530" kern="0" dirty="0" smtClean="0">
                <a:solidFill>
                  <a:srgbClr val="000000"/>
                </a:solidFill>
                <a:latin typeface="Times New Roman" panose="02020603050405020304" pitchFamily="65" charset="-122"/>
                <a:ea typeface="宋体" panose="02010600030101010101" pitchFamily="2" charset="-122"/>
              </a:rPr>
              <a:t>这本霍金首次为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非专家写的书,会给外行读者以多种类的酬劳。和这本书的广泛的内容一样有趣的是对作者</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智力工作的浏览。物理、天文、宇宙学和勇气的前沿被清晰地呈现在本书之中。</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这又是一本关于上帝</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或许是关于上帝不存在的书。处处充满了上帝这个字眼。霍金着</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手回答爱因斯坦著名的关于上帝在创生宇宙时有无选择性的问题。正如霍金明白声称的,他</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19230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企图要去理解上帝的精神。这使得迄今所有努力的结论更加出人意外:一个空间上无边缘、</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时间上无始无终、并且造物主无所事事的宇宙。</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(选自卡尔·沙冈《时间简史·导言》)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1.下列对文中画横线句的理解,不正确的一项是(3分)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A.年轻时就坐在轮椅上的传奇人物霍金是牛顿、狄拉克毫不逊色的继承人,因此现在他成了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剑桥大学的卢卡逊数学教授。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B.卢卡逊数学教授是剑桥大学以卢卡逊名字命名的数学教授职位,是剑桥大学最为崇高的教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授职务,霍金获得了这一职位。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C.“非常大和非常小的世界”,指的是牛顿、狄拉克等著名科学家所从事研究的领域,这些领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域涉及宏观世界和微观世界。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D.史蒂芬·霍金是当今具有传奇色彩的科学巨星,他的研究取得的伟大成就,比起牛顿、狄拉克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等著名科学家毫不逊色。</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2.下列说法不符合原文意思的一项是(3分)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A.我们能够进行日常生活,是由于重力的存在,及由之构成并依赖其稳定性的原子的作用,我们</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才不会以涡旋的轨道被抛到太空去。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B.小孩会不知轻重地问许多关于自然界莫名其妙的问题,父母和老师则会感到无可奈何,或者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借助宗教来回答,也有人对此感到不舒服。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C.《时间简史》是史蒂芬·霍金首次写给外行读者,让他们有趣浏览自己智力工作的书,内容涉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及物理、天文、宇宙学和勇气的前沿。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D.书中处处充满了上帝这个字眼,霍金企图理解上帝的精神,像爱因斯坦那样从宗教角度提出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关于上帝在创生宇宙时有无选择性的问题。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3.根据相关内容,简述哲学和科学最需要什么。(4分)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A　强加因果。原句意思是霍金获得的卢卡逊数学教授职务曾由牛顿、狄拉克担任,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并非说他因此成为了剑桥大学的卢卡逊数学教授。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“像爱因斯坦那样从宗教角度提出关于上帝在创生宇宙时有无选择性的问题”</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表述有误。因为史蒂芬·霍金的《时间简史》是要“着手回答爱因斯坦”的问题,认为“造物</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主无所事事”“或许是关于爱因斯坦”的问题,认为“造物主无所事事”“或许是关于上帝</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不存在的书”。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①需要好奇心,让人类扩大自己探索的视野。②需要勇气,以便冲破一切束缚去探索</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未知的宇宙,有出人意料的收获。</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试题节选部分的文字可以分为两个层次。前五段为第一层次,围绕“好奇心”来阐发,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主题意思是:只有具备了强烈的“好奇心”,才能让人类扩大自己的探索视野。后两段为第二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层次,是说霍金之所以能够取得如此巨大的成就,是因为他勇于探索,有勇于冲破权威桎梏的精神。</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八、(2017浙江教育考试院调研,7—9)阅读下面的文字,回答问题。(10分)</a:t>
            </a:r>
            <a:endParaRPr lang="zh-CN" altLang="en-US"/>
          </a:p>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“天造地设之巧,在人善于点缀耳”</a:t>
            </a:r>
            <a:r>
              <a:rPr lang="zh-CN" altLang="en-US" sz="1530" kern="0" dirty="0" smtClean="0">
                <a:solidFill>
                  <a:srgbClr val="000000"/>
                </a:solidFill>
                <a:latin typeface="Times New Roman" panose="02020603050405020304" pitchFamily="65" charset="-122"/>
                <a:ea typeface="宋体" panose="02010600030101010101" pitchFamily="2" charset="-122"/>
              </a:rPr>
              <a:t>精辟地概括了中国传统城市规划结合自然环境的方法。</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规划就是寻找和把握自然环境原本的巧妙秩序,人工建设只是“点缀”在这个秩序之中。规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划看似着力在人工,其深处奥妙则是对人工与自然关系的推敲;自然貌似在人工之外,其实早在</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设计的观照之中。</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这一理念体现在许多结合自然山水的具体规划设计手法中。无论城内、城外,只要是自然环</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境中的形胜之地,皆被规划者注目留心,使人工建设与之联系为一个整体。例如在城外大尺度</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的山水环境处理上,就有“天阙”模式。秦代就有咸阳的“表南山之巅以为阙”,以及彭县的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“县见山对如阙”。汉代的长安、六朝的建康、隋朝的洛阳等都城的规划皆循此模式,将城</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市中的重要建筑与“天阙”相通。明清时,依然有不少城市运用“天阙”模式,例如安徽庐江</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县,就是以文庙作为城市的中心,背靠城外的塔山,南面直向城南的福泉、凤台二山的。不仅大</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的城市格局如此,就是百姓的屋宇建设也有结合山水远景的习惯,所谓“窗含西岭千秋雪,门泊</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东吴万里船”,正是此意。</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当然,有些城市本身就坐落在山区或水乡,自然与山水就有更为紧密的融合。重庆是山城,“沿</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江为池,凿岩为城”;若在水乡,城市规划必然结合水来进行,苏州、无锡、绍兴、温州等城市</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都是结合水进行城市规划的典范。《永嘉开河记》曾对水城建设的缘由、特色以及便民之</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利进行了详细论述:“一坊一渠,舟楫必达。可濯可湘,居者有澡洁之利;可载可泛,行者无负载</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之劳。”</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有两幅图对当今很有启发:一幅是宋吕大防的《长安图》,另一幅是清代四川南充的《四境</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图》。《长安图》为古代城市地图及地图制作的典范,此图按照比例尺绘制了城市部分,将南</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部秦岭绘制于图上。吕大防在《长安图》题记中提到“城外取容,不用折法”的画法。这种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“内折外容”的表现方式既关注城内建设部分的比例,又把城外大尺度的山水环境标示在图</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上,清楚地表明城内建设与城外山水的关系。清咸丰七年的《南充县志》中收录的《四境</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图》,分别画了城市东、西、南、北四个方向的山水人文胜迹。其实这四幅图就是对城市四</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向山水人文胜迹及其风景的一个评价。虽然《四境图》不是专为规划设计而绘,但它体现了</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在长期发展中积累起来的中国人观照城市、观照环境的方式,告诫城市规划者应兼顾内外,进</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行整体经营,重视城市与四向风景的关系,很好地体现了中国规划设计的“四望”传统。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(有删改)</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1.下列各项中,不能体现“天造地设之巧,在人善于点缀耳”的一项是(3分)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A.安徽庐江县的城市格局。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B.重庆“沿江为池,凿岩为城”。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C.温州“一坊一渠,舟楫必达”。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D.《长安图》“内折外容”法。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2.下列说法符合原文意思的一项是(3分)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A.中国传统城市规划都以自然山水为主,人工为辅,致力于对自然环境秩序的把握。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B.以自然形胜之地为城市规划的中心,使人工建筑与之相通的模式就是“天阙”模式。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C.苏州、绍兴等城市坐落在水乡,与水结合得紧密巧妙,成为水乡城市规划的典范。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D.《四境图》虽不是专为规划而绘,但它对城市山水名胜的评价,对当今很有启发。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3.用一句话概括文段的主要观点,并进行简要评价。(4分)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2245987"/>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一、(2018浙江,7—9)阅读下面的文字,回答问题。(10分)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材料一: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我很高兴发现一群和我一样喜欢自然的孩子,但聊着聊着就发现他们中有一半人最喜欢的是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在自然里骑车。有个男孩说:“我和爸爸在沙漠里骑车,基本上都不走大路。我爸爸和越野车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们赛车。他说就算走大路去沙漠也很好玩,因为还是可以看到动物,而且和汽车比赛很有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趣。”还有个男孩说:“我们每年8月都去犹他州,我妈妈的朋友有3辆全地形车。我们骑着好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玩,但最主要是晚上看鹿啊臭鼬啊之类的动物。你要是把鱼的内脏丢在外面,晚上出去就能看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到5头黑熊。太好玩了!”第三个男孩说:“我们每周末都去沙漠,他们那儿有比赛。有个小山</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没人去,因为上面都是石头,所以我们把它改造了一下,上山后可以跳下去,我们在那儿看到蛇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洞和蛇了。热的时候我们就出去找蜥蜴。”还有一个女孩天真地补充说:“我爸爸有辆四轮</a:t>
            </a:r>
            <a:endParaRPr lang="zh-CN" altLang="en-US" dirty="0"/>
          </a:p>
        </p:txBody>
      </p:sp>
      <p:grpSp>
        <p:nvGrpSpPr>
          <p:cNvPr id="3" name="组合 7"/>
          <p:cNvGrpSpPr/>
          <p:nvPr/>
        </p:nvGrpSpPr>
        <p:grpSpPr>
          <a:xfrm>
            <a:off x="3298985" y="1029354"/>
            <a:ext cx="2543175" cy="549275"/>
            <a:chOff x="3899266" y="4430468"/>
            <a:chExt cx="1716088" cy="371475"/>
          </a:xfrm>
        </p:grpSpPr>
        <p:pic>
          <p:nvPicPr>
            <p:cNvPr id="4" name="Picture 2" descr="E:\2016年\图书出版\2017版 53B教参\教参课件\栏目图.png"/>
            <p:cNvPicPr>
              <a:picLocks noChangeAspect="1"/>
            </p:cNvPicPr>
            <p:nvPr/>
          </p:nvPicPr>
          <p:blipFill>
            <a:blip r:embed="rId3"/>
            <a:stretch>
              <a:fillRect/>
            </a:stretch>
          </p:blipFill>
          <p:spPr>
            <a:xfrm>
              <a:off x="3899266" y="4430468"/>
              <a:ext cx="1716088" cy="371475"/>
            </a:xfrm>
            <a:prstGeom prst="rect">
              <a:avLst/>
            </a:prstGeom>
            <a:noFill/>
            <a:ln w="9525">
              <a:noFill/>
            </a:ln>
          </p:spPr>
        </p:pic>
        <p:sp>
          <p:nvSpPr>
            <p:cNvPr id="5" name="矩形 6"/>
            <p:cNvSpPr/>
            <p:nvPr/>
          </p:nvSpPr>
          <p:spPr>
            <a:xfrm>
              <a:off x="4069440" y="4456352"/>
              <a:ext cx="946098" cy="311352"/>
            </a:xfrm>
            <a:prstGeom prst="rect">
              <a:avLst/>
            </a:prstGeom>
            <a:noFill/>
            <a:ln w="9525">
              <a:noFill/>
            </a:ln>
          </p:spPr>
          <p:txBody>
            <a:bodyPr wrap="none">
              <a:spAutoFit/>
            </a:bodyPr>
            <a:lstStyle/>
            <a:p>
              <a:r>
                <a:rPr lang="zh-CN" altLang="en-US" sz="2400" dirty="0">
                  <a:solidFill>
                    <a:schemeClr val="bg1"/>
                  </a:solidFill>
                  <a:latin typeface="微软雅黑" panose="020B0503020204020204" charset="-122"/>
                  <a:ea typeface="微软雅黑" panose="020B0503020204020204" charset="-122"/>
                </a:rPr>
                <a:t>五年高考</a:t>
              </a:r>
            </a:p>
          </p:txBody>
        </p:sp>
      </p:grpSp>
      <p:sp>
        <p:nvSpPr>
          <p:cNvPr id="6" name="TextBox 11"/>
          <p:cNvSpPr txBox="1"/>
          <p:nvPr/>
        </p:nvSpPr>
        <p:spPr>
          <a:xfrm>
            <a:off x="2829753" y="1651825"/>
            <a:ext cx="3390672" cy="553998"/>
          </a:xfrm>
          <a:prstGeom prst="rect">
            <a:avLst/>
          </a:prstGeom>
          <a:noFill/>
          <a:ln w="9525">
            <a:noFill/>
          </a:ln>
        </p:spPr>
        <p:txBody>
          <a:bodyPr wrap="none">
            <a:spAutoFit/>
          </a:bodyPr>
          <a:lstStyle/>
          <a:p>
            <a:pPr eaLnBrk="0" latinLnBrk="1" hangingPunct="0">
              <a:lnSpc>
                <a:spcPct val="150000"/>
              </a:lnSpc>
              <a:spcBef>
                <a:spcPts val="0"/>
              </a:spcBef>
            </a:pPr>
            <a:r>
              <a:rPr lang="zh-CN" altLang="en-US" sz="2000" dirty="0" smtClean="0">
                <a:latin typeface="黑体" panose="02010600030101010101" pitchFamily="49" charset="-122"/>
                <a:ea typeface="黑体" panose="02010600030101010101" pitchFamily="49" charset="-122"/>
              </a:rPr>
              <a:t>A组  自主命题·浙江卷题组</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19339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待,即男孩、衬衫、衬衫的蓝颜色、他的奔跑、不穿鞋子等。我把所有这一切在一次思维中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构想出来,但是表述时却用分别开来的词语。一个讲话者往往要花几分钟时间才能将一个思</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想展现出来。在讲话者的心中,整个思维是立刻呈现的,但是在言语中,它必须一个项目一个项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目地相继展开来。我们可以把思维比作一朵乌云洒下一阵词的雨点。由于思维在言语中没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有它的自动对应物(automatic counterpart),因此从思维向言语的过渡必须通过意义。在我们的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言语中,始终存在着隐蔽的思维,即潜台词。由于从思维向言语的直接过渡是不可能的,因此始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终存在思维不可表达性的悲哀: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　　内心将如何表达它自己?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　　他人将如何理解?(F.尤契夫)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心灵和心灵之间的直接交流是不可能的,不仅在生理上不可能,而且在心理上也是不可能的。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交流只能用迂回的方式才能达到。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(选自列夫·维果茨基《思维与语言》,有删节)</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题干为“不能体现‘天造地设之巧,在人善于点缀耳’”。D项是《长安图》的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画法,即“这种‘内折外容’的表现方式既关注城内建设部分的比例,又把城外大尺度的山水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环境标示在图上,清楚地表明城内建设与城外山水的关系”。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A.“都以”以偏概全。B.“以自然形胜之地为城市规划的中心”错,文中没有提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及。D.《四境图》不是对城市山水名胜的评价,原文为“这四幅图就是对城市四向山水人文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胜迹及其风景的一个评价”。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(示例)①结合自然是中国传统城市规划的显著特点。(或:中国传统城市规划善于观</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照自然,巧施“点缀”。)②这一观点体现了“天人合一”的思想,强调了人与自然的和谐,对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现代城市规划具有借鉴意义。</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在理解并整体把握文意的基础上进行解答。选文结构是“总—分”关系,观点即第一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段的“‘天造地设之巧,在人善于点缀耳’精辟地概括了中国传统城市规划结合自然环境的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方法”。对此句进行概括即可。评价是难点,要追本溯源,要看到这一观点的影响和价值。</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九、(2016嘉兴二测,8—10)阅读下面的文字,回答问题。(9分)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“抢救第一”是非物质文化遗产保护工作需要长期坚持的方针。长期以来,由于受到多种主</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客观因素的影响,在不少国人眼中,非遗抢救没有必要,他们主张“淘汰论”,任其自生自灭;也</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有人认为民间传统艺术必须改造,主张其要与强势文化接轨,要融进西洋文化。如此改造性破</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坏,对我们民族文化的伤害早已有之且令人触目惊心。中华传统文化艺术倘若失去了独有的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特性与特色,就会丧失自身的文化传统,在世界文化之林中将无独立的地位。</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作为活态的非物质文化遗产是在传承中生存与发展的,真正意义上的抢救与保护是通过抢救</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扶持稀有的人间国宝——代表性传承人,使濒危项目能以鲜活的形态生存于民间。所以,抢救</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性保护的本质要义,在于维护濒危项目内在生命,增强其活态传承发展的能力。非物质文化遗</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产以人为载体,口传心授,言传身教,世代相承,延续发展。我们实施的抢救性保护是要使其生</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命力延续下去,而不是使其成为标本珍藏在博物馆。有专家称,每一分钟都有一个民间艺人去</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世,每一分钟都有一个民间艺术品种消亡。事实也是如此,目前一些非遗项目依然面临着后继</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乏人,甚至后继无人的问题,在地方戏曲及说唱艺术中尤为突出。愿意投身戏曲、曲艺事业的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年轻人太少,民间文艺团体难以靠演出维持运转,大批剧团面临生存的危机。传统艺术若缺乏</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创新意识,不能融进反映新时代、新生活的内容,缺少具有经典品格和现代意识的优秀剧目,是</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很难赢得现代观众尤其是青年人喜爱的。应该说这也是传统戏曲、曲艺发展陷入困境的一</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个主要的表现。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濒危语言是所有非物质文化遗产中亟待优先抢救与保护的。因为在语言丢失的同时,原来以</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这种语言为载体的文化也必然随之丧失,语言的生死存亡关乎使用该语言的民族文化的传续</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和发展。今天,一些民族的语言已经或正在消失,一旦一种民族语言消失,这种民族文化特别是</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口头与非物质文化遗产也会消亡,最后势必严重损害全世界的文化多样性。倘若语言的传承</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断档,离开了口头语言的诵唱,少数民族英雄史诗《格萨尔王传》《江格尔》《玛纳斯》等就</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会失传、消亡。濒危语言的非物质文化特性,要求我们除了要及时对其语音、词汇、语法结</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构、语用等方面进行抢救性记录、整理、保存外,不但要特别关注濒危语言作为一种特殊的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非物质文化所蕴含的意义、功能系统——这些系统是外在社会结构、权力争斗、阶层属性</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不断扭结、互动的结果,还要弄清族群固有的历史渊源、信仰凝结以及思维模式等深层次的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内核。更为重要的是,应切实加强在现实生活与教育实践中对濒危语言的传承,提高各民族大</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众对本民族母语价值的认识,增强对母语的自豪感和自信心。同时,应从青少年抓起,学习和掌</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握本民族语言,使少数民族濒危语言得以群体性的传承。语言之本茁壮,文化之花方能灿烂。</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(选自李荣启《论非物质文化遗产抢救性保护》,有删改)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1.下列有关“抢救性保护”的表述,恰当的一项是(3分)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A.抢救性保护的真正意义在于抢救扶持稀有的人间国宝,即非物质文化遗产的代表性传承</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B.抢救性保护的本质要义在于维护濒危项目的内在生命,增强其活态传承发展的能力。</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C.抢救性保护的目的是让非物质文化遗产成为标本珍藏在博物馆,使其生命力延续下去。</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D.抢救性保护濒危语言,就能保证使用该语言的民族传续和发展,维护全世界的文化多样性。</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2.下列说法不符合原文意思的一项是(3分)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A.与强势文化接轨,融进西洋文化,将会使自身的文化传统丧失独有的特性与特色,并在世界文</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化之林中无独立地位。</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B.缺乏创新意识,不能融进反映新时代、新生活的内容,是传统艺术很难赢得现代观众尤其是</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青年人喜爱的原因之一。</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C.如果离开了口头语言的诵唱,语言的传承断档,一些优秀的少数民族英雄史诗如《玛纳斯》</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6586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等就会失传、消亡。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D.只要重视青少年学习和掌握本民族濒危语言,增强人们对本民族母语的自豪感,濒危民族语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言就能得以群体性传承。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3.《格萨尔王传》是一部篇幅宏大的藏族民间说唱体英雄史诗,是目前世界上唯一的“活的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史诗”。请结合文本就保护该史诗提出三条建设性意见。(3分)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A.从原文第二段“真正意义上的抢救与保护是通过抢救扶持稀有的人间国宝—</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—代表性传承人,使濒危项目能以鲜活的形态生存于民间”可知,是断章取义。C.由原文第二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段“我们实施的抢救性保护是要使其生命力延续下去,而不是使其成为标本珍藏在博物馆”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可知,与原意相悖。D.不是“使用该语言的民族传续和发展”,而是“使用该语言的民族文化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的传续和发展”,属偷换概念;另外“就能”说得较绝对。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定位在最后一段“应从青少年抓起,学习和掌握本民族语言,使少数民族濒危语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言得以群体性的传承”,选项说法太绝对。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①保护《格萨尔王传》传承人,加大对他们的宣传力度。②利用更多丰富的、创新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性的艺术表现形式展现《格萨尔王传》。③传承藏族民间语言要从青少年抓起,让他们学习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和掌握本民族语言。</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《格萨尔王传》属于说唱体英雄史诗,属于非遗,所以应从抢救性保护非遗的角度去考</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虑,从“传承人”“创新”“语言传承”三个方面提出建设性意见。</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829408"/>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一、(2018山西孝义一模改编,7—9)阅读下面的文字,完成后面题目。(12分)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材料一: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中国的农历新年即将到来,北京市将举行一系列文化活动庆祝新年。这些活动既有庙会、梨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园大戏等传统项目,又有展览、展演等多元文化活动。下面是详细报道: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据不完全统计,2018年春节期间,北京市50家专业演出场馆将有398场演出;全市文化系统将举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办庙会、游园、花会巡游、冰雪文化活动、公益讲座等活动480项。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节日期间,北京市图书馆、美术馆等公共文化场所将照常向广大市民开放。写春联、送福到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家、非物质文化遗产展示等各类充满年味和传统中国文化元素的活动也将在各区文化中心</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和街道上演。各区图书馆、文化馆紧扣区域文化特色,营造节日氛围,推出180项活动。北京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市政府还将向首都市民免费发放30万张春节庙会门票,市民可通过多种渠道获取。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(摘编自国际在线刊文《北京市春节文化活动精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彩纷呈　冰雪庙会与传统文化齐争鸣》)</a:t>
            </a:r>
            <a:endParaRPr lang="zh-CN" altLang="en-US" dirty="0"/>
          </a:p>
        </p:txBody>
      </p:sp>
      <p:sp>
        <p:nvSpPr>
          <p:cNvPr id="3" name="TextBox 11"/>
          <p:cNvSpPr txBox="1"/>
          <p:nvPr/>
        </p:nvSpPr>
        <p:spPr>
          <a:xfrm>
            <a:off x="2094267" y="1134253"/>
            <a:ext cx="4627880" cy="553085"/>
          </a:xfrm>
          <a:prstGeom prst="rect">
            <a:avLst/>
          </a:prstGeom>
          <a:noFill/>
          <a:ln w="9525">
            <a:noFill/>
          </a:ln>
        </p:spPr>
        <p:txBody>
          <a:bodyPr wrap="none">
            <a:spAutoFit/>
          </a:bodyPr>
          <a:lstStyle/>
          <a:p>
            <a:pPr marL="0" indent="0" algn="ctr" eaLnBrk="0" latinLnBrk="1" hangingPunct="0">
              <a:lnSpc>
                <a:spcPct val="150000"/>
              </a:lnSpc>
              <a:spcBef>
                <a:spcPts val="140"/>
              </a:spcBef>
              <a:buNone/>
            </a:pPr>
            <a:r>
              <a:rPr lang="en-US" altLang="zh-CN" sz="2000" dirty="0">
                <a:latin typeface="黑体" panose="02010600030101010101" pitchFamily="49" charset="-122"/>
                <a:ea typeface="黑体" panose="02010600030101010101" pitchFamily="49" charset="-122"/>
                <a:sym typeface="+mn-ea"/>
              </a:rPr>
              <a:t>B</a:t>
            </a:r>
            <a:r>
              <a:rPr lang="zh-CN" altLang="en-US" sz="2000" dirty="0">
                <a:latin typeface="黑体" panose="02010600030101010101" pitchFamily="49" charset="-122"/>
                <a:ea typeface="黑体" panose="02010600030101010101" pitchFamily="49" charset="-122"/>
                <a:sym typeface="+mn-ea"/>
              </a:rPr>
              <a:t>组  201</a:t>
            </a:r>
            <a:r>
              <a:rPr lang="en-US" altLang="zh-CN" sz="2000" dirty="0">
                <a:latin typeface="黑体" panose="02010600030101010101" pitchFamily="49" charset="-122"/>
                <a:ea typeface="黑体" panose="02010600030101010101" pitchFamily="49" charset="-122"/>
                <a:sym typeface="+mn-ea"/>
              </a:rPr>
              <a:t>6</a:t>
            </a:r>
            <a:r>
              <a:rPr lang="zh-CN" altLang="en-US" sz="2000" dirty="0">
                <a:latin typeface="黑体" panose="02010600030101010101" pitchFamily="49" charset="-122"/>
                <a:ea typeface="黑体" panose="02010600030101010101" pitchFamily="49" charset="-122"/>
                <a:sym typeface="+mn-ea"/>
              </a:rPr>
              <a:t>—201</a:t>
            </a:r>
            <a:r>
              <a:rPr lang="en-US" altLang="zh-CN" sz="2000" dirty="0">
                <a:latin typeface="黑体" panose="02010600030101010101" pitchFamily="49" charset="-122"/>
                <a:ea typeface="黑体" panose="02010600030101010101" pitchFamily="49" charset="-122"/>
                <a:sym typeface="+mn-ea"/>
              </a:rPr>
              <a:t>8</a:t>
            </a:r>
            <a:r>
              <a:rPr lang="zh-CN" altLang="en-US" sz="2000" dirty="0">
                <a:latin typeface="黑体" panose="02010600030101010101" pitchFamily="49" charset="-122"/>
                <a:ea typeface="黑体" panose="02010600030101010101" pitchFamily="49" charset="-122"/>
                <a:sym typeface="+mn-ea"/>
              </a:rPr>
              <a:t>年高考模拟·综合题</a:t>
            </a:r>
            <a:r>
              <a:rPr lang="zh-CN" altLang="en-US" sz="2000" dirty="0" smtClean="0">
                <a:latin typeface="黑体" panose="02010600030101010101" pitchFamily="49" charset="-122"/>
                <a:ea typeface="黑体" panose="02010600030101010101" pitchFamily="49" charset="-122"/>
                <a:sym typeface="+mn-ea"/>
              </a:rPr>
              <a:t>组</a:t>
            </a:r>
            <a:endParaRPr lang="zh-CN" altLang="en-US" sz="2000" dirty="0">
              <a:solidFill>
                <a:schemeClr val="tx1"/>
              </a:solidFill>
              <a:latin typeface="黑体" panose="02010600030101010101" pitchFamily="49" charset="-122"/>
              <a:ea typeface="黑体" panose="02010600030101010101" pitchFamily="49"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539750" y="1172588"/>
            <a:ext cx="8127250" cy="3676441"/>
            <a:chOff x="539750" y="1172588"/>
            <a:chExt cx="8127250" cy="3676441"/>
          </a:xfrm>
        </p:grpSpPr>
        <p:sp>
          <p:nvSpPr>
            <p:cNvPr id="2" name="TextBox 2"/>
            <p:cNvSpPr txBox="1"/>
            <p:nvPr/>
          </p:nvSpPr>
          <p:spPr>
            <a:xfrm>
              <a:off x="540000" y="1618401"/>
              <a:ext cx="8127000" cy="323062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春节旅游消费力指数走势图</a:t>
              </a:r>
              <a:endParaRPr lang="zh-CN" altLang="en-US" dirty="0"/>
            </a:p>
            <a:p>
              <a:pPr marL="0" indent="0" eaLnBrk="0" latinLnBrk="1" hangingPunct="0">
                <a:lnSpc>
                  <a:spcPct val="150000"/>
                </a:lnSpc>
                <a:spcBef>
                  <a:spcPts val="0"/>
                </a:spcBef>
                <a:buNone/>
              </a:pPr>
              <a:r>
                <a:rPr lang="zh-CN" altLang="en-US" sz="9380" kern="0" spc="22194"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283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分城市线旅游消费力指数</a:t>
              </a:r>
              <a:endParaRPr lang="zh-CN" altLang="en-US" dirty="0"/>
            </a:p>
          </p:txBody>
        </p:sp>
        <p:pic>
          <p:nvPicPr>
            <p:cNvPr id="3" name="图片 3" descr="textimage9.jpeg"/>
            <p:cNvPicPr>
              <a:picLocks noChangeAspect="1"/>
            </p:cNvPicPr>
            <p:nvPr/>
          </p:nvPicPr>
          <p:blipFill>
            <a:blip r:embed="rId3"/>
            <a:stretch>
              <a:fillRect/>
            </a:stretch>
          </p:blipFill>
          <p:spPr>
            <a:xfrm>
              <a:off x="539750" y="2105809"/>
              <a:ext cx="3498988" cy="2252318"/>
            </a:xfrm>
            <a:prstGeom prst="rect">
              <a:avLst/>
            </a:prstGeom>
          </p:spPr>
        </p:pic>
        <p:sp>
          <p:nvSpPr>
            <p:cNvPr id="4" name="矩形 3"/>
            <p:cNvSpPr/>
            <p:nvPr/>
          </p:nvSpPr>
          <p:spPr>
            <a:xfrm>
              <a:off x="539750" y="1172588"/>
              <a:ext cx="814647" cy="394788"/>
            </a:xfrm>
            <a:prstGeom prst="rect">
              <a:avLst/>
            </a:prstGeom>
          </p:spPr>
          <p:txBody>
            <a:bodyPr wrap="none">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材料二:</a:t>
              </a:r>
              <a:endParaRPr lang="zh-CN" altLang="en-US" sz="1500"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40000" y="1080000"/>
            <a:ext cx="8127000" cy="5220000"/>
            <a:chOff x="540000" y="1080000"/>
            <a:chExt cx="8127000" cy="522000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2710" kern="0" spc="34089"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409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(资料来源于国家旅游局数据中心)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材料三: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伴随着互联网时代的到来,信息技术、通信技术迅速发展,传统年俗日趋式微,新年俗逐渐成为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主流。网购年货、春运“逆向迁徙”、视频拜年、春晚“摇一摇”抢红包、网络年夜饭</a:t>
              </a:r>
              <a:r>
                <a:rPr lang="zh-CN" altLang="en-US" sz="1530" kern="0" dirty="0" smtClean="0">
                  <a:solidFill>
                    <a:srgbClr val="000000"/>
                  </a:solidFill>
                  <a:latin typeface="黑体" panose="02010600030101010101" pitchFamily="49" charset="-122"/>
                  <a:ea typeface="宋体" panose="02010600030101010101" pitchFamily="2" charset="-122"/>
                </a:rPr>
                <a:t>…</a:t>
              </a:r>
              <a:r>
                <a:rPr dirty="0"/>
                <a:t/>
              </a:r>
              <a:br>
                <a:rPr dirty="0"/>
              </a:b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互联网时代催生出形形色色的新年俗,为百姓生活带来翻天覆地变化的同时,也给传统年俗</a:t>
              </a:r>
              <a:endParaRPr lang="zh-CN" altLang="en-US" dirty="0"/>
            </a:p>
          </p:txBody>
        </p:sp>
        <p:pic>
          <p:nvPicPr>
            <p:cNvPr id="3" name="图片 3" descr="textimage10.jpeg"/>
            <p:cNvPicPr>
              <a:picLocks noChangeAspect="1"/>
            </p:cNvPicPr>
            <p:nvPr/>
          </p:nvPicPr>
          <p:blipFill>
            <a:blip r:embed="rId3"/>
            <a:stretch>
              <a:fillRect/>
            </a:stretch>
          </p:blipFill>
          <p:spPr>
            <a:xfrm>
              <a:off x="1285852" y="1705757"/>
              <a:ext cx="4368698" cy="2611418"/>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注入了新的时代内涵。</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年俗是一种行为文化,必定会随着人们生活方式的改变而“更新换代”,虽然其仪式活动在变</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化,但其承载的文化意义和精神内涵则仍然鲜活。我们要做的是因势利导,利用新媒体、新平</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台丰富年俗的形式,在适应新时代年俗变革的过程中延续传统文化的内涵。</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“物随心转,境由心造。”醇厚的年味,不必拘泥于某一种特定的表现形式。在这个热闹的节</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日里,全家人齐聚一堂,于亲情的浸润之中尽情交融,就是最有滋味儿的年。当心中有爱、有情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怀,年俗必然不会衰落,春节的精神文化内涵也必然会得到承袭。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(摘编自刘鑫《不同的“年味”,同样的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“情怀”》,“荆楚网”2018年2月7日刊文)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材料四: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经济生活水平的提高降低了人们对物欲的需求和向往,消解了传统节日的社会期望;西方节日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较之传统节日,开放性和娱乐性更强,民众对西方节日更有参与热情;现代科技的发展和科学观</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念的传播挤占了传统节日的“鬼神”思想,民众对传统节日的敬畏之心大大降低,传统节俗传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承空间大大缩减;现代生活方式与传统节俗活动形成理念冲突,传统节俗退让给现代生活方</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1.下列对文中“内部言语”的理解,</a:t>
            </a:r>
            <a:r>
              <a:rPr lang="zh-CN" altLang="en-US" sz="1530" u="sng" kern="0" dirty="0" smtClean="0">
                <a:solidFill>
                  <a:srgbClr val="000000"/>
                </a:solidFill>
                <a:latin typeface="Times New Roman" panose="02020603050405020304" pitchFamily="65" charset="-122"/>
                <a:ea typeface="宋体" panose="02010600030101010101" pitchFamily="2" charset="-122"/>
              </a:rPr>
              <a:t>不正确</a:t>
            </a:r>
            <a:r>
              <a:rPr lang="zh-CN" altLang="en-US" sz="153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A.内部言语功能与外部言语相对,是完成言语思维的内在方面。</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B.与外部言语一样,内部言语中的思维也与词语有密切的关联。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C.内部言语可以基于纯粹意义来思维,不需要始终伴随着词语。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D.内部言语作为一种功能,它是在一定的思维过程当中实现的。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2.下列说法符合原文意思的一项是(3分)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A.作为比内部言语更内在的层面的“思维”,在文中实际上就是“言语思维”。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B.如果把思维比作乌云,那么每朵乌云终究都会变成一阵阵词的雨点洒下。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C.每种思维都不是彼此独立的单位,因此它们与言语单位不可能完全一致。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D.言语表述时需一个词语一个词语相继展开,并通过意义和思维联系起来。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3.在文章末尾,作者认为“心灵和心灵之间的直接交流”“在心理上也是不可能的”,为什么?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根据本文内容说明理由。(3分)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19372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式。传统节日与当代社会之间的冲突和差异,应该根据现实需要加以调整,为传统节日的当代</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传承和发展提供路径。传统节日发展的理想情况应该是其能融入当代社会,其节日内涵和社</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会功能得到充分发挥。而要实现这一理想目标,就必须充分调动政府、舆论媒体和家庭个人</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的积极性和热情,政府引导、舆论助推、家庭实践,群策群力,为传统节日的当代发展保驾护航。</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(摘编自王凤美《传统节日的当代适应性</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研究——以陕西关中春节为例》)</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1.下列对材料有关内容的理解,不正确的一项是(3分)</a:t>
            </a:r>
            <a:r>
              <a:rPr lang="zh-CN" altLang="en-US" sz="1500" kern="0" spc="333"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A.北京2018年春节文化活动有庙会、游园、花会巡游、冰雪文化活动、公益讲座等,这些活</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动依然是春节重要的传统活动形式。</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B.根据“春节旅游消费力指数走势图”可以看出,旅游消费力指数逐年上升,说明居民观念发</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生变化,春节旅游消费意愿不断增强。</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C.作为一种行为文化,年俗的更新换代更多体现在它的仪式活动的变化上,我们要做的是丰富</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它的形式,延续传统文化的内涵。</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en-US" altLang="zh-CN" sz="1500" kern="0" dirty="0" smtClean="0">
                <a:solidFill>
                  <a:srgbClr val="000000"/>
                </a:solidFill>
                <a:latin typeface="Times New Roman" panose="02020603050405020304" pitchFamily="65" charset="-122"/>
                <a:ea typeface="宋体" panose="02010600030101010101" pitchFamily="2" charset="-122"/>
              </a:rPr>
              <a:t>D.</a:t>
            </a:r>
            <a:r>
              <a:rPr lang="zh-CN" altLang="en-US" sz="1500" kern="0" dirty="0" smtClean="0">
                <a:solidFill>
                  <a:srgbClr val="000000"/>
                </a:solidFill>
                <a:latin typeface="Times New Roman" panose="02020603050405020304" pitchFamily="65" charset="-122"/>
                <a:ea typeface="宋体" panose="02010600030101010101" pitchFamily="2" charset="-122"/>
              </a:rPr>
              <a:t>随着经济的发展</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民众生活水平的提高</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传统春节活动形式受到冲击</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要想让它融入当代生</a:t>
            </a:r>
            <a:r>
              <a:rPr lang="zh-CN" altLang="en-US" sz="1500" dirty="0" smtClean="0"/>
              <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活</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就要为它的发展提供新的路径。</a:t>
            </a:r>
            <a:endParaRPr lang="zh-CN" altLang="en-US" sz="15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48704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2.下列对材料有关内容的分析和概括,不正确的一项是(3分)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A.398场演出,480项活动,以及30万张春节庙会门票的免费发放,主要是为了吸引北京市民,增</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加北京市的年节氛围。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B.如今的春节文化具有现代化的特征,文化展览、抢红包、微信拜年、出门旅游等活动备受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青睐,已经取代了春节传统活动形式。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C.根据“分城市线旅游消费力指数”图,我们能够得出一线城市居民旅游消费力指数保持领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先,其余城市线依次降低的结论。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D.只有政府、媒体和家庭个人群策群力,保驾护航,才能使传统节日融入当代社会,使其内涵和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社会功能得到充分发挥。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3.根据上述材料,概括说明春节文化活动逐渐转向多元的原因。(6分)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A　“这些活动依然是春节重要的传统活动形式”错,根据文意,花会巡游、冰雪文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化活动、公益讲座不属于春节传统文化活动形式。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“已经取代了春节传统活动形式”错,根据材料四,传统节俗只是“退让”,并没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有被取代。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经济发展、科技进步,改变了人们的生活方式,转变了人们的生活理念,使人们对年俗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节日的重视程度降低,有了更多其他形式的选择。</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本题要求概括“春节文化活动逐渐转向多元的原因”,可根据文中的重点句子“伴随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着互联网时代的到来,信息技术、通信技术迅速发展,传统年俗日趋式微,新年俗逐渐成为主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流”“互联网时代催生出形形色色的新年俗,为百姓生活带来翻天覆地变化的同时,也给传统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年俗注入了新的时代内涵”“经济生活水平的提高降低了人们对物欲的需求和向往,消解了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传统节日的社会期望;西方节日较之传统节日,开放性和娱乐性更强”“现代生活方式与传统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节俗活动形成理念冲突</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为传统节日的当代传承和发展提供路径”概括答题要点。</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二、(2018嘉兴高三模拟,7—9)阅读下面的文字,回答问题。(10分)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20世纪80年代末,荷兰零售商Albert Heijn推动银行发明了一种新的支付方式,可以让购买者直</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接用银行账户来支付。在电子支付的现实需求下,数字货币的理论探索和实践应用受到关</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注。</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大卫·乔姆首先提出了电子货币的概念,并构造了一个采用中心化架构的E-cash电子货币系</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统。该系统被认为是最早的数字货币方案,其构造原理采用了密码学技术——盲签名。货币</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发行方使用盲签名技术对付款方的支付信息进行签名,签名后付款方可以进行验证,并将支付</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信息发往收款方完成收款,从而实现了电子货币的匿名性和不可追踪性。由此,密码学的原理</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和方法被认为是构造电子货币系统的基础。</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随着近30年来密码技术的发展,数字货币方案也得到不断优化。主流数字货币大致分为两种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类型:一是在E-cash系统基础上进行扩展的未使用区块链技术的数字货币,二是以比特币的诞</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生为起点,使用区块链技术的分布式记账数字货币。</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数字货币在比特币诞生前的探索均以失败告终。失败的原因大多可归结为中心化架构。在</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缺乏国家信用支撑的情况下,一旦发行和维护组织破产或遭受法律、道德指责,或保管总账的</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中央服务器被黑客攻破,这些货币系统将面临信用破产与内部崩溃的风险,如果不使用中心化</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架构,那么如何对数字货币的流通进行监管就成了一个棘手的问题。数字货币也容易遭到复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制和篡改,而且数字货币在网络中的流通记录最终必然要记录于某个“账本”中,如果遭受黑</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客攻击和篡改,则将带来毁灭性的破坏。因此,要保障数字货币系统的安全性,需要解决两个问</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题:避免货币伪造,避免双重支付,即利用货币的数字特性两次或多次使用“同一笔钱”完成支</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付。早期的数字货币也曾在这两个问题上进行了尝试,B-money是一种匿名的、分布式电子</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现金系统,使用工作量证明机制发行数字货币,通过网络广播交易信息并进行真实性证明,解决</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伪造货币和双重支付的问题。E-cash系统则使用盲签名算法切断了货币提现与支付之间的联</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系。</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2008年,中本聪提出了比特币的概念,他认为,借助金融机构作为可信赖的第三方来处理电子支</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付信息,受制于“基于信用的模式”的弱点,因此希望创建一套基于密码学原理,使得任何达成</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一致的双方不需要第三方中介参与,能够直接进行支付的电子支付系统,该系统能够杜绝伪造</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货币和双重支付,比特币的核心支撑技术是区块链,其主要特点是去中心化,能够通过运用数据</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加密、时间戳、分布式共识和经济激励等手段,在节点无须互相信任的分布式系统中实现基</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3912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于去中心化信用的点对点交易、协调与协作,从而为解决中心化机构普遍存在的高成本、低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效率和数据存储不安全等问题提供了一种可选的解决方案。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1.下列关于“数字货币”的理解,恰当的一项是(3分)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A.数字货币的基础技术是基于密码学原理和方法的盲签名技术,因为盲签名技术能够实现电</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子支付信息的匿名性以及不可追踪性。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B.数字货币使用中心化架构,会因缺少国家信用支持而产生中心化组织破产或中央服务器被</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攻破带来的信用破产、内部崩溃问题。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C.数字货币如果使用区块链技术,不需要第三方的参与就能直接进行电子支付,但也存在着流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通记录无法记录于“账本”的问题。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D.数字货币使用区块链技术,能用数据加密、时间戳、分布式共识和经济激励手段在分布式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系统中实现点对点交易、协调与协作。</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2.</a:t>
            </a:r>
            <a:r>
              <a:rPr lang="zh-CN" altLang="en-US" sz="1530" kern="0" dirty="0" smtClean="0">
                <a:solidFill>
                  <a:srgbClr val="000000"/>
                </a:solidFill>
                <a:latin typeface="Times New Roman" panose="02020603050405020304" pitchFamily="65" charset="-122"/>
                <a:ea typeface="宋体" panose="02010600030101010101" pitchFamily="2" charset="-122"/>
              </a:rPr>
              <a:t>下列说法符合原文意思的一项是</a:t>
            </a:r>
            <a:r>
              <a:rPr lang="en-US" altLang="zh-CN" sz="1530" kern="0" dirty="0" smtClean="0">
                <a:solidFill>
                  <a:srgbClr val="000000"/>
                </a:solidFill>
                <a:latin typeface="Times New Roman" panose="02020603050405020304" pitchFamily="65" charset="-122"/>
                <a:ea typeface="宋体" panose="02010600030101010101" pitchFamily="2" charset="-122"/>
              </a:rPr>
              <a:t>(3</a:t>
            </a:r>
            <a:r>
              <a:rPr lang="zh-CN" altLang="en-US" sz="1530" kern="0" dirty="0" smtClean="0">
                <a:solidFill>
                  <a:srgbClr val="000000"/>
                </a:solidFill>
                <a:latin typeface="Times New Roman" panose="02020603050405020304" pitchFamily="65" charset="-122"/>
                <a:ea typeface="宋体" panose="02010600030101010101" pitchFamily="2" charset="-122"/>
              </a:rPr>
              <a:t>分</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　　</a:t>
            </a:r>
            <a:r>
              <a:rPr lang="en-US" altLang="zh-CN" sz="1530" kern="0" dirty="0" smtClean="0">
                <a:solidFill>
                  <a:srgbClr val="000000"/>
                </a:solidFill>
                <a:latin typeface="Times New Roman" panose="02020603050405020304" pitchFamily="65" charset="-122"/>
                <a:ea typeface="宋体" panose="02010600030101010101" pitchFamily="2"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A.</a:t>
            </a:r>
            <a:r>
              <a:rPr lang="zh-CN" altLang="en-US" sz="1530" kern="0" dirty="0" smtClean="0">
                <a:solidFill>
                  <a:srgbClr val="000000"/>
                </a:solidFill>
                <a:latin typeface="Times New Roman" panose="02020603050405020304" pitchFamily="65" charset="-122"/>
                <a:ea typeface="宋体" panose="02010600030101010101" pitchFamily="2" charset="-122"/>
              </a:rPr>
              <a:t>荷兰零售商</a:t>
            </a:r>
            <a:r>
              <a:rPr lang="en-US" altLang="zh-CN" sz="1530" kern="0" dirty="0" smtClean="0">
                <a:solidFill>
                  <a:srgbClr val="000000"/>
                </a:solidFill>
                <a:latin typeface="Times New Roman" panose="02020603050405020304" pitchFamily="65" charset="-122"/>
                <a:ea typeface="宋体" panose="02010600030101010101" pitchFamily="2" charset="-122"/>
              </a:rPr>
              <a:t>Albert </a:t>
            </a:r>
            <a:r>
              <a:rPr lang="en-US" altLang="zh-CN" sz="1530" kern="0" dirty="0" err="1" smtClean="0">
                <a:solidFill>
                  <a:srgbClr val="000000"/>
                </a:solidFill>
                <a:latin typeface="Times New Roman" panose="02020603050405020304" pitchFamily="65" charset="-122"/>
                <a:ea typeface="宋体" panose="02010600030101010101" pitchFamily="2" charset="-122"/>
              </a:rPr>
              <a:t>Heijn</a:t>
            </a:r>
            <a:r>
              <a:rPr lang="zh-CN" altLang="en-US" sz="1530" kern="0" dirty="0" smtClean="0">
                <a:solidFill>
                  <a:srgbClr val="000000"/>
                </a:solidFill>
                <a:latin typeface="Times New Roman" panose="02020603050405020304" pitchFamily="65" charset="-122"/>
                <a:ea typeface="宋体" panose="02010600030101010101" pitchFamily="2" charset="-122"/>
              </a:rPr>
              <a:t>推动银行发明的电子支付方式</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即让购买者直接用银行账户来支付</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的方式</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是最早的数字货币形式。</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B.以比特币为代表的去中心化数字货币,克服了“受制于‘基于信用的模式’的弱点”,但带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来了数字货币流通监管的难题。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C.盲签名技术、工作量证明机制和区块链技术,能够有效避免伪造货币和双重支付问题,从而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保障了数字货币系统的安全性。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D.大卫·乔姆提出的E-cash电子货币系统存在中心化运作成本高、效率低和数据存储不安全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等问题,不能称它为数字货币系统。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3.根据文章内容,概括哪些因素影响了数字货币的发展。(4分)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D　A.“基于密码学原理和方法的盲签名技术”错,应为“以盲签名技术为代表的密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码学原理和方法是数字货币系统的基础技术”。B.“缺少国家信用支持”和“中心化组织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破产或中央服务器被攻破”之间没有因果关系。C.“存在着流通记录无法记录于‘账本’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的问题”,在文中无依据。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A.由前两段可知“电子支付”并不是数字货币的最早形式。C.文中只是说“使</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用盲签名算法切断了货币提现与支付之间的联系”,并不能证明盲签名技术能避免这两个问</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题。D.“不能称它为数字货币系统”错,原文为“该系统被认为是最早的数字货币方案”。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①密码技术等信息技术的发展;②现实应用需求;③国家法规与政策。</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影响数字货币发展的因素主要集中在1—4段,第1段尾句“在电子支付的现实需求下</a:t>
            </a:r>
            <a:r>
              <a:rPr lang="zh-CN" altLang="en-US" sz="1530" kern="0" dirty="0" smtClean="0">
                <a:solidFill>
                  <a:srgbClr val="000000"/>
                </a:solidFill>
                <a:latin typeface="黑体" panose="02010600030101010101" pitchFamily="49" charset="-122"/>
                <a:ea typeface="宋体" panose="02010600030101010101" pitchFamily="2" charset="-122"/>
              </a:rPr>
              <a:t>…</a:t>
            </a:r>
            <a:r>
              <a:rPr dirty="0"/>
              <a:t/>
            </a:r>
            <a:br>
              <a:rPr dirty="0"/>
            </a:b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”指出了数字货币发展的基础;第2、3两段指出密码技术的发展“优化”了数字货币的发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展;第4段从反面举例,指出国家信用、政策对数字货币发展的影响。</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三、(2018浙江名校协作体高三联考,7—9)阅读下面的文字,回答问题。(9分)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一切文学艺术作品的内涵,特别是感情的内涵,主要是通过它的艺术旋律表达出来的。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书法艺术旋律是一篇书法整体的抑扬顿挫、起承转合,整体的跌宕起伏、大起大落、大开大</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阖。这里重要的是整体,其次才是局部。在整体旋律中,每一个字的用笔与结体,又以其大小、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粗细、斜正、枯湿、长阔、轻重、快慢、断续,作出了与旋律相协调的变化,从而增加了整体</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旋律的艺术魅力。《孙子兵法》:“兵无常势,水无常形,能因敌变化而取胜者,谓之神。”书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法旋律也是如此。</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行气,有助于加强整体旋律的艺术感染力,但代替不了整体的旋律,它不是旋律的同义语。行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气,是书写字句时气势的连贯与呼应,它的产生也是由于书法家对于诗文感情的感受或由于形</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式的需要。但是,它的产生是源于字句的各行各句,于是所表达出来的艺术魅力也便局限于本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行的范围,而缺乏宏观的视野与整体的安排。</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旋律,是从整体布局出发,用包括行气在内的多样的艺术手段,以托出诗文的感情或是景色为目</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的所安排的大开大阖的艺术节奏。有时,由于内涵的需要,甚至暂时把诗句的书写运行在中途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停断一段时间,留下一段空白,也是艺术旋律的表达手段之一,这就更不是仅仅着眼于局部的行</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1499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气所能包括的了。</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没有整体的艺术旋律,便没有深沉的艺术。千百年来,书法作品,把诗词文赋所描写的人世间如</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此复杂的事物、如此不同的感情,都放置于一个同样平齐方正的算盘式的固定框架中,把本来</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看起来、读起来节奏长短、错落有致的诗句文辞,一律写成了难以断句、千篇一律的字群,这</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将如何去感动读者感情的心弦?</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中国历代书法,在用笔、结体上,创造并留下了丰富的遗产,在局部行气上,有许多有益的探索,</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但长期忽略了对整体艺术旋律的研究和运用,这大大埋没了书法艺术震撼读者感情的力量。</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宋陆放翁诗曰:“汝果欲学诗,工夫在诗外。”书法亦然。如向音乐借鉴,安排书法的整体旋</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律,其实和为歌词谱一支曲相仿,是诗文感情的波澜起伏决定了书法旋律的跌宕起伏。再读一</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遍白居易《琵琶行》当是有益的,其中关于乐声的描写,那其实也是一篇对书法旋律的描写。</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向绘画借鉴,绘画中疏密、粗细、断续、曲直的对比,中锋、侧锋、顺锋、逆锋的运用,布局和</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变形的画理,都能使书法艺术得到借鉴。书法中画意的布局,不仅能使诗文中画意的描写得到</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加强,更能使诗文的感情得到充分的抒发。历代一些有创意的书法家中,同时也是画家的甚</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多。还可向武术借鉴、向大自然借鉴、从文学中研究、从社会生活中学习。</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在艺术旋律这片辽阔的天地里,中国书法必将会产生千万朵撼人心魄的艺术花朵。</a:t>
            </a:r>
            <a:endParaRPr lang="zh-CN" altLang="en-US" sz="15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848501"/>
            <a:ext cx="8127250" cy="5900120"/>
            <a:chOff x="539750" y="848501"/>
            <a:chExt cx="8127250" cy="5900120"/>
          </a:xfrm>
        </p:grpSpPr>
        <p:sp>
          <p:nvSpPr>
            <p:cNvPr id="2" name="TextBox 2"/>
            <p:cNvSpPr txBox="1"/>
            <p:nvPr/>
          </p:nvSpPr>
          <p:spPr>
            <a:xfrm>
              <a:off x="540000" y="848501"/>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A　选项的信息依据出现在文章第1段的1、2句。第1句指出“内部言语”本身是一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种“功能”,而不是“内在方面”;第2句指出“内部言语”是一种“言语”,是一种“思维”,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故不应是“完成言语思维的内在方面”。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D　A.相关信息出现在第1段末句和第2段首句,综合这两处信息可知,这个“更内在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的层面”就是“思维本身”,而非“言语思维”,此处属于断章取义。B.文章第3段中说“我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们可以把思维比作一朵乌云洒下一阵词的雨点”,可见,思维不是乌云,而是乌云变成雨点洒下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来这一过程。C.选项的前一个分句出自第3段的开头,后一个分句出自第2段的中间,即思维单</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位和言语单位之间“不存在刻板的一致性”,两者之间并不存在必然的逻辑关系,此处属于强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加因果。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①心灵(思维)的交流,需要借助言语之类的中介。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②思维并不总是表达为言语。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③言语不能完备地表达思维。</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   题干表面上问的是“心灵和心灵之间的直接交流”问题,联系上文信息可知,“思维”</a:t>
              </a:r>
              <a:endParaRPr lang="zh-CN" altLang="en-US" dirty="0"/>
            </a:p>
          </p:txBody>
        </p:sp>
        <p:sp>
          <p:nvSpPr>
            <p:cNvPr id="3" name="TextBox 2"/>
            <p:cNvSpPr txBox="1"/>
            <p:nvPr/>
          </p:nvSpPr>
          <p:spPr>
            <a:xfrm>
              <a:off x="539750" y="5689100"/>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属于心灵层面,“直接交流”需要借助语言,所以,题干实际上问的是一个关于“思维与言语的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关系”的问题。明白了这一点,再综合文章第2段第3句、第3段的最后三句,考虑到本题分值,</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就可以将其概括为三点。</a:t>
              </a:r>
              <a:endParaRPr lang="zh-CN" alt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1.下列关于“书法艺术旋律”的解释,最恰当的一项是(3分)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A.对书法艺术旋律的分析,应着眼书法艺术整体的抑扬顿挫、跌宕起伏、起落开阖,而局部的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变化是可以忽略的。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B.每个字的用笔与结体,要有整体的考虑,应根据作品的旋律,作出与之协调的变化,才能增加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书法的艺术魅力。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C.《孙子兵法》说:“能因敌变化而取胜者,谓之神。”这与书法艺术旋律的道理相通,可见孙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子对书法也有独到的理解。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D.书法作品的内涵,主要是通过它的艺术旋律表达出来的;而通过作品的内涵,也可加强整体旋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律的艺术感染力。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2.下列说法不符合原文意思的一项是(3分)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A.旋律关注的是作品整篇布局,出于内涵的需要,有些诗句在书写时停断一段时间,留下了空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白,但旋律仍在。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B.行气代替不了书法作品整体的旋律,它是字句运行中气势的连贯与呼应,只能展示作品局部</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11904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的艺术魅力。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C.上千年来,书法将诗文放置于固定框架中,写成难以断句、千篇一律的字群,因而难以感动读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者感情的心弦。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D.我国历代书法注重了在用笔、结体这些局部行气上的探索,而长期忽略对整体艺术旋律进</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行研究和运用。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3.用自己的语言简要概括书法艺术与诗歌、音乐的相似之处。(3分)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A.“局部的变化是可以忽略的”错,原文是说“其次才是局部”,并非可以忽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略。C.“孙子对书法也有独到的理解”缺乏根据,原文只是作类比。D.说的是“行气”可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“加强整体旋律的艺术感染力”。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曲解文意。原文是说把“复杂的事物”“不同的感情”置于“固定框架”;原文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用设问引人思索,并非结论。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(1)书法艺术与诗歌、音乐一样,都是作者情感的表达形式;(2)它们都注意整体布局与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局部变化之间的联系;(3)它们都注重从自身之外汲取灵感与养分。</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归纳内容要点、概括中心意思,首先对文章进行层次的划分,看看文章论述从哪几个方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面着眼;然后概括段意,根据段意概括中心。注意重点关注各段的段首和段尾句以及文章的开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头和结尾句,从这些段落或语句中提取关键词作答。</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四、(2018浙江名校新高考研究联盟四联,7—9)阅读下面的文字,回答问题。(10分)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随着“国家智慧城市试点”工作的启动,我国迅速进入智慧城市规划和建设高潮期,无论政府</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还是市场都表现出极大热情。与此同时,一些结构性矛盾和问题也逐渐凸显,有些耗资巨大的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智慧城市项目对城市发展的贡献度并不高,一些人的评价是“成本很高,获得感很差”“局部</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亮点很多,整体乏善可陈”。尽管出现矛盾和问题的原因很多,但深层次的原因是对智慧城市</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的发展趋势没有一个清晰的认识。而缺乏清晰认识的根源又在于对智慧城市建设缺乏基础</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理论研究,没有把握住智慧城市建设应以“真善美”为核心理念的关键。</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智慧城市,可以认为是“智慧+城市”。“智慧”分为“真的智慧”“善的智慧”“美的智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慧”,在学科上涵盖“自然科学”“社会科学”“人文科学”,在现实应用中呈现为“科技智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慧”“管理智慧”“人文智慧”,在发展目标上则要满足人们在城市生活中对“物质文明”</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“制度文明”“精神文明”的需要。智慧城市建设应以“真善美”为核心理念,以现代信息</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科技为主要生产工具,以“城市物质形态灵妙化”“城市社会管理智能化”“城市文化服务</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人性化”为目标体系。从“真善美”核心理念出发,可以将智慧城市划分为三种主要类型:以</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“真—科技智慧—物质文明”为基本构架的“科技型智慧城市”,以“善—管理智慧—制度</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文明”为基本构架的“管理型智慧城市”,以“美—人文智慧—精神文明”为基本构架的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“人文型智慧城市”。这三者之间的内在机制可以表述为:“真”是智慧城市的基础,“善”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是智慧城市的保证,“美”是智慧城市的目标。三者三足鼎立,任何一个方面都不可偏废,共同</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构成了智慧城市的“系统设置”。一个理想的智慧城市,必然是科技型、管理型和人文型的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包容性发展。</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从全球范围看,智慧城市建设各有偏重。以“数字城市”为中心的“科技型智慧城市”,重点</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是先进信息通信技术研发和基础设施建设,以提升城市的信息化水平;以“智能管理”为中心</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的“管理型智慧城市”,重点是信息通信技术在政府管理中的应用,以提升城市管理和运营的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效率;以“智慧生活”为中心的“人文型智慧城市”,重点是信息通信技术在公共服务和文化</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消费中的应用,以提升城市的宜居度和人文关怀。我国现阶段的情况是,科技型智慧城市建设</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是主流;管理型智慧城市建设虽然引起重视,但与人们的需求还有一定差距;人文型智慧城市建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设无论是政府还是市场都关注较少。实践证明,仅仅把智慧城市建设聚焦于科技型智慧,缺乏</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管理型智慧和人文型智慧的观照和引领,必然会出现“成本很高,获得感很差”的现象。就此</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而言,以“人文型智慧”为中心,重新布局城市信息基础设施和服务管理平台建设,应当成为我</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1499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国智慧城市规划和建设的重点目标。</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城市是为了让人的生活更美好,满足人们对“真善美”的追求。在智慧城市建设方面,我们应</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确立以科技智慧为重要基础、以管理智慧为主体形态、以人文智慧为理想目标的战略定位</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和基本思路,在世界智慧城市建设中开拓出一条具有战略突破意义、变被动为主动的自主发</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展新路。</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(节选自刘士林《智慧城市建设更应追求“真善美”》,有删改)</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1.下列理解和分析,不符合原文意思的一项是(3分)</a:t>
            </a:r>
            <a:r>
              <a:rPr lang="zh-CN" altLang="en-US" sz="1500" kern="0" spc="333"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A.由于对智慧城市建设缺乏基础理论研究,再加上无论是政府还是市场对此都关注较少,我国</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的智慧城市建设还处于“局部亮点很多,整体乏善可陈”的阶段。</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B.无论建设哪一种类型的智慧城市,都离不开先进信息通信技术,它既可以提升城市的信息化</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水平及其管理和运营效率,也能提升城市的宜居度和人文关怀。</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C.一个理想的智慧城市必然是由“真善美”三者共同构成智慧城市的“系统设置”,也必然</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包含科技、管理、人文三种智慧元素。</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D.我国目前的智慧城市建设出现“成本很高,获得感很差”的现象,是因为我们仅仅把智慧城</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市建设聚焦于科技型智慧,而缺乏管理型智慧和人文型智慧的观照和引领。</a:t>
            </a:r>
            <a:endParaRPr lang="zh-CN" altLang="en-US" sz="15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2.根据原文信息推断,下列做法不属于智慧城市建设的一项是(3分)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A.瑞典斯德哥尔摩市公路局构建了一套公路收费系统,其包含摄像头、传感器和中央服务器,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能准确动态地测量并跟踪道路使用情况。</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B.中国上海开通了电子账单公共服务平台,鼠标轻轻一点,家中水、电、煤气账单就能一目了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然,不但“查得到”,还能“理得清”。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C.美国迪比克通过传感器、软件和互联网,检测和调整城市使用水、电和交通的方式,以期打</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造更加节能型的城市。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D.印度新德里近年走上了资源节约、环境友好的城建之路,过去主要强调中心城市的规模化,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现在更强调大中小城市和小城镇协调配合发展。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3.请结合文意,说说今后我国的智慧城市建设必须注意哪四大关键。(4分)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A　对照第一段可知,“我国迅速进入智慧城市规划和建设高潮期,无论政府还是市</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场都表现出极大热情”;由第三段可知,“人文型智慧城市建设无论是政府还是市场都关注较</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少”,选项将智慧城市和人文型智慧城市概念混淆。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智慧城市的实质是利用先进的信息通信技术,实现城市智慧式管理和运行,而D项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与此无关。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①以“真善美”为核心理念;②以科技智慧为重要基础;③以管理智慧为主体形态;④</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以人文智慧为理想目标。</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第一段的结尾陈述了当前的不足“没有把握住智慧城市建设应以‘真善美’为核心</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理念的关键”,由此可知今后发展的大方向;由文章最后一段可以得出其他三个关键。</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五、(2017浙江十二校联盟质检,7—9)阅读下面的文字,回答问题。(10分)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①文学艺术是一定历史条件下,人类对于客观世界、心灵世界、理想世界的一种表达维度。</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就文艺作品是“对人类精神世界的一种记录”而言,电影《小时代》无比真切地表达了思想</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解放、物质财富迅速积累之后,个人主义和消费主义的虎视眈眈和一往无前的力量。今天,我</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们都不必讳言物质创造的重要性和必要性,但是一旦对于财富的炫耀和追求,成为一个社会较</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大人群尤其是已经摆脱贫困的知识分子的终极目标,一个社会先知先觉阶层的知识分子的精</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神追求向世俗和世故下倾,整个社会的思想面目势必“喜言通俗,恶称大雅”。</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②在中国社会物质文明日益发达的今天,文艺作品对于物质和人的关系的探索是必要的和有</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价值的,但探索如果仅仅停留在物质创造和物质拥有的层面,把物质本身作为人生追逐的目标,</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奉消费主义为圭臬,是“小”了时代,窄了格局,矮了思想。今天,中国许多知识分子“言必称</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西”,认为中国文化传统以大化小,是对个性和个体人发展的剥夺和压迫。但他们忽视了一个</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重要的常识:强调发展个性、发挥个体人的天赋特长的西方社会,对于个体的尊重和对于他者</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即社会大群体的尊重和奉献,通过宗教的层面上升到价值领域并获得共识、付诸实践。个体</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的“小”存在于社会历史的“大”之中,工具性的物质服务于本原性的思想和精神。立功,立</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言,立人,哪一桩是把个体的价值捆绑在物质的战车上?</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③青春可掠单纯之美,但幼稚是她隐形的伤疤。幼稚之人或有美感,文艺的幼稚和浅薄阶段则</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是必须超越的。今天,充斥耳目的如果都是“小时代”们,或者因为票房有利可图,就无条件地</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纵容《小时代2》《小时代3》的出现,物质主义和消费主义引导社会思潮,小时代、小世界、</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小格局遮蔽甚至替代大时代、大世界、大格局,个人或者小团体的资本运作或许成功了,但是</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一个时代的人文建设和传播却失控了。作家和艺术家作为中国知识分子的重要类别,是中国</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社会人文精神的建设者,也是人文精神的传播者。文艺创作实践是个体性行为,文艺创作的功</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能却具有公共性,文艺创作无视大的人群,无视创作底色的世界性、历史性和社会性,是对作</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家、艺术家自身职责的放弃,也是对时代、历史的伤害和不公道。</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④矫枉过正是我们常常会犯的毛病,走过贫穷和物质短缺年代,进入物质相对丰富的时代,对于</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贫穷的恐慌更加强烈,物质占有的欲望更加迫切。“凌空高蹈”之不言已久矣。普通人或可</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目光和目标向下倾,作家和艺术家不能不为时代唱大风。作为先知先觉的人群,作家和艺术家</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要有勇气、有才华,更要有情怀、有格调。沽名钓誉、追名逐利者请出列,浑浑噩噩、碌碌无</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为者也请走开。</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五、(2014浙江,8—10)阅读下面的文字,回答问题。(9分)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视觉文化在现代引起了很多学科领域的学者的重视,艺术家、社会学家、美学家、哲学家都</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从不同的角度尝试理解这一文化现象。</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从事某一艺术领域创作与研究的艺术家和学者,较早地关注视觉文化。虽然他们从事艺术创</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作与研究的领域不一,但是他们都认为视觉观看不是一个被动的过程,而是</a:t>
            </a:r>
            <a:r>
              <a:rPr lang="zh-CN" altLang="en-US" sz="1530" u="sng" kern="0" dirty="0" smtClean="0">
                <a:solidFill>
                  <a:srgbClr val="000000"/>
                </a:solidFill>
                <a:latin typeface="Times New Roman" panose="02020603050405020304" pitchFamily="65" charset="-122"/>
                <a:ea typeface="宋体" panose="02010600030101010101" pitchFamily="2" charset="-122"/>
              </a:rPr>
              <a:t>主动发现的过程</a:t>
            </a:r>
            <a:r>
              <a:rPr lang="zh-CN" altLang="en-US" sz="1530" kern="0" dirty="0" smtClean="0">
                <a:solidFill>
                  <a:srgbClr val="000000"/>
                </a:solidFill>
                <a:latin typeface="Times New Roman" panose="02020603050405020304" pitchFamily="65" charset="-122"/>
                <a:ea typeface="宋体" panose="02010600030101010101" pitchFamily="2" charset="-122"/>
              </a:rPr>
              <a:t>。</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英国著名的美术理论家、艺术家贡布里希认为,看就是图式的透射,一个艺术家决不会用“纯</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真之眼”去观察世界,否则他的眼睛不是被物象所刺伤,就是无法理解世界。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美国“9·11”事件发生后,上海同济大学从事艺术设计的一位教授,看到世贸大楼被袭击而倒</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下的画面,他感觉:“双子大楼象征着男人,它的倒塌就像一个男人被摧毁了,这将是美国永远</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的痛。”这是多么独特敏锐的视觉感受!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关于视觉文化,对世界产生相当影响的美国学者阿尔温·托夫勒在他的成名作《第三次浪潮》</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中,用“三种文盲”的概念给予了最好的解释。他说,随着社会的演进和科技的发展,人类将产</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生“文字文化文盲、计算机文化文盲和影像文化文盲”。文字文化文盲是农业社会的产物,</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而计算机文化文盲、影像文化文盲则是工业社会,特别是后工业社会的产物。</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48704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1.第②段中“‘小’了时代”的“小”字用得颇为贴切,对“‘小’了时代”的理解,正确的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A.对于财富的炫耀和追求成为知识分子的终极目标,知识分子的精神追求向世俗和世故下倾,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整个社会的思想面目变得“喜言通俗,恶称大雅”。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B.在思想解放、物质财富迅速积累的今天,个人主义和消费主义虎视眈眈并表现出一往无前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的力量,我们已不必讳言物质创造的重要性和必要性。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C.发展个性、发挥个体人的天赋特长,把对于个体的尊重和对于社会大群体的尊重和奉献,通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过宗教的层面上升到价值领域并获得共识,付诸实践。</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D.把个体的“小”存在于社会历史的“大”之中,工具性的物质服务于本原性的思想和精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神。即无沽名钓誉、追名逐利者,也无浑浑噩噩、碌碌无为者。</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2.</a:t>
            </a:r>
            <a:r>
              <a:rPr lang="zh-CN" altLang="en-US" sz="1530" kern="0" dirty="0" smtClean="0">
                <a:solidFill>
                  <a:srgbClr val="000000"/>
                </a:solidFill>
                <a:latin typeface="Times New Roman" panose="02020603050405020304" pitchFamily="65" charset="-122"/>
                <a:ea typeface="宋体" panose="02010600030101010101" pitchFamily="2" charset="-122"/>
              </a:rPr>
              <a:t>下列对原文中作者观点的概括</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正确的一项是</a:t>
            </a:r>
            <a:r>
              <a:rPr lang="en-US" altLang="zh-CN" sz="1530" kern="0" dirty="0" smtClean="0">
                <a:solidFill>
                  <a:srgbClr val="000000"/>
                </a:solidFill>
                <a:latin typeface="Times New Roman" panose="02020603050405020304" pitchFamily="65" charset="-122"/>
                <a:ea typeface="宋体" panose="02010600030101010101" pitchFamily="2" charset="-122"/>
              </a:rPr>
              <a:t>(3</a:t>
            </a:r>
            <a:r>
              <a:rPr lang="zh-CN" altLang="en-US" sz="1530" kern="0" dirty="0" smtClean="0">
                <a:solidFill>
                  <a:srgbClr val="000000"/>
                </a:solidFill>
                <a:latin typeface="Times New Roman" panose="02020603050405020304" pitchFamily="65" charset="-122"/>
                <a:ea typeface="宋体" panose="02010600030101010101" pitchFamily="2" charset="-122"/>
              </a:rPr>
              <a:t>分</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　　</a:t>
            </a:r>
            <a:r>
              <a:rPr lang="en-US" altLang="zh-CN" sz="1530" kern="0" dirty="0" smtClean="0">
                <a:solidFill>
                  <a:srgbClr val="000000"/>
                </a:solidFill>
                <a:latin typeface="Times New Roman" panose="02020603050405020304" pitchFamily="65" charset="-122"/>
                <a:ea typeface="宋体" panose="02010600030101010101" pitchFamily="2"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A.</a:t>
            </a:r>
            <a:r>
              <a:rPr lang="zh-CN" altLang="en-US" sz="1530" kern="0" dirty="0" smtClean="0">
                <a:solidFill>
                  <a:srgbClr val="000000"/>
                </a:solidFill>
                <a:latin typeface="Times New Roman" panose="02020603050405020304" pitchFamily="65" charset="-122"/>
                <a:ea typeface="宋体" panose="02010600030101010101" pitchFamily="2" charset="-122"/>
              </a:rPr>
              <a:t>用文艺作品对于物质和人的关系进行探索</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这成为已经摆脱了贫困的知识分子对于财富的</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炫耀和追求。</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B.</a:t>
            </a:r>
            <a:r>
              <a:rPr lang="zh-CN" altLang="en-US" sz="1530" kern="0" dirty="0" smtClean="0">
                <a:solidFill>
                  <a:srgbClr val="000000"/>
                </a:solidFill>
                <a:latin typeface="Times New Roman" panose="02020603050405020304" pitchFamily="65" charset="-122"/>
                <a:ea typeface="宋体" panose="02010600030101010101" pitchFamily="2" charset="-122"/>
              </a:rPr>
              <a:t>中国文化传统以大化小</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对个性和个体人发展进行剥夺和压迫</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所以中国许多知识分子“言</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必称西”。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C.文艺的幼稚和浅薄就在于让个人主义、物质主义和消费主义引导社会思潮,这个阶段是必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须超越的。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D.作为先知先觉的人群,作家和艺术家要致力于人文精神的建设和传播,普通人目光向下倾并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不为过。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3.根据本文,试说明创作热播反腐剧《人民的名义》时艺术家们(包括导演、演员、编剧等)是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如何实践“大时代”精神的。(4分)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1080000"/>
            <a:ext cx="8127250" cy="5265211"/>
            <a:chOff x="539750" y="1080000"/>
            <a:chExt cx="8127250" cy="5265211"/>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A　B项中“我们已不必讳言物质创造的重要性和必要性”不是“‘小’了时代”</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的特征。C项是西方社会的共识和做法,不在题干的讨论范围内。D项表现的是“大时代”的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境界。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A.“文艺作品对于物质和人的关系进行探索”没有成为“已经摆脱了贫困的知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识分子对于财富的炫耀和追求”。B.把主观看法当成客观事实。C.“就在于”说法绝对。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①深刻探究了物质与人的关系,如为官者与金钱的关系;②弘扬了中华优秀传统文化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美德,如反腐败、倡导清廉奉公等;③重视个人对集体贡献的价值,如反映反腐立功表现等;④</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传播人文精神,有勇气、有才华、有情怀、有格调,不追名逐利,有良好动机,如表现反腐斗争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的决心等。</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根据原文概括提炼出观点,用这个观点来分析《人民的名义》。从第①段、第②段可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总结出一个观点,文学作品应探究物质与人的关系问题;从第②段还可总结出文学作品要正视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和弘扬中华传统文化的观点,又可总结出要正确认识个人对集体所应有的贡献和责任的观点;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从第③④段,可总结出文学应该传播人文精神,倡导人们有勇气、有才华、有情怀、有格调的</a:t>
              </a:r>
              <a:endParaRPr lang="zh-CN" altLang="en-US" dirty="0"/>
            </a:p>
          </p:txBody>
        </p:sp>
        <p:sp>
          <p:nvSpPr>
            <p:cNvPr id="3" name="TextBox 2"/>
            <p:cNvSpPr txBox="1"/>
            <p:nvPr/>
          </p:nvSpPr>
          <p:spPr>
            <a:xfrm>
              <a:off x="539750" y="5992037"/>
              <a:ext cx="8127000" cy="35317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观点。结合《人民的名义》适当分析即可。</a:t>
              </a:r>
              <a:endParaRPr lang="zh-CN" alt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六、(2017宁波效实中学高三期中,7—9)阅读下面的文字,回答问题。(9分)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严歌苓:厚积薄发不事雕琢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金 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厚积薄发不事雕琢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在电脑开机前的空闲里,严歌苓会翻开桌上李商隐的诗集读上一段,虽然她和李商隐的语言风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格有很大差别,但严歌苓觉得这可以使她进入一种很美的意境。“平常读的好的语言,包括英</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文,总是在给我营养。作家要不断地陶冶自己,学的语言越多越好,别人语言中总会有自己语言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中没有的养分,也可以从古文和现代文字中吸取大量养分。”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作为一位非常高产的作家,严歌苓说自己的创作就是厚积之后的瞬间爆发。“依靠谷歌、百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度,现在人人都可以一分钟变成学者,但这样了解知识很害自己。想了解西方文化,就要读原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著,不一定是看小说,还可以看一些政论、哲学等书籍,然后去思考,这样知识就在血液里生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长。一旦有知识长进生命中,看问题,想故事,进而表述这个故事,和临时抱佛脚的知识是完全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不一样的。创作要厚积薄发。”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严歌苓小说讲述的故事大都发生在中国,但她却有着国际视野。“在更广阔的坐标上去看,哪</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怕是一个小村庄的故事,可能都会不一样。”在小说《金陵十三钗》中,她讲述了一个救赎的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故事。“风尘女子在拯救女孩子的同时,还在救赎自己。一个柔弱生命对一个更柔弱生命的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保护,一个被世俗认为低贱的生命通过这样一种保护变得宝贵。”改编成电影后,原著的基本</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精神依然没有改变。“这种精神是普世的。”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创作是支燃烧的蜡烛</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作家出版社最近推出了严歌苓的新作《陆犯焉识》。“陆焉识的前半生就是我爷爷的影</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子。我从小就对爷爷很着迷,他是我们家的骄傲。那么年轻就出国留学,16岁上大学,会多种语</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言,博闻强记,25岁读完博士,40岁自杀。这个人对我来讲太精英了。这样的精英好像是活不下</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来的。但后来我发现他可能跟我一样有狂躁症、忧郁症,因为燃烧得特别快,不能睡觉,创造力</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极高,很多时候都在写作、都在工作、都在思考,然后高到浪峰的时候哗一下就跌下来了。因</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为到浪峰的时候基本是一支蜡烛有很多捻子在燃烧,很多夜睡不着觉。睡不着觉,脑子里就发</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生化学转换,产生很黑暗的东西,感觉就完了,开始厌世</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为了写好这本以爷爷为原型的书,严歌苓从美国国会图书馆找出了爷爷在美国读书时的硕士</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论文、博士论文,还看了当代人的传记。不过在严歌苓的记忆中,爷爷的故事依然支离破碎,少</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之又少。因此她写小说,必须要靠大量的想象去添枝加叶。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不能把发现自己当成第一主题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写历史是严歌苓小说一个共同的特点,而对于现实生活,她似乎无暇顾及。“我做不到把当今</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的个人生活、把发现自己当成写作的第一主题。我的脑子已经被太多重大的、还没搞清楚</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的历史上的追问占据,我还在一直追问,不依不饶。”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不过,严歌苓觉得中国当代的年轻作家已经有了很大的不同。在她看来,现在的作家像韩寒、</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郭敬明,已经不再有他们那一代人的负担。年轻作家关注个人的生命、个人的成长、个人的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苦闷,个人就是一个宇宙,这个宇宙是全世界都会共同关注、都会懂得的宇宙。“他们写作的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优势在于对个人的探索与发现。这个主题是全世界的同龄人都在做、作家都会有的共同命</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题。年轻的作家不去讲‘文化大革命’、三年自然灾害,外国人不懂那个时期的生活形成的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特定术语。现在青年作家考虑的问题如就业、购房、环保等正和西方青年作家逐渐靠拢,相</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似的环境下产生了类似的文学命题,这也造成他们情感表达的接近,文学不与世界接轨也得接</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轨。所以我觉得他们是非常幸运的一代人。”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文学不应高高在上</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严歌苓喜欢听故事,尤其是民间故事。“生活中有很多精彩的故事和细节,编造不出来,也想象</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不出来。所以有时我会搜集这些东西。《第九个寡妇》是我听到的故事,《小姨多鹤》也是</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我听到的故事,都是朋友给我讲的。”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但严歌苓并不苛责听故事或看故事的人。“现在人们大概只能集中注意力一两分钟,小说很</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容易失去读者。所以故事怎么写、怎样进行、怎样开端,需要一定技巧,不能说读者素质太差</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根本看不进我的书,这种傲慢对今天的读者是行不通的。要运用最好的文字写故事,把自己的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见解和超越故事的信息传达给读者。”</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(有删改)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1.下列对文章内容的有关分析,恰当的一项是(3分)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A.严歌苓可以自由地穿梭于不同文化之间,站在国际的视角上看问题,这使得她的作品更具有</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普世的精神。</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B.像她的爷爷一样,严歌苓也具有极高的创造力,而且也因为创作时过于专注和投入使自己陷</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入无法自拔的狂躁、忧郁之中。</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C.作为一个知名而高产的作家,严歌苓能够清醒地认识自己。她认为不能把发现自己当成创</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作的第一主题,这是韩寒等年轻作家不具备的特点。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D.相对于上一代人而言,严歌苓认为中国当代的年轻作家关注个人的生命、个人的苦闷,把个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人视作一个宇宙,考虑的问题比较闭塞。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2.下列对严歌苓的创作理念的相关分析,不恰当的一项是(3分)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A.严歌苓认为创作是厚积薄发的过程,因此她非常重视知识储备,除小说外,还提倡阅读政论、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哲学等方面的书籍。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B.严歌苓重视语言的训练,认为作家需要不断地从好的语言文字中吸取养分,学的语言越多越好。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C.严歌苓平时非常注意搜集生活中精彩的故事和细节,写作时会用想象力补足素材间的空隙。</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D.严歌苓认为当下读者集中注意力的时间很短,小说创作必须把技巧放在第一位,运用最好的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文字写故事。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3.严歌苓认为中国当代的年轻作家是非常幸运的一代人,请结合文章分析其原因。(3分)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A　B.此说法在原文中没有体现。C.“她认为不能把发现自己当成创作的第一主题,</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这是韩寒等年轻作家不具备的特点”属于无中生有。D.“考虑的问题比较闭塞”说法错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D　小说创作确实需要一定技巧,但文中并没有提到“把技巧放在第一位”。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①青年作家未曾经历过历史动荡和灾害频发的年月,没有沉重的历史负担。②青年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作家更关注个人的生命、个人的成长与个人的苦闷,和西方青年作家有着类似的文学命题,这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使他们更易于与国际接轨。</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从文中找出相关段落,从中筛选出有关严歌苓认为中国当代的年轻作家是非常幸运的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一代人的观点的依据。答案要点主要集中在“不过,严歌苓觉得中国当代的年轻作家</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以我觉得他们是非常幸运的一代人”这一段,从中提取信息即可。</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七、(2016浙江六校联考,8—10)阅读下面的文字,回答问题。(9分)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中国自古以来就有一种耻感文化。《中庸》曰:“知耻近乎勇。”《孟子·公孙丑上》曰:“羞</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恶之心,义之端也。”《礼记·哀公问》曰:“物耻足以振之,国耻足以兴之。”由此可知,知耻,</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往往是善念的发源,是事物向着美好一面转化的开端。</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知耻,是一个内化的活动,不需要外在的张扬外露,更多是良知的进退取舍。从这个角度说,知</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耻是个人化的活动,是不假外力、置身人后时的自我砥砺。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中国文化中还有一个“慎独”的理念,就是独处时,君子该如何表现。慎独大约是孔子讲学时</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特别提到的概念,历来为人所传诵的是《中庸》中的那句:“道也者,不可须臾离也,可离非道</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也。是故君子戒慎乎其所不睹,恐惧乎其所不闻。莫见乎隐,莫显乎微,故君子慎其独也。”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《中庸》论及“慎独”,根据朱熹的解释,日常事有着一以贯之的正道存在,因此即使自己处在</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“人所不知而己所独知之地”,世间的正义也是弥漫于此的。君子更要常怀知耻之心,尤加谨</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慎于自己的言行,不能因他人的不知而放纵自己的私欲。这其实就是自我道德和行为的约束,</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故而是修身的功夫,属于孔子以来所倡导的士人自我修养的一部分。如果我们剥除其时代的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因素,就其核心主旨来看,个人的慎独时至今日,仍有很高的践行价值。</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文艺美学家对视觉文化的论述更为系统。在这方面,英国的文艺美学家伊格尔顿大声疾呼,我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们正面临着一个视觉文化时代,文化符号趋于图像霸权已是不争的事实。图像的生产深刻地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涉及现代社会的政治、科技、商业、美学四大主题。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中央电视台某年度全年的广告收入近90亿元,而世界著名的传媒集团维亚康姆的MTV一个频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道当年的广告收入就接近这个数字,这让许多人不解:为什么一个仅是播放MTV的频道会受到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这么多人的关注?这就是视觉文化社会带来的必然结果。它所反映的深层问题是,在视觉文化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时代,人们需要一种视觉快感。MTV从时间转向空间,从深度转向平面,从整体转向碎片,这一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切正好契合了视觉快感的要求。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哲学家们在这方面的论述就可以称得上有些振聋发聩了。当然,这种振聋发聩效应的获得绝</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非是学术“呐喊”所致,而是学术“深刻”所在。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海德格尔在上世纪30年代就曾说过:我们正在进入一个“世界图像时代</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世界图像并非意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指一幅关于世界的图像,而是指世界被把握为图像了”。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法国哲学家居伊·德波在《景象社会》一文中,大胆宣布了“景象社会”的到来。尔后,他在这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方面进行了深入研究,奠定了他在这一研究领域的地位。他认为世界转化为形象,就是把</a:t>
            </a:r>
            <a:r>
              <a:rPr lang="zh-CN" altLang="en-US" sz="1530" u="sng" kern="0" dirty="0" smtClean="0">
                <a:solidFill>
                  <a:srgbClr val="000000"/>
                </a:solidFill>
                <a:latin typeface="Times New Roman" panose="02020603050405020304" pitchFamily="65" charset="-122"/>
                <a:ea typeface="宋体" panose="02010600030101010101" pitchFamily="2" charset="-122"/>
              </a:rPr>
              <a:t>人的</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具体来说,敬畏之心、独知之地与细微之事是我们今天仍然推重慎独的三个相互关联的层</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面。所谓敬畏之心,是对公平与正义,或者说天道的敬畏。现实层面还有法律,在他人看不到、</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听不到的地方,法律的约束力并不会削弱,因此我们更应该对人对事常怀敬畏之心。自己独知</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之地,可以是他人不了解的地方,因此若从公共的意义上来解释它,常常处于这种位置的人多是</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在位之人。在位之人相对于他者,自然有对权力、资源及其他事项的优先乃至独占之利。那</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么,对于在位之人,特别是今日的领导干部而言,面对自己权责之内的己所独知之事时,是否怀</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有对理、对法的敬畏之心,是否遏制了私欲而秉以公心,便是事关一方或多方的大事了。细微</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之事,存于日用起居之间,虽然不足道,但日日与之相伴,更应有所警醒,因为离道触法的败落往</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往萌芽于其中。</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《大学》中有传统知识分子最佳的人生路径,即从格物、致知、诚意、正心,到修身、齐家、</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治国、平天下的过程。这个过程中的诚意、正心,就是明乎所耻,就是“三省吾身”,反思有何</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不妥之处。儒家倡导自修的目的,是在此基础上,鼓励士人去向外治国、平天下,即所谓的“内</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圣外王之道”。这是今天儒家一个很值得珍视的遗产,就是倡导士人从自我的修养和自律开</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始,进而致力于天下公事。个人的道德水准对于其所从事的公事来说,的确有着至关重要的影</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响,不管法律、制度有多健全,强调个人修养在任何时代都有意义。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《吕氏春秋·自知》篇曰:“欲知平直,则必准绳。欲知方圆,则必规矩。人主欲自知,则必直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士。”这是战国时代的论述,如果我们把“人主”替换成上级领导,这句话的意义便当代化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了。这会是慎独的重要补充之义,即除了在自我修养的层面保持戒惧之心、知耻之心外,对于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公事也当保持戒惧,一切以公众福祉为要,敢于直谏,而不应时时揣测上级之意。因此,所谓慎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独之道,不仅是自我向内的道德自律,也是向外的正义追求,即不仅要使自己成为一个道德完善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的人,也要成为一个直士,一个有道义、敢担当的人,而非一个只求自我保全的世故之徒。</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(有删改)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1.下列关于原文内容的表述,不正确的一项是(3分)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A.知耻是一种良知进退取舍的内化活动,是在内心建立起辨别善恶美丑标准、树立荣辱观念</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的自我砥砺活动,是善念的源泉。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B.耻感是一种注重廉耻的心态,产生于外人的观感和自我的反应,来源于外来强制。孟子把</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“羞恶之心”视为“四端”之一端。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C.朱熹从道和行为方面解释“慎独”,强调人们在独自居处时,要加强自身修养,严于律己,谨</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慎地对待自己的言行。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D.无论是他人已知之地,还是自己独知之地、日常细微之事,我们都应该保持慎重的警戒和敬</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畏的态度,避免离道触法而败落。</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2.下列理解和分析,符合原文意思的一项是(3分)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A.传统知识分子最佳的人生路径,具有由己到家再到国到天下的递进阶次,这种人生理想的起</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点是从自我的修养和自律开始的。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B.自孔子以来倡导的士人自我修养和约束,带有浓厚的个人功利色彩和鲜明的时代因素,但其</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核心主旨在今天仍有很高的践行价值。</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C.所谓慎独之道,是一种自我的挑战与修养,需要自我向内的道德自律,也需要向外进行追求,</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从而成为一个道德完善的人。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D.要达到“慎独”境界,必须常怀知耻之心,谨慎自己的言行,不断提高自己的修养,在别人的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监督下,控制自己的欲望。</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3.请根据文意所述,为“慎独”下定义。(3分)</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B　“产生于外人的观感和自我的反应,来源于外来强制”与原文“知耻是个人化的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活动,是不假外力、置身人后时的自我砥砺”不符。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A　B.原文表述为“如果我们剥除其时代的因素</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”。C.以偏概全。“向内”对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应“成为一个道德完善的人”,“向外”对应“成为一个直士,一个有道义、敢担当的人”。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D.应该是不依靠别人的监督,自觉控制私欲。</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慎独是指人在独处时,不断地提高自己的修养,严格控制自己的内心,不靠别人监督,自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觉控制自己欲望的一种修身术。</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首先要注意审题,关注下定义的形式,再围绕“慎独”在文中找到和它有关的特点、方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式和结果等文字进行整合。</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1080000"/>
            <a:ext cx="8127250" cy="5265211"/>
            <a:chOff x="539750" y="1080000"/>
            <a:chExt cx="8127250" cy="5265211"/>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主动的创造性的活动转化为被动的行为</a:t>
              </a:r>
              <a:r>
                <a:rPr lang="zh-CN" altLang="en-US" sz="1530" kern="0" dirty="0" smtClean="0">
                  <a:solidFill>
                    <a:srgbClr val="000000"/>
                  </a:solidFill>
                  <a:latin typeface="Times New Roman" panose="02020603050405020304" pitchFamily="65" charset="-122"/>
                  <a:ea typeface="宋体" panose="02010600030101010101" pitchFamily="2" charset="-122"/>
                </a:rPr>
                <a:t>;在景象社会中,视觉具有优先性和至上性,它压倒了其</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他感觉,现代人完全成了观者。</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(选自孟建《让眼睛学会思考》,有删改)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1.下列对同济大学这位教授的视觉感受的理解,不恰当的一项是(3分)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A.这种视觉感受是观看者以专业的敏锐视觉来感受世界的结果。</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B.双子大楼被袭击而倒下的画面深深地刺伤了这位教授的双眼。</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C.世贸大楼的标志意义是这位艺术设计教授理解美国疼痛的关键。</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D.这种视觉感受现象可以看作是贡布里希所指的“图式的透射”。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2.下列说法不符合原文意思的一项是(3分)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A.本文认为视觉文化时代的视觉观看,是一个需要系统研究、深刻反思的复杂文化现象。</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B.本文引入多个学科的知识,从多维视角来考察视觉文化与现代社会各方面的广泛联系。</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C.随着社会的演进和科技的发展,后工业社会必然产生只有“纯真之眼”的影像文化文盲。</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D.为了商业利益,视觉文化时代的图像生产必须平面化、碎片化,才能契合视觉快感要求。</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3.文中既说视觉文化中的观看是“主动发现的过程”,又说“景象社会”把“人的主动的创</a:t>
              </a:r>
              <a:endParaRPr lang="zh-CN" altLang="en-US"/>
            </a:p>
          </p:txBody>
        </p:sp>
        <p:sp>
          <p:nvSpPr>
            <p:cNvPr id="3" name="TextBox 2"/>
            <p:cNvSpPr txBox="1"/>
            <p:nvPr/>
          </p:nvSpPr>
          <p:spPr>
            <a:xfrm>
              <a:off x="539750" y="5992037"/>
              <a:ext cx="8127000" cy="35317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造性的活动转化为被动的行为”,看似矛盾,其实并不矛盾。为什么?(3分)</a:t>
              </a:r>
              <a:endParaRPr lang="zh-CN" alt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B　文中并未说“深深地刺伤了”教授的双眼。</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“必须”一词过于绝对,“或然”说成“必然”。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①两种说法是从个体和社会两个不同的角度来说的,所以不矛盾。②“主动发现”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是指个人可以通过学习,主动以图式透射来观察、理解世界。③“被动的行为”是指在现代</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社会中,由于画面平面化、碎片化的特点,加上视觉的优先性和至上性,现代人完全成了观者。</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结合文本内容理解,视觉观看是个人主动发现的过程,而在景象社会中,视觉具有优先性</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和至上性,现代人完全成了观者。两者并不矛盾,只是角度不同。</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39750" y="1686532"/>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一、(2018课标全国Ⅰ,7—9)阅读下面的文字,回答问题。(12分)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材料一: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日前,中国科学院在京召开新闻发布会对外宣布,“墨子号”量子科学实验卫星提前并圆满实</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现全部既定科学目标,为我国在未来继续引领世界量子通信研究奠定了坚实的基础。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通信安全是国家信息安全和人类经济社会生活的基本需求。千百年来,人们对于通信安全的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追求从未停止。然而,基于计算复杂性的传统加密技术,在原理上存在着被破译的可能性。随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着数学和计算能力的不断提升,经典密码被破译的可能性与日俱增。中国科学技术大学潘建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伟教授说:“通过量子通信可以解决这个问题。把量子物理与信息技术相结合,利用量子调控</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技术,用一种革命性的方式对信息进行编码、存储、传输和操纵,从而在确保信息安全、提高</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运算速度、提升测量精度等方面突破经典信息技术的瓶颈。”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量子通信主要研究内容包括量子密钥分发和量子隐形传态。量子密钥分发通过量子态的传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输,使遥远两地的用户可以共享无条件安全的密钥,利用该密钥对信息进行一次一密的严格加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密。这是目前人类唯一已知的不可窃听、不可破译的无条件安全的通信方式。量子通信的</a:t>
            </a:r>
            <a:endParaRPr lang="zh-CN" altLang="en-US" dirty="0"/>
          </a:p>
        </p:txBody>
      </p:sp>
      <p:sp>
        <p:nvSpPr>
          <p:cNvPr id="4" name="TextBox 11"/>
          <p:cNvSpPr txBox="1"/>
          <p:nvPr/>
        </p:nvSpPr>
        <p:spPr>
          <a:xfrm>
            <a:off x="2214546" y="1008883"/>
            <a:ext cx="4188967" cy="553998"/>
          </a:xfrm>
          <a:prstGeom prst="rect">
            <a:avLst/>
          </a:prstGeom>
          <a:noFill/>
          <a:ln w="9525">
            <a:noFill/>
          </a:ln>
        </p:spPr>
        <p:txBody>
          <a:bodyPr wrap="none">
            <a:spAutoFit/>
          </a:bodyPr>
          <a:lstStyle/>
          <a:p>
            <a:pPr eaLnBrk="0" latinLnBrk="1" hangingPunct="0">
              <a:lnSpc>
                <a:spcPct val="150000"/>
              </a:lnSpc>
              <a:spcBef>
                <a:spcPts val="0"/>
              </a:spcBef>
            </a:pPr>
            <a:r>
              <a:rPr lang="zh-CN" altLang="en-US" sz="2000" dirty="0" smtClean="0">
                <a:latin typeface="黑体" panose="02010600030101010101" pitchFamily="49" charset="-122"/>
                <a:ea typeface="黑体" panose="02010600030101010101" pitchFamily="49" charset="-122"/>
                <a:sym typeface="+mn-ea"/>
              </a:rPr>
              <a:t>B组  统一命题、省(区、市)卷题组</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另一重要内容量子隐形传态,是利用量子纠缠特性,将物质的未知量子态精确传送到遥远地点,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而不用传送物质本身,通过隐形传输实现信息传递。</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(摘编自吴月辉《“墨子号”,抢占量子科技创新制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高点》,《人民日报》2017年8月10日)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材料二: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潘建伟的导师安东·蔡林格说,潘建伟的团队在量子互联网的发展方面冲到了领先地位。量子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互联网是由卫星和地面设备构成的能够在全球范围分享量子信息的网络。这将使不可破解</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的全球加密通信成为可能,同时也使我们可以开展一些新的控制远距离量子联系的实验。目</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前,潘建伟的团队计划发射第二颗卫星,他们还在中国的天宫二号空间站上进行着一项太空量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子实验。潘建伟说,未来五年“还会取得很多精彩的成果,一个新的时代已经到来”。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潘建伟是一个有着无穷热情的乐观主义者。他低调地表达了自己的信心,称中国政府将会支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持下一个宏伟计划——一项投资20亿美元的量子通信、量子计量和量子计算的五年计划,与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此形成对照的是欧洲2016年宣布的旗舰项目,投资额为12亿美元。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(摘编自伊丽莎白·吉布尼《一位把量子通信带到太空</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又带回地球的物理学家》,《自然》2017年12月)</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材料三: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日本《读卖新闻》5月2日报道:中国实验设施瞄准一流(记者:莳田一彦、船越翔)</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在中国南部广东省东莞市郊外的丘陵地带,中国刚刚建成了大型实验设施“中国散裂中子</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源”。该实验设施建设费用达到23亿元人民币,3月正式投入运行。中国是继美国、英国、日</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本之后第四个拥有同样设施的国家。日本的J-PARC加速器设施中心主任齐藤直人说:“虽然</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日本在技术和经验上领先,但中国发展得实在太快,亚洲的中心正在从日本向中国转移。”</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中国推进的这类大型工程还有很多。3月,中国人民政治协商会议开幕。政协委员潘建伟被媒</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体记者团团围住。潘建伟是利用2016年发射的“墨子号”人造卫星进行量子通信研究的研</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究团队负责人,其团队2017年以后相继发布了多项世界首创的实验成果。潘建伟今年当选美</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国《时代》杂志“全球百大最具影响力人物”。</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使用人造卫星的实验要耗费巨额资金,欧洲和日本还在犹豫不决。日本的研究人员认为,“在</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基础科学领域,中国正在踏入他国难以涉足的领域,领先世界”。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(摘编自《参考消息》2018年5月7日)</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40000" y="1080000"/>
            <a:ext cx="8127000" cy="5220000"/>
            <a:chOff x="540000" y="1080000"/>
            <a:chExt cx="8127000" cy="522000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驱动的卡车,我们去沙漠,不去自然之类的地方。”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(摘编自理查德·洛夫著,郝冰等译</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《林间最后的小孩——拯救自然缺失症儿童》)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材料二:</a:t>
              </a:r>
              <a:endParaRPr lang="zh-CN" altLang="en-US"/>
            </a:p>
            <a:p>
              <a:pPr marL="0" indent="0" eaLnBrk="0" latinLnBrk="1" hangingPunct="0">
                <a:lnSpc>
                  <a:spcPct val="150000"/>
                </a:lnSpc>
                <a:spcBef>
                  <a:spcPts val="0"/>
                </a:spcBef>
                <a:buNone/>
              </a:pPr>
              <a:r>
                <a:rPr lang="zh-CN" altLang="en-US" sz="12155" kern="0" spc="42669"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388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(资料来源于刘正源等著《中国自然教育行业发展现状》)</a:t>
              </a:r>
              <a:endParaRPr lang="zh-CN" altLang="en-US"/>
            </a:p>
          </p:txBody>
        </p:sp>
        <p:pic>
          <p:nvPicPr>
            <p:cNvPr id="3" name="图片 3" descr="textimage0.jpeg"/>
            <p:cNvPicPr>
              <a:picLocks noChangeAspect="1"/>
            </p:cNvPicPr>
            <p:nvPr/>
          </p:nvPicPr>
          <p:blipFill>
            <a:blip r:embed="rId3"/>
            <a:stretch>
              <a:fillRect/>
            </a:stretch>
          </p:blipFill>
          <p:spPr>
            <a:xfrm>
              <a:off x="1000100" y="2634451"/>
              <a:ext cx="5912367" cy="2879347"/>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1.下列对材料相关内容的理解,不正确的一项是(3分)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A.量子通信把量子物理与信息技术结合起来,利用量子调控技术,对信息进行编码、存储、传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输和操纵,可以有效解决经典密码被破译的问题。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B.潘建伟研究团队在天宫二号空间站上进行太空量子实验,并计划发射“墨子号”后的第二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颗卫星,他对未来五年会取得更多成果充满信心。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C.中国继美国、英国、日本之后成为第四个拥有散裂中子源设施的国家,有些日本科学家有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了危机感,认为亚洲的中心正逐渐向中国转移。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D.在基础科学研究领域,比如使用人造卫星开展科学实验,需要耗费巨额资金,欧洲和日本都还</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在犹豫不决,因而尚未涉足这些领域。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2.下列对材料相关内容的概括和分析,不正确的一项是(3分)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A.利用“墨子号”科学实验卫星研究量子密钥分发和量子隐形传态的量子通信技术,对国家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信息安全和人类经济社会生活具有重要意义。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B.量子密钥分发是通过量子态的传输,使双方共享无条件安全的量子密钥,对信息进行一次一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密的严格加密,从而确保信息传递绝对安全。</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11904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C.考虑到千百年来人们对于通信安全的追求从未停止,市场潜力巨大,中国和欧洲都投入巨额</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资金,首要目的是抢占尽可能多的市场份额。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D.材料二和材料三中,国外媒体对我国量子通信技术研究的相关情况进行了报道,认为中国无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论是投资力度还是研究水平都处于世界领先地位。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3.以上三则材料中,《人民日报》《自然》《读卖新闻》报道的侧重点有什么不同?为什么?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请结合材料简要分析。(6分)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864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D　本题考查筛选并整合文中信息的能力。A.对应信息在材料一第二段潘建伟教授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的那段话中,该项表述正确。B.对应信息在材料二第一段中,该项表述正确。C.对应信息在材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料三中,该项表述正确。D.“因而尚未涉足这些领域”于文无据。</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易错警示　</a:t>
            </a:r>
            <a:r>
              <a:rPr lang="zh-CN" altLang="en-US" sz="1530" kern="0" dirty="0" smtClean="0">
                <a:solidFill>
                  <a:srgbClr val="000000"/>
                </a:solidFill>
                <a:latin typeface="Times New Roman" panose="02020603050405020304" pitchFamily="65" charset="-122"/>
                <a:ea typeface="宋体" panose="02010600030101010101" pitchFamily="2" charset="-122"/>
              </a:rPr>
              <a:t>非连续性文本阅读选择题的设误方式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非连续性文本阅读选择题的设误方式同其他现代文阅读选择题的设误方式基本相同,都是从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张冠李戴、无中生有、以偏概全、因果混乱、混淆是非、混淆时态、曲解文意、武断绝对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等角度设“陷阱”。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本题考查概括分析文本内容的能力。A.对应信息在材料一中,“通信安全是国家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信息安全和人类经济社会生活的基本需求。千百年来,人们对于通信安全的追求从未停止”</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“(量子通信)是目前人类唯一已知的不可窃听、不可破译的无条件安全的通信方式”,可见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该项“对国家信息安全和人类经济社会生活具有重要意义”表述正确。B.对应信息在材料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一中,“量子密钥分发通过量子态的传输,使遥远两地的用户可以共享无条件安全的密钥,利用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该密钥对信息进行一次一密的严格加密。这是目前人类唯一已知的不可窃听、不可破译的</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无条件安全的通信方式”,可见该项表述正确。C.“首要目的是抢占尽可能多的市场份额”</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于文无据。D.材料二中说,“中国政府将会支持下一个宏伟计划——一项投资20亿美元的量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子通信、量子计量和量子计算的五年计划”;材料三中说,潘建伟团队“2017年以后相继发布</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了多项世界首创的实验成果”“中国正在踏入他国难以涉足的领域,领先世界”。可见该项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表述正确。</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解题步骤</a:t>
            </a:r>
            <a:r>
              <a:rPr lang="zh-CN" altLang="en-US" sz="1530" kern="0" dirty="0" smtClean="0">
                <a:solidFill>
                  <a:srgbClr val="000000"/>
                </a:solidFill>
                <a:latin typeface="Times New Roman" panose="02020603050405020304" pitchFamily="65" charset="-122"/>
                <a:ea typeface="宋体" panose="02010600030101010101" pitchFamily="2" charset="-122"/>
              </a:rPr>
              <a:t>　非连续性文本阅读选择题解题三步法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第一步,选项“切片”,标关键词。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第二步,回归原文,找对应点。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第三步,两相比对,确定正误。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第一问:①《人民日报》侧重介绍我国在量子通信研究方面的巨大成就,彰显中国速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度与中国创造;②《自然》杂志侧重介绍潘建伟研究团队在量子通信领域的贡献,强调个人能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力和经费投入;③《读卖新闻》以“墨子号”为例,侧重介绍中国实验设施先进,突出投入之大</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和发展之快给日本带来压力。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第二问:三家媒体的定位和出发点不同,因此对同一事件报道的侧重点不同。</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1080000"/>
            <a:ext cx="8127250" cy="4383316"/>
            <a:chOff x="539750" y="1080000"/>
            <a:chExt cx="8127250" cy="4383316"/>
          </a:xfrm>
        </p:grpSpPr>
        <p:sp>
          <p:nvSpPr>
            <p:cNvPr id="2" name="TextBox 2"/>
            <p:cNvSpPr txBox="1"/>
            <p:nvPr/>
          </p:nvSpPr>
          <p:spPr>
            <a:xfrm>
              <a:off x="540000" y="1080000"/>
              <a:ext cx="8127000" cy="438331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本题考查比较分析的能力。《人民日报》是我国官方主流新闻媒体,关注的是中国日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新月异的变化和举世瞩目的成就;《自然》着重报道自然科学方面的新闻;《读卖新闻》是日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本的报纸,着重从日本的视角来解读新闻。三家媒体的定位和出发点不同,对新闻的报道侧重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点就会不同。</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解题步骤</a:t>
              </a:r>
              <a:r>
                <a:rPr lang="zh-CN" altLang="en-US" sz="1530" kern="0" dirty="0" smtClean="0">
                  <a:solidFill>
                    <a:srgbClr val="000000"/>
                  </a:solidFill>
                  <a:latin typeface="Times New Roman" panose="02020603050405020304" pitchFamily="65" charset="-122"/>
                  <a:ea typeface="宋体" panose="02010600030101010101" pitchFamily="2" charset="-122"/>
                </a:rPr>
                <a:t>　解答比较材料异同题三步法</a:t>
              </a:r>
              <a:endParaRPr lang="zh-CN" altLang="en-US" dirty="0"/>
            </a:p>
            <a:p>
              <a:pPr marL="0" indent="0" eaLnBrk="0" latinLnBrk="1" hangingPunct="0">
                <a:lnSpc>
                  <a:spcPct val="150000"/>
                </a:lnSpc>
                <a:spcBef>
                  <a:spcPts val="0"/>
                </a:spcBef>
                <a:buNone/>
              </a:pPr>
              <a:r>
                <a:rPr lang="zh-CN" altLang="en-US" sz="11340" kern="0" spc="43485"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pic>
          <p:nvPicPr>
            <p:cNvPr id="3" name="图片 3" descr="textimage3.jpeg"/>
            <p:cNvPicPr>
              <a:picLocks noChangeAspect="1"/>
            </p:cNvPicPr>
            <p:nvPr/>
          </p:nvPicPr>
          <p:blipFill>
            <a:blip r:embed="rId3"/>
            <a:stretch>
              <a:fillRect/>
            </a:stretch>
          </p:blipFill>
          <p:spPr>
            <a:xfrm>
              <a:off x="539750" y="2920203"/>
              <a:ext cx="5530382" cy="2504180"/>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二、(2018课标全国Ⅰ,1—3)阅读下面的文字,回答问题。(9分)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诸子之学,兴起于先秦,当时一大批富有创见的思想家喷涌而出,蔚为思想史之奇观。在狭义</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上,诸子之学与先秦时代相联系;在广义上,诸子之学则不限于先秦而绵延于此后中国思想发展</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的整个过程,这一过程至今仍没有终结。</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诸子之学的内在品格是历史的承继性以及思想的创造性和突破性。“新子学”,即新时代的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诸子之学,也应有同样的品格。这可以从“照着讲”和“接着讲”两个方面来理解。一般而</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言,“照着讲”主要是从历史角度对以往经典作具体的实证性研究,诸如训诂、校勘、文献编</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纂等等。这方面的研究涉及对以往思想的回顾、反思,既应把握历史上的思想家实际说了些</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什么,也应总结其中具有创造性和生命力的内容,从而为今天的思考提供重要的思想资源。</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与“照着讲”相关的是“接着讲”。从思想的发展与诸子之学的关联看,“接着讲”接近诸</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子之学所具有的思想突破性的内在品格,它意味着延续诸子注重思想创造的传统。以近代以</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来中西思想的互动为背景,“接着讲”无法回避中西思想之间的关系。在中西之学已相遇的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背景下,“接着讲”同时展开为中西之学的交融,从更深的层次看,这种交融具体展开为世界文</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化的建构与发展过程。中国思想传统与西方的思想传统都构成了世界文化的重要资源,而世</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界文化的发展,则以二者的互动为其重要前提。这一意义上的“新子学”,同时表现为世界文</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化发展过程中创造性的思想系统。相对于传统的诸子之学,“新子学”无疑获得了新的内涵</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与新的形态。</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“照着讲”与“接着讲”二者无法分离。从逻辑上说,任何新思想的形成,都不能从“无”开</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始,它总是基于既有的思想演进过程,并需要对既有思想范围进行反思批判。“照着讲”的意</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义,在于梳理以往的思想发展过程,打开前人思想的丰富内容,由此为后继的思想提供理论之</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源。在此意义上,“照着讲”是“接着讲”的出发点。然而,仅仅停留在“照着讲”,思想便容</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易止于过去,难以继续前行,可能无助于思想的创新。就此而言,在“照着讲”之后,需要继之</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以“接着讲”。“接着讲”的基本精神,是突破以往思想或推进以往思想,而新的思想系统的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形成,则是其逻辑结果。进而言之,从现实的过程看,“照着讲”与“接着讲”总是相互渗入:</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“照着讲”包含对以往思想的逻辑重构与理论阐释,这种重构与阐释已内含“接着讲”;“接</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着讲”基于已有的思想发展,也相应地内含“照着讲”。“新子学”应追求“照着讲”与</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“接着讲”的统一。</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(摘编自杨国荣《历史视域中的诸子学》)</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1080000"/>
            <a:ext cx="8127250" cy="5265211"/>
            <a:chOff x="539750" y="1080000"/>
            <a:chExt cx="8127250" cy="5265211"/>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1.下列关于原文内容的理解和分析,不正确的一项是(3分)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A.广义上的诸子之学始于先秦,贯穿于此后中国思想史,也是当代思想的组成部分。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B.“照着讲”主要指对经典的整理和实证性研究,并发掘历史上思想家的思想内涵。</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C.“接着讲”主要指接续诸子注重思想创造的传统,在新条件下形成创造性的思想。</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D.不同于以往诸子之学,“新子学”受西方思想影响,脱离了既有思想演进的过程。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2.下列对原文论证的相关分析,不正确的一项是(3分)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A.文章采用了对比的论证手法,以突出“新子学”与历史上诸子之学的差异。</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B.文章指出理解“新子学”的品格可从两方面入手,并就二者的关系进行论证。</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C.文章以中西思想交融互动为前提,论证“新子学”“接着讲”的必要和可能。</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D.文章论证“照着讲”“接着讲”无法分离,是按从逻辑到现实的顺序推进的。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3.根据原文内容,下列说法正确的一项是(3分)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A.对经典进行文本校勘和文献编纂与进一步阐发之间,在历史上是互相隔膜的。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B.面对中西思想的交融与互动,“新子学”应该同时致力于中国和世界文化的建构。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C.“照着讲”内含“接着讲”,虽然能发扬以往的思想,但无助于促进新思想生成。</a:t>
              </a:r>
              <a:endParaRPr lang="zh-CN" altLang="en-US"/>
            </a:p>
          </p:txBody>
        </p:sp>
        <p:sp>
          <p:nvSpPr>
            <p:cNvPr id="3" name="TextBox 2"/>
            <p:cNvSpPr txBox="1"/>
            <p:nvPr/>
          </p:nvSpPr>
          <p:spPr>
            <a:xfrm>
              <a:off x="539750" y="5992037"/>
              <a:ext cx="8127000" cy="35317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D.“新子学”要参与世界文化的发展,就有必要从“照着讲”逐渐过渡到“接着讲”。</a:t>
              </a:r>
              <a:endParaRPr lang="zh-CN" alt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本题考查筛选并整合文中信息的能力。A.对应信息在第一段,由“诸子之学,兴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起于先秦”“在广义上,诸子之学则不限于先秦而绵延于此后中国思想发展的整个过程,这一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过程至今仍没有终结”,可知此项表述正确。B.对应信息在第二段,由“‘照着讲’主要是从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历史角度对以往经典作具体的实证性研究”“这方面的研究涉及对以往思想的回顾、反思,</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既应把握历史上的思想家实际说了些什么,也应总结其中具有创造性和生命力的内容,从而为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今天的思考提供重要的思想资源”,可知此项表述正确。C.对应信息在第三段,由“‘接着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讲’接近诸子之学所具有的思想突破性的内在品格,它意味着延续诸子注重思想创造的传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统”“这一意义上的‘新子学’,同时表现为世界文化发展过程中创造性的思想系统”,可知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此项表述正确。D.曲解文意。对应信息在第四段,由“从逻辑上说,任何新思想的形成,都不能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从‘无’开始,它总是基于既有的思想演进过程,并需要对既有思想范围进行反思批判”,可知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此项中“脱离了既有思想演进的过程”表述错误。</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解题步骤</a:t>
            </a:r>
            <a:r>
              <a:rPr lang="zh-CN" altLang="en-US" sz="1530" kern="0" dirty="0" smtClean="0">
                <a:solidFill>
                  <a:srgbClr val="000000"/>
                </a:solidFill>
                <a:latin typeface="Times New Roman" panose="02020603050405020304" pitchFamily="65" charset="-122"/>
                <a:ea typeface="宋体" panose="02010600030101010101" pitchFamily="2" charset="-122"/>
              </a:rPr>
              <a:t>　信息筛选整合题解题四步骤</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考查筛选并整合文中信息的能力的题目,题干的表述一般为“对文章有关内容的表述,不符合</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原文意思(或正确)的一项是”,错误设置一般为混淆范围、强加因果、曲解文意、偷换概</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念、无中生有等。答题时注意阅读题干,找准区位,然后将原文信息和选项进行对比,寻找细微</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的差别。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步骤一:根据要求,确定目标。步骤二:通读全文,整体感知。步骤三:准确寻找,筛选提取。筛选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并整合信息类试题的答案均在文中,要准确找到选项相关内容在原文中的位置,从中筛选提取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信息。步骤四:仔细对照,正确判断。找准选项相关内容在原文中的位置后,要把原文与选项进</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行对照,辨明正误。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A　本题考查分析论点、论据和论证方法的能力。A.论证与观点不照应,由原文第二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段前两句话“诸子之学的内在品格是历史的承继性以及思想的创造性和突破性。‘新子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学’,即新时代的诸子之学,也应有同样的品格”可知,“以突出‘新子学’与历史上诸子之学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的差异”的表述是错误的。B.此项是对文本主要内容的概括,表述正确。C.此项是对文本第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三段内容的概括,表述正确。D.此项是对文本第四段内容的概括,表述正确。</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知识归纳</a:t>
            </a:r>
            <a:r>
              <a:rPr lang="zh-CN" altLang="en-US" sz="1530" kern="0" dirty="0" smtClean="0">
                <a:solidFill>
                  <a:srgbClr val="000000"/>
                </a:solidFill>
                <a:latin typeface="Times New Roman" panose="02020603050405020304" pitchFamily="65" charset="-122"/>
                <a:ea typeface="宋体" panose="02010600030101010101" pitchFamily="2" charset="-122"/>
              </a:rPr>
              <a:t>　分析论点、论据和论证方法的考查角度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论述类文本阅读的阅读材料是一篇小论文,所以要明确文章的三要素:论点、论据和论证方</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其他,指机构一类的特殊群体,如政府机构等。　　　自然教育,指以有吸引力的方式,让</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人们在自然中体验、学习关于自然的知识,建立与自然的联结,树立生态的世界观。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材料三: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去爱非人类的生物,其实并不太困难,只要多了解它们就不难办到。这种能力,甚至是这种倾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向,可能都是人类的本能之一。这种现象被称为“亲生命性”,是一种与生俱来、特别关注生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命以及类似的生命形式的倾向,有时甚至会想与它们进行情感交流。人类能够很敏锐地分辨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出生命与无生命。我们认为其他生物是新奇、多样的。未知的生物,不论生活在深海、原始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林,还是遥远的深山中,都会令我们觉得兴奋。其他星球上可能有生物的想法,也总是吸引着我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们。恐龙更是人们心目中生物多样性消失的象征。在美国,参观动物园的人数要超过职业运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动比赛的观众数。而在华盛顿的国家动物园,最受欢迎的是昆虫馆,因为这儿展示的物种最新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奇,样式也最多。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(摘编自爱德华·威尔逊著,杨玉龄译《生命的未来》)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材料四: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与亲生命性相对的是生物恐惧症。和亲生命性一样,这些生物恐惧症也是通过学习而获得</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法。答题时注意判断中心论点和分论点的关系、论点和论据之间的关系、论证方法的类型,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重点考查论点是否正确、论据证明的是什么观点和论证的方法。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本题考查分析概括作者在文中的观点态度的能力。A.“在历史上是互相隔膜</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的”表述错误。“文本校勘和文献编纂”指“照着讲”,“进一步阐发”指“接着讲”。原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文观点是“‘照着讲’与‘接着讲’二者无法分离”“‘新子学’应追求‘照着讲’与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‘接着讲’的统一”。B.表述正确。原文第三段对此作了阐述,“在中西之学已相遇的背景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下,‘接着讲’同时展开为中西之学的交融,从更深的层次看,这种交融具体展开为世界文化的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建构与发展过程”。C.“无助于促进新思想生成”表述错误。原文观点是“‘照着讲’的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意义,在于梳理以往的思想发展过程,打开前人思想的丰富内容,由此为后继的思想提供理论之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源”。D.曲解观点,“有必要从‘照着讲’逐渐过渡到‘接着讲’”表述错误。原文观点是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“从现实的过程看,‘照着讲’与‘接着讲’总是相互渗入”“‘新子学’应追求‘照着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讲’与‘接着讲’的统一”。</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方法技巧</a:t>
            </a:r>
            <a:r>
              <a:rPr lang="zh-CN" altLang="en-US" sz="1530" kern="0" dirty="0" smtClean="0">
                <a:solidFill>
                  <a:srgbClr val="000000"/>
                </a:solidFill>
                <a:latin typeface="Times New Roman" panose="02020603050405020304" pitchFamily="65" charset="-122"/>
                <a:ea typeface="宋体" panose="02010600030101010101" pitchFamily="2" charset="-122"/>
              </a:rPr>
              <a:t>　比对法解答曲解观点题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“比对法”就是把选项内容与原文有关内容认真、仔细地比较、对照,不符合原文意思的,就</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是错误项,反之则为正确项。那么,要比对哪些内容呢?①比对词语。命题者在设置选项时对</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原句作了改装、重组,即主要采取了“删”(删除原文的状语、定语、补语等,改变其原意)、</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“漏”(只强调问题的一个方面,有意漏掉重要信息,断章取义)、“改”(改换词语,曲解文</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意)、“凑”(随意组合信息)等方式设误。要看看选项在对原句改造的过程中,删了哪些词,改</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了哪些词,添了哪些词,这些词语改变以后,选项是否与原文意思一致。一般来说,选项中如有</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下面这些词语,我们要优先比对:指代词(如“它”“其”等),比对它是否有偷换概念之嫌;范围</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词(如“都”“所有”等),看它是否有扩大或缩小外延的情况;推断词(如“或许”“大概”</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“必定”“可能”“似乎”等),看它是否存在混淆偶然与必然、已然与未然、说法绝对等错</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误。②比对关系。看分句间的逻辑关系是否符合原文意思,是否合理。</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三、(2018课标全国Ⅱ,7—9)阅读下面的材料,回答问题。(12分)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材料一: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创新是引领发展的第一动力,知识产权是加快动能转换、结构优化的重要支撑。我国经济已</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由高速增长阶段转向高质量发展阶段,正处在转变发展方式、转换增长动力的攻关期。要顺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利跨越这个关口,就必须激发出创新这个第一动力,走创新驱动发展道路;就必须“倡导创新文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化,强化知识产权创造、保护、运用”。我们要进一步发挥好知识产权的技术供给和制度供</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给的双重作用,通过加强知识产权的创造和运用,不断为实体经济发展注入新动力;通过强化知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识产权保护,推动构建更加公平公正、开放透明的市场环境。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(摘编自社论《播撒创新种子,守护创新中国——写在2018年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全国知识产权宣传周活动启动之际》,《中国知识产权报》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2018年4月20日)</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539750" y="919939"/>
            <a:ext cx="8127250" cy="5380061"/>
            <a:chOff x="539750" y="919939"/>
            <a:chExt cx="8127250" cy="5380061"/>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7910" kern="0" spc="46914"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2275"/>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2011~2016年遭遇过专利侵权的比例(单位:%)</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(摘编自国家知识产权局知识产权发展研究中心</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《2017年中国专利调查报告》)</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材料三: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继山东理工大学、同济大学等高校科技成果转化相继取得突破后,近日,中南大学冶金与环境</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学院科研团队的“电化学脱嵌法从盐湖卤水提锂”技术专利,成功转让给一家科技公司,许可</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使用费超过1亿元。双方将共同组建平台公司,由平台公司具体负责专利的产业化。长期以</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来,我国高校科研创新工作偏重基础理论研究,拥有深厚研发创新能力的科研人才未能将智力</a:t>
              </a:r>
              <a:endParaRPr lang="zh-CN" altLang="en-US"/>
            </a:p>
          </p:txBody>
        </p:sp>
        <p:pic>
          <p:nvPicPr>
            <p:cNvPr id="3" name="图片 3" descr="textimage4.jpeg"/>
            <p:cNvPicPr>
              <a:picLocks noChangeAspect="1"/>
            </p:cNvPicPr>
            <p:nvPr/>
          </p:nvPicPr>
          <p:blipFill>
            <a:blip r:embed="rId3"/>
            <a:stretch>
              <a:fillRect/>
            </a:stretch>
          </p:blipFill>
          <p:spPr>
            <a:xfrm>
              <a:off x="613254" y="1424713"/>
              <a:ext cx="5530382" cy="1709804"/>
            </a:xfrm>
            <a:prstGeom prst="rect">
              <a:avLst/>
            </a:prstGeom>
          </p:spPr>
        </p:pic>
        <p:sp>
          <p:nvSpPr>
            <p:cNvPr id="4" name="矩形 3"/>
            <p:cNvSpPr/>
            <p:nvPr/>
          </p:nvSpPr>
          <p:spPr>
            <a:xfrm>
              <a:off x="539750" y="919939"/>
              <a:ext cx="814647" cy="394788"/>
            </a:xfrm>
            <a:prstGeom prst="rect">
              <a:avLst/>
            </a:prstGeom>
          </p:spPr>
          <p:txBody>
            <a:bodyPr wrap="none">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材料二:</a:t>
              </a:r>
              <a:endParaRPr lang="zh-CN" altLang="en-US" sz="1500"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资源转化成市场价值。根据市场发展趋势探寻科技创新方向、不断更新升级科技创新思路,</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正是提升专利质量、实现专利市场价值的核心之义。2015年修订的《中华人民共和国促进</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科技成果转化法》打破高校科技成果转化藩篱,鼓励高校对持有的科研成果采取转让、许可</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等方式进行转移转化,对高校以实践为导向的科技创新产生了巨大的推动作用。</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(摘编自王康等《创新为市场,转化显效益》,</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《中国知识产权报》2017年9月29日)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材料四:</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在科技成果转化的实际过程中,高校普遍遇到了一些障碍。首先,科技成果与企业需求脱钩的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矛盾长期存在。大学科研工作与企业技术创新在目标、路径、组织方式、评价标准及环境</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要求等方面存在着很大的差别,因此高校的成果很难直接转化成适应市场需求的新产品和新</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技术。其次,成果转化的机制不畅。高校传统体系是为了适应学术研究和人才培养而设计制</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订的,对于科技成果转化、产学研合作等社会服务方面的需求,现有体系在机构设置、管理制</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度、激励机制等方面匹配性不足。</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(摘编自胡罡等《地方研究院:高校科技成果转化模式新探索》)</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1.下列对材料二相关内容的理解和分析,不正确的一项是(3分)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A.2011到2013年,科研单位遭遇侵权的比例由25.3%下降到13.4%,降幅较为明显,但2014年有</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微小回升,2015年则回落至8.4%。</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B.2015年企业和高校遭遇侵权的比例较之以往四年有所提高,总体侵权比例也略有反弹;而20</a:t>
            </a:r>
            <a:r>
              <a:t/>
            </a:r>
            <a:br/>
            <a:r>
              <a:rPr lang="zh-CN" altLang="en-US" sz="1530" kern="0" dirty="0" smtClean="0">
                <a:solidFill>
                  <a:srgbClr val="000000"/>
                </a:solidFill>
                <a:latin typeface="Times New Roman" panose="02020603050405020304" pitchFamily="65" charset="-122"/>
                <a:ea typeface="宋体" panose="02010600030101010101" pitchFamily="2" charset="-122"/>
              </a:rPr>
              <a:t>16年各项侵权比例均呈下降态势,总体遭遇侵权比例为10.7%。</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C.2012至2016年间,比例一直下降的仅有个人遭遇侵权这一项,企业、高校、科研单位以及总</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体这四项数据,均有回升的现象发生。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D.专利侵权总体比例的下降,一定程度上体现了我国知识产权保护工作所取得的成效,当然,我</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国专利数量的快速增长也可能在一定程度上拉低专利侵权的比例。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2.下列对材料相关内容的概括和分析,正确的一项是(3分)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A.只有大力倡导创新文化,提高全社会的创新意识,增加知识产权的技术供给,才能够形成全民</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尊重知识、诚信守法的社会风尚。</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B.根据市场发展趋势判断科技创新方向,充分考虑、合理安排成果转化中企业方的利益诉求,</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这样才能体现出大学科研工作的价值。</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6586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C.随着高校的科研团队与企业共同合作的创新路径日益受到重视,一些科技成果正被逐渐转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化为可以实现市场价值的高质量专利。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D.高校在科研工作和人才培养的管理制度、评价标准等方面的不足,导致科研成果无法直接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转化成适应市场需求的新技术和新产品。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3.促进高校科技成果转化需要哪些相关方协作?简述各方所起的作用。(6分)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本题考查理解图表的能力。A.先确定主体——科研单位,确定范围——2011到20</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13年,再依次对应数值,可知此项正确。B.“2015年企业和高校遭遇侵权的比例较之以往四年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有所提高”错。据图表可知,2015年企业和高校遭遇侵权的比例较2011年和2012年降低了。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C.抓住选项中的关键词“仅有”“回升”对应图表查看,可知此项正确。D.先观察图表内容,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再分析选项的推断是否合理。此项正确。</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方法技巧</a:t>
            </a:r>
            <a:r>
              <a:rPr lang="zh-CN" altLang="en-US" sz="1530" kern="0" dirty="0" smtClean="0">
                <a:solidFill>
                  <a:srgbClr val="000000"/>
                </a:solidFill>
                <a:latin typeface="Times New Roman" panose="02020603050405020304" pitchFamily="65" charset="-122"/>
                <a:ea typeface="宋体" panose="02010600030101010101" pitchFamily="2" charset="-122"/>
              </a:rPr>
              <a:t>　解答图表题“三不要”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(1)不要漏掉任何细节,树立每一个信息都有它存在的作用的意识。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(2)不要机械地照搬照抄,有些内容是针对原文的推断或预测,不可盲目判错。</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(3)不要孤立割裂,可借助其他几则材料的信息来理解图表。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本题考查概括分析材料内容的能力。A.“增加知识产权的技术供给”理解片面,</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据材料一的“我们要进一步发挥好知识产权的技术供给和制度供给的双重作用”,可知选项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概括不全面。B.“这样才能体现出大学科研工作的价值”错,大学科研工作的价值并不只体</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现在它的市场价值上。C.筛选材料三中的关键信息,如“山东理工大学、同济大学等高校科</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1080000"/>
            <a:ext cx="8127250" cy="5265211"/>
            <a:chOff x="539750" y="1080000"/>
            <a:chExt cx="8127250" cy="5265211"/>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技成果转化相继取得突破”,据此可知此项正确。D.“导致科研成果无法直接转化”说法错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误,材料四中的原句为“很难直接转化”。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相关方:①高校;②企业;③政府。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作用:①高校拥有丰富的人才和知识储备,较强的研究和开发能力,是相关科技成果的创造者和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提供方;②企业是科技成果的需求方,可以提供较为充裕的转化资金;③政府具有较强的组织调</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控能力,可以创造良好的转化环境,给科技成果转化提供坚实的政策动力。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解析　本题考查对文本内容的分析综合能力。综合四则材料,分别概括。材料一、二主要讲</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知识产权对于创新的意义以及侵权情况;材料三主要讲科技成果转化的正面事例,其中提到20</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15年修订的法律;材料四主要讲科技成果转化的障碍。可确定相关方为高校、企业、政府,依</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次概括其作用,注意要将具体作用加以概括,不能只是对内容的简单罗列。</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疑难突破</a:t>
              </a:r>
              <a:r>
                <a:rPr lang="zh-CN" altLang="en-US" sz="1530" kern="0" dirty="0" smtClean="0">
                  <a:solidFill>
                    <a:srgbClr val="000000"/>
                  </a:solidFill>
                  <a:latin typeface="Times New Roman" panose="02020603050405020304" pitchFamily="65" charset="-122"/>
                  <a:ea typeface="宋体" panose="02010600030101010101" pitchFamily="2" charset="-122"/>
                </a:rPr>
                <a:t>　实用类文本简答题“三突破”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突破一,全面准确,避免偏漏。需要通读相关材料,确定区间,宁宽勿窄,逐步缩小范围。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突破二,完全针对,仔细审读题干,对应问题来回答。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突破三,语言精练,依次梳理有关信息,分条概括,再将相同的条目压缩,用更精练的语言加以表</a:t>
              </a:r>
              <a:endParaRPr lang="zh-CN" altLang="en-US" dirty="0"/>
            </a:p>
          </p:txBody>
        </p:sp>
        <p:sp>
          <p:nvSpPr>
            <p:cNvPr id="3" name="TextBox 2"/>
            <p:cNvSpPr txBox="1"/>
            <p:nvPr/>
          </p:nvSpPr>
          <p:spPr>
            <a:xfrm>
              <a:off x="539750" y="5992037"/>
              <a:ext cx="8127000" cy="35317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述。尽量使用理论性强的概念表述。</a:t>
              </a:r>
              <a:endParaRPr lang="zh-CN" alt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四、(2018课标全国Ⅱ,1—3)阅读下面的文字,回答问题。(9分)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所谓“被遗忘权”,即数据主体有权要求数据控制者永久删除有关数据主体的个人数据,有权</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被互联网遗忘,除非数据的保留有合法的理由。在大数据时代,数字化、廉价的存储器、易于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提取、全球性覆盖作为数字化记忆发展的四大驱动力,改变了记忆的经济学,使得海量的数字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化记忆不仅唾手可得,甚至比选择性删除所耗费的成本更低。记忆和遗忘的平衡反转,往事正</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像刺青一样刻在我们的数字肌肤上;遗忘变得困难,而记忆却成了常态。“被遗忘权”的出现,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意在改变数据主体难以“被遗忘”的格局,赋予数据主体对信息进行自决控制的权利,并且有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着更深的调节、修复大数据时代数字化记忆伦理的意义。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首先,“被遗忘权”不是消极地防御自己的隐私不受侵犯,而是主体能动地控制个人信息,并界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定个人隐私的边界,进一步说,是主体争取主动建构个人数字化记忆与遗忘的权利。与纯粹的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“隐私权”不同,“被遗忘权”更是一项主动性的权利,其权利主体可自主决定是否行使该项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权利对网络上已经被公开的有关个人信息进行删除,是数据主体对自己的个人信息所享有的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排除他人非法利用的权利。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其次,在数据快速流转且难以被遗忘的大数据时代,“被遗忘权”对调和人类记忆与遗忘的平</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19339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的。恐惧的强度会因个人的遗传与经历差异而有所不同。最轻微的症状只是稍微厌恶,或感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觉不安。但严重的案例,可能就是标准的临床恐惧症,激发交感神经系统,造成恐慌、恶心以及</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冒冷汗。这种根植于天性里的生物恐惧感,随时准备为危险源所激发,而危险源就是人类进化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过程中,在自然界中所遭遇到的危险,包括高度、密闭空间、湍急的水流、蛇、狼、老鼠、蝙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蝠、蜘蛛以及鲜血,却不包括刀子、磨损的电线、汽车以及枪支,虽然它们比起古代的危险源,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更具杀伤力,但在进化历史上还是太过近代,不足以形成可遗传的天性。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(来源同材料三)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1.下列对材料中“亲生命性”和“生物恐惧症”的相关理解,正确的一项是(3分)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A.人类生来就可能有对生物的爱和恐惧,天生就能与自然界的生物进行感情交流。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B.人类生来就有对生物的爱和恐惧,随时都会因自然危险源而激发生物恐惧症。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C.人类对生物的恐惧是与生俱来的本能,我们的遗传基因里便具有对生物爱的反应能力。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D.人类对生物的爱可能是与生俱来的本能,我们对生物恐惧的反应是通过学习而获得的。</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衡具有重要的意义。如果在大数据时代不能“被遗忘”,那意味着人们容易被囚禁在数字化</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记忆的监狱之中。不论是个人的遗忘还是社会的遗忘,在某种程度上都是一种个人及社会修</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复和更新的机制,让我们能够从过去经验中吸取教训,面对现实,想象未来,而不仅仅被过去的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记忆所束缚。</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最后,大数据技术加速了人的主体身份的“被数据化”,人成为数据的表征,个人生活的方方面</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面都在以数据的形式被记忆。大数据所建构的主体身份会导致一种危险,即“我是”与“我</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喜欢”变成了“你是”与“你将会喜欢”;大数据的力量可以利用信息去推动、劝服、影响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甚至限制我们的认同。也就是说,不是主体想把自身塑造成什么样的人,而是客观的数据来显</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示主体是什么样的人,技术过程和结果反而成为支配人、压抑人的力量。进一步说,数字化记</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忆与认同背后的核心问题在于权力不由数据主体掌控,而是数据控制者选择和建构关于我们</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的数字化记忆,并塑造我们的认同。这种大数据的分类系统并不是客观中立的,而是指向特定</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的目的。因此,适度的、合理的遗忘,是对这种数字化记忆霸权的抵抗。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(摘编自袁梦倩《“被遗忘权”之争:大数据时代的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数字化记忆与隐私边界》)</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1080000"/>
            <a:ext cx="8127250" cy="5336649"/>
            <a:chOff x="539750" y="1080000"/>
            <a:chExt cx="8127250" cy="5336649"/>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1.下列关于原文内容的理解和分析,正确的一项是(3分)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A.由于数字化记忆的发展,记忆与遗忘的平衡发生了反转,记忆变得更加容易。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B.人的主体身份所以被数据化,是因为个人信息选择性删除所耗费的成本太高。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C.“被遗忘权”和“隐私权”的提出都是为了对抗大数据,不过前者更积极一些。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D.我们要对抗数字化记忆霸权,就要成为数据控制者并建构他人的数字化记忆。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2.下列对原文论证的相关分析,不正确的一项是(3分)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A.文章以数字化记忆带来的威胁为立论的事实基础,论证了人被数据控制的危险。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B.通过讨论大数据对隐私、记忆及主体身份等的影响,文章把论证推向了深入。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C.与重视个人隐私的写作动机有关,文章着重论证了大数据对个人权利的影响。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D.文章通过分析数字化记忆可能带来的问题,对我们的认同问题作出了全新论证。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3.根据原文内容,下列说法不正确的一项是(3分)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A.大数据时代的个人留在网上的信息太多,如果没有主动权,就难以保护隐私。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B.遗忘是个人和社会的一种修复和更新机制,是我们面对现实和想象未来的基础。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C.技术有支配和压抑人的力量,这不仅影响个人隐私安全,而且影响整个社会。</a:t>
              </a:r>
              <a:endParaRPr lang="zh-CN" altLang="en-US" dirty="0"/>
            </a:p>
          </p:txBody>
        </p:sp>
        <p:sp>
          <p:nvSpPr>
            <p:cNvPr id="3" name="TextBox 2"/>
            <p:cNvSpPr txBox="1"/>
            <p:nvPr/>
          </p:nvSpPr>
          <p:spPr>
            <a:xfrm>
              <a:off x="539750" y="6063475"/>
              <a:ext cx="8127000" cy="35317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D.大数据的分类系统不是中立的,这将影响数据的客观呈现,使用时应有所辨析。</a:t>
              </a: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A　本题考查筛选并整合文中信息的能力。A.对应原文第一段,“在大数据时代</a:t>
            </a:r>
            <a:r>
              <a:rPr lang="zh-CN" altLang="en-US" sz="1530" kern="0" dirty="0" smtClean="0">
                <a:solidFill>
                  <a:srgbClr val="000000"/>
                </a:solidFill>
                <a:latin typeface="黑体" panose="02010600030101010101" pitchFamily="49" charset="-122"/>
                <a:ea typeface="宋体" panose="02010600030101010101" pitchFamily="2" charset="-122"/>
              </a:rPr>
              <a:t>……</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而记忆却成了常态”。B.“人的主体身份所以被数据化,是因为个人信息选择性删除所耗费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的成本太高”于文无据。C.“隐私权”在大数据时代之前就已经存在,“都是为了对抗大数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据”说法错误。D.结合末段内容可知,“成为数据控制者并建构他人的数字化记忆”是数字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化记忆霸权,而不是对数字化记忆霸权的对抗。</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方法技巧</a:t>
            </a:r>
            <a:r>
              <a:rPr lang="zh-CN" altLang="en-US" sz="1530" kern="0" dirty="0" smtClean="0">
                <a:solidFill>
                  <a:srgbClr val="000000"/>
                </a:solidFill>
                <a:latin typeface="Times New Roman" panose="02020603050405020304" pitchFamily="65" charset="-122"/>
                <a:ea typeface="宋体" panose="02010600030101010101" pitchFamily="2" charset="-122"/>
              </a:rPr>
              <a:t>　设误角度:混淆范围、强加因果、曲解文意、无中生有等。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答题方法:首先浏览选项,在文中找到选项对应的区间,然后仔细比对分析。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本题考查分析论点、论据和论证方法的能力。A.结合全文及末段的“个人生活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的方方面面都在以数据的形式被记忆。大数据所建构的主体身份会导致一种危险</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甚至</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限制我们的认同”可知,此项正确。B.结合后三段找到对应的关键词,如第二段的“隐私”,第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三段的“记忆”,第四段的“主体身份”可知,此项正确。C.结合文末出处及文章内容来理解</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写作动机,结合第二段的“被遗忘权”与第四段的“数字化记忆与认同背后的核心问题在于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权力不由数据主体掌控”可知,“着重论证了大数据对个人权利的影响”是正确的。D.“对</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我们的认同问题作出了全新论证”理解错误。文章着重论证的是大数据对个人权利的影响,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文中虽然提及“我们的认同问题”,但并未“作出”“全新论证”。</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解题技巧</a:t>
            </a:r>
            <a:r>
              <a:rPr lang="zh-CN" altLang="en-US" sz="1530" kern="0" dirty="0" smtClean="0">
                <a:solidFill>
                  <a:srgbClr val="000000"/>
                </a:solidFill>
                <a:latin typeface="Times New Roman" panose="02020603050405020304" pitchFamily="65" charset="-122"/>
                <a:ea typeface="宋体" panose="02010600030101010101" pitchFamily="2" charset="-122"/>
              </a:rPr>
              <a:t>　判断论述类文本论点三要素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要素一,据位置判断,如标题、开头、结尾等。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要素二,据论题判断,结合段首句、高频词或选文出处等判断论题,据论题明确论点。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要素三,据论据判断,通过事实或道理论据等判断论点。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B　本题考查分析概括作者在文中的观点态度的能力。A.结合文章第二段分析可知,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此项正确。B.原文第三段有“在某种程度上”的条件限制,而选项却抛弃了这一条件,说法过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于绝对。C.与“支配和压抑人的力量”相关的内容在第四段,结合第二、三、四段可知,选项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正确。D.“中立”一词在末段倒数第二句,结合文章来理解,此项正确。</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解题步骤</a:t>
            </a:r>
            <a:r>
              <a:rPr lang="zh-CN" altLang="en-US" sz="1530" kern="0" dirty="0" smtClean="0">
                <a:solidFill>
                  <a:srgbClr val="000000"/>
                </a:solidFill>
                <a:latin typeface="Times New Roman" panose="02020603050405020304" pitchFamily="65" charset="-122"/>
                <a:ea typeface="宋体" panose="02010600030101010101" pitchFamily="2" charset="-122"/>
              </a:rPr>
              <a:t>　论述类文本阅读题解题“三步骤”</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步骤一,读懂文本。①在阅读的过程中,养成逐段或逐层概括文意的习惯,以便从整体上把握文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章内容、作者观点及各段落、层次之间的逻辑关系,提高阅读过程中的理解能力和信息整合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能力。②养成全神贯注、逐词逐句细读细品的习惯,对文中涉及的表明时间、范围、程度或</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因果关系、条件关系,以及不同概念之间的异同或事物发展变化情况等的词句,应该格外关注,</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并随手勾画出来。③树立整体理解的意识。碰到疑难词句,或与设问相关的原文语句,不要望</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文生义或断章取义,而要联系有关语句所处的语境,结合上下文来准确理解。</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步骤二,落实“三字方针”。一“读”,即读题干选内容,审清题意;二“找”,即“对题读文”,</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找出各选项在文中的检索范围;三“比”,即比较各选项和原文信息有无“漏”“衍”“换”</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等现象。</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步骤三,明确比对关系。比对选项与原文的关系:①比对逻辑关系。要了解几种常见的复句,如</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因果、假设、条件、递进等,注意其所用的关联词语。②比对语意关系。如部分与整体、已</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然与未然、原因与结果、有据与凭空等。</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五、(2018课标全国Ⅲ,7—9)阅读下面的材料,回答问题。(12分)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材料一: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2015年是“十二五”规划的收官之年,也是调研、制定“十三五”规划的关键一年。2015年,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图书出版业取得了诸多重要突破,政府部门出台的多项政策、举措更加有力;图书出版产业规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模持续扩大,发展潜力持续显现。曾一度遭到电子商务冲击的实体书店,近一年来,伴随全民阅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读的推广开始逆袭。全国各地新建或改造了一批大型书城,这些大型书城注重“体验”和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“服务”,引入亲子阅读、创意生活、数字体验、咖啡餐饮等多元业态,逐步向文化购物中心</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转型,赋予了实体书店新的生命力。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2015年,“互联网+”成为产业发展的新趋势,传统出版业转型升级及其与新兴媒体的融合是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新时代下出版业发展的必由之路。在2014年出台的《关于推动新闻出版业数字化转型升级</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的指导意见》的基础上,出版社积极打造自身的数字出版平台,纷纷成立数字出版部门,专门负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责数字出版相关工作。诸多新改变和新方法让出版与市场的距离更近,如众筹出版、微店卖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书及微博 、微信营销,改变后的赢利模式也让出版的效率变得更高。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[摘编自陈敏利《图书出版业品牌报告(2016)》]</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40000" y="1080000"/>
            <a:ext cx="8127000" cy="5220000"/>
            <a:chOff x="540000" y="1080000"/>
            <a:chExt cx="8127000" cy="522000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材料二:</a:t>
              </a:r>
              <a:endParaRPr lang="zh-CN" altLang="en-US"/>
            </a:p>
            <a:p>
              <a:pPr marL="0" indent="0" eaLnBrk="0" latinLnBrk="1" hangingPunct="0">
                <a:lnSpc>
                  <a:spcPct val="150000"/>
                </a:lnSpc>
                <a:spcBef>
                  <a:spcPts val="0"/>
                </a:spcBef>
                <a:buNone/>
              </a:pPr>
              <a:r>
                <a:rPr lang="zh-CN" altLang="en-US" sz="11370" kern="0" spc="43453"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3585"/>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图1　2010~2015年实体店渠道市场码洋规模及年度增长率比较</a:t>
              </a:r>
              <a:endParaRPr lang="zh-CN" altLang="en-US"/>
            </a:p>
          </p:txBody>
        </p:sp>
        <p:pic>
          <p:nvPicPr>
            <p:cNvPr id="3" name="图片 3" descr="textimage5.jpeg"/>
            <p:cNvPicPr>
              <a:picLocks noChangeAspect="1"/>
            </p:cNvPicPr>
            <p:nvPr/>
          </p:nvPicPr>
          <p:blipFill>
            <a:blip r:embed="rId3"/>
            <a:stretch>
              <a:fillRect/>
            </a:stretch>
          </p:blipFill>
          <p:spPr>
            <a:xfrm>
              <a:off x="571472" y="1562881"/>
              <a:ext cx="5949952" cy="2702303"/>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40000" y="1080000"/>
            <a:ext cx="8127000" cy="5220000"/>
            <a:chOff x="540000" y="1080000"/>
            <a:chExt cx="8127000" cy="522000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0130" kern="0" spc="44693"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3115"/>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图2　2010~2015年网店渠道市场码洋规模比较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(摘自杨伟《2015年中国图书零售市场发展》)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材料三: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由于互联网的快速发展,原有的图书出版业发生了很大的改变。借助互联网的优势,图书出版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可以实现内容的快速传播,并且不会受时间和空间的限制。比如电子图书的开发,网上书店的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建立,这些新的形式扩大了图书出版的影响范围。图书出版业的信息获取方式也会发生改变,</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面对互联网上的海量信息,对信息的筛选、分类和加工处理会成为图书出版业新的功能。在</a:t>
              </a:r>
              <a:endParaRPr lang="zh-CN" altLang="en-US" dirty="0"/>
            </a:p>
          </p:txBody>
        </p:sp>
        <p:pic>
          <p:nvPicPr>
            <p:cNvPr id="3" name="图片 3" descr="textimage6.jpeg"/>
            <p:cNvPicPr>
              <a:picLocks noChangeAspect="1"/>
            </p:cNvPicPr>
            <p:nvPr/>
          </p:nvPicPr>
          <p:blipFill>
            <a:blip r:embed="rId3"/>
            <a:stretch>
              <a:fillRect/>
            </a:stretch>
          </p:blipFill>
          <p:spPr>
            <a:xfrm>
              <a:off x="571472" y="1634319"/>
              <a:ext cx="5185764" cy="2085656"/>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49515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市场经济条件下,图书出版的目的是要获得利润。但是在互联网条件下,许多图书资源可以免</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费获得,因为互联网改变了传统出版业的营销模式,图书出版业需要从其他方面获得利润的增</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长。图书具有的版权是图书出版业实现利润的基础,在图书版权原有的营销模式中,版权价值</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仅局限于版权的转让。而在互联网条件下,版权的范围不再局限于文字,版权可以扩大到视</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频、游戏等多个不同的领域,可以间接产生更多的利润。互联网还能够成为图书传播的平台,</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让图书在传播过程中实现增值,比如在互联网传播中可以加载商业广告,产生巨大的效益。</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(摘编自顾丽萍《试析“互联网+”时代的图书出版》)</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1.下列对材料二相关内容的理解和分析,不正确的一项是(3分)</a:t>
            </a:r>
            <a:r>
              <a:rPr lang="zh-CN" altLang="en-US" sz="1500" kern="0" spc="333"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A.2015年,中国图书零售市场主要有实体书店和网店两大渠道,其中实体书店渠道市场码洋规</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模达到344亿元,网店渠道达到280亿元。</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B.实体书店渠道市场码洋规模2014年实现了3.94%的年度增长率,2015年市场码洋规模继续保</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持增长,年度增长率达到0.29%。</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C.2010~2015年,网店渠道市场码洋规模保持高速增长,可见,目前国内图书零售市场当中,网络</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销售是图书出版业赢利的重要方式。</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en-US" altLang="zh-CN" sz="1500" kern="0" dirty="0" smtClean="0">
                <a:solidFill>
                  <a:srgbClr val="000000"/>
                </a:solidFill>
                <a:latin typeface="Times New Roman" panose="02020603050405020304" pitchFamily="65" charset="-122"/>
                <a:ea typeface="宋体" panose="02010600030101010101" pitchFamily="2" charset="-122"/>
              </a:rPr>
              <a:t>D.</a:t>
            </a:r>
            <a:r>
              <a:rPr lang="zh-CN" altLang="en-US" sz="1500" kern="0" dirty="0" smtClean="0">
                <a:solidFill>
                  <a:srgbClr val="000000"/>
                </a:solidFill>
                <a:latin typeface="Times New Roman" panose="02020603050405020304" pitchFamily="65" charset="-122"/>
                <a:ea typeface="宋体" panose="02010600030101010101" pitchFamily="2" charset="-122"/>
              </a:rPr>
              <a:t>实体书店在经历了</a:t>
            </a:r>
            <a:r>
              <a:rPr lang="en-US" altLang="zh-CN" sz="1500" kern="0" dirty="0" smtClean="0">
                <a:solidFill>
                  <a:srgbClr val="000000"/>
                </a:solidFill>
                <a:latin typeface="Times New Roman" panose="02020603050405020304" pitchFamily="65" charset="-122"/>
                <a:ea typeface="宋体" panose="02010600030101010101" pitchFamily="2" charset="-122"/>
              </a:rPr>
              <a:t>2010~2015</a:t>
            </a:r>
            <a:r>
              <a:rPr lang="zh-CN" altLang="en-US" sz="1500" kern="0" dirty="0" smtClean="0">
                <a:solidFill>
                  <a:srgbClr val="000000"/>
                </a:solidFill>
                <a:latin typeface="Times New Roman" panose="02020603050405020304" pitchFamily="65" charset="-122"/>
                <a:ea typeface="宋体" panose="02010600030101010101" pitchFamily="2" charset="-122"/>
              </a:rPr>
              <a:t>年“增速下降</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负增长</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销售回暖”的过程之后</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其市场码洋</a:t>
            </a:r>
            <a:r>
              <a:rPr lang="zh-CN" altLang="en-US" sz="1500" dirty="0" smtClean="0"/>
              <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规模与年度增长率也将趋于平稳。</a:t>
            </a:r>
            <a:endParaRPr lang="zh-CN" altLang="en-US" sz="15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48704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2.下列对材料相关内容的概括和分析,正确的一项是(3分)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A.图书出版产业的发展与繁荣离不开政策支持,“十二五”期间诸多法律法规与政策的及时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出台,为实体书店和网店的发展提供了良好的环境。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B.全国各地新建或改造的大型书城正逐步向文化购物中心转型,这表明实体书店向多元化的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经营方式转变,其业态已经成为一种主流。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C.各类出版社为加快产业升级,纷纷借助已有的数字出版部门,实现网络技术和图书出版的融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合发展,这拉近了出版业与市场的距离。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D.由于互联网的快速发展,电子图书的销售、图书版权产生的间接利润、图书作为传播平台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产生的广告效益等都会给图书出版业带来新的增值。</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3.在“互联网+”的影响下,图书出版业发生了哪些转变?请简要概括说明。(6分)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2.下列对材料相关内容的理解和分析,</a:t>
            </a:r>
            <a:r>
              <a:rPr lang="zh-CN" altLang="en-US" sz="1530" u="sng" kern="0" dirty="0" smtClean="0">
                <a:solidFill>
                  <a:srgbClr val="000000"/>
                </a:solidFill>
                <a:latin typeface="Times New Roman" panose="02020603050405020304" pitchFamily="65" charset="-122"/>
                <a:ea typeface="宋体" panose="02010600030101010101" pitchFamily="2" charset="-122"/>
              </a:rPr>
              <a:t>不正确</a:t>
            </a:r>
            <a:r>
              <a:rPr lang="zh-CN" altLang="en-US" sz="153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A.喜欢自然的孩子中有一半喜欢在自然里骑车,这种自然体验符合儿童天性,有利于他们形成</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亲近自然、热爱生命的意识。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B.从当前我国自然教育的受众群体特征看,值得注意的是,政府和公司占比较小,二者是自然教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育行业很大的潜在市场。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C.在美国,去动物园参观的游客比去体育场馆看职业运动比赛的观众多,这一事实是人类“亲</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生命性”的证据之一。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D.人对高度、密闭空间、湍急水流的恐惧,跟他具备的知识有关,也可能跟他的经历有关,还可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能跟人类基因有关。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3.根据上述材料,概括出重视自然教育必要性的事实和理论依据。(4分)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(1)事实依据:</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(2)理论依据:</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(2分)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本题考查理解并分析图表的能力。A.据图1、图2中2015年相关渠道的市场码洋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数据可知,此项正确。B.据图1中2014年与2015年的年度增长率可知,此项正确。C.据图2可知,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网络销售市场码洋规模逐年递增,可见是逐年赢利;据图1可知,实体店虽然总数较大,但市场码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洋规模增幅不大。故此项正确。D.“增速下降—负增长—销售回暖”这一过程是2011~2014</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年实体店年度增长率情况;“年度增长率也将趋于平稳”说法有误,据图1可知,2010~2015年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波动较大,无法以此预测未来是否将趋于平稳。</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易错警示</a:t>
            </a:r>
            <a:r>
              <a:rPr lang="zh-CN" altLang="en-US" sz="1530" kern="0" dirty="0" smtClean="0">
                <a:solidFill>
                  <a:srgbClr val="000000"/>
                </a:solidFill>
                <a:latin typeface="Times New Roman" panose="02020603050405020304" pitchFamily="65" charset="-122"/>
                <a:ea typeface="宋体" panose="02010600030101010101" pitchFamily="2" charset="-122"/>
              </a:rPr>
              <a:t>　分析图表“三误区”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误区一:只重图不重文,对文字的阅读不够仔细。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误区二:只看走向不看区间,在增加区间的增长率降低仍是增加,在降低区间的增长率仍是降低。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误区三:只分析不综合,要综合各项指标的联系、区别,总结出规律性内容。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A　本题考查分析概括文本内容的能力。A.对应信息为材料一第一段“政府部门出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台的多项政策、举措更加有力”,正确。B.“其业态已经成为一种主流”说法错误,于文无</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40000" y="1080000"/>
            <a:ext cx="8127000" cy="5269227"/>
            <a:chOff x="540000" y="1080000"/>
            <a:chExt cx="8127000" cy="5269227"/>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据。原文只是说这种多元业态“逐步向文化购物中心转型,赋予了实体书店新的生命力”。</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C.“借助已有的数字出版部门”说法错误。据材料一原文“出版社积极打造自身的数字出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版平台,纷纷成立数字出版部门”可知,“数字出版部门”并不是“已有的”。D.“图书作为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传播平台产生的广告效益”理解错误。据材料三原文“互联网还能够成为图书传播的平台</a:t>
              </a:r>
              <a:r>
                <a:rPr dirty="0"/>
                <a:t/>
              </a:r>
              <a:br>
                <a:rPr dirty="0"/>
              </a:b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加载商业广告,产生巨大的效益”可知,“图书作为传播平台”应当改为“互联网作为传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播平台”。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解题步骤　分析概括题“三步骤”</a:t>
              </a:r>
              <a:endParaRPr lang="zh-CN" altLang="en-US" dirty="0"/>
            </a:p>
            <a:p>
              <a:pPr marL="0" indent="0" eaLnBrk="0" latinLnBrk="1" hangingPunct="0">
                <a:lnSpc>
                  <a:spcPct val="150000"/>
                </a:lnSpc>
                <a:spcBef>
                  <a:spcPts val="0"/>
                </a:spcBef>
                <a:buNone/>
              </a:pPr>
              <a:r>
                <a:rPr lang="zh-CN" altLang="en-US" sz="12255" kern="0" spc="42571"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pic>
          <p:nvPicPr>
            <p:cNvPr id="3" name="图片 3" descr="textimage7.jpeg"/>
            <p:cNvPicPr>
              <a:picLocks noChangeAspect="1"/>
            </p:cNvPicPr>
            <p:nvPr/>
          </p:nvPicPr>
          <p:blipFill>
            <a:blip r:embed="rId3"/>
            <a:stretch>
              <a:fillRect/>
            </a:stretch>
          </p:blipFill>
          <p:spPr>
            <a:xfrm>
              <a:off x="1142976" y="3662339"/>
              <a:ext cx="5471070" cy="2686888"/>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①开始数字化转型,并与新兴媒体融合;②营销模式多元化,赢利模式多样化;③图书的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传播速度加快,信息获取方式也发生转变。</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本题考查概括文章内容的能力。答题区间在材料一第二段和材料三。材料一,关键句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“传统出版业转型升级及其与新兴媒体的融合是</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必由之路”“诸多新改变和新方法</a:t>
            </a:r>
            <a:r>
              <a:rPr lang="zh-CN" altLang="en-US" sz="1530" kern="0" dirty="0" smtClean="0">
                <a:solidFill>
                  <a:srgbClr val="000000"/>
                </a:solidFill>
                <a:latin typeface="黑体" panose="02010600030101010101" pitchFamily="49" charset="-122"/>
                <a:ea typeface="宋体" panose="02010600030101010101" pitchFamily="2" charset="-122"/>
              </a:rPr>
              <a:t>…</a:t>
            </a:r>
            <a:r>
              <a:rPr dirty="0"/>
              <a:t/>
            </a:r>
            <a:br>
              <a:rPr dirty="0"/>
            </a:b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微博、微信营销,改变后的赢利模式也让出版的效率变得更高”;材料三,关键点“快速传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播”“信息获取方式也会发生改变”。据以上信息概括即可。</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易错警示</a:t>
            </a:r>
            <a:r>
              <a:rPr lang="zh-CN" altLang="en-US" sz="1530" kern="0" dirty="0" smtClean="0">
                <a:solidFill>
                  <a:srgbClr val="000000"/>
                </a:solidFill>
                <a:latin typeface="Times New Roman" panose="02020603050405020304" pitchFamily="65" charset="-122"/>
                <a:ea typeface="宋体" panose="02010600030101010101" pitchFamily="2" charset="-122"/>
              </a:rPr>
              <a:t>　准确概括文章内容“三警示”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警示一:切忌只寻找现成答案,无筛选、整合意识。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警示二:切忌只着眼于一处进行概括,无全局、通篇意识。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警示三:切忌只知堆砌罗列,没有分值意识。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六、(2018课标全国Ⅲ,1—3)阅读下面的文字,完成1—3题。(9分)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对城市而言,文明弹性是一个城市体在生存、创新、适应、应变等方面的综合状态、综合能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力,是公共性与私人性之间、多样性与共同性之间、稳定性与变迁性之间、柔性与刚性之间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的动态和谐。过于绵柔、松散,或者过于刚硬、密集,都是弹性不足或丧失的表现,是城市体出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现危机的表征。当代城市社会,尤其需要关注以下文明弹性问题。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其一,空间弹性。城市具有良好空间弹性的一个重要表现,是空间的私人性与公共性关系能够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得到较为合理的处理。任何城市空间都是私人性与公共性的统一,空间弹性的核心问题,就是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如何实现空间的公共性与私人性的有机统一、具体转换。片面地强调空间的公共性或片面</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地强调空间的私人性,都会使城市发展失去基础。目前,人们更多地要求空间的私人性,注重把</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空间固化为永恒的私人所有物、占有物。这种以私人化为核心的空间固化倾向,造成城市空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间弹性不足,正在成为制约城市发展的一个重要原因。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其二,制度弹性。一种较为理想的、有弹性的城市制度,是能够在秩序与活力、生存与发展间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取得相对平衡的制度。城市有其发展周期、发展阶段,对一个正在兴起的城市而言,其主要任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务是聚集更多的发展资源、激活发展活力。而对一个已经发展起来的城市而言,人们会更为</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注重城市制度的稳定功能。但问题在于,即使是正在崛起的城市,也需要面对秩序与稳定的问</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题;即使是一个已经发展起来的城市,也需要面对新活力的激活问题。过于注重某种形式的城</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市制度,过于注重城市制度的某种目标,都是城市制度弹性不足、走向僵化的表现,都会妨害城</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市发展。</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其三,意义弹性。所谓城市的意义弹性,是指城市能够同时满足多样人群的不同层面的意义需</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要,并能够使不同的意义与价值在总体上达到平衡与和谐,不断形成具体的意义共同性。当一</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个城市体只允许一种、一个层面的意义存在时,这个城市体可能繁荣一时,但必然会走向衰</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落。当一个城市体只能满足某一类人的意义追求、意义需要时,这个城市体也往往会丧失活</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力。当一个城市体被某一类型的意义体系固化时,这个城市体往往不具有综合吸纳力、发展</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潜力。启蒙主义的片面化,理性主义的片面化,世俗主义的片面化,神圣主义的片面化,都会导</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致城市意义弹性的减弱,都会从根基处危害城市的健康可持续发展。</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综上所述,保持城市的空间弹性、制度弹性、意义弹性,并以此为基础,把握城市的类型构成与</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历史,建构城市命运共同体,对于城市社会的健康发展而言,是意义重大的。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(摘编自陈忠《城市社会:文明多样性与命运共同体》)</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1080000"/>
            <a:ext cx="8127250" cy="5265211"/>
            <a:chOff x="539750" y="1080000"/>
            <a:chExt cx="8127250" cy="5265211"/>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1.下列关于原文内容的理解和分析,正确的一项是(3分)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A.当前城市空间弹性核心的问题是缺乏有机统一,这使得城市发展丧失了基础。</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B.已发展的城市和崛起中的城市都面临着激活活力的问题,也都需要有制度弹性。</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C.城市的意义对不同的人群来说是不一样的,城市体需要一种抽象的意义共同性。</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D.在诸多原因中,空间、制度及意义三者的弹性不足是影响城市发展的根本原因。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2.下列对原文论证的相关分析,不正确的一项是(3分)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A.文章在理论论证的过程中提及空间被私人性固化的现状,有其现实的指向。</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B.文章区分了文明弹性的层面,也区分了城市体发展的阶段,论证结构清晰。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C.文章注重分析具体概念的正反两面及相应的动态发展过程,具有辩证意味。</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D.文章借助“文明弹性”的概念,论证了建构城市命运共同体的重要路径。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3.根据原文内容,下列说法不正确的一项是(3分)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A.当一个城市体有更好的空间弹性和制度弹性时,其意义弹性也会相应变好。</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B.城市处在不同的发展阶段时会有不同危机,制度的主要功能也会因此不同。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C.要让一个城市体具有综合吸纳能力和发展潜力,就应平衡各种主义的关系。</a:t>
              </a:r>
              <a:endParaRPr lang="zh-CN" altLang="en-US"/>
            </a:p>
          </p:txBody>
        </p:sp>
        <p:sp>
          <p:nvSpPr>
            <p:cNvPr id="3" name="TextBox 2"/>
            <p:cNvSpPr txBox="1"/>
            <p:nvPr/>
          </p:nvSpPr>
          <p:spPr>
            <a:xfrm>
              <a:off x="539750" y="5992037"/>
              <a:ext cx="8127000" cy="35317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D.城市盛衰自有其规律,与不同的意义和价值在总体上的和谐没有直接关系。</a:t>
              </a:r>
              <a:endParaRPr lang="zh-CN" alt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本题考查筛选并整合文中信息的能力。A.或然当必然。原文第二段中“片面地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强调空间的</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,都会使城市发展失去基础”,“会”字说明这是一种可能,但选项说成“使得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城市发展丧失了基础”,属必然。B.第三段中的两个“即使</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,也</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”说明无论是正在崛</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起的城市还是已经发展起来的城市,都需面对秩序与稳定、活力激活的问题,都需要有制度弹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性,故正确。C.曲解文意。原文第四段的表述是“不断形成具体的意义共同性”。D.不合文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意。文末说文明弹性“对于城市社会的健康发展而言,是意义重大的”,但并没有说是“根本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原因”。</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答题步骤　</a:t>
            </a:r>
            <a:r>
              <a:rPr lang="zh-CN" altLang="en-US" sz="1530" kern="0" dirty="0" smtClean="0">
                <a:solidFill>
                  <a:srgbClr val="000000"/>
                </a:solidFill>
                <a:latin typeface="Times New Roman" panose="02020603050405020304" pitchFamily="65" charset="-122"/>
                <a:ea typeface="宋体" panose="02010600030101010101" pitchFamily="2" charset="-122"/>
              </a:rPr>
              <a:t>三步练就“火眼金睛”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第一步,还原,把原文中与选项表述对应或相关的句子找出来;第二步,比对,两个指头同时使用,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一个指头指向选项,一个指头指向原文,同步阅读、比对;第三步,辨析,对选项表述和原文表述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有出入的地方,从内容、逻辑两个方面细心辨析,发现错误。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C　本题考查分析文章论点、论据和论证方法的能力。A.第二段运用的论证方法是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理论(道理)论证,“目前,人们更多地</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占有物”指出了空间被私人性固化的现状,表述正</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确。B.第二、三、四段分别论述“空间弹性”“制度弹性”“意义弹性”,这是区分了“文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明弹性”的层面;第三段围绕着正在崛起的城市和已发展起来的城市进行论述,这是区分了城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市体发展的阶段;全文采用“总—分—总”的结构,思路清晰。故表述正确。C.无中生有。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“及相应的动态发展过程”错误,从论证内容上看,文章对“空间弹性”“制度弹性”“意义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弹性”都从正反两个方面进行了分析,但并未涉及“相应的动态发展过程”。D.最后一段论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述表明,保持“文明弹性”是建构城市命运共同体的基础、途径,表述正确。</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方法技巧　</a:t>
            </a:r>
            <a:r>
              <a:rPr lang="zh-CN" altLang="en-US" sz="1530" kern="0" dirty="0" smtClean="0">
                <a:solidFill>
                  <a:srgbClr val="000000"/>
                </a:solidFill>
                <a:latin typeface="Times New Roman" panose="02020603050405020304" pitchFamily="65" charset="-122"/>
                <a:ea typeface="宋体" panose="02010600030101010101" pitchFamily="2" charset="-122"/>
              </a:rPr>
              <a:t>论述类文本“三位一体”阅读法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(1)勾画论点、论据。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(2)标出关键词。画出有助于理清内容、包含提示信息的词语,有助于理清文章思路、避免逻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辑错误的词语,文中反复强调的词语。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(3)思考三类关系。思考概念(对象)之间的逻辑关系、句与句之间的关系、段与段之间的关</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系。</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a:t>
            </a:r>
            <a:r>
              <a:rPr lang="en-US" altLang="zh-CN" sz="1530" kern="0" dirty="0" smtClean="0">
                <a:solidFill>
                  <a:srgbClr val="000000"/>
                </a:solidFill>
                <a:latin typeface="Times New Roman" panose="02020603050405020304" pitchFamily="65" charset="-122"/>
                <a:ea typeface="宋体" panose="02010600030101010101" pitchFamily="2" charset="-122"/>
              </a:rPr>
              <a:t>A</a:t>
            </a:r>
            <a:r>
              <a:rPr lang="zh-CN" altLang="en-US" sz="1530" kern="0" dirty="0" smtClean="0">
                <a:solidFill>
                  <a:srgbClr val="000000"/>
                </a:solidFill>
                <a:latin typeface="Times New Roman" panose="02020603050405020304" pitchFamily="65" charset="-122"/>
                <a:ea typeface="宋体" panose="02010600030101010101" pitchFamily="2" charset="-122"/>
              </a:rPr>
              <a:t>　本题考查分析理解文章内容的能力。</a:t>
            </a:r>
            <a:r>
              <a:rPr lang="en-US" altLang="zh-CN" sz="1530" kern="0" dirty="0" smtClean="0">
                <a:solidFill>
                  <a:srgbClr val="000000"/>
                </a:solidFill>
                <a:latin typeface="Times New Roman" panose="02020603050405020304" pitchFamily="65" charset="-122"/>
                <a:ea typeface="宋体" panose="02010600030101010101" pitchFamily="2" charset="-122"/>
              </a:rPr>
              <a:t>A.</a:t>
            </a:r>
            <a:r>
              <a:rPr lang="zh-CN" altLang="en-US" sz="1530" kern="0" dirty="0" smtClean="0">
                <a:solidFill>
                  <a:srgbClr val="000000"/>
                </a:solidFill>
                <a:latin typeface="Times New Roman" panose="02020603050405020304" pitchFamily="65" charset="-122"/>
                <a:ea typeface="宋体" panose="02010600030101010101" pitchFamily="2" charset="-122"/>
              </a:rPr>
              <a:t>空间弹性、制度弹性、意义弹性是文明</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弹性的三个方面</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三者并无必然联系。</a:t>
            </a:r>
            <a:r>
              <a:rPr lang="en-US" altLang="zh-CN" sz="1530" kern="0" dirty="0" smtClean="0">
                <a:solidFill>
                  <a:srgbClr val="000000"/>
                </a:solidFill>
                <a:latin typeface="Times New Roman" panose="02020603050405020304" pitchFamily="65" charset="-122"/>
                <a:ea typeface="宋体" panose="02010600030101010101" pitchFamily="2" charset="-122"/>
              </a:rPr>
              <a:t>B.</a:t>
            </a:r>
            <a:r>
              <a:rPr lang="zh-CN" altLang="en-US" sz="1530" kern="0" dirty="0" smtClean="0">
                <a:solidFill>
                  <a:srgbClr val="000000"/>
                </a:solidFill>
                <a:latin typeface="Times New Roman" panose="02020603050405020304" pitchFamily="65" charset="-122"/>
                <a:ea typeface="宋体" panose="02010600030101010101" pitchFamily="2" charset="-122"/>
              </a:rPr>
              <a:t>根据第三段内容</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崛起中的城市和已发展起来的城市</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面临的问题不同,制度的主要功能也就因此不同,因此推断正确。C.根据第四段“当一个城市</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体被某一类型</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发展潜力”,反推可得出选项结论。D.根据文章第四段,“意义弹性”一旦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减弱,肯定会影响城市的健康发展,但这种影响并不是直接的。所以D项正确。</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易错警示</a:t>
            </a:r>
            <a:r>
              <a:rPr lang="zh-CN" altLang="en-US" sz="1530" kern="0" dirty="0" smtClean="0">
                <a:solidFill>
                  <a:srgbClr val="000000"/>
                </a:solidFill>
                <a:latin typeface="Times New Roman" panose="02020603050405020304" pitchFamily="65" charset="-122"/>
                <a:ea typeface="宋体" panose="02010600030101010101" pitchFamily="2" charset="-122"/>
              </a:rPr>
              <a:t>　对作品内容的理解,难在对原文的“推断”上,需在阅读文本的基础上向前再走一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步。“推断”出现失误的主要原因:一是对原文内容理解失当,特别是对材料和材料之间的相</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关性缺少理解与把握;二是对表述推断关系的“敏感词”吃不准,如“相应”“因此”“直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接”“要</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,应</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”等。</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七、(2018北京,1—7)阅读下面的材料,回答问题。(23分)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材料一</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当前,科学技术的巨大进步推动了人工智能的迅猛发展,人工智能成了全球产业界、学术界的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高频词。有研究者将人工智能定义为:</a:t>
            </a:r>
            <a:r>
              <a:rPr lang="zh-CN" altLang="en-US" sz="1530" u="sng" kern="0" dirty="0" smtClean="0">
                <a:solidFill>
                  <a:srgbClr val="000000"/>
                </a:solidFill>
                <a:latin typeface="Times New Roman" panose="02020603050405020304" pitchFamily="65" charset="-122"/>
                <a:ea typeface="宋体" panose="02010600030101010101" pitchFamily="2" charset="-122"/>
              </a:rPr>
              <a:t>对一种通过计算机实现人脑思维结果,能从环境中获取</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感知并执行行动的智能体的描述和构建</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人工智能并不是新鲜事物。20世纪中叶,“机器思维”就已出现在这个世界上。1936年,英国</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数学家阿兰·麦席森·图灵从模拟人类思考和证明的过程入手,提出利用机器执行逻辑代码来模</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拟人类的各种计算和逻辑思维过程的设想。1950年,他发表了《计算机器与智能》一文,提出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了判断机器是否具有智能的标准,即“图灵测试”。“图灵测试”是指一台机器如果能在5分</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钟内回答由人类测试者提出的一系列问题,且超过30%的回答让测试者误认为是人类所答,那</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么就可以认为这台机器具有智能。</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20世纪80年代,美国哲学家约翰·希尔勒教授用“中文房间”的思维实验,表达了对“智能”的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不同思考。一个不懂中文只会说英语的人被关在一个封闭房间里,他只有铅笔、纸张和一大</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本指导手册,不时会有画着陌生符号的纸张被递进来。被测试者只能通过阅读指导手册找寻</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864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本题考查理解文中重要概念的含义的能力。本题的答题区间在材料三和材料四</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中。A项“天生就能与自然界的生物进行感情交流”错,材料三中原文有“有时甚至会想与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它们进行情感交流”。B项“人类生来就有对生物的爱和恐惧”错,C项“人类对生物的恐惧</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是与生俱来的本能”错,材料四中原文有“这些生物恐惧症也是通过学习而获得的”,所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以B、C两项错误。D项正确,材料三中有“这种能力,甚至是这种倾向,可能都是人类的本能之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一”,材料四中有“这些生物恐惧症也是通过学习而获得的”。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A　本题考查理解文章内容的能力。本题要求选“不正确的”,A项答题区间在材料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一中,由原文“我很高兴发现</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在自然里骑车”可知A项扩大范围,并不是喜欢自然的孩子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就有一半喜欢在自然里骑车,这只是“我”发现的一部分人而已。B项答题区间在材料二中,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读图可知,政府、公司和中老年人占比较小,都有很大的潜在市场。C项答题区间在材料三中,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由原文“在美国,参观动物园的人数要超过职业运动比赛的观众数”这一例子和“亲生命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性”这现象的关系可知,C项正确。D项答题区间在材料四中,这些都是古代的危险源,因而D</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项的观点是正确的。</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对应指令来分析这些符号。之后,他向屋外的人交出一份同样写满符号的答卷。被测试者全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程都不知道,其实这些纸上用来记录问题和答案的符号是中文。他完全不懂中文,但他的回答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是完全正确的。上述过程中,被测试者代表计算机,他所经历的也正是计算机的工作内容,即遵</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循规则,操控符号。“中文房间”实验说明看起来完全智能的计算机程序其实根本不理解自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身处理的各种信息。希尔勒认为,如果机器有“智能”,就意味着它具有理解能力。既然机器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没有理解能力,那么所谓的“让机器拥有人类智能”的说法就是</a:t>
            </a:r>
            <a:r>
              <a:rPr lang="zh-CN" altLang="en-US" sz="1530" u="sng" kern="0" dirty="0" smtClean="0">
                <a:solidFill>
                  <a:srgbClr val="000000"/>
                </a:solidFill>
                <a:latin typeface="Times New Roman" panose="02020603050405020304" pitchFamily="65" charset="-122"/>
                <a:ea typeface="宋体" panose="02010600030101010101" pitchFamily="2" charset="-122"/>
              </a:rPr>
              <a:t>无稽之谈</a:t>
            </a:r>
            <a:r>
              <a:rPr lang="zh-CN" altLang="en-US" sz="1530" kern="0" dirty="0" smtClean="0">
                <a:solidFill>
                  <a:srgbClr val="000000"/>
                </a:solidFill>
                <a:latin typeface="Times New Roman" panose="02020603050405020304" pitchFamily="65" charset="-122"/>
                <a:ea typeface="宋体" panose="02010600030101010101" pitchFamily="2" charset="-122"/>
              </a:rPr>
              <a:t>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在人工智能研究领域中,不同学派的科学家对“何为智能”的理解不尽相同。符号主义学派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认为“智能”的实质就是具体问题的求解能力,他们会为所设想的智能机器规划好不同的问</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题求解路径,运用形式推理和数理逻辑的方法,让计算机模仿人类思维进行决策和推理。联结</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主义学派认为“智能”的实质就是非智能部件相互作用的产物,在他们眼里人类也是一种机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器,其智能来源于许多非智能但半自主的组成大脑的物质间的相互作用。他们研究大脑的结</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构,让计算机去模仿人类的大脑,并且用某种数学模型去重建一个简化的神经元网络。行为主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义学派认为“智能”的实质是机器和人类的行为相似,研究人工智能应该研究人类感知和行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动的本能,而不是高级的逻辑推理,不解决基本问题就无法实现复杂的思维模拟。因而他们让</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计算机模仿人的行为,建立人工智能系统。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时至今日,研究者们对“智能”的理解仍未形成共识。但是,正是对“何为智能”这个核心问</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题的不断思考和解答,推动了人工智能技术在不同层面的发展。</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(取材于谭营等人的文章)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材料二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2018年5月,谷歌Duplex人工智能语音技术(部分)通过了“图灵测试”。这个消息进一步引发</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了人们对于人工智能的思考:当机器越来越像人,我们应该怎样做?</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在人工智能的开发过程中,设计者会遇到伦理问题的挑战。比如著名的“隧道问题”:一辆自</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动驾驶的汽车在通过黑暗的隧道时前方突然出现一个小孩,面对撞向隧道还是撞向行人这种</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进退维谷</a:t>
            </a:r>
            <a:r>
              <a:rPr lang="zh-CN" altLang="en-US" sz="1530" kern="0" dirty="0" smtClean="0">
                <a:solidFill>
                  <a:srgbClr val="000000"/>
                </a:solidFill>
                <a:latin typeface="Times New Roman" panose="02020603050405020304" pitchFamily="65" charset="-122"/>
                <a:ea typeface="宋体" panose="02010600030101010101" pitchFamily="2" charset="-122"/>
              </a:rPr>
              <a:t>的突发情况,自动驾驶汽车会怎么做?</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自动驾驶汽车依靠的是人工智能“大脑”,它会从以往案例数据库中选取一个与当前情景较</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相似的案例,然后根据所选案例来实施本次决策。当遇到完全陌生的情景时,汽车仍然会进行</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搜索,即在“大脑”中迅速搜索与当前场景相似度大于某个固定值的过往场景,形成与之对应</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的决断。如果计算机搜索出来的场景相似度小于那个值,自动驾驶汽车将随机选择一种方式</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处理。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那么,如果自动驾驶汽车伤害了人类,谁来负责呢?有的学者认为不能将人工智能体作为行为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主体对待。因为“主体”概念有一系列限定,譬如具有反思能力、主观判断能力以及情感和</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价值目标设定等。人工智能不是严格意义上的“智能”,它所表现出来的智能以及对人类社</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会道德行为规范的掌握和遵循,是基于大数据学习的结果,和人类主观意识有本质的不同。因</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此,人工智能体不可以作为社会责任的承担者。以上述自动驾驶汽车为例,究竟由人工智能开</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发者负责,还是由汽车公司负责甚至任何的第三方负责,或者各方在何种情形下如何分担责任,</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应当在相关人工智能的法律法规框架下通过制订商业合同进行约定。</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人工智能在未来还可能产生的一个问题就是“奇点(singularity)”。所谓“奇点”就是指机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器智能有朝一日超越人类智能,那时机器将能够进行自我编程而变得更加智能,它们也将持续</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设计更加先进的机器,直到将人类远远甩开。尽管研究者对“奇点”到来的时间和可能性还</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有争议,但是不管“奇点”时刻能否真的到来,在技术不断完善的过程中,我们都要小心被人工</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智能“异化”。在我们训练人工智能的同时,有可能也被人工智能“训练”了。我们的一举</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一动、生活爱好都将被人工智能塑造,人工智能在无形中暗暗决定了我们的思维方式,当我们</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还在为自己的自由意志而骄傲的时候,也许已不知不觉地沦为了数据的囚徒。</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面对人工智能可能带来的种种冲击,上世纪50年代美国科幻小说家阿西莫夫提出的机器人三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大定律,今天对我们依然有借鉴意义。这三大定律是:机器人不得伤害人,也不得见到人受伤害</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而</a:t>
            </a:r>
            <a:r>
              <a:rPr lang="zh-CN" altLang="en-US" sz="1530" u="sng" kern="0" dirty="0" smtClean="0">
                <a:solidFill>
                  <a:srgbClr val="000000"/>
                </a:solidFill>
                <a:latin typeface="Times New Roman" panose="02020603050405020304" pitchFamily="65" charset="-122"/>
                <a:ea typeface="宋体" panose="02010600030101010101" pitchFamily="2" charset="-122"/>
              </a:rPr>
              <a:t>袖手旁观</a:t>
            </a:r>
            <a:r>
              <a:rPr lang="zh-CN" altLang="en-US" sz="1530" kern="0" dirty="0" smtClean="0">
                <a:solidFill>
                  <a:srgbClr val="000000"/>
                </a:solidFill>
                <a:latin typeface="Times New Roman" panose="02020603050405020304" pitchFamily="65" charset="-122"/>
                <a:ea typeface="宋体" panose="02010600030101010101" pitchFamily="2" charset="-122"/>
              </a:rPr>
              <a:t>;机器人应服从人的一切命令,但不得违反第一定律;机器人应保护自身的安全,但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不得违反第一、第二定律。归根结底,人是智能行为的总开关。人工智能的开发者应该始终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把对社会负责的原则,放在对技术进步的渴望之上。人类完全可以做到</a:t>
            </a:r>
            <a:r>
              <a:rPr lang="zh-CN" altLang="en-US" sz="1530" u="sng" kern="0" dirty="0" smtClean="0">
                <a:solidFill>
                  <a:srgbClr val="000000"/>
                </a:solidFill>
                <a:latin typeface="Times New Roman" panose="02020603050405020304" pitchFamily="65" charset="-122"/>
                <a:ea typeface="宋体" panose="02010600030101010101" pitchFamily="2" charset="-122"/>
              </a:rPr>
              <a:t>未雨绸缪</a:t>
            </a:r>
            <a:r>
              <a:rPr lang="zh-CN" altLang="en-US" sz="1530" kern="0" dirty="0" smtClean="0">
                <a:solidFill>
                  <a:srgbClr val="000000"/>
                </a:solidFill>
                <a:latin typeface="Times New Roman" panose="02020603050405020304" pitchFamily="65" charset="-122"/>
                <a:ea typeface="宋体" panose="02010600030101010101" pitchFamily="2" charset="-122"/>
              </a:rPr>
              <a:t>,应对人工智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能可能带来的威胁。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(取材于芮喆等人的文章)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1.下列对材料一第一段“人工智能”定义的理解,正确的一项是(3分)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A.人工智能是对一种智能体的描述和构建。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B.人工智能是能感知行动的智能体。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C.人工智能是计算机对环境的描述和构建。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D.人工智能是对计算机思维的实现。</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97604"/>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2.根据材料一,下列说法正确的一项是(3分)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A.数学家图灵提出了用机器来模拟人类行为的设想。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B.“图灵测试”提出了机器是否具有智能的判断标准。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C.“中文房间”实验是为了证明计算机无法理解中文。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D.图灵和希尔勒全都认为计算机是可以拥有智能的。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3.根据材料一,下列理解</a:t>
            </a:r>
            <a:r>
              <a:rPr lang="zh-CN" altLang="en-US" sz="1530" u="sng" kern="0" dirty="0" smtClean="0">
                <a:solidFill>
                  <a:srgbClr val="000000"/>
                </a:solidFill>
                <a:latin typeface="Times New Roman" panose="02020603050405020304" pitchFamily="65" charset="-122"/>
                <a:ea typeface="宋体" panose="02010600030101010101" pitchFamily="2" charset="-122"/>
              </a:rPr>
              <a:t>不符合</a:t>
            </a:r>
            <a:r>
              <a:rPr lang="zh-CN" altLang="en-US" sz="1530" kern="0" dirty="0" smtClean="0">
                <a:solidFill>
                  <a:srgbClr val="000000"/>
                </a:solidFill>
                <a:latin typeface="Times New Roman" panose="02020603050405020304" pitchFamily="65" charset="-122"/>
                <a:ea typeface="宋体" panose="02010600030101010101" pitchFamily="2" charset="-122"/>
              </a:rPr>
              <a:t>文意的一项是(3分)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A.符号主义学派认为“智能”表现为解决具体问题的思维能力。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B.联结主义学派和符号主义学派都认为应研究人类大脑的结构。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C.行为主义学派主张应把人类感知和行动的本能作为研究的内容。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D.三个学派对“智能”的理解不同,因而他们的研究思路也不同。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4.下列对材料一、材料二中加点词语的解说,</a:t>
            </a:r>
            <a:r>
              <a:rPr lang="zh-CN" altLang="en-US" sz="1530" u="sng" kern="0" dirty="0" smtClean="0">
                <a:solidFill>
                  <a:srgbClr val="000000"/>
                </a:solidFill>
                <a:latin typeface="Times New Roman" panose="02020603050405020304" pitchFamily="65" charset="-122"/>
                <a:ea typeface="宋体" panose="02010600030101010101" pitchFamily="2" charset="-122"/>
              </a:rPr>
              <a:t>不正确</a:t>
            </a:r>
            <a:r>
              <a:rPr lang="zh-CN" altLang="en-US" sz="153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A.无稽之谈:没有根据的言论。稽,考证。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B.进退维谷:进退两难,很难做出选择。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C.袖手旁观:置身事外,不提供帮助。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D.未雨绸缪:比喻虽然事情不会发生也要做好准备。</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5.根据材料二,下列表述符合文意的一项是(3分)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A.自动驾驶汽车能够根据情景的相似度进行决策。</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B.人工智能体的“智能”和人类的主观意识相同。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C.人们认为人工智能的“奇点”总有一天会到来。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D.在任何情况下,机器都应该服从人的一切命令。</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6.根据材料二,下列现象属于被人工智能“异化”的是(3分)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A.经常使用“健康手环”来检测自己的运动健康状况。</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B.工作繁忙无暇做家务,购买智能产品帮助清扫房间。</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C.出行全依赖手机导航,丧失了应有的路线识别能力。</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D.从事某一职业过久,习惯了用行业思维来思考问题。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7.请根据材料一、材料二,简要说明人类对人工智能的认识是如何不断深化的。(5分)</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A　本题考查对重要概念的理解能力。“能从环境中获取感知并执行行动”是“智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能体”的定语,因此B、C两项错误;人工智能是“通过计算机实现人脑思维结果”,而非“对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计算机思维的实现”,因此D项也错误。</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方法技巧</a:t>
            </a:r>
            <a:r>
              <a:rPr lang="zh-CN" altLang="en-US" sz="1530" kern="0" dirty="0" smtClean="0">
                <a:solidFill>
                  <a:srgbClr val="000000"/>
                </a:solidFill>
                <a:latin typeface="Times New Roman" panose="02020603050405020304" pitchFamily="65" charset="-122"/>
                <a:ea typeface="宋体" panose="02010600030101010101" pitchFamily="2" charset="-122"/>
              </a:rPr>
              <a:t>　下定义的方法:抓住事物的特征并正确表述概念的内涵和外延,多采用判断单句的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形式。格式为:被定义概念=种差+邻近属概念。</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B　本题考查对文本信息的分析推理能力。A.偷换概念,图灵“提出利用机器执行逻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辑代码来模拟人类的各种计算和逻辑思维过程的设想”,而非“提出了用机器来模拟人类行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为的设想”。C.“中文”只是一种符号,实验是为了说明“看起来完全智能的计算机程序其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实根本不理解自身处理的各种信息”,从而提出“如果机器有‘智能’,就意味着它具有理解</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能力”。D.希尔勒用“中文房间”的思维实验,表达了对“智能”的不同思考,文中“所谓的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‘让机器拥有人类智能’的说法就是无稽之谈了”,表明希尔勒并不认为计算机可以拥有智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能。</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94443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本题考查对文本信息的理解和分析能力。“都”以偏概全,联结主义学派研究人</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类大脑结构,符号主义学派不研究人类大脑结构。</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方法技巧</a:t>
            </a:r>
            <a:r>
              <a:rPr lang="zh-CN" altLang="en-US" sz="1530" kern="0" dirty="0" smtClean="0">
                <a:solidFill>
                  <a:srgbClr val="000000"/>
                </a:solidFill>
                <a:latin typeface="Times New Roman" panose="02020603050405020304" pitchFamily="65" charset="-122"/>
                <a:ea typeface="宋体" panose="02010600030101010101" pitchFamily="2" charset="-122"/>
              </a:rPr>
              <a:t>　信息理解分析“三步走”:第一步,找出关键词语,如“都”“因而”等;第二步,与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原文进行比对;第三步,避免出现以偏概全、因果倒置、偷换概念、张冠李戴等问题。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本题考查对成语含义的理解能力。未雨绸缪:趁着天没下雨,先修缮房屋门窗,比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喻事先做好准备。</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方法技巧</a:t>
            </a:r>
            <a:r>
              <a:rPr lang="zh-CN" altLang="en-US" sz="1530" kern="0" dirty="0" smtClean="0">
                <a:solidFill>
                  <a:srgbClr val="000000"/>
                </a:solidFill>
                <a:latin typeface="Times New Roman" panose="02020603050405020304" pitchFamily="65" charset="-122"/>
                <a:ea typeface="宋体" panose="02010600030101010101" pitchFamily="2" charset="-122"/>
              </a:rPr>
              <a:t>　成语理解“四关注”:①关注语境;②关注典故;③关注感情色彩;④关注使用对象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和适用范围。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A    本题考查对文本信息的分析推断能力。B.“和人类的主观意识相同”错,原文为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“它所表现出来的智能以及对人类社会道德行为规范的掌握和遵循,是基于大数据学习的结</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果,和人类主观意识有本质的不同”。C.“总有一天会到来”太绝对,与原文不符。原文为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“研究者对‘奇点’到来的时间和可能性还有争议”。D.“在任何情况下”错误,原文中有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“但不得违反第一定律”。</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知识拓展</a:t>
            </a:r>
            <a:r>
              <a:rPr lang="zh-CN" altLang="en-US" sz="1530" kern="0" dirty="0" smtClean="0">
                <a:solidFill>
                  <a:srgbClr val="000000"/>
                </a:solidFill>
                <a:latin typeface="Times New Roman" panose="02020603050405020304" pitchFamily="65" charset="-122"/>
                <a:ea typeface="宋体" panose="02010600030101010101" pitchFamily="2" charset="-122"/>
              </a:rPr>
              <a:t>　分析推断设题“三陷阱”:以偏概全、曲解文意、武断绝对。</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848501"/>
            <a:ext cx="8127250" cy="5912169"/>
            <a:chOff x="539750" y="848501"/>
            <a:chExt cx="8127250" cy="5912169"/>
          </a:xfrm>
        </p:grpSpPr>
        <p:sp>
          <p:nvSpPr>
            <p:cNvPr id="2" name="TextBox 2"/>
            <p:cNvSpPr txBox="1"/>
            <p:nvPr/>
          </p:nvSpPr>
          <p:spPr>
            <a:xfrm>
              <a:off x="540000" y="848501"/>
              <a:ext cx="8127000" cy="522000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6.</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本题考查对文本内容的分析推理能力。“异化”指的是“我们的一举一动、生</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活爱好都将被人工智能塑造,人工智能在无形中暗暗决定了我们的思维方式”,“我们”“沦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为了数据的囚徒”,据此可知C项中“丧失了应有的路线识别能力”属于“异化”。</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方法技巧</a:t>
              </a:r>
              <a:r>
                <a:rPr lang="zh-CN" altLang="en-US" sz="1530" kern="0" dirty="0" smtClean="0">
                  <a:solidFill>
                    <a:srgbClr val="000000"/>
                  </a:solidFill>
                  <a:latin typeface="Times New Roman" panose="02020603050405020304" pitchFamily="65" charset="-122"/>
                  <a:ea typeface="宋体" panose="02010600030101010101" pitchFamily="2" charset="-122"/>
                </a:rPr>
                <a:t>　分析推断“两步骤”:①确定题干中所考查词语在文中的含义;②与选项一一比对,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重点关注动词和副词。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7.</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(要点)①早期研究的关注点是在对机器有无智能、何为智能的认识上。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②随着人工智能的发展,人类认识到必须应对由此带来的伦理、奇点、异化等问题的挑战。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③人类应始终把对社会负责作为发展人工智能技术的前提。</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本题考查对文本内容的概括能力。材料一围绕机器有无“智能”、“何为智能”进</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行论述,图灵提出设想,希尔勒用“中文房间”的思维实验提出不同思考,不同学派对“智能”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的思考和解答都推动了对人工智能认识的深化。材料二围绕人类如何对待“人工智能”进</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行思考,包括对伦理问题的思考、对“奇点”问题的思考、对“异化”的思考。阿西莫夫提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出的三大定律指出“人是智能行为的总开关”“人工智能的开发者应该始终把对社会负责</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的原则,放在对技术进步的渴望之上”。</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审题方法</a:t>
              </a:r>
              <a:r>
                <a:rPr lang="zh-CN" altLang="en-US" sz="1530" kern="0" dirty="0" smtClean="0">
                  <a:solidFill>
                    <a:srgbClr val="000000"/>
                  </a:solidFill>
                  <a:latin typeface="Times New Roman" panose="02020603050405020304" pitchFamily="65" charset="-122"/>
                  <a:ea typeface="宋体" panose="02010600030101010101" pitchFamily="2" charset="-122"/>
                </a:rPr>
                <a:t>　题干关键词分析法:题干要求解答“人类对人工智能的认识是如何不断深化的”,</a:t>
              </a:r>
              <a:endParaRPr lang="zh-CN" altLang="en-US" dirty="0"/>
            </a:p>
          </p:txBody>
        </p:sp>
        <p:sp>
          <p:nvSpPr>
            <p:cNvPr id="3" name="TextBox 2"/>
            <p:cNvSpPr txBox="1"/>
            <p:nvPr/>
          </p:nvSpPr>
          <p:spPr>
            <a:xfrm>
              <a:off x="539750" y="6054323"/>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首先明确关键词有“认识”“如何”“深化”,然后围绕题干将文本进行准确分层,提炼每一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层的中心词语。进而归纳作答。</a:t>
              </a:r>
              <a:endParaRPr lang="zh-CN" alt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八、(2018天津,5—7)阅读下面的文字,回答问题。(9分)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在信息化时代,体能与机械能不再成为生产的主要动力,智能成为发展的决定性因素和权威性</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标准,而互联网的普及、人工智能的广泛运用则进一步将这种决定性与权威性推向顶峰。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信息是什么?通常的意思是音讯消息及其内容和意义。从本质上讲,信息是事物存在方式和运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动状态的属性,是客观存在的事物现象,但是它必须通过主体的主观认知才能被反映和揭示。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从历史唯物主义的立场来看,信息与人的关系实质上就是人的意识与客观世界之间的沟通。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客观世界所包含的各种信息通过与人的感官的相互作用进入人的意识,并在人的大脑中进行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加工和处理,被翻译成人与人之间可以交流的语言再现出来。人类语言成为这种被意识到的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信息存在的唯一载体。因此,信息与人的关系的本质可以表述为,人是信息的主宰者,信息为人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所控制,为人服务。然而,这种关系在信息化社会遭遇了或正在遭遇颠覆性的挑战。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从人的发展的角度来说,人们,包括大多数学者普遍认为信息化为实现人的自由全面发展奠定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了基础。有了这样的共识,人们放松而理所当然地沉醉于数字化信息带给我们的奇妙、自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由、淋漓的快感。而恰恰是这种人对信息逐渐形成并且巩固的心理依赖,将信息与人的本质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关系置于了深刻的矛盾之中。</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(1)①没有接受完整的自然教育,会在自然活动中妨害生物。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②自然教育主要集中在儿童和亲子方面,受众群体单一。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(2)①人类具有与生俱来的“亲生命性”,也有根植于天性里的生物恐惧感。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②自然教育能够引导人们热爱自然,保护自然,正确应对自然界的危险。</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本题考查分析文章结构,概括中心意思的能力。题目为“概括出重视自然教育必要性</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的事实和理论依据”,事实依据主要在材料一和材料二中,材料一的事实是用来说明对自然的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喜欢不完美;材料二的事实说明自然教育受众群体中儿童和亲子所占比例太大。理论依据在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材料三和四中。材料三理论强调“亲生命性”与生俱来。材料四讲述生物恐惧症产生的原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因。</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1499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如前所述,现实中的信息必须以人类语言作为自己的唯一载体。信息化时代诞生了一种特殊</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的语言,这种语言就是用以再现被人脑加工处理后的信息,并使之能够被认识、被理解、被获</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取、被保存、被利用以及被再造的计算机语言。计算机语言虽然也是人类创造,并且也逐渐</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被广泛使用,但是其背后支撑它的强大的计算机技术却掌握在少部分专业人士手中,公众被远</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远地甩到了高科技发展的边缘,他们只能按照少数人事先设定的程序和规则在仅有的范围内</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去选择,成为数字化产品的被动接受者。数字化信息及其技术形态越多地深入到我们的生活,</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我们就越严密地被少数人的思维所控制,且这种控制最终会表现为信息对人的控制。</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现代信息及其技术形态能够广泛参与人类的知觉活动、概念活动甚至情感性活动,形成对人</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的智能的精确模拟,这使它得以摆脱对人的依赖性,成为与人对立的异己力量。这种科学技术</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与人的矛盾关系,是否意味着,随着信息化社会的发展,人及其社会的深刻信息化与人工智能超</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越人脑的对信息处理的强大功能,将把人类推向被奴役者的终极命运?</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面对网络普及和信息泛滥,我们要从华丽的科技陷阱和繁杂的信息现象当中超拔出来,确立起</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人与科技和信息之间主体与对象、控制与被控制的合理关系。</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(节选自张志宏《信息化时代人的精神</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困境与文化救赎》,有删改)</a:t>
            </a:r>
            <a:endParaRPr lang="zh-CN" altLang="en-US" sz="15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11119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1.下列对“信息”相关内容的理解,与本文</a:t>
            </a:r>
            <a:r>
              <a:rPr lang="zh-CN" altLang="en-US" sz="1500" u="sng" kern="0" dirty="0" smtClean="0">
                <a:solidFill>
                  <a:srgbClr val="000000"/>
                </a:solidFill>
                <a:latin typeface="Times New Roman" panose="02020603050405020304" pitchFamily="65" charset="-122"/>
                <a:ea typeface="宋体" panose="02010600030101010101" pitchFamily="2" charset="-122"/>
              </a:rPr>
              <a:t>不相符</a:t>
            </a:r>
            <a:r>
              <a:rPr lang="zh-CN" altLang="en-US" sz="150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500" kern="0" spc="333"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A.信息通常的意思是音讯消息及其内容和意义,现实中的信息以人类语言作为自己的唯一载体。</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B.信息是由主体主观认知反映、揭示出的事物存在方式和运动状态的属性。</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C.信息与人的关系实质是客观世界与主观世界的沟通,人的主宰地位始终不会动摇。</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D.信息通过与人的感官的相互作用进入意识,并被大脑加工处理为可交流的语言再现出来。</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2.下列表述,符合本文文意的一项是(3分)</a:t>
            </a:r>
            <a:r>
              <a:rPr lang="zh-CN" altLang="en-US" sz="1500" kern="0" spc="333"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A.信息化实现了人的自由全面发展,正是因为有了这样的共识,所以人们开始沉醉于数字化信</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息带来的快感。</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B.计算机语言是一种特殊语言,用以再现由人脑加工处理后的信息,并使之能够被认识,被理</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解,被保存,被利用,被再造。</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C.在信息化时代的今天,公众已经完全被掌握计算机技术和计算机语言的少数专业人士奴役。</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D.随着现代信息技术的纵深发展,科学技术与人类最终会形成不可调和的二元对立格局。</a:t>
            </a:r>
            <a:endParaRPr lang="zh-CN" altLang="en-US" sz="15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3.下面所列当今现象,</a:t>
            </a:r>
            <a:r>
              <a:rPr lang="zh-CN" altLang="en-US" sz="1530" u="sng" kern="0" dirty="0" smtClean="0">
                <a:solidFill>
                  <a:srgbClr val="000000"/>
                </a:solidFill>
                <a:latin typeface="Times New Roman" panose="02020603050405020304" pitchFamily="65" charset="-122"/>
                <a:ea typeface="宋体" panose="02010600030101010101" pitchFamily="2" charset="-122"/>
              </a:rPr>
              <a:t>不能</a:t>
            </a:r>
            <a:r>
              <a:rPr lang="zh-CN" altLang="en-US" sz="1530" kern="0" dirty="0" smtClean="0">
                <a:solidFill>
                  <a:srgbClr val="000000"/>
                </a:solidFill>
                <a:latin typeface="Times New Roman" panose="02020603050405020304" pitchFamily="65" charset="-122"/>
                <a:ea typeface="宋体" panose="02010600030101010101" pitchFamily="2" charset="-122"/>
              </a:rPr>
              <a:t>体现倒数第二段所说“科学技术与人的矛盾关系”的一项是(3分)</a:t>
            </a:r>
            <a:r>
              <a:rPr dirty="0"/>
              <a:t/>
            </a:r>
            <a:br>
              <a:rPr dirty="0"/>
            </a:b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A.习惯使用电脑打字的人常常感慨,有些字不会写了,有些字写不好了。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B.家务机器人、自动驾驶汽车开始进入生活,使很多人逐渐由“不用干”变成了“不会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干”。</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C.智能手机功能越来越多,越来越强大,带给人们方便的同时,也使一些人患上严重的手机依赖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D.“阿尔法狗”程序战胜顶级围棋大师后,职业棋手们纷纷采用智能软件辅助训练,提高水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平。</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本题考查对文中重要概念含义的理解能力。“人的主宰地位始终不会动摇”说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法错误。第三段末句说“这种关系在信息化社会遭遇了或正在遭遇颠覆性的挑战”,第五段</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末句说“这种控制最终会表现为信息对人的控制”。</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方法技巧</a:t>
            </a:r>
            <a:r>
              <a:rPr lang="zh-CN" altLang="en-US" sz="1530" kern="0" dirty="0" smtClean="0">
                <a:solidFill>
                  <a:srgbClr val="000000"/>
                </a:solidFill>
                <a:latin typeface="Times New Roman" panose="02020603050405020304" pitchFamily="65" charset="-122"/>
                <a:ea typeface="宋体" panose="02010600030101010101" pitchFamily="2" charset="-122"/>
              </a:rPr>
              <a:t>　理解文中重要概念含义“三方法”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方法一　置于完整语境中理解概念的含义。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方法二　贯彻句句落实的原则,要在原文找到依据。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方法三　实施仔细比对的方法,依据选项比对性质、特点、范畴等。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B　本题考查筛选并整合文中信息的能力。A.“信息化实现了人的自由全面发展”</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说法错误,原文第四段段首为“人们,包括大多数学者普遍认为信息化为实现人的自由全面发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展奠定了基础”,选项将主观想法误认为客观现实。C.“公众已经完全被</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少数专业人士</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奴役”说法错误,结合第五段“公众被远远地甩到了高科技发展的边缘”“被动接受者”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“严密地被少数人的思维所控制”等关键信息可知,该项说法过于绝对。D.“不可调和的二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元对立格局”理解错误,结合最后一段可知,人类是可以确立起人与科技和信息之间主体与对</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722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象、控制与被控制的合理关系的。</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相关归纳</a:t>
            </a:r>
            <a:r>
              <a:rPr lang="zh-CN" altLang="en-US" sz="1530" kern="0" dirty="0" smtClean="0">
                <a:solidFill>
                  <a:srgbClr val="000000"/>
                </a:solidFill>
                <a:latin typeface="Times New Roman" panose="02020603050405020304" pitchFamily="65" charset="-122"/>
                <a:ea typeface="宋体" panose="02010600030101010101" pitchFamily="2" charset="-122"/>
              </a:rPr>
              <a:t>　筛选并整合文中信息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设误角度:混淆范围、强加因果、曲解文意、无中生有等。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答题方法:首先浏览选项,在文中找到选项对应的区间,然后仔细比对分析。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D　本题考查分析作者观点态度的能力。倒数第二段在谈到“科学技术与人的矛盾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关系”时,突出的是人的“被奴役性”,侧重的是消极方面。而D项中人更为主动,科学技术为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人所用,是积极方面,故合乎题干要求。</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九、(2018江苏,17—19)阅读下面的作品,回答问题。(18分)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中国建筑的希望</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梁思成</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建筑之始,本无所谓一定形式,更无所谓派别。所谓某系或某派建筑,其先盖完全由于当时彼地</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的人情风俗、政治情况之情形,气候及物产材料之供给,和匠人对于力学知识、技术巧拙之了</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解等复杂情况总影响所产生。一系建筑之个性,犹如一个人格,莫不是同时受父母先天的遗传</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和朋友师长的教益而形成的。中国的建筑,在中国整个环境总影响之下,虽各个时代各有其特</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征,其基本的方法及原则,却始终一贯。数千年来的匠师们,在他们自己的潮流内顺流而下,如</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同欧洲中世纪的匠师们一样,对于他们自己及他们的作品都没有一种自觉。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19世纪末叶及20 世纪初年,中国文化屡次屈辱于西方坚船利炮之下以后,中国却忽然到了“凡</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是西方的都是好的”的段落,又因其先已有帝王骄奢好奇的游戏,如郎世宁辈在圆明园建造西</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洋楼等事为先驱,于是“洋式楼房”“洋式门面”,如雨后春笋,酝酿出光宣以来建筑界的大混</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乱。正在这个时期,有少数真正或略受过建筑训练的外国建筑家,在香港、上海、天津</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乃</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至许多内地都邑里,将他们的希腊罗马哥特等式样,似是而非地移植过来,同时还有早期的留学</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生,敬佩西洋城市间的高楼霄汉,帮助他们移植这种艺术。这可说是中国建筑术由匠人手中升</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到“士大夫”手中之始;但是这几位先辈留学建筑师,多数却对于中国式建筑根本鄙视。近来</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虽然有人对于中国建筑有相当兴趣,但也不过取一种神秘态度,或含糊地骄傲地用些抽象字句</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来对外人颂扬它;至于其结构上的美德及真正的艺术上的成功,则仍非常缺乏了解。现在中国</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各处“洋化”过的旧房子,竟有许多将洋式的短处,来替代中国式的长处,成了</a:t>
            </a:r>
            <a:r>
              <a:rPr lang="zh-CN" altLang="en-US" sz="1530" u="sng" kern="0" dirty="0" smtClean="0">
                <a:solidFill>
                  <a:srgbClr val="000000"/>
                </a:solidFill>
                <a:latin typeface="Times New Roman" panose="02020603050405020304" pitchFamily="65" charset="-122"/>
                <a:ea typeface="宋体" panose="02010600030101010101" pitchFamily="2" charset="-122"/>
              </a:rPr>
              <a:t>兼二者之短的</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“低能儿”</a:t>
            </a:r>
            <a:r>
              <a:rPr lang="zh-CN" altLang="en-US" sz="1530" kern="0" dirty="0" smtClean="0">
                <a:solidFill>
                  <a:srgbClr val="000000"/>
                </a:solidFill>
                <a:latin typeface="Times New Roman" panose="02020603050405020304" pitchFamily="65" charset="-122"/>
                <a:ea typeface="宋体" panose="02010600030101010101" pitchFamily="2" charset="-122"/>
              </a:rPr>
              <a:t>,这些亦正可表示出他们对于中国建筑的不了解态度了。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欧洲大战以后,艺潮汹涌,近来风行欧美的“国际式”新建筑,承认机械及新材料在我们生活中</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已占据了主要地位。这些“国际式”建筑,名目虽然笼统,其精神观念,却是极诚实的。这种建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筑现在已传至中国各通商口岸,许多建筑师又全在抄袭或模仿那种形式。但是对于新建筑有</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真正认识的人,都应知道现代最新的构架法,与中国固有建筑的构架法,所用材料不同,基本原</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则却一样——都是先立骨架,次加墙壁的。这并不是他们故意抄袭我们的形式,乃因结构使</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然。我们若是回顾到我们古代遗物,它们的每个部分莫不是内部结构坦率的表现,正合乎今日</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建筑设计人所崇尚的途径。这样两种不同时代不同文化的艺术,竟融洽相类似,在文化史中确</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是有趣的现象。</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我们这个时期,正该是中国建筑因新科学、材料、结构而又强旺更生的时期,也是中国新建筑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师产生的时期。他们自己在文化上的地位是他们自己所知道的;他们对于他们的工作是依其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意向而设计的;他们并不像古代的匠师,盲目地在海中漂泊,他们自己把定了舵,向着一定的目</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标走。我认为,他们是最有希望的。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(有删改)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1.分析文中“兼二者之短的‘低能儿’”出现的原因。(6分)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2.文中“‘国际式’新建筑”的内涵是什么?(6分)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3.中国建筑的希望体现在哪些方面?请联系全文,简要概述。(6分)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864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社会上有崇洋媚外的风气;一部分建筑师对中国建筑存在鄙视;一部分建筑师虽对中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国建筑感兴趣,但缺乏真正的了解。</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本题考查概括分析文本内容的能力。该句在文本第二段结尾,答题时可结合第二段的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内容分析。由“中国却忽然到了‘凡是西方的都是好的’的段落”,可概括出社会上有崇洋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媚外的风气;由“这几位先辈留学建筑师,多数却对于中国式建筑根本鄙视”,可概括出一部分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建筑师对中国建筑存在鄙视;由“近来虽然有人对于中国建筑有相当兴趣</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则仍非常缺乏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了解”,可概括出一部分建筑师虽对中国建筑感兴趣,但缺乏真正的了解。</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方法技巧</a:t>
            </a:r>
            <a:r>
              <a:rPr lang="zh-CN" altLang="en-US" sz="1530" kern="0" dirty="0" smtClean="0">
                <a:solidFill>
                  <a:srgbClr val="000000"/>
                </a:solidFill>
                <a:latin typeface="Times New Roman" panose="02020603050405020304" pitchFamily="65" charset="-122"/>
                <a:ea typeface="宋体" panose="02010600030101010101" pitchFamily="2" charset="-122"/>
              </a:rPr>
              <a:t>　概括分析文本内容两步骤</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首先在文中找到这句话所在的段落,然后结合上下文语境进行分析。答题语言要简洁,不能照</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抄原文。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承认机械及新材料的主要地位;有极诚实的精神观念;其构架法的基本原则是先立骨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架、次加墙壁。</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本题考查筛选并整合文中信息的能力。本题相关信息集中在第三段。从第一句中可</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筛选出“承认机械及新材料在我们生活中已占据了主要地位”;从第二句中可筛选出“其精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神观念,却是极诚实的”;从第四句中可筛选出“现代最新的构架法</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先立骨架,次加墙壁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的”。整合信息作答即可。</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方法技巧</a:t>
            </a:r>
            <a:r>
              <a:rPr lang="zh-CN" altLang="en-US" sz="1530" kern="0" dirty="0" smtClean="0">
                <a:solidFill>
                  <a:srgbClr val="000000"/>
                </a:solidFill>
                <a:latin typeface="Times New Roman" panose="02020603050405020304" pitchFamily="65" charset="-122"/>
                <a:ea typeface="宋体" panose="02010600030101010101" pitchFamily="2" charset="-122"/>
              </a:rPr>
              <a:t>　筛选整合文本信息三步骤</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第一步,找准答题区间。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第二步,筛选关键词句。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第三步,整合信息作答。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数千年来中国建筑取得了真正的艺术成就,有其一贯的基本方法及原则;中国建筑因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新科学、材料、结构正赶上强旺更生的时期;拥有文化自信和自觉艺术追求的新建筑师群体</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正在产生。</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本题考查筛选整合和概括分析的能力。本题相关信息集中在文本的首尾两段。由第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一段中“中国的建筑,在中国整个环境总影响之下,虽各个时代各有其特征,其基本的方法及原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则,却始终一贯”,可概括出第一点;由第四段第一句“我们这个时期,正该是中国建筑因新科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学、材料、结构而又强旺更生的时期,也是中国新建筑师产生的时期”,可概括出第二点;由第</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二、(2017浙江,7—9)阅读下面的文字,回答问题。(10分)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社会传播过程要求至少有两个人。他们结成信息分享关系,共享一套信息符号。结成传播关</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系的目的是寻求信息、劝说、传授、娱乐或其他。目的不同,参与者的角色也不同。比如,追</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求娱乐的人愿意“悬置怀疑”;预料对方会劝说的人将加强防范。然而,无论扮演什么角色,参</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与者总是要根据自己的认知需要,调动各种资源和传播技能,编制信息代码,将他编制的符号发</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送给对方。我们将这样的传播行为称为A类传播行为。白纸黑字的符号可以长期保存,手势</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或面部表情或讲出来的话则稍纵即逝。无论时间长短,在传播过程的某个时刻,这些符号都独</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立存在,脱离了参与传播的双方。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接受讯息的参与者,将根据自己的认知需要,调动各种资源和传播技能,决定是否接受对方发出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的符号。如果接受,他就按照他自己的认知地图对这些符号进行加工。我们将这种行动称为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B类传播行为。第二个参与者也可能要进行编码,这些编码多半是非正式的、无意的,可能是</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面部表情,也可能是其他信号,表示有没有兴趣、是否相信、是否理解等的信号;第一个参与者</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对第二个参与者的信号进行解码,将其当作反馈。如果情况需要,第二个参与者还可能进行正</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式的编码,发出这些符号,转而进行A类传播行为;反过来,第二个参与者的A类传播行为又可能</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07435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四段第二句“他们自己在文化上的地位是他们自己所知道的;他们对于他们的工作是依其意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向而设计的;</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他们自己把定了舵,向着一定的目标走”,可概括出第三点。</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易错警示</a:t>
            </a:r>
            <a:r>
              <a:rPr lang="zh-CN" altLang="en-US" sz="1530" kern="0" dirty="0" smtClean="0">
                <a:solidFill>
                  <a:srgbClr val="000000"/>
                </a:solidFill>
                <a:latin typeface="Times New Roman" panose="02020603050405020304" pitchFamily="65" charset="-122"/>
                <a:ea typeface="宋体" panose="02010600030101010101" pitchFamily="2" charset="-122"/>
              </a:rPr>
              <a:t>　筛选整合和概括分析失分点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①走马观花,筛选遗漏要点。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②不会合并,信息缺少整合。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③照抄原文,答题不够简洁。</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十、(2017课标全国Ⅲ,1—3)阅读下面的文字,回答问题。(9分)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“让居民望得见山、看得见水、记得住乡愁”,这是以人为核心的新型城镇化建设的要求,也</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戳中了一些地方城镇化的软肋。一些乡村在变为城镇的过程中,虽然面貌焕然一新,但很多曾</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经让人留恋的东西却荡然无存。人们或多或少有这样的担忧:快速的、大规模的城镇化会不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会使“乡愁”无处安放?要在城镇化进程中留住乡愁,不让“乡愁”变成“乡痛”,一个重要</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措施是要留住、呵护并活化乡村记忆。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乡村记忆是乡愁的载体,主要包括两个方面:一方面是物质文化记忆,如日常生活用品、公共活</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动场所、传统民居建筑等“记忆场所”;另一方面是非物质文化记忆,如村规民约、传统习</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俗、传统技艺以及具有地方特色的生产生活模式等。乡村物质文化记忆与非物质文化记忆</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常常相互融合渗透,构成一个有机整体。这些乡村记忆是人们认知家园空间、乡土历史与传</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统礼仪的主要载体。在城镇化过程中留住它们,才能留住乡愁。这实质上是对人的情感的尊</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重。至于哪些乡村记忆真正值得保留,这一方面可以借助一些科学的评价体系进行合理评估,</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另一方面可以广泛听取民意,然后进行综合甄选。在新型城镇化建设过程中,需要做好这方面</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的前期规划。</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 仅仅留住乡村记忆而不进行呵护,乡村记忆会逐渐失去原有魅力。呵护乡村记忆,使其永葆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“温度”,就要对相关记忆场所做好日常维护工作,为传统技艺传承人延续传统技艺创造条件,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保持乡村传统活动的原有品质。比如,对一些乡土景观、农业遗产、传统生产设施与生产方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法等有意识地进行整理维护。对于乡村中的集体记忆场所,如村落的祠堂、乡村的入口、议</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事亭、祭祀场所等,不可因为城镇化就让其全部消亡,而应对这些承载着人的情感和记忆的场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所定期维修。既要让当地居民生产生活更为方便,又要让游子在故乡找到依恋感与归属感。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如果说留住和呵护乡村记忆是一种消极型的留住乡愁的话,那么,活化乡村记忆则是一种积极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型的留住乡愁。活化乡村记忆,就是在新型城镇化进程中深度挖掘乡村记忆与乡村传统产业,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进行精细化、产业化升级,将“文”“人”“居”与“产”融合在一起,让原来的乡村记忆在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新型城镇化进程中充满生机活力。这需要相应的公共设施与之配套,需要发展教育、医疗、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商业、娱乐休闲产业等,使乡村记忆在新的时空条件下产生新的凝聚力。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(摘编自陆邵明《留住乡愁》)</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97604"/>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1. 下列关于原文内容的理解和分析,正确的一项是(3分)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A. 新型的城镇化建设,如果在建设之余还能兼顾人文保护,就不会留下“乡痛”。</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B.乡村记忆是居民情感所系和乡愁载体,在城镇化过程中,必须完好保存下来。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C.在城镇化过程中,定期维修乡村的集体记忆场所,是呵护乡村记忆的一种方式。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D.活化乡村记忆是指赋予乡村记忆新的文化内涵,使之成为相关产业的配套设施。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2.下列对原文论证的相关分析,不正确的一项是(3分)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A.围绕着乡村记忆的保护,文章逐层递进地论证了留住乡愁的必要性和可行性。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B.文章将乡村记忆分为物质文化和非物质文化两个方面,并论及了二者的有机联系。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C.文章提出以综合甄选的方式选择保留哪些乡村记忆,并举例说明了甄选的标准。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D.认为乡村与人的情感、记忆密切相关,这是文章论述城镇化与乡愁关系的前提。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3.根据原文内容,下列说法不正确的一项是(3分)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A.如果能留住乡愁,就有可能避免城乡变迁中物质空间变化与人的情感发生冲突。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B.如果游子在城镇化的故乡找到依恋感和归属感,就说明故乡已活化了乡村记忆。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C.为了保护乡村记忆,在新型城镇化过程中,还应该考虑到当地居民的文化需求。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D.能对乡村记忆进行精细化、产业化升级,说明乡村记忆的内涵并非一成不变的。</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1080000"/>
            <a:ext cx="8127250" cy="5265211"/>
            <a:chOff x="539750" y="1080000"/>
            <a:chExt cx="8127250" cy="5265211"/>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本题考查筛选并整合文中信息的能力。A.“就不会留下‘乡痛’”,说法过于绝</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对,原文中不存在这种必然关系。B.“必须完好保存下来”曲解文意,原文第二段中说“至于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哪些乡村记忆真正值得保留,这一方面可以</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,另一方面可以</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,然后进行综合甄选”,并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不全是“完好保存”。D.文末说,为使乡村记忆充满活力,“这需要相应的公共设施与之配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套”“使乡村记忆在新的时空条件下产生新的凝聚力”,而不是使乡村记忆“成为相关产业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的配套设施”。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C　本题考查分析文章论点、论据和论证方法的能力。“并举例说明了甄选的标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准”错误。对于“保留哪些乡村记忆”,文中并没有举例说明“甄选的标准”,只是在第三段</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阐释了“呵护乡村记忆”的原则:“既要让当地居民生产生活更为方便,又要让游子在故乡找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到依恋感与归属感。”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B　本题考查分析理解作品内容的能力。原文末段说“如果说留住和呵护乡村记忆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是一种消极型的留住乡愁的话,那么,活化乡村记忆则是一种积极型的留住乡愁”,而游子在故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乡“找到依恋感与归属感”是留住和呵护乡村记忆的结果,故不能说明“故乡已活化了乡村</a:t>
              </a:r>
              <a:endParaRPr lang="zh-CN" altLang="en-US" dirty="0"/>
            </a:p>
          </p:txBody>
        </p:sp>
        <p:sp>
          <p:nvSpPr>
            <p:cNvPr id="3" name="TextBox 2"/>
            <p:cNvSpPr txBox="1"/>
            <p:nvPr/>
          </p:nvSpPr>
          <p:spPr>
            <a:xfrm>
              <a:off x="539750" y="5992037"/>
              <a:ext cx="8127000" cy="35317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记忆”。</a:t>
              </a:r>
              <a:endParaRPr lang="zh-CN" alt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十一、(2017课标全国Ⅰ,1—3)阅读下面的文字,回答问题。(9分)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气候正义是环境正义在气候变化领域的具体发展和体现。2000年前后,一些非政府组织承袭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环境正义运动的精神,开始对气候变化的影响进行伦理审视,气候正义便应运而生。气候正义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关注的核心主要是在气候容量有限的前提下,如何界定各方的权利和义务,主要表现为一种社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会正义或法律正义。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从空间维度来看,气候正义涉及不同国家和地区之间公平享有气候容量的问题,也涉及一国内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部不同区域之间公平享有气候容量的问题,因而存在气候变化的国际公平和国内公平问题。</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公平原则应以满足人的基本需求作为首要目标,每个人都有义务将自己的“碳足迹”控制在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合理范围之内。比如说,鉴于全球排放空间有限,而发达国家已实现工业化,在分配排放空间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时,就应首先满足发展中国家在衣食住行和公共基础设施建设等方面的基本发展需求,同时遏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制在满足基本需求之上的奢侈排放。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从时间维度来看,气候正义涉及当代人与后代之间公平享有气候容量的问题,因而存在代际权</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利义务关系问题。这一权利义务关系,从消极方面看,体现为当代人如何约束自己的行为来保</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护地球气候系统,以将同等质量的气候系统交给后代;从积极方面看,体现为当代人为自己及后</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19339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代设定义务。就代际公平而言,地球上的自然资源在代际分配问题上应实现代际共享,避免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“生态赤字”。因为,地球这个行星上的自然资源包括气候资源,是人类所有成员,包括上一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代、这一代和下一代,共同享有和掌管的。我们这一代既是受益人,有权使用并受益于地球,又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是受托人,为下一代掌管地球。我们作为地球的受托管理人,对子孙后代负有道德义务。实际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上,气候变化公约或协定把长期目标设定为保护气候系统免受人为原因引起的温室气体排放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导致的干扰,其目的正是保护地球气候系统,这是符合后代利益的。至少从我们当代人已有的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科学认识来看,气候正义的本质是为了保护后代的利益,而非为其设定义务。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总之,气候正义既有空间的维度,也有时间的维度,既涉及国际公平和国内公平,也涉及代际公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平和代内公平。因此,气候正义的内涵是:所有国家、地区和个人都有平等地使用、享受气候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容量的权利,也应公平地分担稳定气候系统的义务和成本。</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(摘编自曹明德《中国参与国际气候治理的法律立场和策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略:以气候正义为视角》)</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97604"/>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1.下列关于原文内容的理解和分析,正确的一项是(3分)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A.为了应对气候变化,非政府组织承袭环境正义运动的精神,提出了气候正义。</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B.与气候变化有关的国际公平和国内公平问题,实际上就是限制排放的问题。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C.气候正义中的义务问题,是指我们对后代负有义务,而且要为后代设定义务。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D.已有的科学认识和对利益分配的认识都会影响我们对气候正义内涵的理解。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2.下列对原文论证的相关分析,不正确的一项是(3分)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A.文章从两个维度审视气候正义,并较为深入地阐述了后一维度的两个方面。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B.文章以气候容量有限为立论前提,并由此指向了气候方面的社会正义问题。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C.文章在论证中以大量篇幅阐述代际公平,彰显了立足未来的气候正义立场。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D.对于气候正义,文章先交代背景,接着逐层分析,最后梳理出了它的内涵。</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3.根据原文内容,下列说法不正确的一项是(3分)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A.如果气候容量无限,就不必对气候变化进行伦理审视、讨论气候的正义问题。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B.如果气候变化公约或协定的长期目标能落实,那么后代需求就可以得到保证。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C.只有每个人都控制“碳足迹”,从而实现了代际共享,才能避免“生态赤字”。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D.气候容量的公平享有是很复杂的问题,气候正义只是理解该问题的一种视角。</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829451"/>
            <a:ext cx="8127250" cy="5912169"/>
            <a:chOff x="539750" y="829451"/>
            <a:chExt cx="8127250" cy="5912169"/>
          </a:xfrm>
        </p:grpSpPr>
        <p:sp>
          <p:nvSpPr>
            <p:cNvPr id="2" name="TextBox 2"/>
            <p:cNvSpPr txBox="1"/>
            <p:nvPr/>
          </p:nvSpPr>
          <p:spPr>
            <a:xfrm>
              <a:off x="540000" y="829451"/>
              <a:ext cx="8127000" cy="489864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十一、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D　本题考查理解和分析文章内容的能力。A.“非政府组织承袭环境正义运动的精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神,提出了气候正义”说法错误,原文只是说“2000年前后,一些非政府组织承袭环境正义运动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的精神,开始对气候变化的影响进行伦理审视”,是“气候正义”产生的背景,并未指明“气候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正义”的提出者就是“非政府组织”。B.“实际上就是限制排放的问题”以偏概全,由第四</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段中“气候正义的内涵是:所有国家、地区和个人都有平等地使用、享受气候容量的权利,也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应公平地分担稳定气候系统的义务和成本”可知,与气候变化有关的国际公平和国内公平问</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题,既有“平等地使用、享受气候容量的权利”,还有“公平地分担稳定气候系统的义务和成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本”(包括限制排放的问题)。C.“而且要为后代设定义务”不合文意,由原文第三段中“气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候正义的本质是为了保护后代的利益,而非为其设定义务”可知,当代人“作为地球的受托管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理人,对子孙后代负有道德义务”,并无权利“为后代设定义务”。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本题考查分析文章结构、归纳内容要点的能力。“立足未来”说法错误,第三段</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在阐述代际公平时说“我们这一代</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我们作为</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至少从我们当代人</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”,可见作者的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立足点是当代。</a:t>
              </a:r>
              <a:endParaRPr lang="zh-CN" altLang="en-US" dirty="0"/>
            </a:p>
          </p:txBody>
        </p:sp>
        <p:sp>
          <p:nvSpPr>
            <p:cNvPr id="3" name="TextBox 2"/>
            <p:cNvSpPr txBox="1"/>
            <p:nvPr/>
          </p:nvSpPr>
          <p:spPr>
            <a:xfrm>
              <a:off x="539750" y="5726790"/>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B　本题考查分析概括作者在文中的观点态度的能力。“那么后代需求就可以得到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保证”的推断不符合文意,原文说“气候变化公约或协定把长期目标设定为</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,这是符合后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代利益的”,并不能说落实目标就能保证后代需求。</a:t>
              </a:r>
              <a:endParaRPr lang="zh-CN" alt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十二、(2017课标全国Ⅱ,1—3)阅读下面的文字,回答问题。(9分)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青花瓷发展的黄金时代是明朝永乐、宣德时期,与郑和下西洋在时间上重合,这不能不使我们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思考:航海与瓷器同时达到鼎盛,仅仅是历史的偶然吗?从历史事实来看,郑和下西洋为青花瓷</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的迅速崛起提供了历史契机。近三十年的航海历程推动了作为商品的青花瓷大量生产与外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销,不仅促进技术创新,使青花瓷达到了瓷器新工艺的顶峰,而且改变了中国瓷器发展的走向,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带来了人们审美观念的更新。这也就意味着,如果没有郑和远航带来活跃的对外贸易,青花瓷</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也许会像在元代一样,只是中国瓷器的诸多品种之一,而不会成为主流,更不会成为中国瓷器的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代表。由此可见,青花瓷崛起是郑和航海时代技术创新与文化交融的硕果,中外交往的繁盛在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推动文明大交融的同时,也推动了生产技术与文化艺术的创新发展。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作为中外文明交融的结晶,青花瓷真正成为中国瓷器的主流,则是因为成化年间原料本土化带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来了民窑青花瓷的崛起。民窑遍地开花、进入商业化模式之后,几乎形成了青花瓷一统天下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的局面。一种海外流行的时尚由此成为中国本土的时尚,中国传统的人物、花鸟、山水,与外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来的伊斯兰风格融为一体,青花瓷成为中国瓷器的代表,进而走向世界,最终万里同风,成为世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界时尚。</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主题1">
  <a:themeElements>
    <a:clrScheme name="自定义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381750"/>
      </a:hlink>
      <a:folHlink>
        <a:srgbClr val="7030A0"/>
      </a:folHlink>
    </a:clrScheme>
    <a:fontScheme name="默认设计模板">
      <a:majorFont>
        <a:latin typeface="Arial"/>
        <a:ea typeface="宋体"/>
        <a:cs typeface=""/>
      </a:majorFont>
      <a:minorFont>
        <a:latin typeface="Arial"/>
        <a:ea typeface="宋体"/>
        <a:cs typeface=""/>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主题1</Template>
  <TotalTime>6</TotalTime>
  <Words>6791</Words>
  <Application>WPS 演示</Application>
  <PresentationFormat>自定义</PresentationFormat>
  <Paragraphs>1401</Paragraphs>
  <Slides>243</Slides>
  <Notes>242</Notes>
  <HiddenSlides>0</HiddenSlides>
  <MMClips>0</MMClips>
  <ScaleCrop>false</ScaleCrop>
  <HeadingPairs>
    <vt:vector size="4" baseType="variant">
      <vt:variant>
        <vt:lpstr>主题</vt:lpstr>
      </vt:variant>
      <vt:variant>
        <vt:i4>1</vt:i4>
      </vt:variant>
      <vt:variant>
        <vt:lpstr>幻灯片标题</vt:lpstr>
      </vt:variant>
      <vt:variant>
        <vt:i4>243</vt:i4>
      </vt:variant>
    </vt:vector>
  </HeadingPairs>
  <TitlesOfParts>
    <vt:vector size="244" baseType="lpstr">
      <vt:lpstr>主题1</vt:lpstr>
      <vt:lpstr>高考语文 (浙江专用)</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幻灯片 97</vt:lpstr>
      <vt:lpstr>幻灯片 98</vt:lpstr>
      <vt:lpstr>幻灯片 99</vt:lpstr>
      <vt:lpstr>幻灯片 100</vt:lpstr>
      <vt:lpstr>幻灯片 101</vt:lpstr>
      <vt:lpstr>幻灯片 102</vt:lpstr>
      <vt:lpstr>幻灯片 103</vt:lpstr>
      <vt:lpstr>幻灯片 104</vt:lpstr>
      <vt:lpstr>幻灯片 105</vt:lpstr>
      <vt:lpstr>幻灯片 106</vt:lpstr>
      <vt:lpstr>幻灯片 107</vt:lpstr>
      <vt:lpstr>幻灯片 108</vt:lpstr>
      <vt:lpstr>幻灯片 109</vt:lpstr>
      <vt:lpstr>幻灯片 110</vt:lpstr>
      <vt:lpstr>幻灯片 111</vt:lpstr>
      <vt:lpstr>幻灯片 112</vt:lpstr>
      <vt:lpstr>幻灯片 113</vt:lpstr>
      <vt:lpstr>幻灯片 114</vt:lpstr>
      <vt:lpstr>幻灯片 115</vt:lpstr>
      <vt:lpstr>幻灯片 116</vt:lpstr>
      <vt:lpstr>幻灯片 117</vt:lpstr>
      <vt:lpstr>幻灯片 118</vt:lpstr>
      <vt:lpstr>幻灯片 119</vt:lpstr>
      <vt:lpstr>幻灯片 120</vt:lpstr>
      <vt:lpstr>幻灯片 121</vt:lpstr>
      <vt:lpstr>幻灯片 122</vt:lpstr>
      <vt:lpstr>幻灯片 123</vt:lpstr>
      <vt:lpstr>幻灯片 124</vt:lpstr>
      <vt:lpstr>幻灯片 125</vt:lpstr>
      <vt:lpstr>幻灯片 126</vt:lpstr>
      <vt:lpstr>幻灯片 127</vt:lpstr>
      <vt:lpstr>幻灯片 128</vt:lpstr>
      <vt:lpstr>幻灯片 129</vt:lpstr>
      <vt:lpstr>幻灯片 130</vt:lpstr>
      <vt:lpstr>幻灯片 131</vt:lpstr>
      <vt:lpstr>幻灯片 132</vt:lpstr>
      <vt:lpstr>幻灯片 133</vt:lpstr>
      <vt:lpstr>幻灯片 134</vt:lpstr>
      <vt:lpstr>幻灯片 135</vt:lpstr>
      <vt:lpstr>幻灯片 136</vt:lpstr>
      <vt:lpstr>幻灯片 137</vt:lpstr>
      <vt:lpstr>幻灯片 138</vt:lpstr>
      <vt:lpstr>幻灯片 139</vt:lpstr>
      <vt:lpstr>幻灯片 140</vt:lpstr>
      <vt:lpstr>幻灯片 141</vt:lpstr>
      <vt:lpstr>幻灯片 142</vt:lpstr>
      <vt:lpstr>幻灯片 143</vt:lpstr>
      <vt:lpstr>幻灯片 144</vt:lpstr>
      <vt:lpstr>幻灯片 145</vt:lpstr>
      <vt:lpstr>幻灯片 146</vt:lpstr>
      <vt:lpstr>幻灯片 147</vt:lpstr>
      <vt:lpstr>幻灯片 148</vt:lpstr>
      <vt:lpstr>幻灯片 149</vt:lpstr>
      <vt:lpstr>幻灯片 150</vt:lpstr>
      <vt:lpstr>幻灯片 151</vt:lpstr>
      <vt:lpstr>幻灯片 152</vt:lpstr>
      <vt:lpstr>幻灯片 153</vt:lpstr>
      <vt:lpstr>幻灯片 154</vt:lpstr>
      <vt:lpstr>幻灯片 155</vt:lpstr>
      <vt:lpstr>幻灯片 156</vt:lpstr>
      <vt:lpstr>幻灯片 157</vt:lpstr>
      <vt:lpstr>幻灯片 158</vt:lpstr>
      <vt:lpstr>幻灯片 159</vt:lpstr>
      <vt:lpstr>幻灯片 160</vt:lpstr>
      <vt:lpstr>幻灯片 161</vt:lpstr>
      <vt:lpstr>幻灯片 162</vt:lpstr>
      <vt:lpstr>幻灯片 163</vt:lpstr>
      <vt:lpstr>幻灯片 164</vt:lpstr>
      <vt:lpstr>幻灯片 165</vt:lpstr>
      <vt:lpstr>幻灯片 166</vt:lpstr>
      <vt:lpstr>幻灯片 167</vt:lpstr>
      <vt:lpstr>幻灯片 168</vt:lpstr>
      <vt:lpstr>幻灯片 169</vt:lpstr>
      <vt:lpstr>幻灯片 170</vt:lpstr>
      <vt:lpstr>幻灯片 171</vt:lpstr>
      <vt:lpstr>幻灯片 172</vt:lpstr>
      <vt:lpstr>幻灯片 173</vt:lpstr>
      <vt:lpstr>幻灯片 174</vt:lpstr>
      <vt:lpstr>幻灯片 175</vt:lpstr>
      <vt:lpstr>幻灯片 176</vt:lpstr>
      <vt:lpstr>幻灯片 177</vt:lpstr>
      <vt:lpstr>幻灯片 178</vt:lpstr>
      <vt:lpstr>幻灯片 179</vt:lpstr>
      <vt:lpstr>幻灯片 180</vt:lpstr>
      <vt:lpstr>幻灯片 181</vt:lpstr>
      <vt:lpstr>幻灯片 182</vt:lpstr>
      <vt:lpstr>幻灯片 183</vt:lpstr>
      <vt:lpstr>幻灯片 184</vt:lpstr>
      <vt:lpstr>幻灯片 185</vt:lpstr>
      <vt:lpstr>幻灯片 186</vt:lpstr>
      <vt:lpstr>幻灯片 187</vt:lpstr>
      <vt:lpstr>幻灯片 188</vt:lpstr>
      <vt:lpstr>幻灯片 189</vt:lpstr>
      <vt:lpstr>幻灯片 190</vt:lpstr>
      <vt:lpstr>幻灯片 191</vt:lpstr>
      <vt:lpstr>幻灯片 192</vt:lpstr>
      <vt:lpstr>幻灯片 193</vt:lpstr>
      <vt:lpstr>幻灯片 194</vt:lpstr>
      <vt:lpstr>幻灯片 195</vt:lpstr>
      <vt:lpstr>幻灯片 196</vt:lpstr>
      <vt:lpstr>幻灯片 197</vt:lpstr>
      <vt:lpstr>幻灯片 198</vt:lpstr>
      <vt:lpstr>幻灯片 199</vt:lpstr>
      <vt:lpstr>幻灯片 200</vt:lpstr>
      <vt:lpstr>幻灯片 201</vt:lpstr>
      <vt:lpstr>幻灯片 202</vt:lpstr>
      <vt:lpstr>幻灯片 203</vt:lpstr>
      <vt:lpstr>幻灯片 204</vt:lpstr>
      <vt:lpstr>幻灯片 205</vt:lpstr>
      <vt:lpstr>幻灯片 206</vt:lpstr>
      <vt:lpstr>幻灯片 207</vt:lpstr>
      <vt:lpstr>幻灯片 208</vt:lpstr>
      <vt:lpstr>幻灯片 209</vt:lpstr>
      <vt:lpstr>幻灯片 210</vt:lpstr>
      <vt:lpstr>幻灯片 211</vt:lpstr>
      <vt:lpstr>幻灯片 212</vt:lpstr>
      <vt:lpstr>幻灯片 213</vt:lpstr>
      <vt:lpstr>幻灯片 214</vt:lpstr>
      <vt:lpstr>幻灯片 215</vt:lpstr>
      <vt:lpstr>幻灯片 216</vt:lpstr>
      <vt:lpstr>幻灯片 217</vt:lpstr>
      <vt:lpstr>幻灯片 218</vt:lpstr>
      <vt:lpstr>幻灯片 219</vt:lpstr>
      <vt:lpstr>幻灯片 220</vt:lpstr>
      <vt:lpstr>幻灯片 221</vt:lpstr>
      <vt:lpstr>幻灯片 222</vt:lpstr>
      <vt:lpstr>幻灯片 223</vt:lpstr>
      <vt:lpstr>幻灯片 224</vt:lpstr>
      <vt:lpstr>幻灯片 225</vt:lpstr>
      <vt:lpstr>幻灯片 226</vt:lpstr>
      <vt:lpstr>幻灯片 227</vt:lpstr>
      <vt:lpstr>幻灯片 228</vt:lpstr>
      <vt:lpstr>幻灯片 229</vt:lpstr>
      <vt:lpstr>幻灯片 230</vt:lpstr>
      <vt:lpstr>幻灯片 231</vt:lpstr>
      <vt:lpstr>幻灯片 232</vt:lpstr>
      <vt:lpstr>幻灯片 233</vt:lpstr>
      <vt:lpstr>幻灯片 234</vt:lpstr>
      <vt:lpstr>幻灯片 235</vt:lpstr>
      <vt:lpstr>幻灯片 236</vt:lpstr>
      <vt:lpstr>幻灯片 237</vt:lpstr>
      <vt:lpstr>幻灯片 238</vt:lpstr>
      <vt:lpstr>幻灯片 239</vt:lpstr>
      <vt:lpstr>幻灯片 240</vt:lpstr>
      <vt:lpstr>幻灯片 241</vt:lpstr>
      <vt:lpstr>幻灯片 242</vt:lpstr>
      <vt:lpstr>幻灯片 243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subject>  </dc:subject>
  <dc:creator> </dc:creator>
  <cp:keywords> </cp:keywords>
  <dc:description> </dc:description>
  <cp:lastModifiedBy>User</cp:lastModifiedBy>
  <cp:revision>275</cp:revision>
  <dcterms:created xsi:type="dcterms:W3CDTF">2018-07-24T00:29:42Z</dcterms:created>
  <dcterms:modified xsi:type="dcterms:W3CDTF">2019-03-06T08:21:57Z</dcterms:modified>
  <cp:category>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2052-10.1.0.7224</vt:lpwstr>
  </property>
  <property fmtid="{64440492-4C8B-11D1-8B70-080036B11A03}" pid="4">
    <vt:lpwstr> </vt:lpwstr>
  </property>
</Properties>
</file>