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57" r:id="rId4"/>
    <p:sldId id="271" r:id="rId5"/>
    <p:sldId id="270" r:id="rId6"/>
    <p:sldId id="274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6"/>
    <p:sldId id="266" r:id="rId17"/>
    <p:sldId id="267" r:id="rId18"/>
    <p:sldId id="268" r:id="rId19"/>
    <p:sldId id="269" r:id="rId20"/>
    <p:sldId id="273" r:id="rId21"/>
    <p:sldId id="279" r:id="rId22"/>
    <p:sldId id="276" r:id="rId23"/>
    <p:sldId id="277" r:id="rId24"/>
    <p:sldId id="278" r:id="rId25"/>
    <p:sldId id="280" r:id="rId26"/>
    <p:sldId id="281" r:id="rId27"/>
    <p:sldId id="272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wmf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5673" y="1964055"/>
            <a:ext cx="2299335" cy="26460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66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画</a:t>
            </a:r>
            <a:endParaRPr lang="zh-CN" altLang="en-US" sz="166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29" name="组合 4"/>
          <p:cNvGrpSpPr/>
          <p:nvPr/>
        </p:nvGrpSpPr>
        <p:grpSpPr>
          <a:xfrm>
            <a:off x="2379133" y="1864784"/>
            <a:ext cx="2561167" cy="2626783"/>
            <a:chOff x="317986" y="1665630"/>
            <a:chExt cx="1921106" cy="1970088"/>
          </a:xfrm>
        </p:grpSpPr>
        <p:pic>
          <p:nvPicPr>
            <p:cNvPr id="225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1" name="TextBox 4"/>
            <p:cNvSpPr txBox="1"/>
            <p:nvPr/>
          </p:nvSpPr>
          <p:spPr>
            <a:xfrm>
              <a:off x="40076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远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762251" y="833967"/>
            <a:ext cx="182118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yuǎn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74417" y="4845051"/>
            <a:ext cx="2646045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yuǎn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fānɡ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远  方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4" name="TextBox 10"/>
          <p:cNvSpPr txBox="1"/>
          <p:nvPr/>
        </p:nvSpPr>
        <p:spPr>
          <a:xfrm>
            <a:off x="4739217" y="319617"/>
            <a:ext cx="2777067" cy="9124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5335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我会认</a:t>
            </a:r>
            <a:endParaRPr lang="zh-CN" altLang="en-US" sz="5335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3" name="组合 4"/>
          <p:cNvGrpSpPr/>
          <p:nvPr/>
        </p:nvGrpSpPr>
        <p:grpSpPr>
          <a:xfrm>
            <a:off x="2379133" y="1937809"/>
            <a:ext cx="2516717" cy="2553757"/>
            <a:chOff x="317986" y="1720399"/>
            <a:chExt cx="1887537" cy="1915319"/>
          </a:xfrm>
        </p:grpSpPr>
        <p:pic>
          <p:nvPicPr>
            <p:cNvPr id="2355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TextBox 4"/>
            <p:cNvSpPr txBox="1"/>
            <p:nvPr/>
          </p:nvSpPr>
          <p:spPr>
            <a:xfrm>
              <a:off x="343141" y="1720399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有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906184" y="867833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yǒu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74417" y="4813300"/>
            <a:ext cx="1824990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yǒu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qù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有 趣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7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2457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7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色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100917" y="867833"/>
            <a:ext cx="100203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sè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1824990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sè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颜 色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6625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2662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近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91367" y="867833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098675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jìn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shì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近 视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8673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286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听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86051" y="867833"/>
            <a:ext cx="182118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tīnɡ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646045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qīnɡ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tīnɡ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倾  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21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307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无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098800" y="867833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wú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1824990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wú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nài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无 奈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2769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3277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1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声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44233" y="867833"/>
            <a:ext cx="223075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646045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shēnɡ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yīn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声  音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4817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3481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1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还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91367" y="867833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098675" cy="14046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hái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zài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还 在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3000375" y="260350"/>
            <a:ext cx="6408738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b="0" dirty="0">
                <a:latin typeface="Arial" panose="020B0604020202020204" pitchFamily="34" charset="0"/>
                <a:ea typeface="宋体" panose="02010600030101010101" pitchFamily="2" charset="-122"/>
              </a:rPr>
              <a:t>yuǎn  kà</a:t>
            </a:r>
            <a:r>
              <a:rPr lang="en-US" altLang="zh-CN" sz="4400" b="0" dirty="0"/>
              <a:t>n  shān  yǒu  sè</a:t>
            </a:r>
            <a:endParaRPr lang="en-US" altLang="zh-CN" sz="4400" b="0" dirty="0"/>
          </a:p>
        </p:txBody>
      </p:sp>
      <p:sp>
        <p:nvSpPr>
          <p:cNvPr id="15363" name="Text Box 3"/>
          <p:cNvSpPr txBox="1"/>
          <p:nvPr/>
        </p:nvSpPr>
        <p:spPr>
          <a:xfrm>
            <a:off x="3000375" y="1844675"/>
            <a:ext cx="6769100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b="0" dirty="0">
                <a:latin typeface="Arial" panose="020B0604020202020204" pitchFamily="34" charset="0"/>
                <a:ea typeface="宋体" panose="02010600030101010101" pitchFamily="2" charset="-122"/>
              </a:rPr>
              <a:t>jìn  tīng  shuǐ  wú  shēng</a:t>
            </a:r>
            <a:endParaRPr lang="en-US" altLang="zh-CN" sz="4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3071813" y="3357563"/>
            <a:ext cx="6300787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b="0" dirty="0">
                <a:latin typeface="Arial" panose="020B0604020202020204" pitchFamily="34" charset="0"/>
                <a:ea typeface="宋体" panose="02010600030101010101" pitchFamily="2" charset="-122"/>
              </a:rPr>
              <a:t>chūn  qù  huā  hái  zà</a:t>
            </a:r>
            <a:r>
              <a:rPr lang="en-US" altLang="zh-CN" sz="4400" b="0" dirty="0"/>
              <a:t>i</a:t>
            </a:r>
            <a:endParaRPr lang="en-US" altLang="zh-CN" sz="4400" b="0" dirty="0"/>
          </a:p>
        </p:txBody>
      </p:sp>
      <p:sp>
        <p:nvSpPr>
          <p:cNvPr id="15365" name="Text Box 5"/>
          <p:cNvSpPr txBox="1"/>
          <p:nvPr/>
        </p:nvSpPr>
        <p:spPr>
          <a:xfrm>
            <a:off x="2912745" y="4824095"/>
            <a:ext cx="6156325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b="0" dirty="0">
                <a:latin typeface="Arial" panose="020B0604020202020204" pitchFamily="34" charset="0"/>
                <a:ea typeface="宋体" panose="02010600030101010101" pitchFamily="2" charset="-122"/>
              </a:rPr>
              <a:t>rén   lái   niǎo   bù   jīng</a:t>
            </a:r>
            <a:endParaRPr lang="en-US" altLang="zh-CN" sz="4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3072130" y="1125855"/>
            <a:ext cx="73767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远   看  山   有   色，</a:t>
            </a:r>
            <a:endParaRPr lang="zh-CN" altLang="en-US" sz="4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3000375" y="2637155"/>
            <a:ext cx="67691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近   听  水  无   声。</a:t>
            </a:r>
            <a:endParaRPr lang="zh-CN" altLang="en-US" sz="4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3018155" y="4126230"/>
            <a:ext cx="64966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   去   花  还 在，</a:t>
            </a:r>
            <a:endParaRPr lang="zh-CN" altLang="en-US" sz="4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2982278" y="5592445"/>
            <a:ext cx="62277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  来  鸟   不  惊。</a:t>
            </a:r>
            <a:endParaRPr lang="zh-CN" altLang="en-US" sz="4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0" name="灯片编号占位符 1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>
              <a:spcBef>
                <a:spcPct val="0"/>
              </a:spcBef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15371" name="页脚占位符 1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>
              <a:spcBef>
                <a:spcPct val="0"/>
              </a:spcBef>
            </a:pPr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46867" y="472017"/>
            <a:ext cx="6684433" cy="10769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远看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山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有色，近听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水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无声。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9767" y="5602817"/>
            <a:ext cx="6684433" cy="9544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latin typeface="黑体" panose="02010609060101010101" pitchFamily="2" charset="-122"/>
                <a:ea typeface="黑体" panose="02010609060101010101" pitchFamily="2" charset="-122"/>
              </a:rPr>
              <a:t>这两句描写了哪几种景物？</a:t>
            </a:r>
            <a:endParaRPr lang="en-US" altLang="zh-CN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1333" y="5602817"/>
            <a:ext cx="1788584" cy="9544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山和水</a:t>
            </a:r>
            <a:endParaRPr lang="en-US" altLang="zh-CN" sz="3735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548765"/>
            <a:ext cx="908240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889000"/>
            <a:ext cx="9825990" cy="49129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7585" y="147320"/>
            <a:ext cx="4095750" cy="6350635"/>
          </a:xfrm>
          <a:prstGeom prst="rect">
            <a:avLst/>
          </a:prstGeom>
        </p:spPr>
      </p:pic>
      <p:sp>
        <p:nvSpPr>
          <p:cNvPr id="22535" name="Text Box 9"/>
          <p:cNvSpPr txBox="1"/>
          <p:nvPr/>
        </p:nvSpPr>
        <p:spPr>
          <a:xfrm>
            <a:off x="5192395" y="1477010"/>
            <a:ext cx="6626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为什么山远看还能看得清楚颜色？</a:t>
            </a:r>
            <a:endParaRPr lang="zh-CN" altLang="en-US" sz="36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2" name="Rectangle 6"/>
          <p:cNvSpPr/>
          <p:nvPr/>
        </p:nvSpPr>
        <p:spPr>
          <a:xfrm>
            <a:off x="5011420" y="3334385"/>
            <a:ext cx="668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为什么人走近听，还是听不到水声？</a:t>
            </a:r>
            <a:endParaRPr lang="zh-CN" altLang="en-US" sz="32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855" y="582930"/>
            <a:ext cx="4947920" cy="4846955"/>
          </a:xfrm>
          <a:prstGeom prst="rect">
            <a:avLst/>
          </a:prstGeom>
        </p:spPr>
      </p:pic>
      <p:sp>
        <p:nvSpPr>
          <p:cNvPr id="22533" name="Rectangle 7"/>
          <p:cNvSpPr/>
          <p:nvPr/>
        </p:nvSpPr>
        <p:spPr>
          <a:xfrm>
            <a:off x="1781175" y="5991860"/>
            <a:ext cx="668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为什么春天已经过去了，花还没谢？</a:t>
            </a:r>
            <a:endParaRPr lang="zh-CN" altLang="en-US" sz="32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9110" y="414655"/>
            <a:ext cx="5760085" cy="4993640"/>
          </a:xfrm>
          <a:prstGeom prst="rect">
            <a:avLst/>
          </a:prstGeom>
        </p:spPr>
      </p:pic>
      <p:sp>
        <p:nvSpPr>
          <p:cNvPr id="22534" name="Rectangle 8"/>
          <p:cNvSpPr/>
          <p:nvPr/>
        </p:nvSpPr>
        <p:spPr>
          <a:xfrm>
            <a:off x="2430780" y="5692140"/>
            <a:ext cx="678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为什么人走近了，鸟没飞走？</a:t>
            </a:r>
            <a:endParaRPr lang="zh-CN" altLang="en-US" sz="40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8" name="Text Box 4"/>
          <p:cNvSpPr txBox="1"/>
          <p:nvPr/>
        </p:nvSpPr>
        <p:spPr>
          <a:xfrm>
            <a:off x="4419600" y="1563688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远</a:t>
            </a: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近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4540250" y="4191000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来</a:t>
            </a: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4495800" y="2895600"/>
            <a:ext cx="2621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en-US" altLang="zh-CN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9" name="Text Box 7"/>
          <p:cNvSpPr txBox="1"/>
          <p:nvPr/>
        </p:nvSpPr>
        <p:spPr>
          <a:xfrm>
            <a:off x="1828800" y="491808"/>
            <a:ext cx="52120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小朋友你找对了吗？</a:t>
            </a:r>
            <a:endParaRPr lang="zh-CN" altLang="en-US" sz="44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2" name="灯片编号占位符 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>
              <a:spcBef>
                <a:spcPct val="0"/>
              </a:spcBef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26633" name="页脚占位符 10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>
              <a:spcBef>
                <a:spcPct val="0"/>
              </a:spcBef>
            </a:pPr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26634" name="矩形 26633"/>
          <p:cNvSpPr/>
          <p:nvPr/>
        </p:nvSpPr>
        <p:spPr>
          <a:xfrm>
            <a:off x="1847850" y="4365625"/>
            <a:ext cx="4572000" cy="12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lang="zh-CN" altLang="en-US" sz="1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zh-CN" altLang="en-US" sz="1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b="0" err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b="0" err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867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527175" y="0"/>
            <a:ext cx="9140825" cy="6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 Box 5"/>
          <p:cNvSpPr txBox="1"/>
          <p:nvPr/>
        </p:nvSpPr>
        <p:spPr>
          <a:xfrm>
            <a:off x="3935413" y="404813"/>
            <a:ext cx="40322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latin typeface="黑体" panose="02010609060101010101" pitchFamily="2" charset="-122"/>
                <a:ea typeface="黑体" panose="02010609060101010101" pitchFamily="2" charset="-122"/>
              </a:rPr>
              <a:t>我会说</a:t>
            </a:r>
            <a:endParaRPr lang="zh-CN" altLang="en-US" sz="6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2895600" y="2514600"/>
            <a:ext cx="10080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远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3962400" y="2514600"/>
            <a:ext cx="863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近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2927350" y="328453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来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4008438" y="328453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去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2927350" y="4076700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白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3935413" y="4076700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黑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5880100" y="2492375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高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7175500" y="2492375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矮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5880100" y="3284538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笑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7248525" y="3213100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哭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5880100" y="4076700"/>
            <a:ext cx="741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9" name="Text Box 17"/>
          <p:cNvSpPr txBox="1"/>
          <p:nvPr/>
        </p:nvSpPr>
        <p:spPr>
          <a:xfrm>
            <a:off x="7319963" y="4005263"/>
            <a:ext cx="7239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4400" b="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早</a:t>
            </a:r>
            <a:endParaRPr lang="zh-CN" altLang="en-US" sz="4400" b="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90" name="灯片编号占位符 1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>
              <a:spcBef>
                <a:spcPct val="0"/>
              </a:spcBef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28691" name="页脚占位符 20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>
              <a:spcBef>
                <a:spcPct val="0"/>
              </a:spcBef>
            </a:pPr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33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33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1" grpId="0"/>
      <p:bldP spid="13323" grpId="0"/>
      <p:bldP spid="13324" grpId="0"/>
      <p:bldP spid="13325" grpId="0"/>
      <p:bldP spid="13327" grpId="0"/>
      <p:bldP spid="13328" grpId="0"/>
      <p:bldP spid="133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4335" y="1458595"/>
            <a:ext cx="3688080" cy="3713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00" y="294640"/>
            <a:ext cx="3035300" cy="62680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450" y="1769110"/>
            <a:ext cx="4260850" cy="36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8" name="Text Box 4"/>
          <p:cNvSpPr txBox="1"/>
          <p:nvPr/>
        </p:nvSpPr>
        <p:spPr>
          <a:xfrm>
            <a:off x="1981200" y="990600"/>
            <a:ext cx="3810000" cy="25533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猜一猜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两棵小树十个杈，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不长叶子不开花。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能写会算还会画，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天天干活不说话。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9" name="Text Box 5"/>
          <p:cNvSpPr txBox="1"/>
          <p:nvPr/>
        </p:nvSpPr>
        <p:spPr>
          <a:xfrm>
            <a:off x="6934200" y="1143000"/>
            <a:ext cx="2819400" cy="25533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解落三秋叶，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能开二月花。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过江千尺浪，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入竹万竿斜。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2569845" y="4419600"/>
            <a:ext cx="1905000" cy="768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（手）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7924800" y="4419600"/>
            <a:ext cx="1731010" cy="768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（风）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2" name="灯片编号占位符 7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>
              <a:spcBef>
                <a:spcPct val="0"/>
              </a:spcBef>
            </a:pPr>
            <a:fld id="{9A0DB2DC-4C9A-4742-B13C-FB6460FD3503}" type="slidenum">
              <a:rPr lang="en-US" altLang="zh-CN" sz="1400" b="0" dirty="0">
                <a:solidFill>
                  <a:schemeClr val="tx1"/>
                </a:solidFill>
              </a:rPr>
            </a:fld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14343" name="页脚占位符 8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>
              <a:spcBef>
                <a:spcPct val="0"/>
              </a:spcBef>
            </a:pPr>
            <a:endParaRPr lang="en-US" altLang="zh-CN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/>
      <p:bldP spid="31749" grpId="0" bldLvl="0" animBg="1"/>
      <p:bldP spid="31750" grpId="0" bldLvl="0" animBg="1"/>
      <p:bldP spid="3175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1"/>
          <p:cNvSpPr/>
          <p:nvPr/>
        </p:nvSpPr>
        <p:spPr>
          <a:xfrm>
            <a:off x="281517" y="2120900"/>
            <a:ext cx="9194800" cy="2011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王维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701—761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），字摩（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mó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）诘（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jié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），盛唐诗人、画家。太原祁（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qí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）（今属山西）人，因官至尚书右丞（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），世称“王右丞”。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5058" name="Picture 2" descr="C:\Documents and Settings\Administrator\桌面\ry17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9700" y="1231900"/>
            <a:ext cx="2783417" cy="414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639484" y="1244600"/>
            <a:ext cx="2516716" cy="2626784"/>
            <a:chOff x="317986" y="1665630"/>
            <a:chExt cx="1887537" cy="1970088"/>
          </a:xfrm>
        </p:grpSpPr>
        <p:pic>
          <p:nvPicPr>
            <p:cNvPr id="1741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水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033184" y="245533"/>
            <a:ext cx="182118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shuǐ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8184" y="74084"/>
            <a:ext cx="2777067" cy="9124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5335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5335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31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562" y="4948555"/>
            <a:ext cx="3759200" cy="55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912533" y="996951"/>
            <a:ext cx="2516717" cy="2626783"/>
            <a:chOff x="317986" y="1665630"/>
            <a:chExt cx="1887537" cy="1970088"/>
          </a:xfrm>
        </p:grpSpPr>
        <p:pic>
          <p:nvPicPr>
            <p:cNvPr id="184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去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634317" y="0"/>
            <a:ext cx="100203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qù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0253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188" y="4542790"/>
            <a:ext cx="4838700" cy="52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874433" y="1107017"/>
            <a:ext cx="2561167" cy="2626783"/>
            <a:chOff x="317986" y="1665630"/>
            <a:chExt cx="1921096" cy="1970088"/>
          </a:xfrm>
        </p:grpSpPr>
        <p:pic>
          <p:nvPicPr>
            <p:cNvPr id="1945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59" name="TextBox 4"/>
            <p:cNvSpPr txBox="1"/>
            <p:nvPr/>
          </p:nvSpPr>
          <p:spPr>
            <a:xfrm>
              <a:off x="40075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algn="l"/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来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386667" y="110067"/>
            <a:ext cx="1411605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lái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127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206" y="4815205"/>
            <a:ext cx="590550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874433" y="1107017"/>
            <a:ext cx="2516717" cy="2626783"/>
            <a:chOff x="317986" y="1665630"/>
            <a:chExt cx="1887537" cy="1970088"/>
          </a:xfrm>
        </p:grpSpPr>
        <p:pic>
          <p:nvPicPr>
            <p:cNvPr id="204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</a:rPr>
                <a:t>不</a:t>
              </a:r>
              <a:endParaRPr lang="zh-CN" altLang="en-US" sz="160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693584" y="110067"/>
            <a:ext cx="1002030" cy="10763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8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300" y="4152900"/>
            <a:ext cx="4229100" cy="59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WPS 演示</Application>
  <PresentationFormat>宽屏</PresentationFormat>
  <Paragraphs>169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楷体_GB2312</vt:lpstr>
      <vt:lpstr>新宋体</vt:lpstr>
      <vt:lpstr>楷体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5</cp:revision>
  <dcterms:created xsi:type="dcterms:W3CDTF">2017-06-04T05:04:26Z</dcterms:created>
  <dcterms:modified xsi:type="dcterms:W3CDTF">2017-06-04T05:49:54Z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