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301" r:id="rId41"/>
    <p:sldId id="302"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702" y="3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EC996A-BE66-473B-9E4C-DF4D6306E262}" type="datetimeFigureOut">
              <a:rPr lang="zh-CN" altLang="en-US" smtClean="0"/>
              <a:t>2021/10/7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5FAD58-9E8A-4D45-8C8B-A20CACA00B18}" type="slidenum">
              <a:rPr lang="zh-CN" altLang="en-US" smtClean="0"/>
              <a:t>‹#›</a:t>
            </a:fld>
            <a:endParaRPr lang="zh-CN" altLang="en-US"/>
          </a:p>
        </p:txBody>
      </p:sp>
    </p:spTree>
    <p:extLst>
      <p:ext uri="{BB962C8B-B14F-4D97-AF65-F5344CB8AC3E}">
        <p14:creationId xmlns:p14="http://schemas.microsoft.com/office/powerpoint/2010/main" val="1571948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C5514D-1C19-4227-9FDB-AE9C2557C608}" type="slidenum">
              <a:rPr lang="zh-CN" altLang="en-US" smtClean="0"/>
              <a:pPr/>
              <a:t>1</a:t>
            </a:fld>
            <a:endParaRPr lang="zh-CN" altLang="en-US"/>
          </a:p>
        </p:txBody>
      </p:sp>
    </p:spTree>
    <p:extLst>
      <p:ext uri="{BB962C8B-B14F-4D97-AF65-F5344CB8AC3E}">
        <p14:creationId xmlns:p14="http://schemas.microsoft.com/office/powerpoint/2010/main" val="1178656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31</a:t>
            </a:fld>
            <a:endParaRPr lang="zh-CN" altLang="en-US"/>
          </a:p>
        </p:txBody>
      </p:sp>
    </p:spTree>
    <p:extLst>
      <p:ext uri="{BB962C8B-B14F-4D97-AF65-F5344CB8AC3E}">
        <p14:creationId xmlns:p14="http://schemas.microsoft.com/office/powerpoint/2010/main" val="1662288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34</a:t>
            </a:fld>
            <a:endParaRPr lang="zh-CN" altLang="en-US"/>
          </a:p>
        </p:txBody>
      </p:sp>
    </p:spTree>
    <p:extLst>
      <p:ext uri="{BB962C8B-B14F-4D97-AF65-F5344CB8AC3E}">
        <p14:creationId xmlns:p14="http://schemas.microsoft.com/office/powerpoint/2010/main" val="10125288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37</a:t>
            </a:fld>
            <a:endParaRPr lang="zh-CN" altLang="en-US"/>
          </a:p>
        </p:txBody>
      </p:sp>
    </p:spTree>
    <p:extLst>
      <p:ext uri="{BB962C8B-B14F-4D97-AF65-F5344CB8AC3E}">
        <p14:creationId xmlns:p14="http://schemas.microsoft.com/office/powerpoint/2010/main" val="8655612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38</a:t>
            </a:fld>
            <a:endParaRPr lang="zh-CN" altLang="en-US"/>
          </a:p>
        </p:txBody>
      </p:sp>
    </p:spTree>
    <p:extLst>
      <p:ext uri="{BB962C8B-B14F-4D97-AF65-F5344CB8AC3E}">
        <p14:creationId xmlns:p14="http://schemas.microsoft.com/office/powerpoint/2010/main" val="1238001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defTabSz="685800">
              <a:defRPr/>
            </a:pPr>
            <a:fld id="{9E1CD010-A9A3-4117-BFBF-9C1583B3E142}" type="slidenum">
              <a:rPr lang="zh-CN" altLang="en-US" smtClean="0">
                <a:solidFill>
                  <a:prstClr val="black"/>
                </a:solidFill>
                <a:latin typeface="Calibri" panose="020F0502020204030204"/>
                <a:ea typeface="宋体" panose="02010600030101010101" pitchFamily="2" charset="-122"/>
              </a:rPr>
              <a:pPr defTabSz="685800">
                <a:defRPr/>
              </a:pPr>
              <a:t>40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971059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楼 争</a:t>
            </a:r>
            <a:r>
              <a:rPr lang="zh-CN" altLang="en-US" baseline="0" dirty="0" smtClean="0"/>
              <a:t> 代 临 腊 章 握 视 察 油 </a:t>
            </a:r>
            <a:r>
              <a:rPr lang="en-US" altLang="zh-CN" baseline="0" dirty="0" err="1" smtClean="0"/>
              <a:t>lóu</a:t>
            </a:r>
            <a:r>
              <a:rPr lang="en-US" altLang="zh-CN" baseline="0" dirty="0" smtClean="0"/>
              <a:t>  </a:t>
            </a:r>
            <a:r>
              <a:rPr lang="en-US" altLang="zh-CN" baseline="0" dirty="0" err="1" smtClean="0"/>
              <a:t>zhēng</a:t>
            </a:r>
            <a:r>
              <a:rPr lang="en-US" altLang="zh-CN" baseline="0" dirty="0" smtClean="0"/>
              <a:t>  </a:t>
            </a:r>
            <a:r>
              <a:rPr lang="en-US" altLang="zh-CN" baseline="0" dirty="0" err="1" smtClean="0"/>
              <a:t>dài</a:t>
            </a:r>
            <a:r>
              <a:rPr lang="en-US" altLang="zh-CN" baseline="0" dirty="0" smtClean="0"/>
              <a:t>  </a:t>
            </a:r>
            <a:r>
              <a:rPr lang="en-US" altLang="zh-CN" baseline="0" dirty="0" err="1" smtClean="0"/>
              <a:t>lín</a:t>
            </a:r>
            <a:r>
              <a:rPr lang="en-US" altLang="zh-CN" baseline="0" dirty="0" smtClean="0"/>
              <a:t>  </a:t>
            </a:r>
            <a:r>
              <a:rPr lang="en-US" altLang="zh-CN" baseline="0" dirty="0" err="1" smtClean="0"/>
              <a:t>là</a:t>
            </a:r>
            <a:r>
              <a:rPr lang="en-US" altLang="zh-CN" baseline="0" dirty="0" smtClean="0"/>
              <a:t>  </a:t>
            </a:r>
            <a:r>
              <a:rPr lang="en-US" altLang="zh-CN" baseline="0" dirty="0" err="1" smtClean="0"/>
              <a:t>zhāng</a:t>
            </a:r>
            <a:r>
              <a:rPr lang="en-US" altLang="zh-CN" baseline="0" dirty="0" smtClean="0"/>
              <a:t>  </a:t>
            </a:r>
            <a:r>
              <a:rPr lang="en-US" altLang="zh-CN" baseline="0" dirty="0" err="1" smtClean="0"/>
              <a:t>wò</a:t>
            </a:r>
            <a:r>
              <a:rPr lang="en-US" altLang="zh-CN" baseline="0" dirty="0" smtClean="0"/>
              <a:t>  </a:t>
            </a:r>
            <a:r>
              <a:rPr lang="en-US" altLang="zh-CN" baseline="0" dirty="0" err="1" smtClean="0"/>
              <a:t>shì</a:t>
            </a:r>
            <a:r>
              <a:rPr lang="en-US" altLang="zh-CN" baseline="0" dirty="0" smtClean="0"/>
              <a:t>  </a:t>
            </a:r>
            <a:r>
              <a:rPr lang="en-US" altLang="zh-CN" baseline="0" dirty="0" err="1" smtClean="0"/>
              <a:t>chá</a:t>
            </a:r>
            <a:r>
              <a:rPr lang="en-US" altLang="zh-CN" baseline="0" dirty="0" smtClean="0"/>
              <a:t>  </a:t>
            </a:r>
            <a:r>
              <a:rPr lang="en-US" altLang="zh-CN" baseline="0" dirty="0" err="1" smtClean="0"/>
              <a:t>yóu</a:t>
            </a:r>
            <a:r>
              <a:rPr lang="en-US" altLang="zh-CN" baseline="0" dirty="0" smtClean="0"/>
              <a:t> </a:t>
            </a:r>
          </a:p>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E1CD010-A9A3-4117-BFBF-9C1583B3E14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797922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毛主席住在茅坪村的八角楼。</a:t>
            </a:r>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9</a:t>
            </a:fld>
            <a:endParaRPr lang="zh-CN" altLang="en-US"/>
          </a:p>
        </p:txBody>
      </p:sp>
    </p:spTree>
    <p:extLst>
      <p:ext uri="{BB962C8B-B14F-4D97-AF65-F5344CB8AC3E}">
        <p14:creationId xmlns:p14="http://schemas.microsoft.com/office/powerpoint/2010/main" val="2253817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9E1CD010-A9A3-4117-BFBF-9C1583B3E14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1966385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9E1CD010-A9A3-4117-BFBF-9C1583B3E14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96147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八角楼 斗争 年代</a:t>
            </a:r>
            <a:r>
              <a:rPr lang="zh-CN" altLang="en-US" baseline="0" dirty="0" smtClean="0"/>
              <a:t> 降临 寒冬腊月 文章 握着 凝视 察觉 油灯</a:t>
            </a:r>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13</a:t>
            </a:fld>
            <a:endParaRPr lang="zh-CN" altLang="en-US"/>
          </a:p>
        </p:txBody>
      </p:sp>
    </p:spTree>
    <p:extLst>
      <p:ext uri="{BB962C8B-B14F-4D97-AF65-F5344CB8AC3E}">
        <p14:creationId xmlns:p14="http://schemas.microsoft.com/office/powerpoint/2010/main" val="456155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3332499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57732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18</a:t>
            </a:fld>
            <a:endParaRPr lang="zh-CN" altLang="en-US"/>
          </a:p>
        </p:txBody>
      </p:sp>
    </p:spTree>
    <p:extLst>
      <p:ext uri="{BB962C8B-B14F-4D97-AF65-F5344CB8AC3E}">
        <p14:creationId xmlns:p14="http://schemas.microsoft.com/office/powerpoint/2010/main" val="5308282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E3FE6C4-4E7E-4C30-AE12-FDDBD33AF1B4}" type="datetimeFigureOut">
              <a:rPr lang="zh-CN" altLang="en-US" smtClean="0"/>
              <a:t>2021/10/7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DB99A3-64FB-4FAF-8784-5B360BD01D81}" type="slidenum">
              <a:rPr lang="zh-CN" altLang="en-US" smtClean="0"/>
              <a:t>‹#›</a:t>
            </a:fld>
            <a:endParaRPr lang="zh-CN" altLang="en-US"/>
          </a:p>
        </p:txBody>
      </p:sp>
    </p:spTree>
    <p:extLst>
      <p:ext uri="{BB962C8B-B14F-4D97-AF65-F5344CB8AC3E}">
        <p14:creationId xmlns:p14="http://schemas.microsoft.com/office/powerpoint/2010/main" val="1166466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E3FE6C4-4E7E-4C30-AE12-FDDBD33AF1B4}" type="datetimeFigureOut">
              <a:rPr lang="zh-CN" altLang="en-US" smtClean="0"/>
              <a:t>2021/10/7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DB99A3-64FB-4FAF-8784-5B360BD01D81}" type="slidenum">
              <a:rPr lang="zh-CN" altLang="en-US" smtClean="0"/>
              <a:t>‹#›</a:t>
            </a:fld>
            <a:endParaRPr lang="zh-CN" altLang="en-US"/>
          </a:p>
        </p:txBody>
      </p:sp>
    </p:spTree>
    <p:extLst>
      <p:ext uri="{BB962C8B-B14F-4D97-AF65-F5344CB8AC3E}">
        <p14:creationId xmlns:p14="http://schemas.microsoft.com/office/powerpoint/2010/main" val="28997989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E3FE6C4-4E7E-4C30-AE12-FDDBD33AF1B4}" type="datetimeFigureOut">
              <a:rPr lang="zh-CN" altLang="en-US" smtClean="0"/>
              <a:t>2021/10/7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DB99A3-64FB-4FAF-8784-5B360BD01D81}" type="slidenum">
              <a:rPr lang="zh-CN" altLang="en-US" smtClean="0"/>
              <a:t>‹#›</a:t>
            </a:fld>
            <a:endParaRPr lang="zh-CN" altLang="en-US"/>
          </a:p>
        </p:txBody>
      </p:sp>
    </p:spTree>
    <p:extLst>
      <p:ext uri="{BB962C8B-B14F-4D97-AF65-F5344CB8AC3E}">
        <p14:creationId xmlns:p14="http://schemas.microsoft.com/office/powerpoint/2010/main" val="21791925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3333946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48738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34081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604371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45091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E3FE6C4-4E7E-4C30-AE12-FDDBD33AF1B4}" type="datetimeFigureOut">
              <a:rPr lang="zh-CN" altLang="en-US" smtClean="0"/>
              <a:t>2021/10/7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DB99A3-64FB-4FAF-8784-5B360BD01D81}" type="slidenum">
              <a:rPr lang="zh-CN" altLang="en-US" smtClean="0"/>
              <a:t>‹#›</a:t>
            </a:fld>
            <a:endParaRPr lang="zh-CN" altLang="en-US"/>
          </a:p>
        </p:txBody>
      </p:sp>
    </p:spTree>
    <p:extLst>
      <p:ext uri="{BB962C8B-B14F-4D97-AF65-F5344CB8AC3E}">
        <p14:creationId xmlns:p14="http://schemas.microsoft.com/office/powerpoint/2010/main" val="2800952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E3FE6C4-4E7E-4C30-AE12-FDDBD33AF1B4}" type="datetimeFigureOut">
              <a:rPr lang="zh-CN" altLang="en-US" smtClean="0"/>
              <a:t>2021/10/7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DB99A3-64FB-4FAF-8784-5B360BD01D81}" type="slidenum">
              <a:rPr lang="zh-CN" altLang="en-US" smtClean="0"/>
              <a:t>‹#›</a:t>
            </a:fld>
            <a:endParaRPr lang="zh-CN" altLang="en-US"/>
          </a:p>
        </p:txBody>
      </p:sp>
    </p:spTree>
    <p:extLst>
      <p:ext uri="{BB962C8B-B14F-4D97-AF65-F5344CB8AC3E}">
        <p14:creationId xmlns:p14="http://schemas.microsoft.com/office/powerpoint/2010/main" val="3133961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E3FE6C4-4E7E-4C30-AE12-FDDBD33AF1B4}" type="datetimeFigureOut">
              <a:rPr lang="zh-CN" altLang="en-US" smtClean="0"/>
              <a:t>2021/10/7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9DB99A3-64FB-4FAF-8784-5B360BD01D81}" type="slidenum">
              <a:rPr lang="zh-CN" altLang="en-US" smtClean="0"/>
              <a:t>‹#›</a:t>
            </a:fld>
            <a:endParaRPr lang="zh-CN" altLang="en-US"/>
          </a:p>
        </p:txBody>
      </p:sp>
    </p:spTree>
    <p:extLst>
      <p:ext uri="{BB962C8B-B14F-4D97-AF65-F5344CB8AC3E}">
        <p14:creationId xmlns:p14="http://schemas.microsoft.com/office/powerpoint/2010/main" val="2470527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E3FE6C4-4E7E-4C30-AE12-FDDBD33AF1B4}" type="datetimeFigureOut">
              <a:rPr lang="zh-CN" altLang="en-US" smtClean="0"/>
              <a:t>2021/10/7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9DB99A3-64FB-4FAF-8784-5B360BD01D81}" type="slidenum">
              <a:rPr lang="zh-CN" altLang="en-US" smtClean="0"/>
              <a:t>‹#›</a:t>
            </a:fld>
            <a:endParaRPr lang="zh-CN" altLang="en-US"/>
          </a:p>
        </p:txBody>
      </p:sp>
    </p:spTree>
    <p:extLst>
      <p:ext uri="{BB962C8B-B14F-4D97-AF65-F5344CB8AC3E}">
        <p14:creationId xmlns:p14="http://schemas.microsoft.com/office/powerpoint/2010/main" val="1769435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E3FE6C4-4E7E-4C30-AE12-FDDBD33AF1B4}"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9DB99A3-64FB-4FAF-8784-5B360BD01D81}" type="slidenum">
              <a:rPr lang="zh-CN" altLang="en-US" smtClean="0"/>
              <a:t>‹#›</a:t>
            </a:fld>
            <a:endParaRPr lang="zh-CN" altLang="en-US"/>
          </a:p>
        </p:txBody>
      </p:sp>
    </p:spTree>
    <p:extLst>
      <p:ext uri="{BB962C8B-B14F-4D97-AF65-F5344CB8AC3E}">
        <p14:creationId xmlns:p14="http://schemas.microsoft.com/office/powerpoint/2010/main" val="661155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E3FE6C4-4E7E-4C30-AE12-FDDBD33AF1B4}" type="datetimeFigureOut">
              <a:rPr lang="zh-CN" altLang="en-US" smtClean="0"/>
              <a:t>2021/10/7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DB99A3-64FB-4FAF-8784-5B360BD01D81}" type="slidenum">
              <a:rPr lang="zh-CN" altLang="en-US" smtClean="0"/>
              <a:t>‹#›</a:t>
            </a:fld>
            <a:endParaRPr lang="zh-CN" altLang="en-US"/>
          </a:p>
        </p:txBody>
      </p:sp>
    </p:spTree>
    <p:extLst>
      <p:ext uri="{BB962C8B-B14F-4D97-AF65-F5344CB8AC3E}">
        <p14:creationId xmlns:p14="http://schemas.microsoft.com/office/powerpoint/2010/main" val="13767628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E3FE6C4-4E7E-4C30-AE12-FDDBD33AF1B4}" type="datetimeFigureOut">
              <a:rPr lang="zh-CN" altLang="en-US" smtClean="0"/>
              <a:t>2021/10/7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9DB99A3-64FB-4FAF-8784-5B360BD01D81}" type="slidenum">
              <a:rPr lang="zh-CN" altLang="en-US" smtClean="0"/>
              <a:t>‹#›</a:t>
            </a:fld>
            <a:endParaRPr lang="zh-CN" altLang="en-US"/>
          </a:p>
        </p:txBody>
      </p:sp>
    </p:spTree>
    <p:extLst>
      <p:ext uri="{BB962C8B-B14F-4D97-AF65-F5344CB8AC3E}">
        <p14:creationId xmlns:p14="http://schemas.microsoft.com/office/powerpoint/2010/main" val="2609245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E3FE6C4-4E7E-4C30-AE12-FDDBD33AF1B4}" type="datetimeFigureOut">
              <a:rPr lang="zh-CN" altLang="en-US" smtClean="0"/>
              <a:t>2021/10/7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9DB99A3-64FB-4FAF-8784-5B360BD01D81}" type="slidenum">
              <a:rPr lang="zh-CN" altLang="en-US" smtClean="0"/>
              <a:t>‹#›</a:t>
            </a:fld>
            <a:endParaRPr lang="zh-CN" altLang="en-US"/>
          </a:p>
        </p:txBody>
      </p:sp>
    </p:spTree>
    <p:extLst>
      <p:ext uri="{BB962C8B-B14F-4D97-AF65-F5344CB8AC3E}">
        <p14:creationId xmlns:p14="http://schemas.microsoft.com/office/powerpoint/2010/main" val="3210909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3FE6C4-4E7E-4C30-AE12-FDDBD33AF1B4}" type="datetimeFigureOut">
              <a:rPr lang="zh-CN" altLang="en-US" smtClean="0"/>
              <a:t>2021/10/7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DB99A3-64FB-4FAF-8784-5B360BD01D81}" type="slidenum">
              <a:rPr lang="zh-CN" altLang="en-US" smtClean="0"/>
              <a:t>‹#›</a:t>
            </a:fld>
            <a:endParaRPr lang="zh-CN" altLang="en-US"/>
          </a:p>
        </p:txBody>
      </p:sp>
    </p:spTree>
    <p:extLst>
      <p:ext uri="{BB962C8B-B14F-4D97-AF65-F5344CB8AC3E}">
        <p14:creationId xmlns:p14="http://schemas.microsoft.com/office/powerpoint/2010/main" val="34374330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8" Type="http://schemas.openxmlformats.org/officeDocument/2006/relationships/hyperlink" Target="&#36164;&#26009;&#38142;&#25509;/&#35270;&#39057;/&#21033;.mp4" TargetMode="External"/><Relationship Id="rId3" Type="http://schemas.openxmlformats.org/officeDocument/2006/relationships/hyperlink" Target="&#36164;&#26009;&#38142;&#25509;/&#35270;&#39057;/&#25259;.mp4" TargetMode="External"/><Relationship Id="rId7" Type="http://schemas.openxmlformats.org/officeDocument/2006/relationships/hyperlink" Target="&#36164;&#26009;&#38142;&#25509;/&#35270;&#39057;/&#27004;.mp4" TargetMode="External"/><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hyperlink" Target="&#36164;&#26009;&#38142;&#25509;/&#35270;&#39057;/&#24180;.mp4" TargetMode="External"/><Relationship Id="rId5" Type="http://schemas.openxmlformats.org/officeDocument/2006/relationships/hyperlink" Target="&#36164;&#26009;&#38142;&#25509;/&#35270;&#39057;/&#36731;.mp4" TargetMode="External"/><Relationship Id="rId4" Type="http://schemas.openxmlformats.org/officeDocument/2006/relationships/image" Target="../media/image15.png"/><Relationship Id="rId9" Type="http://schemas.openxmlformats.org/officeDocument/2006/relationships/hyperlink" Target="&#36164;&#26009;&#38142;&#25509;/&#35270;&#39057;/&#22812;.mp4"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xml"/><Relationship Id="rId1" Type="http://schemas.openxmlformats.org/officeDocument/2006/relationships/tags" Target="../tags/tag5.xml"/><Relationship Id="rId5" Type="http://schemas.microsoft.com/office/2007/relationships/hdphoto" Target="../media/hdphoto2.wdp"/><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5.jpeg"/><Relationship Id="rId4"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gimg2.baidu.com/image_search/src=http%3A%2F%2Fnimg.ws.126.net%2F%3Furl%3Dhttp%253A%252F%252Fdingyue.ws.126.net%252F2021%252F0910%252F7a81b6e4j00qz6t0p000xc000ge009jc.jpg%26thumbnail%3D650x2147483647%26quality%3D80%26type%3Djpg&amp;refer=http%3A%2F%2Fnimg.ws.126.net&amp;app=2002&amp;size=f9999,10000&amp;q=a80&amp;n=0&amp;g=0n&amp;fmt=jpeg?sec=1636181503&amp;t=2557f2cd80c9340d8060ae51e6ad00a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73778"/>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6921500" y="342900"/>
            <a:ext cx="5270500" cy="1323439"/>
          </a:xfrm>
          <a:prstGeom prst="rect">
            <a:avLst/>
          </a:prstGeom>
          <a:noFill/>
        </p:spPr>
        <p:txBody>
          <a:bodyPr wrap="square" rtlCol="0">
            <a:spAutoFit/>
          </a:bodyPr>
          <a:lstStyle/>
          <a:p>
            <a:r>
              <a:rPr lang="zh-CN" altLang="en-US" sz="8000" dirty="0" smtClean="0">
                <a:solidFill>
                  <a:srgbClr val="FF0000"/>
                </a:solidFill>
                <a:latin typeface="华文琥珀" panose="02010800040101010101" pitchFamily="2" charset="-122"/>
                <a:ea typeface="华文琥珀" panose="02010800040101010101" pitchFamily="2" charset="-122"/>
              </a:rPr>
              <a:t>八角楼上</a:t>
            </a:r>
            <a:endParaRPr lang="zh-CN" altLang="en-US" sz="8000" dirty="0">
              <a:solidFill>
                <a:srgbClr val="FF0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3764444213"/>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1"/>
          <p:cNvSpPr txBox="1">
            <a:spLocks noChangeArrowheads="1"/>
          </p:cNvSpPr>
          <p:nvPr/>
        </p:nvSpPr>
        <p:spPr bwMode="auto">
          <a:xfrm>
            <a:off x="158276" y="156021"/>
            <a:ext cx="2741629" cy="584773"/>
          </a:xfrm>
          <a:prstGeom prst="rect">
            <a:avLst/>
          </a:prstGeom>
          <a:solidFill>
            <a:schemeClr val="accent2">
              <a:lumMod val="20000"/>
              <a:lumOff val="80000"/>
            </a:schemeClr>
          </a:solidFill>
          <a:ln>
            <a:noFill/>
          </a:ln>
          <a:extLst/>
        </p:spPr>
        <p:txBody>
          <a:bodyPr wrap="square" lIns="91439" tIns="45719" rIns="91439" bIns="45719">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defTabSz="914377" fontAlgn="base">
              <a:spcBef>
                <a:spcPct val="0"/>
              </a:spcBef>
              <a:spcAft>
                <a:spcPct val="0"/>
              </a:spcAft>
              <a:defRPr/>
            </a:pPr>
            <a:r>
              <a:rPr lang="zh-CN" altLang="en-US" sz="3200" dirty="0">
                <a:solidFill>
                  <a:srgbClr val="FF0000"/>
                </a:solidFill>
                <a:latin typeface="黑体" panose="02010609060101010101" pitchFamily="49" charset="-122"/>
                <a:ea typeface="黑体" panose="02010609060101010101" pitchFamily="49" charset="-122"/>
              </a:rPr>
              <a:t>结合语境识字</a:t>
            </a:r>
          </a:p>
        </p:txBody>
      </p:sp>
      <p:sp>
        <p:nvSpPr>
          <p:cNvPr id="12" name="文本框 3"/>
          <p:cNvSpPr txBox="1"/>
          <p:nvPr/>
        </p:nvSpPr>
        <p:spPr>
          <a:xfrm>
            <a:off x="527381" y="1796819"/>
            <a:ext cx="6048672" cy="179959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lIns="91439" tIns="45719" rIns="91439" bIns="45719" rtlCol="0" anchor="t">
            <a:spAutoFit/>
          </a:bodyPr>
          <a:lstStyle/>
          <a:p>
            <a:pPr defTabSz="914377">
              <a:lnSpc>
                <a:spcPct val="130000"/>
              </a:lnSpc>
            </a:pPr>
            <a:r>
              <a:rPr lang="zh-CN" altLang="en-US" sz="4267" b="1" dirty="0">
                <a:solidFill>
                  <a:srgbClr val="000000"/>
                </a:solidFill>
                <a:latin typeface="楷体" panose="02010609060101010101" pitchFamily="49" charset="-122"/>
                <a:ea typeface="楷体" panose="02010609060101010101" pitchFamily="49" charset="-122"/>
              </a:rPr>
              <a:t>   每当夜幕降</a:t>
            </a:r>
            <a:r>
              <a:rPr lang="zh-CN" altLang="en-US" sz="4267" b="1" dirty="0">
                <a:solidFill>
                  <a:srgbClr val="FF0000"/>
                </a:solidFill>
                <a:latin typeface="楷体" panose="02010609060101010101" pitchFamily="49" charset="-122"/>
                <a:ea typeface="楷体" panose="02010609060101010101" pitchFamily="49" charset="-122"/>
              </a:rPr>
              <a:t>临</a:t>
            </a:r>
            <a:r>
              <a:rPr lang="zh-CN" altLang="en-US" sz="4267" b="1" dirty="0">
                <a:solidFill>
                  <a:srgbClr val="000000"/>
                </a:solidFill>
                <a:latin typeface="楷体" panose="02010609060101010101" pitchFamily="49" charset="-122"/>
                <a:ea typeface="楷体" panose="02010609060101010101" pitchFamily="49" charset="-122"/>
              </a:rPr>
              <a:t>的时候，八角楼上的灯就亮了。</a:t>
            </a:r>
            <a:endParaRPr lang="zh-CN" altLang="en-US" sz="4267" b="1" dirty="0">
              <a:solidFill>
                <a:srgbClr val="000000"/>
              </a:solidFill>
              <a:latin typeface="楷体" panose="02010609060101010101" pitchFamily="49" charset="-122"/>
              <a:ea typeface="楷体" panose="02010609060101010101" pitchFamily="49" charset="-122"/>
            </a:endParaRPr>
          </a:p>
        </p:txBody>
      </p:sp>
      <p:sp>
        <p:nvSpPr>
          <p:cNvPr id="25" name="剪去单角的矩形 24"/>
          <p:cNvSpPr/>
          <p:nvPr/>
        </p:nvSpPr>
        <p:spPr>
          <a:xfrm>
            <a:off x="6864085" y="4773149"/>
            <a:ext cx="4320480" cy="954027"/>
          </a:xfrm>
          <a:prstGeom prst="snip1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r>
              <a:rPr lang="zh-CN" altLang="en-US" sz="3733" b="1" dirty="0">
                <a:solidFill>
                  <a:srgbClr val="000000"/>
                </a:solidFill>
                <a:latin typeface="楷体" panose="02010609060101010101" pitchFamily="49" charset="-122"/>
                <a:ea typeface="楷体" panose="02010609060101010101" pitchFamily="49" charset="-122"/>
              </a:rPr>
              <a:t>降</a:t>
            </a:r>
            <a:r>
              <a:rPr lang="zh-CN" altLang="en-US" sz="3733" b="1" dirty="0">
                <a:solidFill>
                  <a:srgbClr val="FF0000"/>
                </a:solidFill>
                <a:latin typeface="楷体" panose="02010609060101010101" pitchFamily="49" charset="-122"/>
                <a:ea typeface="楷体" panose="02010609060101010101" pitchFamily="49" charset="-122"/>
              </a:rPr>
              <a:t>临：</a:t>
            </a:r>
            <a:r>
              <a:rPr lang="zh-CN" altLang="en-US" sz="3733" dirty="0">
                <a:solidFill>
                  <a:prstClr val="black"/>
                </a:solidFill>
                <a:latin typeface="楷体" panose="02010609060101010101" pitchFamily="49" charset="-122"/>
                <a:ea typeface="楷体" panose="02010609060101010101" pitchFamily="49" charset="-122"/>
              </a:rPr>
              <a:t>到来；来临。</a:t>
            </a:r>
            <a:endParaRPr lang="zh-CN" altLang="en-US" sz="3733" dirty="0">
              <a:solidFill>
                <a:prstClr val="black"/>
              </a:solidFill>
              <a:latin typeface="楷体" panose="02010609060101010101" pitchFamily="49" charset="-122"/>
              <a:ea typeface="楷体" panose="02010609060101010101" pitchFamily="49" charset="-122"/>
            </a:endParaRPr>
          </a:p>
        </p:txBody>
      </p:sp>
      <p:pic>
        <p:nvPicPr>
          <p:cNvPr id="3074" name="Picture 2"/>
          <p:cNvPicPr>
            <a:picLocks noChangeAspect="1" noChangeArrowheads="1"/>
          </p:cNvPicPr>
          <p:nvPr/>
        </p:nvPicPr>
        <p:blipFill>
          <a:blip r:embed="rId3" cstate="print"/>
          <a:srcRect/>
          <a:stretch>
            <a:fillRect/>
          </a:stretch>
        </p:blipFill>
        <p:spPr bwMode="auto">
          <a:xfrm>
            <a:off x="6768075" y="1604797"/>
            <a:ext cx="4559300" cy="3048000"/>
          </a:xfrm>
          <a:prstGeom prst="rect">
            <a:avLst/>
          </a:prstGeom>
          <a:noFill/>
          <a:ln w="9525">
            <a:noFill/>
            <a:miter lim="800000"/>
            <a:headEnd/>
            <a:tailEnd/>
          </a:ln>
        </p:spPr>
      </p:pic>
      <p:sp>
        <p:nvSpPr>
          <p:cNvPr id="11" name="文本框 2"/>
          <p:cNvSpPr txBox="1"/>
          <p:nvPr/>
        </p:nvSpPr>
        <p:spPr>
          <a:xfrm>
            <a:off x="2735627" y="3525011"/>
            <a:ext cx="1832551" cy="2062101"/>
          </a:xfrm>
          <a:prstGeom prst="rect">
            <a:avLst/>
          </a:prstGeom>
          <a:noFill/>
        </p:spPr>
        <p:txBody>
          <a:bodyPr wrap="none" lIns="91439" tIns="45719" rIns="91439" bIns="45719" rtlCol="0" anchor="t">
            <a:spAutoFit/>
          </a:bodyPr>
          <a:lstStyle/>
          <a:p>
            <a:pPr defTabSz="914377" fontAlgn="base"/>
            <a:r>
              <a:rPr lang="zh-CN" altLang="en-US" sz="12800" b="1" dirty="0">
                <a:solidFill>
                  <a:srgbClr val="FF0000"/>
                </a:solidFill>
                <a:latin typeface="楷体" panose="02010609060101010101" pitchFamily="49" charset="-122"/>
                <a:ea typeface="楷体" panose="02010609060101010101" pitchFamily="49" charset="-122"/>
                <a:sym typeface="+mn-ea"/>
              </a:rPr>
              <a:t>临</a:t>
            </a:r>
            <a:endParaRPr lang="zh-CN" altLang="en-US" sz="12800" b="1" dirty="0">
              <a:solidFill>
                <a:srgbClr val="FF0000"/>
              </a:solidFill>
              <a:latin typeface="楷体" panose="02010609060101010101" pitchFamily="49" charset="-122"/>
              <a:ea typeface="楷体" panose="02010609060101010101" pitchFamily="49" charset="-122"/>
              <a:sym typeface="+mn-ea"/>
            </a:endParaRPr>
          </a:p>
        </p:txBody>
      </p:sp>
    </p:spTree>
    <p:extLst>
      <p:ext uri="{BB962C8B-B14F-4D97-AF65-F5344CB8AC3E}">
        <p14:creationId xmlns:p14="http://schemas.microsoft.com/office/powerpoint/2010/main" val="3125207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5" grpId="0" bldLvl="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2447595" y="1988840"/>
            <a:ext cx="1720943" cy="787195"/>
          </a:xfrm>
          <a:prstGeom prst="roundRect">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defTabSz="914377"/>
            <a:r>
              <a:rPr lang="zh-CN" altLang="en-US" sz="4267" b="1" dirty="0">
                <a:solidFill>
                  <a:schemeClr val="bg1"/>
                </a:solidFill>
                <a:latin typeface="华文细黑" panose="02010600040101010101" pitchFamily="2" charset="-122"/>
                <a:ea typeface="华文细黑" panose="02010600040101010101" pitchFamily="2" charset="-122"/>
              </a:rPr>
              <a:t>降临</a:t>
            </a:r>
            <a:endParaRPr lang="zh-CN" altLang="en-US" sz="4267" b="1" dirty="0">
              <a:solidFill>
                <a:schemeClr val="bg1"/>
              </a:solidFill>
              <a:latin typeface="华文细黑" panose="02010600040101010101" pitchFamily="2" charset="-122"/>
              <a:ea typeface="华文细黑" panose="02010600040101010101" pitchFamily="2" charset="-122"/>
            </a:endParaRPr>
          </a:p>
        </p:txBody>
      </p:sp>
      <p:sp>
        <p:nvSpPr>
          <p:cNvPr id="19" name="圆角矩形 18"/>
          <p:cNvSpPr/>
          <p:nvPr/>
        </p:nvSpPr>
        <p:spPr>
          <a:xfrm>
            <a:off x="4755874" y="1988840"/>
            <a:ext cx="1720943" cy="787195"/>
          </a:xfrm>
          <a:prstGeom prst="roundRect">
            <a:avLst/>
          </a:prstGeom>
          <a:solidFill>
            <a:schemeClr val="accent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defTabSz="914377"/>
            <a:r>
              <a:rPr lang="zh-CN" altLang="en-US" sz="4267" b="1" dirty="0">
                <a:solidFill>
                  <a:schemeClr val="bg1"/>
                </a:solidFill>
                <a:latin typeface="华文细黑" panose="02010600040101010101" pitchFamily="2" charset="-122"/>
                <a:ea typeface="华文细黑" panose="02010600040101010101" pitchFamily="2" charset="-122"/>
              </a:rPr>
              <a:t>来临</a:t>
            </a:r>
            <a:endParaRPr lang="zh-CN" altLang="en-US" sz="4267" b="1" dirty="0">
              <a:solidFill>
                <a:schemeClr val="bg1"/>
              </a:solidFill>
              <a:latin typeface="华文细黑" panose="02010600040101010101" pitchFamily="2" charset="-122"/>
              <a:ea typeface="华文细黑" panose="02010600040101010101" pitchFamily="2" charset="-122"/>
            </a:endParaRPr>
          </a:p>
        </p:txBody>
      </p:sp>
      <p:sp>
        <p:nvSpPr>
          <p:cNvPr id="20" name="圆角矩形 19"/>
          <p:cNvSpPr/>
          <p:nvPr/>
        </p:nvSpPr>
        <p:spPr>
          <a:xfrm>
            <a:off x="7120889" y="2038417"/>
            <a:ext cx="1720943" cy="787195"/>
          </a:xfrm>
          <a:prstGeom prst="roundRect">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defTabSz="914377"/>
            <a:r>
              <a:rPr lang="zh-CN" altLang="en-US" sz="4267" b="1" dirty="0">
                <a:solidFill>
                  <a:schemeClr val="bg1"/>
                </a:solidFill>
                <a:latin typeface="华文细黑" panose="02010600040101010101" pitchFamily="2" charset="-122"/>
                <a:ea typeface="华文细黑" panose="02010600040101010101" pitchFamily="2" charset="-122"/>
              </a:rPr>
              <a:t>光临</a:t>
            </a:r>
            <a:endParaRPr lang="zh-CN" altLang="en-US" sz="4267" b="1" dirty="0">
              <a:solidFill>
                <a:schemeClr val="bg1"/>
              </a:solidFill>
              <a:latin typeface="华文细黑" panose="02010600040101010101" pitchFamily="2" charset="-122"/>
              <a:ea typeface="华文细黑" panose="02010600040101010101" pitchFamily="2" charset="-122"/>
            </a:endParaRPr>
          </a:p>
        </p:txBody>
      </p:sp>
      <p:sp>
        <p:nvSpPr>
          <p:cNvPr id="15" name="TextBox 14"/>
          <p:cNvSpPr txBox="1"/>
          <p:nvPr/>
        </p:nvSpPr>
        <p:spPr>
          <a:xfrm>
            <a:off x="6192011" y="4035261"/>
            <a:ext cx="1344149" cy="995209"/>
          </a:xfrm>
          <a:prstGeom prst="rect">
            <a:avLst/>
          </a:prstGeom>
          <a:noFill/>
        </p:spPr>
        <p:txBody>
          <a:bodyPr wrap="square" rtlCol="0">
            <a:spAutoFit/>
          </a:bodyPr>
          <a:lstStyle/>
          <a:p>
            <a:r>
              <a:rPr lang="zh-CN" altLang="en-US" sz="5867" dirty="0">
                <a:latin typeface="楷体" pitchFamily="49" charset="-122"/>
                <a:ea typeface="楷体" pitchFamily="49" charset="-122"/>
              </a:rPr>
              <a:t>监</a:t>
            </a:r>
            <a:endParaRPr lang="zh-CN" altLang="en-US" sz="5867" dirty="0">
              <a:latin typeface="楷体" pitchFamily="49" charset="-122"/>
              <a:ea typeface="楷体" pitchFamily="49" charset="-122"/>
            </a:endParaRPr>
          </a:p>
        </p:txBody>
      </p:sp>
      <p:sp>
        <p:nvSpPr>
          <p:cNvPr id="16" name="TextBox 15"/>
          <p:cNvSpPr txBox="1"/>
          <p:nvPr/>
        </p:nvSpPr>
        <p:spPr>
          <a:xfrm>
            <a:off x="3791744" y="4005065"/>
            <a:ext cx="1344149" cy="995209"/>
          </a:xfrm>
          <a:prstGeom prst="rect">
            <a:avLst/>
          </a:prstGeom>
          <a:noFill/>
        </p:spPr>
        <p:txBody>
          <a:bodyPr wrap="square" rtlCol="0">
            <a:spAutoFit/>
          </a:bodyPr>
          <a:lstStyle/>
          <a:p>
            <a:r>
              <a:rPr lang="zh-CN" altLang="en-US" sz="5867" dirty="0">
                <a:latin typeface="楷体" pitchFamily="49" charset="-122"/>
                <a:ea typeface="楷体" pitchFamily="49" charset="-122"/>
              </a:rPr>
              <a:t>临</a:t>
            </a:r>
            <a:endParaRPr lang="zh-CN" altLang="en-US" sz="5867" dirty="0">
              <a:latin typeface="楷体" pitchFamily="49" charset="-122"/>
              <a:ea typeface="楷体" pitchFamily="49" charset="-122"/>
            </a:endParaRPr>
          </a:p>
        </p:txBody>
      </p:sp>
      <p:sp>
        <p:nvSpPr>
          <p:cNvPr id="26" name="TextBox 25"/>
          <p:cNvSpPr txBox="1"/>
          <p:nvPr/>
        </p:nvSpPr>
        <p:spPr>
          <a:xfrm>
            <a:off x="3503712" y="3332990"/>
            <a:ext cx="1632181" cy="880306"/>
          </a:xfrm>
          <a:prstGeom prst="rect">
            <a:avLst/>
          </a:prstGeom>
          <a:noFill/>
        </p:spPr>
        <p:txBody>
          <a:bodyPr wrap="square" rtlCol="0">
            <a:spAutoFit/>
          </a:bodyPr>
          <a:lstStyle/>
          <a:p>
            <a:pPr lvl="0" algn="ctr">
              <a:lnSpc>
                <a:spcPct val="120000"/>
              </a:lnSpc>
              <a:defRPr/>
            </a:pPr>
            <a:r>
              <a:rPr lang="en-US" altLang="zh-CN" sz="4267" dirty="0" err="1">
                <a:solidFill>
                  <a:srgbClr val="FF0000"/>
                </a:solidFill>
                <a:latin typeface="新宋体" pitchFamily="49" charset="-122"/>
                <a:ea typeface="新宋体" pitchFamily="49" charset="-122"/>
              </a:rPr>
              <a:t>lín</a:t>
            </a:r>
            <a:endParaRPr lang="zh-CN" altLang="en-US" sz="4267" b="1" dirty="0">
              <a:solidFill>
                <a:srgbClr val="FF0000"/>
              </a:solidFill>
              <a:latin typeface="新宋体" pitchFamily="49" charset="-122"/>
              <a:ea typeface="新宋体" pitchFamily="49" charset="-122"/>
              <a:cs typeface="汉语拼音" panose="000B0604020202020204" pitchFamily="34" charset="0"/>
            </a:endParaRPr>
          </a:p>
        </p:txBody>
      </p:sp>
      <p:sp>
        <p:nvSpPr>
          <p:cNvPr id="27" name="TextBox 26"/>
          <p:cNvSpPr txBox="1"/>
          <p:nvPr/>
        </p:nvSpPr>
        <p:spPr>
          <a:xfrm>
            <a:off x="5903979" y="3294701"/>
            <a:ext cx="1632181" cy="880306"/>
          </a:xfrm>
          <a:prstGeom prst="rect">
            <a:avLst/>
          </a:prstGeom>
          <a:noFill/>
        </p:spPr>
        <p:txBody>
          <a:bodyPr wrap="square" rtlCol="0">
            <a:spAutoFit/>
          </a:bodyPr>
          <a:lstStyle/>
          <a:p>
            <a:pPr lvl="0" algn="ctr">
              <a:lnSpc>
                <a:spcPct val="120000"/>
              </a:lnSpc>
              <a:defRPr/>
            </a:pPr>
            <a:r>
              <a:rPr lang="en-US" altLang="zh-CN" sz="4267" dirty="0" err="1">
                <a:solidFill>
                  <a:srgbClr val="FF0000"/>
                </a:solidFill>
                <a:latin typeface="新宋体" pitchFamily="49" charset="-122"/>
                <a:ea typeface="新宋体" pitchFamily="49" charset="-122"/>
              </a:rPr>
              <a:t>jiān</a:t>
            </a:r>
            <a:endParaRPr lang="zh-CN" altLang="en-US" sz="4267" b="1" dirty="0">
              <a:solidFill>
                <a:srgbClr val="FF0000"/>
              </a:solidFill>
              <a:latin typeface="新宋体" pitchFamily="49" charset="-122"/>
              <a:ea typeface="新宋体" pitchFamily="49" charset="-122"/>
              <a:cs typeface="汉语拼音" panose="000B0604020202020204" pitchFamily="34" charset="0"/>
            </a:endParaRPr>
          </a:p>
        </p:txBody>
      </p:sp>
      <p:sp>
        <p:nvSpPr>
          <p:cNvPr id="28" name="TextBox 27"/>
          <p:cNvSpPr txBox="1"/>
          <p:nvPr/>
        </p:nvSpPr>
        <p:spPr>
          <a:xfrm>
            <a:off x="7536160" y="4293097"/>
            <a:ext cx="2112235" cy="584775"/>
          </a:xfrm>
          <a:prstGeom prst="rect">
            <a:avLst/>
          </a:prstGeom>
          <a:noFill/>
        </p:spPr>
        <p:txBody>
          <a:bodyPr wrap="square" rtlCol="0">
            <a:spAutoFit/>
          </a:bodyPr>
          <a:lstStyle/>
          <a:p>
            <a:r>
              <a:rPr lang="zh-CN" altLang="en-US" sz="3200" dirty="0"/>
              <a:t>监督</a:t>
            </a:r>
            <a:endParaRPr lang="zh-CN" altLang="en-US" sz="3200" dirty="0"/>
          </a:p>
        </p:txBody>
      </p:sp>
    </p:spTree>
    <p:extLst>
      <p:ext uri="{BB962C8B-B14F-4D97-AF65-F5344CB8AC3E}">
        <p14:creationId xmlns:p14="http://schemas.microsoft.com/office/powerpoint/2010/main" val="33788687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9840416" y="1988840"/>
            <a:ext cx="1536171" cy="2496277"/>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p>
        </p:txBody>
      </p:sp>
      <p:sp>
        <p:nvSpPr>
          <p:cNvPr id="2" name="矩形 1"/>
          <p:cNvSpPr/>
          <p:nvPr/>
        </p:nvSpPr>
        <p:spPr>
          <a:xfrm>
            <a:off x="2477519" y="1508788"/>
            <a:ext cx="6363274" cy="861772"/>
          </a:xfrm>
          <a:prstGeom prst="rect">
            <a:avLst/>
          </a:prstGeom>
        </p:spPr>
        <p:txBody>
          <a:bodyPr wrap="none" lIns="121917" tIns="60959" rIns="121917" bIns="60959">
            <a:spAutoFit/>
          </a:bodyPr>
          <a:lstStyle/>
          <a:p>
            <a:pPr algn="ctr" defTabSz="914377"/>
            <a:r>
              <a:rPr lang="zh-CN" altLang="en-US" sz="4267" b="1" dirty="0">
                <a:solidFill>
                  <a:prstClr val="black"/>
                </a:solidFill>
                <a:latin typeface="楷体" panose="02010609060101010101" pitchFamily="49" charset="-122"/>
                <a:ea typeface="楷体" panose="02010609060101010101" pitchFamily="49" charset="-122"/>
              </a:rPr>
              <a:t>这是个寒冬</a:t>
            </a:r>
            <a:r>
              <a:rPr lang="zh-CN" altLang="en-US" sz="4800" b="1" dirty="0">
                <a:solidFill>
                  <a:srgbClr val="FF0000"/>
                </a:solidFill>
                <a:latin typeface="楷体" panose="02010609060101010101" pitchFamily="49" charset="-122"/>
                <a:ea typeface="楷体" panose="02010609060101010101" pitchFamily="49" charset="-122"/>
              </a:rPr>
              <a:t>腊</a:t>
            </a:r>
            <a:r>
              <a:rPr lang="zh-CN" altLang="en-US" sz="4267" b="1" dirty="0">
                <a:solidFill>
                  <a:prstClr val="black"/>
                </a:solidFill>
                <a:latin typeface="楷体" panose="02010609060101010101" pitchFamily="49" charset="-122"/>
                <a:ea typeface="楷体" panose="02010609060101010101" pitchFamily="49" charset="-122"/>
              </a:rPr>
              <a:t>月的深夜。</a:t>
            </a:r>
            <a:endParaRPr lang="zh-CN" altLang="en-US" sz="4267" b="1" dirty="0">
              <a:solidFill>
                <a:prstClr val="black"/>
              </a:solidFill>
              <a:latin typeface="楷体" panose="02010609060101010101" pitchFamily="49" charset="-122"/>
              <a:ea typeface="楷体" panose="02010609060101010101" pitchFamily="49" charset="-122"/>
            </a:endParaRPr>
          </a:p>
        </p:txBody>
      </p:sp>
      <p:sp>
        <p:nvSpPr>
          <p:cNvPr id="12" name="TextBox 11"/>
          <p:cNvSpPr txBox="1">
            <a:spLocks noChangeArrowheads="1"/>
          </p:cNvSpPr>
          <p:nvPr/>
        </p:nvSpPr>
        <p:spPr bwMode="auto">
          <a:xfrm>
            <a:off x="58027" y="118065"/>
            <a:ext cx="2741629" cy="584773"/>
          </a:xfrm>
          <a:prstGeom prst="rect">
            <a:avLst/>
          </a:prstGeom>
          <a:solidFill>
            <a:schemeClr val="accent2">
              <a:lumMod val="20000"/>
              <a:lumOff val="80000"/>
            </a:schemeClr>
          </a:solidFill>
          <a:ln>
            <a:noFill/>
          </a:ln>
          <a:extLst/>
        </p:spPr>
        <p:txBody>
          <a:bodyPr wrap="square" lIns="91439" tIns="45719" rIns="91439" bIns="45719">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defTabSz="914377" fontAlgn="base">
              <a:spcBef>
                <a:spcPct val="0"/>
              </a:spcBef>
              <a:spcAft>
                <a:spcPct val="0"/>
              </a:spcAft>
              <a:defRPr/>
            </a:pPr>
            <a:r>
              <a:rPr lang="zh-CN" altLang="en-US" sz="3200" dirty="0">
                <a:solidFill>
                  <a:srgbClr val="FF0000"/>
                </a:solidFill>
                <a:latin typeface="黑体" panose="02010609060101010101" pitchFamily="49" charset="-122"/>
                <a:ea typeface="黑体" panose="02010609060101010101" pitchFamily="49" charset="-122"/>
              </a:rPr>
              <a:t>结合字源识字</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8" name="文本框 2"/>
          <p:cNvSpPr txBox="1"/>
          <p:nvPr/>
        </p:nvSpPr>
        <p:spPr>
          <a:xfrm>
            <a:off x="335360" y="2180861"/>
            <a:ext cx="1832551" cy="2062101"/>
          </a:xfrm>
          <a:prstGeom prst="rect">
            <a:avLst/>
          </a:prstGeom>
          <a:noFill/>
        </p:spPr>
        <p:txBody>
          <a:bodyPr wrap="none" lIns="91439" tIns="45719" rIns="91439" bIns="45719" rtlCol="0" anchor="t">
            <a:spAutoFit/>
          </a:bodyPr>
          <a:lstStyle/>
          <a:p>
            <a:pPr defTabSz="914377" fontAlgn="base"/>
            <a:r>
              <a:rPr lang="zh-CN" altLang="en-US" sz="12800" b="1" dirty="0">
                <a:solidFill>
                  <a:srgbClr val="FF0000"/>
                </a:solidFill>
                <a:latin typeface="楷体" panose="02010609060101010101" pitchFamily="49" charset="-122"/>
                <a:ea typeface="楷体" panose="02010609060101010101" pitchFamily="49" charset="-122"/>
                <a:sym typeface="+mn-ea"/>
              </a:rPr>
              <a:t>腊</a:t>
            </a:r>
            <a:endParaRPr lang="zh-CN" altLang="en-US" sz="12800" b="1" dirty="0">
              <a:solidFill>
                <a:srgbClr val="FF0000"/>
              </a:solidFill>
              <a:latin typeface="楷体" panose="02010609060101010101" pitchFamily="49" charset="-122"/>
              <a:ea typeface="楷体" panose="02010609060101010101" pitchFamily="49" charset="-122"/>
              <a:sym typeface="+mn-ea"/>
            </a:endParaRPr>
          </a:p>
        </p:txBody>
      </p:sp>
      <p:pic>
        <p:nvPicPr>
          <p:cNvPr id="10" name="Picture 2" descr="http://qiyuan.chaziwang.com/pic/ziyuanimg/E8858A.png"/>
          <p:cNvPicPr>
            <a:picLocks noChangeAspect="1" noChangeArrowheads="1"/>
          </p:cNvPicPr>
          <p:nvPr/>
        </p:nvPicPr>
        <p:blipFill>
          <a:blip r:embed="rId3" cstate="print">
            <a:clrChange>
              <a:clrFrom>
                <a:srgbClr val="FFFFFF"/>
              </a:clrFrom>
              <a:clrTo>
                <a:srgbClr val="FFFFFF">
                  <a:alpha val="0"/>
                </a:srgbClr>
              </a:clrTo>
            </a:clrChange>
          </a:blip>
          <a:srcRect t="41999" r="69705"/>
          <a:stretch>
            <a:fillRect/>
          </a:stretch>
        </p:blipFill>
        <p:spPr bwMode="auto">
          <a:xfrm>
            <a:off x="1391478" y="3236980"/>
            <a:ext cx="2816357" cy="1988841"/>
          </a:xfrm>
          <a:prstGeom prst="rect">
            <a:avLst/>
          </a:prstGeom>
          <a:noFill/>
        </p:spPr>
      </p:pic>
      <p:pic>
        <p:nvPicPr>
          <p:cNvPr id="11" name="Picture 2" descr="http://qiyuan.chaziwang.com/pic/ziyuanimg/E8858A.png"/>
          <p:cNvPicPr>
            <a:picLocks noChangeAspect="1" noChangeArrowheads="1"/>
          </p:cNvPicPr>
          <p:nvPr/>
        </p:nvPicPr>
        <p:blipFill>
          <a:blip r:embed="rId3" cstate="print">
            <a:clrChange>
              <a:clrFrom>
                <a:srgbClr val="FFFFFF"/>
              </a:clrFrom>
              <a:clrTo>
                <a:srgbClr val="FFFFFF">
                  <a:alpha val="0"/>
                </a:srgbClr>
              </a:clrTo>
            </a:clrChange>
          </a:blip>
          <a:srcRect l="28918" t="64399" r="24607" b="4801"/>
          <a:stretch>
            <a:fillRect/>
          </a:stretch>
        </p:blipFill>
        <p:spPr bwMode="auto">
          <a:xfrm>
            <a:off x="4175787" y="4005064"/>
            <a:ext cx="4320480" cy="1056117"/>
          </a:xfrm>
          <a:prstGeom prst="rect">
            <a:avLst/>
          </a:prstGeom>
          <a:noFill/>
        </p:spPr>
      </p:pic>
      <p:sp>
        <p:nvSpPr>
          <p:cNvPr id="13" name="TextBox 12"/>
          <p:cNvSpPr txBox="1"/>
          <p:nvPr/>
        </p:nvSpPr>
        <p:spPr>
          <a:xfrm>
            <a:off x="2255574" y="2468893"/>
            <a:ext cx="7392821" cy="58477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3200" dirty="0"/>
              <a:t>形声。从肉</a:t>
            </a:r>
            <a:r>
              <a:rPr lang="en-US" altLang="zh-CN" sz="3200" dirty="0"/>
              <a:t>,</a:t>
            </a:r>
            <a:r>
              <a:rPr lang="zh-CN" altLang="en-US" sz="3200" dirty="0"/>
              <a:t>巤</a:t>
            </a:r>
            <a:r>
              <a:rPr lang="en-US" altLang="zh-CN" sz="3200" dirty="0"/>
              <a:t>( </a:t>
            </a:r>
            <a:r>
              <a:rPr lang="en-US" altLang="zh-CN" sz="3200" dirty="0" err="1"/>
              <a:t>liè</a:t>
            </a:r>
            <a:r>
              <a:rPr lang="en-US" altLang="zh-CN" sz="3200" dirty="0"/>
              <a:t>)</a:t>
            </a:r>
            <a:r>
              <a:rPr lang="zh-CN" altLang="en-US" sz="3200" dirty="0"/>
              <a:t>声。本义</a:t>
            </a:r>
            <a:r>
              <a:rPr lang="en-US" altLang="zh-CN" sz="3200" dirty="0"/>
              <a:t>:</a:t>
            </a:r>
            <a:r>
              <a:rPr lang="zh-CN" altLang="en-US" sz="3200" dirty="0"/>
              <a:t>年终祭祀。</a:t>
            </a:r>
            <a:endParaRPr lang="zh-CN" altLang="en-US" sz="3200" dirty="0">
              <a:latin typeface="楷体" pitchFamily="49" charset="-122"/>
              <a:ea typeface="楷体" pitchFamily="49" charset="-122"/>
            </a:endParaRPr>
          </a:p>
        </p:txBody>
      </p:sp>
      <p:sp>
        <p:nvSpPr>
          <p:cNvPr id="15" name="TextBox 14"/>
          <p:cNvSpPr txBox="1"/>
          <p:nvPr/>
        </p:nvSpPr>
        <p:spPr>
          <a:xfrm>
            <a:off x="9936427" y="3525011"/>
            <a:ext cx="1632181" cy="748988"/>
          </a:xfrm>
          <a:prstGeom prst="rect">
            <a:avLst/>
          </a:prstGeom>
          <a:noFill/>
        </p:spPr>
        <p:txBody>
          <a:bodyPr wrap="square" rtlCol="0">
            <a:spAutoFit/>
          </a:bodyPr>
          <a:lstStyle/>
          <a:p>
            <a:r>
              <a:rPr lang="zh-CN" altLang="en-US" sz="4267" dirty="0">
                <a:solidFill>
                  <a:srgbClr val="FF0000"/>
                </a:solidFill>
              </a:rPr>
              <a:t>蜡</a:t>
            </a:r>
            <a:r>
              <a:rPr lang="zh-CN" altLang="en-US" sz="4267" dirty="0"/>
              <a:t>烛</a:t>
            </a:r>
            <a:endParaRPr lang="zh-CN" altLang="en-US" sz="4267" dirty="0"/>
          </a:p>
        </p:txBody>
      </p:sp>
      <p:sp>
        <p:nvSpPr>
          <p:cNvPr id="16" name="TextBox 15"/>
          <p:cNvSpPr txBox="1"/>
          <p:nvPr/>
        </p:nvSpPr>
        <p:spPr>
          <a:xfrm>
            <a:off x="9936427" y="2276873"/>
            <a:ext cx="1632181" cy="748988"/>
          </a:xfrm>
          <a:prstGeom prst="rect">
            <a:avLst/>
          </a:prstGeom>
          <a:noFill/>
        </p:spPr>
        <p:txBody>
          <a:bodyPr wrap="square" rtlCol="0">
            <a:spAutoFit/>
          </a:bodyPr>
          <a:lstStyle/>
          <a:p>
            <a:r>
              <a:rPr lang="zh-CN" altLang="en-US" sz="4267" dirty="0">
                <a:solidFill>
                  <a:srgbClr val="FF0000"/>
                </a:solidFill>
              </a:rPr>
              <a:t>腊</a:t>
            </a:r>
            <a:r>
              <a:rPr lang="zh-CN" altLang="en-US" sz="4267" dirty="0"/>
              <a:t>月</a:t>
            </a:r>
            <a:endParaRPr lang="zh-CN" altLang="en-US" sz="4267" dirty="0"/>
          </a:p>
        </p:txBody>
      </p:sp>
      <p:sp>
        <p:nvSpPr>
          <p:cNvPr id="18" name="TextBox 17"/>
          <p:cNvSpPr txBox="1"/>
          <p:nvPr/>
        </p:nvSpPr>
        <p:spPr>
          <a:xfrm>
            <a:off x="10032438" y="4485117"/>
            <a:ext cx="1344149" cy="1077218"/>
          </a:xfrm>
          <a:prstGeom prst="rect">
            <a:avLst/>
          </a:prstGeom>
          <a:noFill/>
        </p:spPr>
        <p:txBody>
          <a:bodyPr wrap="square" rtlCol="0">
            <a:spAutoFit/>
          </a:bodyPr>
          <a:lstStyle/>
          <a:p>
            <a:r>
              <a:rPr lang="zh-CN" altLang="en-US" sz="3200" dirty="0"/>
              <a:t>注意区分</a:t>
            </a:r>
            <a:endParaRPr lang="zh-CN" altLang="en-US" sz="3200" dirty="0"/>
          </a:p>
        </p:txBody>
      </p:sp>
      <p:pic>
        <p:nvPicPr>
          <p:cNvPr id="51203" name="Picture 3"/>
          <p:cNvPicPr>
            <a:picLocks noChangeAspect="1" noChangeArrowheads="1"/>
          </p:cNvPicPr>
          <p:nvPr/>
        </p:nvPicPr>
        <p:blipFill>
          <a:blip r:embed="rId4" cstate="print">
            <a:clrChange>
              <a:clrFrom>
                <a:srgbClr val="F6F6F6"/>
              </a:clrFrom>
              <a:clrTo>
                <a:srgbClr val="F6F6F6">
                  <a:alpha val="0"/>
                </a:srgbClr>
              </a:clrTo>
            </a:clrChange>
          </a:blip>
          <a:srcRect/>
          <a:stretch>
            <a:fillRect/>
          </a:stretch>
        </p:blipFill>
        <p:spPr bwMode="auto">
          <a:xfrm rot="2160384">
            <a:off x="9526803" y="3798877"/>
            <a:ext cx="635760" cy="1099491"/>
          </a:xfrm>
          <a:prstGeom prst="rect">
            <a:avLst/>
          </a:prstGeom>
          <a:noFill/>
          <a:ln w="9525">
            <a:noFill/>
            <a:miter lim="800000"/>
            <a:headEnd/>
            <a:tailEnd/>
          </a:ln>
        </p:spPr>
      </p:pic>
    </p:spTree>
    <p:extLst>
      <p:ext uri="{BB962C8B-B14F-4D97-AF65-F5344CB8AC3E}">
        <p14:creationId xmlns:p14="http://schemas.microsoft.com/office/powerpoint/2010/main" val="38735121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4" name="Picture 6" descr="http://pic.51yuansu.com/pic3/cover/01/24/71/5922a38482e23_610.jpg"/>
          <p:cNvPicPr>
            <a:picLocks noChangeAspect="1" noChangeArrowheads="1"/>
          </p:cNvPicPr>
          <p:nvPr/>
        </p:nvPicPr>
        <p:blipFill>
          <a:blip r:embed="rId3" cstate="print">
            <a:clrChange>
              <a:clrFrom>
                <a:srgbClr val="F6F6F6"/>
              </a:clrFrom>
              <a:clrTo>
                <a:srgbClr val="F6F6F6">
                  <a:alpha val="0"/>
                </a:srgbClr>
              </a:clrTo>
            </a:clrChange>
          </a:blip>
          <a:srcRect/>
          <a:stretch>
            <a:fillRect/>
          </a:stretch>
        </p:blipFill>
        <p:spPr bwMode="auto">
          <a:xfrm>
            <a:off x="5327915" y="3621022"/>
            <a:ext cx="1248139" cy="2229335"/>
          </a:xfrm>
          <a:prstGeom prst="rect">
            <a:avLst/>
          </a:prstGeom>
          <a:noFill/>
        </p:spPr>
      </p:pic>
      <p:grpSp>
        <p:nvGrpSpPr>
          <p:cNvPr id="61" name="组合 60"/>
          <p:cNvGrpSpPr/>
          <p:nvPr/>
        </p:nvGrpSpPr>
        <p:grpSpPr>
          <a:xfrm>
            <a:off x="815413" y="644691"/>
            <a:ext cx="2339102" cy="2079136"/>
            <a:chOff x="1043608" y="699542"/>
            <a:chExt cx="1754326" cy="1559352"/>
          </a:xfrm>
        </p:grpSpPr>
        <p:sp>
          <p:nvSpPr>
            <p:cNvPr id="60" name="矩形 59"/>
            <p:cNvSpPr/>
            <p:nvPr/>
          </p:nvSpPr>
          <p:spPr>
            <a:xfrm>
              <a:off x="1043608" y="1635646"/>
              <a:ext cx="1754326" cy="623248"/>
            </a:xfrm>
            <a:prstGeom prst="rect">
              <a:avLst/>
            </a:prstGeom>
          </p:spPr>
          <p:txBody>
            <a:bodyPr wrap="none">
              <a:spAutoFit/>
            </a:bodyPr>
            <a:lstStyle/>
            <a:p>
              <a:r>
                <a:rPr lang="zh-CN" altLang="en-US" sz="4800" dirty="0">
                  <a:latin typeface="楷体" pitchFamily="49" charset="-122"/>
                  <a:ea typeface="楷体" pitchFamily="49" charset="-122"/>
                </a:rPr>
                <a:t>八角楼 </a:t>
              </a:r>
              <a:endParaRPr lang="zh-CN" altLang="en-US" sz="4800" dirty="0">
                <a:latin typeface="楷体" pitchFamily="49" charset="-122"/>
                <a:ea typeface="楷体" pitchFamily="49" charset="-122"/>
              </a:endParaRPr>
            </a:p>
          </p:txBody>
        </p:sp>
        <p:pic>
          <p:nvPicPr>
            <p:cNvPr id="48135" name="Picture 7"/>
            <p:cNvPicPr>
              <a:picLocks noChangeAspect="1" noChangeArrowheads="1"/>
            </p:cNvPicPr>
            <p:nvPr/>
          </p:nvPicPr>
          <p:blipFill>
            <a:blip r:embed="rId4" cstate="print">
              <a:clrChange>
                <a:clrFrom>
                  <a:srgbClr val="F6F6F6"/>
                </a:clrFrom>
                <a:clrTo>
                  <a:srgbClr val="F6F6F6">
                    <a:alpha val="0"/>
                  </a:srgbClr>
                </a:clrTo>
              </a:clrChange>
            </a:blip>
            <a:srcRect/>
            <a:stretch>
              <a:fillRect/>
            </a:stretch>
          </p:blipFill>
          <p:spPr bwMode="auto">
            <a:xfrm>
              <a:off x="1043608" y="699542"/>
              <a:ext cx="1354261" cy="1019946"/>
            </a:xfrm>
            <a:prstGeom prst="rect">
              <a:avLst/>
            </a:prstGeom>
            <a:noFill/>
            <a:ln w="9525">
              <a:noFill/>
              <a:miter lim="800000"/>
              <a:headEnd/>
              <a:tailEnd/>
            </a:ln>
          </p:spPr>
        </p:pic>
      </p:grpSp>
      <p:grpSp>
        <p:nvGrpSpPr>
          <p:cNvPr id="62" name="组合 61"/>
          <p:cNvGrpSpPr/>
          <p:nvPr/>
        </p:nvGrpSpPr>
        <p:grpSpPr>
          <a:xfrm>
            <a:off x="2831637" y="836713"/>
            <a:ext cx="1805682" cy="2079136"/>
            <a:chOff x="1043608" y="699542"/>
            <a:chExt cx="1354261" cy="1559352"/>
          </a:xfrm>
        </p:grpSpPr>
        <p:sp>
          <p:nvSpPr>
            <p:cNvPr id="63" name="矩形 62"/>
            <p:cNvSpPr/>
            <p:nvPr/>
          </p:nvSpPr>
          <p:spPr>
            <a:xfrm>
              <a:off x="1303764" y="1635646"/>
              <a:ext cx="1061829" cy="623248"/>
            </a:xfrm>
            <a:prstGeom prst="rect">
              <a:avLst/>
            </a:prstGeom>
          </p:spPr>
          <p:txBody>
            <a:bodyPr wrap="none">
              <a:spAutoFit/>
            </a:bodyPr>
            <a:lstStyle/>
            <a:p>
              <a:r>
                <a:rPr lang="zh-CN" altLang="en-US" sz="4800" dirty="0">
                  <a:latin typeface="楷体" pitchFamily="49" charset="-122"/>
                  <a:ea typeface="楷体" pitchFamily="49" charset="-122"/>
                </a:rPr>
                <a:t>斗争</a:t>
              </a:r>
              <a:endParaRPr lang="zh-CN" altLang="en-US" sz="4800" dirty="0">
                <a:latin typeface="楷体" pitchFamily="49" charset="-122"/>
                <a:ea typeface="楷体" pitchFamily="49" charset="-122"/>
              </a:endParaRPr>
            </a:p>
          </p:txBody>
        </p:sp>
        <p:pic>
          <p:nvPicPr>
            <p:cNvPr id="64" name="Picture 7"/>
            <p:cNvPicPr>
              <a:picLocks noChangeAspect="1" noChangeArrowheads="1"/>
            </p:cNvPicPr>
            <p:nvPr/>
          </p:nvPicPr>
          <p:blipFill>
            <a:blip r:embed="rId4" cstate="print">
              <a:clrChange>
                <a:clrFrom>
                  <a:srgbClr val="F6F6F6"/>
                </a:clrFrom>
                <a:clrTo>
                  <a:srgbClr val="F6F6F6">
                    <a:alpha val="0"/>
                  </a:srgbClr>
                </a:clrTo>
              </a:clrChange>
            </a:blip>
            <a:srcRect/>
            <a:stretch>
              <a:fillRect/>
            </a:stretch>
          </p:blipFill>
          <p:spPr bwMode="auto">
            <a:xfrm>
              <a:off x="1043608" y="699542"/>
              <a:ext cx="1354261" cy="1019946"/>
            </a:xfrm>
            <a:prstGeom prst="rect">
              <a:avLst/>
            </a:prstGeom>
            <a:noFill/>
            <a:ln w="9525">
              <a:noFill/>
              <a:miter lim="800000"/>
              <a:headEnd/>
              <a:tailEnd/>
            </a:ln>
          </p:spPr>
        </p:pic>
      </p:grpSp>
      <p:grpSp>
        <p:nvGrpSpPr>
          <p:cNvPr id="83" name="组合 82"/>
          <p:cNvGrpSpPr/>
          <p:nvPr/>
        </p:nvGrpSpPr>
        <p:grpSpPr>
          <a:xfrm>
            <a:off x="5135893" y="1124745"/>
            <a:ext cx="1805682" cy="2079136"/>
            <a:chOff x="1043608" y="699542"/>
            <a:chExt cx="1354261" cy="1559352"/>
          </a:xfrm>
        </p:grpSpPr>
        <p:sp>
          <p:nvSpPr>
            <p:cNvPr id="84" name="矩形 83"/>
            <p:cNvSpPr/>
            <p:nvPr/>
          </p:nvSpPr>
          <p:spPr>
            <a:xfrm>
              <a:off x="1303764" y="1635646"/>
              <a:ext cx="1061829" cy="623248"/>
            </a:xfrm>
            <a:prstGeom prst="rect">
              <a:avLst/>
            </a:prstGeom>
          </p:spPr>
          <p:txBody>
            <a:bodyPr wrap="none">
              <a:spAutoFit/>
            </a:bodyPr>
            <a:lstStyle/>
            <a:p>
              <a:r>
                <a:rPr lang="zh-CN" altLang="en-US" sz="4800" dirty="0">
                  <a:latin typeface="楷体" pitchFamily="49" charset="-122"/>
                  <a:ea typeface="楷体" pitchFamily="49" charset="-122"/>
                </a:rPr>
                <a:t>年代</a:t>
              </a:r>
              <a:endParaRPr lang="zh-CN" altLang="en-US" sz="4800" dirty="0">
                <a:latin typeface="楷体" pitchFamily="49" charset="-122"/>
                <a:ea typeface="楷体" pitchFamily="49" charset="-122"/>
              </a:endParaRPr>
            </a:p>
          </p:txBody>
        </p:sp>
        <p:pic>
          <p:nvPicPr>
            <p:cNvPr id="85" name="Picture 7"/>
            <p:cNvPicPr>
              <a:picLocks noChangeAspect="1" noChangeArrowheads="1"/>
            </p:cNvPicPr>
            <p:nvPr/>
          </p:nvPicPr>
          <p:blipFill>
            <a:blip r:embed="rId4" cstate="print">
              <a:clrChange>
                <a:clrFrom>
                  <a:srgbClr val="F6F6F6"/>
                </a:clrFrom>
                <a:clrTo>
                  <a:srgbClr val="F6F6F6">
                    <a:alpha val="0"/>
                  </a:srgbClr>
                </a:clrTo>
              </a:clrChange>
            </a:blip>
            <a:srcRect/>
            <a:stretch>
              <a:fillRect/>
            </a:stretch>
          </p:blipFill>
          <p:spPr bwMode="auto">
            <a:xfrm>
              <a:off x="1043608" y="699542"/>
              <a:ext cx="1354261" cy="1019946"/>
            </a:xfrm>
            <a:prstGeom prst="rect">
              <a:avLst/>
            </a:prstGeom>
            <a:noFill/>
            <a:ln w="9525">
              <a:noFill/>
              <a:miter lim="800000"/>
              <a:headEnd/>
              <a:tailEnd/>
            </a:ln>
          </p:spPr>
        </p:pic>
      </p:grpSp>
      <p:grpSp>
        <p:nvGrpSpPr>
          <p:cNvPr id="87" name="组合 86"/>
          <p:cNvGrpSpPr/>
          <p:nvPr/>
        </p:nvGrpSpPr>
        <p:grpSpPr>
          <a:xfrm>
            <a:off x="7536160" y="932723"/>
            <a:ext cx="1805682" cy="2079136"/>
            <a:chOff x="1043608" y="699542"/>
            <a:chExt cx="1354261" cy="1559352"/>
          </a:xfrm>
        </p:grpSpPr>
        <p:sp>
          <p:nvSpPr>
            <p:cNvPr id="88" name="矩形 87"/>
            <p:cNvSpPr/>
            <p:nvPr/>
          </p:nvSpPr>
          <p:spPr>
            <a:xfrm>
              <a:off x="1303764" y="1635646"/>
              <a:ext cx="1061829" cy="623248"/>
            </a:xfrm>
            <a:prstGeom prst="rect">
              <a:avLst/>
            </a:prstGeom>
          </p:spPr>
          <p:txBody>
            <a:bodyPr wrap="none">
              <a:spAutoFit/>
            </a:bodyPr>
            <a:lstStyle/>
            <a:p>
              <a:r>
                <a:rPr lang="zh-CN" altLang="en-US" sz="4800" dirty="0">
                  <a:latin typeface="楷体" pitchFamily="49" charset="-122"/>
                  <a:ea typeface="楷体" pitchFamily="49" charset="-122"/>
                </a:rPr>
                <a:t>腊月</a:t>
              </a:r>
              <a:endParaRPr lang="zh-CN" altLang="en-US" sz="4800" dirty="0">
                <a:latin typeface="楷体" pitchFamily="49" charset="-122"/>
                <a:ea typeface="楷体" pitchFamily="49" charset="-122"/>
              </a:endParaRPr>
            </a:p>
          </p:txBody>
        </p:sp>
        <p:pic>
          <p:nvPicPr>
            <p:cNvPr id="89" name="Picture 7"/>
            <p:cNvPicPr>
              <a:picLocks noChangeAspect="1" noChangeArrowheads="1"/>
            </p:cNvPicPr>
            <p:nvPr/>
          </p:nvPicPr>
          <p:blipFill>
            <a:blip r:embed="rId4" cstate="print">
              <a:clrChange>
                <a:clrFrom>
                  <a:srgbClr val="F6F6F6"/>
                </a:clrFrom>
                <a:clrTo>
                  <a:srgbClr val="F6F6F6">
                    <a:alpha val="0"/>
                  </a:srgbClr>
                </a:clrTo>
              </a:clrChange>
            </a:blip>
            <a:srcRect/>
            <a:stretch>
              <a:fillRect/>
            </a:stretch>
          </p:blipFill>
          <p:spPr bwMode="auto">
            <a:xfrm>
              <a:off x="1043608" y="699542"/>
              <a:ext cx="1354261" cy="1019946"/>
            </a:xfrm>
            <a:prstGeom prst="rect">
              <a:avLst/>
            </a:prstGeom>
            <a:noFill/>
            <a:ln w="9525">
              <a:noFill/>
              <a:miter lim="800000"/>
              <a:headEnd/>
              <a:tailEnd/>
            </a:ln>
          </p:spPr>
        </p:pic>
      </p:grpSp>
      <p:grpSp>
        <p:nvGrpSpPr>
          <p:cNvPr id="90" name="组合 89"/>
          <p:cNvGrpSpPr/>
          <p:nvPr/>
        </p:nvGrpSpPr>
        <p:grpSpPr>
          <a:xfrm>
            <a:off x="9456373" y="836713"/>
            <a:ext cx="1805682" cy="2079136"/>
            <a:chOff x="1043608" y="699542"/>
            <a:chExt cx="1354261" cy="1559352"/>
          </a:xfrm>
        </p:grpSpPr>
        <p:sp>
          <p:nvSpPr>
            <p:cNvPr id="91" name="矩形 90"/>
            <p:cNvSpPr/>
            <p:nvPr/>
          </p:nvSpPr>
          <p:spPr>
            <a:xfrm>
              <a:off x="1303764" y="1635646"/>
              <a:ext cx="1061829" cy="623248"/>
            </a:xfrm>
            <a:prstGeom prst="rect">
              <a:avLst/>
            </a:prstGeom>
          </p:spPr>
          <p:txBody>
            <a:bodyPr wrap="none">
              <a:spAutoFit/>
            </a:bodyPr>
            <a:lstStyle/>
            <a:p>
              <a:r>
                <a:rPr lang="zh-CN" altLang="en-US" sz="4800" dirty="0">
                  <a:latin typeface="楷体" pitchFamily="49" charset="-122"/>
                  <a:ea typeface="楷体" pitchFamily="49" charset="-122"/>
                </a:rPr>
                <a:t>文章</a:t>
              </a:r>
              <a:endParaRPr lang="zh-CN" altLang="en-US" sz="4800" dirty="0">
                <a:latin typeface="楷体" pitchFamily="49" charset="-122"/>
                <a:ea typeface="楷体" pitchFamily="49" charset="-122"/>
              </a:endParaRPr>
            </a:p>
          </p:txBody>
        </p:sp>
        <p:pic>
          <p:nvPicPr>
            <p:cNvPr id="92" name="Picture 7"/>
            <p:cNvPicPr>
              <a:picLocks noChangeAspect="1" noChangeArrowheads="1"/>
            </p:cNvPicPr>
            <p:nvPr/>
          </p:nvPicPr>
          <p:blipFill>
            <a:blip r:embed="rId4" cstate="print">
              <a:clrChange>
                <a:clrFrom>
                  <a:srgbClr val="F6F6F6"/>
                </a:clrFrom>
                <a:clrTo>
                  <a:srgbClr val="F6F6F6">
                    <a:alpha val="0"/>
                  </a:srgbClr>
                </a:clrTo>
              </a:clrChange>
            </a:blip>
            <a:srcRect/>
            <a:stretch>
              <a:fillRect/>
            </a:stretch>
          </p:blipFill>
          <p:spPr bwMode="auto">
            <a:xfrm>
              <a:off x="1043608" y="699542"/>
              <a:ext cx="1354261" cy="1019946"/>
            </a:xfrm>
            <a:prstGeom prst="rect">
              <a:avLst/>
            </a:prstGeom>
            <a:noFill/>
            <a:ln w="9525">
              <a:noFill/>
              <a:miter lim="800000"/>
              <a:headEnd/>
              <a:tailEnd/>
            </a:ln>
          </p:spPr>
        </p:pic>
      </p:grpSp>
      <p:grpSp>
        <p:nvGrpSpPr>
          <p:cNvPr id="93" name="组合 92"/>
          <p:cNvGrpSpPr/>
          <p:nvPr/>
        </p:nvGrpSpPr>
        <p:grpSpPr>
          <a:xfrm>
            <a:off x="1583499" y="3332990"/>
            <a:ext cx="1805682" cy="2079136"/>
            <a:chOff x="1043608" y="699542"/>
            <a:chExt cx="1354261" cy="1559352"/>
          </a:xfrm>
        </p:grpSpPr>
        <p:sp>
          <p:nvSpPr>
            <p:cNvPr id="94" name="矩形 93"/>
            <p:cNvSpPr/>
            <p:nvPr/>
          </p:nvSpPr>
          <p:spPr>
            <a:xfrm>
              <a:off x="1303764" y="1635646"/>
              <a:ext cx="1061829" cy="623248"/>
            </a:xfrm>
            <a:prstGeom prst="rect">
              <a:avLst/>
            </a:prstGeom>
          </p:spPr>
          <p:txBody>
            <a:bodyPr wrap="none">
              <a:spAutoFit/>
            </a:bodyPr>
            <a:lstStyle/>
            <a:p>
              <a:r>
                <a:rPr lang="zh-CN" altLang="en-US" sz="4800" dirty="0">
                  <a:latin typeface="楷体" pitchFamily="49" charset="-122"/>
                  <a:ea typeface="楷体" pitchFamily="49" charset="-122"/>
                </a:rPr>
                <a:t>握着</a:t>
              </a:r>
              <a:endParaRPr lang="zh-CN" altLang="en-US" sz="4800" dirty="0">
                <a:latin typeface="楷体" pitchFamily="49" charset="-122"/>
                <a:ea typeface="楷体" pitchFamily="49" charset="-122"/>
              </a:endParaRPr>
            </a:p>
          </p:txBody>
        </p:sp>
        <p:pic>
          <p:nvPicPr>
            <p:cNvPr id="95" name="Picture 7"/>
            <p:cNvPicPr>
              <a:picLocks noChangeAspect="1" noChangeArrowheads="1"/>
            </p:cNvPicPr>
            <p:nvPr/>
          </p:nvPicPr>
          <p:blipFill>
            <a:blip r:embed="rId4" cstate="print">
              <a:clrChange>
                <a:clrFrom>
                  <a:srgbClr val="F6F6F6"/>
                </a:clrFrom>
                <a:clrTo>
                  <a:srgbClr val="F6F6F6">
                    <a:alpha val="0"/>
                  </a:srgbClr>
                </a:clrTo>
              </a:clrChange>
            </a:blip>
            <a:srcRect/>
            <a:stretch>
              <a:fillRect/>
            </a:stretch>
          </p:blipFill>
          <p:spPr bwMode="auto">
            <a:xfrm>
              <a:off x="1043608" y="699542"/>
              <a:ext cx="1354261" cy="1019946"/>
            </a:xfrm>
            <a:prstGeom prst="rect">
              <a:avLst/>
            </a:prstGeom>
            <a:noFill/>
            <a:ln w="9525">
              <a:noFill/>
              <a:miter lim="800000"/>
              <a:headEnd/>
              <a:tailEnd/>
            </a:ln>
          </p:spPr>
        </p:pic>
      </p:grpSp>
      <p:grpSp>
        <p:nvGrpSpPr>
          <p:cNvPr id="96" name="组合 95"/>
          <p:cNvGrpSpPr/>
          <p:nvPr/>
        </p:nvGrpSpPr>
        <p:grpSpPr>
          <a:xfrm>
            <a:off x="3311691" y="2948947"/>
            <a:ext cx="1805682" cy="2079136"/>
            <a:chOff x="1043608" y="699542"/>
            <a:chExt cx="1354261" cy="1559352"/>
          </a:xfrm>
        </p:grpSpPr>
        <p:sp>
          <p:nvSpPr>
            <p:cNvPr id="97" name="矩形 96"/>
            <p:cNvSpPr/>
            <p:nvPr/>
          </p:nvSpPr>
          <p:spPr>
            <a:xfrm>
              <a:off x="1303764" y="1635646"/>
              <a:ext cx="1061829" cy="623248"/>
            </a:xfrm>
            <a:prstGeom prst="rect">
              <a:avLst/>
            </a:prstGeom>
          </p:spPr>
          <p:txBody>
            <a:bodyPr wrap="none">
              <a:spAutoFit/>
            </a:bodyPr>
            <a:lstStyle/>
            <a:p>
              <a:r>
                <a:rPr lang="zh-CN" altLang="en-US" sz="4800" dirty="0">
                  <a:latin typeface="楷体" pitchFamily="49" charset="-122"/>
                  <a:ea typeface="楷体" pitchFamily="49" charset="-122"/>
                </a:rPr>
                <a:t>凝视</a:t>
              </a:r>
              <a:endParaRPr lang="zh-CN" altLang="en-US" sz="4800" dirty="0">
                <a:latin typeface="楷体" pitchFamily="49" charset="-122"/>
                <a:ea typeface="楷体" pitchFamily="49" charset="-122"/>
              </a:endParaRPr>
            </a:p>
          </p:txBody>
        </p:sp>
        <p:pic>
          <p:nvPicPr>
            <p:cNvPr id="98" name="Picture 7"/>
            <p:cNvPicPr>
              <a:picLocks noChangeAspect="1" noChangeArrowheads="1"/>
            </p:cNvPicPr>
            <p:nvPr/>
          </p:nvPicPr>
          <p:blipFill>
            <a:blip r:embed="rId4" cstate="print">
              <a:clrChange>
                <a:clrFrom>
                  <a:srgbClr val="F6F6F6"/>
                </a:clrFrom>
                <a:clrTo>
                  <a:srgbClr val="F6F6F6">
                    <a:alpha val="0"/>
                  </a:srgbClr>
                </a:clrTo>
              </a:clrChange>
            </a:blip>
            <a:srcRect/>
            <a:stretch>
              <a:fillRect/>
            </a:stretch>
          </p:blipFill>
          <p:spPr bwMode="auto">
            <a:xfrm>
              <a:off x="1043608" y="699542"/>
              <a:ext cx="1354261" cy="1019946"/>
            </a:xfrm>
            <a:prstGeom prst="rect">
              <a:avLst/>
            </a:prstGeom>
            <a:noFill/>
            <a:ln w="9525">
              <a:noFill/>
              <a:miter lim="800000"/>
              <a:headEnd/>
              <a:tailEnd/>
            </a:ln>
          </p:spPr>
        </p:pic>
      </p:grpSp>
      <p:grpSp>
        <p:nvGrpSpPr>
          <p:cNvPr id="99" name="组合 98"/>
          <p:cNvGrpSpPr/>
          <p:nvPr/>
        </p:nvGrpSpPr>
        <p:grpSpPr>
          <a:xfrm>
            <a:off x="6768075" y="3525011"/>
            <a:ext cx="1805682" cy="2079136"/>
            <a:chOff x="1043608" y="699542"/>
            <a:chExt cx="1354261" cy="1559352"/>
          </a:xfrm>
        </p:grpSpPr>
        <p:sp>
          <p:nvSpPr>
            <p:cNvPr id="100" name="矩形 99"/>
            <p:cNvSpPr/>
            <p:nvPr/>
          </p:nvSpPr>
          <p:spPr>
            <a:xfrm>
              <a:off x="1303764" y="1635646"/>
              <a:ext cx="1061829" cy="623248"/>
            </a:xfrm>
            <a:prstGeom prst="rect">
              <a:avLst/>
            </a:prstGeom>
          </p:spPr>
          <p:txBody>
            <a:bodyPr wrap="none">
              <a:spAutoFit/>
            </a:bodyPr>
            <a:lstStyle/>
            <a:p>
              <a:r>
                <a:rPr lang="zh-CN" altLang="en-US" sz="4800" dirty="0">
                  <a:latin typeface="楷体" pitchFamily="49" charset="-122"/>
                  <a:ea typeface="楷体" pitchFamily="49" charset="-122"/>
                </a:rPr>
                <a:t>察觉</a:t>
              </a:r>
              <a:endParaRPr lang="zh-CN" altLang="en-US" sz="4800" dirty="0">
                <a:latin typeface="楷体" pitchFamily="49" charset="-122"/>
                <a:ea typeface="楷体" pitchFamily="49" charset="-122"/>
              </a:endParaRPr>
            </a:p>
          </p:txBody>
        </p:sp>
        <p:pic>
          <p:nvPicPr>
            <p:cNvPr id="101" name="Picture 7"/>
            <p:cNvPicPr>
              <a:picLocks noChangeAspect="1" noChangeArrowheads="1"/>
            </p:cNvPicPr>
            <p:nvPr/>
          </p:nvPicPr>
          <p:blipFill>
            <a:blip r:embed="rId4" cstate="print">
              <a:clrChange>
                <a:clrFrom>
                  <a:srgbClr val="F6F6F6"/>
                </a:clrFrom>
                <a:clrTo>
                  <a:srgbClr val="F6F6F6">
                    <a:alpha val="0"/>
                  </a:srgbClr>
                </a:clrTo>
              </a:clrChange>
            </a:blip>
            <a:srcRect/>
            <a:stretch>
              <a:fillRect/>
            </a:stretch>
          </p:blipFill>
          <p:spPr bwMode="auto">
            <a:xfrm>
              <a:off x="1043608" y="699542"/>
              <a:ext cx="1354261" cy="1019946"/>
            </a:xfrm>
            <a:prstGeom prst="rect">
              <a:avLst/>
            </a:prstGeom>
            <a:noFill/>
            <a:ln w="9525">
              <a:noFill/>
              <a:miter lim="800000"/>
              <a:headEnd/>
              <a:tailEnd/>
            </a:ln>
          </p:spPr>
        </p:pic>
      </p:grpSp>
      <p:grpSp>
        <p:nvGrpSpPr>
          <p:cNvPr id="102" name="组合 101"/>
          <p:cNvGrpSpPr/>
          <p:nvPr/>
        </p:nvGrpSpPr>
        <p:grpSpPr>
          <a:xfrm>
            <a:off x="8688288" y="3140969"/>
            <a:ext cx="1805682" cy="2079136"/>
            <a:chOff x="1043608" y="699542"/>
            <a:chExt cx="1354261" cy="1559352"/>
          </a:xfrm>
        </p:grpSpPr>
        <p:sp>
          <p:nvSpPr>
            <p:cNvPr id="103" name="矩形 102"/>
            <p:cNvSpPr/>
            <p:nvPr/>
          </p:nvSpPr>
          <p:spPr>
            <a:xfrm>
              <a:off x="1303764" y="1635646"/>
              <a:ext cx="1061829" cy="623248"/>
            </a:xfrm>
            <a:prstGeom prst="rect">
              <a:avLst/>
            </a:prstGeom>
          </p:spPr>
          <p:txBody>
            <a:bodyPr wrap="none">
              <a:spAutoFit/>
            </a:bodyPr>
            <a:lstStyle/>
            <a:p>
              <a:r>
                <a:rPr lang="zh-CN" altLang="en-US" sz="4800" dirty="0">
                  <a:latin typeface="楷体" pitchFamily="49" charset="-122"/>
                  <a:ea typeface="楷体" pitchFamily="49" charset="-122"/>
                </a:rPr>
                <a:t>油灯</a:t>
              </a:r>
              <a:endParaRPr lang="zh-CN" altLang="en-US" sz="4800" dirty="0">
                <a:latin typeface="楷体" pitchFamily="49" charset="-122"/>
                <a:ea typeface="楷体" pitchFamily="49" charset="-122"/>
              </a:endParaRPr>
            </a:p>
          </p:txBody>
        </p:sp>
        <p:pic>
          <p:nvPicPr>
            <p:cNvPr id="104" name="Picture 7"/>
            <p:cNvPicPr>
              <a:picLocks noChangeAspect="1" noChangeArrowheads="1"/>
            </p:cNvPicPr>
            <p:nvPr/>
          </p:nvPicPr>
          <p:blipFill>
            <a:blip r:embed="rId4" cstate="print">
              <a:clrChange>
                <a:clrFrom>
                  <a:srgbClr val="F6F6F6"/>
                </a:clrFrom>
                <a:clrTo>
                  <a:srgbClr val="F6F6F6">
                    <a:alpha val="0"/>
                  </a:srgbClr>
                </a:clrTo>
              </a:clrChange>
            </a:blip>
            <a:srcRect/>
            <a:stretch>
              <a:fillRect/>
            </a:stretch>
          </p:blipFill>
          <p:spPr bwMode="auto">
            <a:xfrm>
              <a:off x="1043608" y="699542"/>
              <a:ext cx="1354261" cy="1019946"/>
            </a:xfrm>
            <a:prstGeom prst="rect">
              <a:avLst/>
            </a:prstGeom>
            <a:noFill/>
            <a:ln w="9525">
              <a:noFill/>
              <a:miter lim="800000"/>
              <a:headEnd/>
              <a:tailEnd/>
            </a:ln>
          </p:spPr>
        </p:pic>
      </p:grpSp>
      <p:pic>
        <p:nvPicPr>
          <p:cNvPr id="48137" name="Picture 9" descr="http://pic.51yuansu.com/pic3/cover/01/31/98/59241448da71d_610.jpg"/>
          <p:cNvPicPr>
            <a:picLocks noChangeAspect="1" noChangeArrowheads="1"/>
          </p:cNvPicPr>
          <p:nvPr/>
        </p:nvPicPr>
        <p:blipFill>
          <a:blip r:embed="rId5" cstate="print">
            <a:clrChange>
              <a:clrFrom>
                <a:srgbClr val="F6F6F6"/>
              </a:clrFrom>
              <a:clrTo>
                <a:srgbClr val="F6F6F6">
                  <a:alpha val="0"/>
                </a:srgbClr>
              </a:clrTo>
            </a:clrChange>
          </a:blip>
          <a:srcRect/>
          <a:stretch>
            <a:fillRect/>
          </a:stretch>
        </p:blipFill>
        <p:spPr bwMode="auto">
          <a:xfrm>
            <a:off x="7444285" y="0"/>
            <a:ext cx="4747716" cy="4747717"/>
          </a:xfrm>
          <a:prstGeom prst="rect">
            <a:avLst/>
          </a:prstGeom>
          <a:noFill/>
        </p:spPr>
      </p:pic>
      <p:pic>
        <p:nvPicPr>
          <p:cNvPr id="48139" name="Picture 11" descr="http://pic.51yuansu.com/pic3/cover/03/32/51/5b849ed12fad0_610.jpg"/>
          <p:cNvPicPr>
            <a:picLocks noChangeAspect="1" noChangeArrowheads="1"/>
          </p:cNvPicPr>
          <p:nvPr/>
        </p:nvPicPr>
        <p:blipFill>
          <a:blip r:embed="rId6" cstate="print">
            <a:clrChange>
              <a:clrFrom>
                <a:srgbClr val="F6F6F6"/>
              </a:clrFrom>
              <a:clrTo>
                <a:srgbClr val="F6F6F6">
                  <a:alpha val="0"/>
                </a:srgbClr>
              </a:clrTo>
            </a:clrChange>
          </a:blip>
          <a:srcRect/>
          <a:stretch>
            <a:fillRect/>
          </a:stretch>
        </p:blipFill>
        <p:spPr bwMode="auto">
          <a:xfrm>
            <a:off x="-117951" y="-405640"/>
            <a:ext cx="7747000" cy="7861301"/>
          </a:xfrm>
          <a:prstGeom prst="rect">
            <a:avLst/>
          </a:prstGeom>
          <a:noFill/>
        </p:spPr>
      </p:pic>
      <p:sp>
        <p:nvSpPr>
          <p:cNvPr id="69" name="文本框 15">
            <a:extLst>
              <a:ext uri="{FF2B5EF4-FFF2-40B4-BE49-F238E27FC236}">
                <a16:creationId xmlns:a16="http://schemas.microsoft.com/office/drawing/2014/main" xmlns="" id="{57A80C2C-9C14-F945-8D0D-E98053C862BD}"/>
              </a:ext>
            </a:extLst>
          </p:cNvPr>
          <p:cNvSpPr txBox="1"/>
          <p:nvPr/>
        </p:nvSpPr>
        <p:spPr>
          <a:xfrm>
            <a:off x="4659976" y="-55946"/>
            <a:ext cx="2784309" cy="830997"/>
          </a:xfrm>
          <a:prstGeom prst="rect">
            <a:avLst/>
          </a:prstGeom>
          <a:noFill/>
        </p:spPr>
        <p:txBody>
          <a:bodyPr wrap="square" rtlCol="0">
            <a:spAutoFit/>
          </a:bodyPr>
          <a:lstStyle/>
          <a:p>
            <a:r>
              <a:rPr kumimoji="1" lang="zh-CN" altLang="en-US" sz="4800" b="1" dirty="0">
                <a:solidFill>
                  <a:srgbClr val="FF0000"/>
                </a:solidFill>
                <a:latin typeface="宋体" pitchFamily="2" charset="-122"/>
                <a:ea typeface="宋体" pitchFamily="2" charset="-122"/>
              </a:rPr>
              <a:t>识字游戏</a:t>
            </a:r>
          </a:p>
        </p:txBody>
      </p:sp>
    </p:spTree>
    <p:extLst>
      <p:ext uri="{BB962C8B-B14F-4D97-AF65-F5344CB8AC3E}">
        <p14:creationId xmlns:p14="http://schemas.microsoft.com/office/powerpoint/2010/main" val="3713310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ppt_x"/>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additive="base">
                                        <p:cTn id="13" dur="500" fill="hold"/>
                                        <p:tgtEl>
                                          <p:spTgt spid="62"/>
                                        </p:tgtEl>
                                        <p:attrNameLst>
                                          <p:attrName>ppt_x</p:attrName>
                                        </p:attrNameLst>
                                      </p:cBhvr>
                                      <p:tavLst>
                                        <p:tav tm="0">
                                          <p:val>
                                            <p:strVal val="#ppt_x"/>
                                          </p:val>
                                        </p:tav>
                                        <p:tav tm="100000">
                                          <p:val>
                                            <p:strVal val="#ppt_x"/>
                                          </p:val>
                                        </p:tav>
                                      </p:tavLst>
                                    </p:anim>
                                    <p:anim calcmode="lin" valueType="num">
                                      <p:cBhvr additive="base">
                                        <p:cTn id="14"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cBhvr additive="base">
                                        <p:cTn id="19" dur="500" fill="hold"/>
                                        <p:tgtEl>
                                          <p:spTgt spid="83"/>
                                        </p:tgtEl>
                                        <p:attrNameLst>
                                          <p:attrName>ppt_x</p:attrName>
                                        </p:attrNameLst>
                                      </p:cBhvr>
                                      <p:tavLst>
                                        <p:tav tm="0">
                                          <p:val>
                                            <p:strVal val="#ppt_x"/>
                                          </p:val>
                                        </p:tav>
                                        <p:tav tm="100000">
                                          <p:val>
                                            <p:strVal val="#ppt_x"/>
                                          </p:val>
                                        </p:tav>
                                      </p:tavLst>
                                    </p:anim>
                                    <p:anim calcmode="lin" valueType="num">
                                      <p:cBhvr additive="base">
                                        <p:cTn id="20"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7"/>
                                        </p:tgtEl>
                                        <p:attrNameLst>
                                          <p:attrName>style.visibility</p:attrName>
                                        </p:attrNameLst>
                                      </p:cBhvr>
                                      <p:to>
                                        <p:strVal val="visible"/>
                                      </p:to>
                                    </p:set>
                                    <p:anim calcmode="lin" valueType="num">
                                      <p:cBhvr additive="base">
                                        <p:cTn id="25" dur="500" fill="hold"/>
                                        <p:tgtEl>
                                          <p:spTgt spid="87"/>
                                        </p:tgtEl>
                                        <p:attrNameLst>
                                          <p:attrName>ppt_x</p:attrName>
                                        </p:attrNameLst>
                                      </p:cBhvr>
                                      <p:tavLst>
                                        <p:tav tm="0">
                                          <p:val>
                                            <p:strVal val="#ppt_x"/>
                                          </p:val>
                                        </p:tav>
                                        <p:tav tm="100000">
                                          <p:val>
                                            <p:strVal val="#ppt_x"/>
                                          </p:val>
                                        </p:tav>
                                      </p:tavLst>
                                    </p:anim>
                                    <p:anim calcmode="lin" valueType="num">
                                      <p:cBhvr additive="base">
                                        <p:cTn id="26"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0"/>
                                        </p:tgtEl>
                                        <p:attrNameLst>
                                          <p:attrName>style.visibility</p:attrName>
                                        </p:attrNameLst>
                                      </p:cBhvr>
                                      <p:to>
                                        <p:strVal val="visible"/>
                                      </p:to>
                                    </p:set>
                                    <p:anim calcmode="lin" valueType="num">
                                      <p:cBhvr additive="base">
                                        <p:cTn id="31" dur="500" fill="hold"/>
                                        <p:tgtEl>
                                          <p:spTgt spid="90"/>
                                        </p:tgtEl>
                                        <p:attrNameLst>
                                          <p:attrName>ppt_x</p:attrName>
                                        </p:attrNameLst>
                                      </p:cBhvr>
                                      <p:tavLst>
                                        <p:tav tm="0">
                                          <p:val>
                                            <p:strVal val="#ppt_x"/>
                                          </p:val>
                                        </p:tav>
                                        <p:tav tm="100000">
                                          <p:val>
                                            <p:strVal val="#ppt_x"/>
                                          </p:val>
                                        </p:tav>
                                      </p:tavLst>
                                    </p:anim>
                                    <p:anim calcmode="lin" valueType="num">
                                      <p:cBhvr additive="base">
                                        <p:cTn id="32"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3"/>
                                        </p:tgtEl>
                                        <p:attrNameLst>
                                          <p:attrName>style.visibility</p:attrName>
                                        </p:attrNameLst>
                                      </p:cBhvr>
                                      <p:to>
                                        <p:strVal val="visible"/>
                                      </p:to>
                                    </p:set>
                                    <p:anim calcmode="lin" valueType="num">
                                      <p:cBhvr additive="base">
                                        <p:cTn id="37" dur="500" fill="hold"/>
                                        <p:tgtEl>
                                          <p:spTgt spid="93"/>
                                        </p:tgtEl>
                                        <p:attrNameLst>
                                          <p:attrName>ppt_x</p:attrName>
                                        </p:attrNameLst>
                                      </p:cBhvr>
                                      <p:tavLst>
                                        <p:tav tm="0">
                                          <p:val>
                                            <p:strVal val="#ppt_x"/>
                                          </p:val>
                                        </p:tav>
                                        <p:tav tm="100000">
                                          <p:val>
                                            <p:strVal val="#ppt_x"/>
                                          </p:val>
                                        </p:tav>
                                      </p:tavLst>
                                    </p:anim>
                                    <p:anim calcmode="lin" valueType="num">
                                      <p:cBhvr additive="base">
                                        <p:cTn id="38" dur="500" fill="hold"/>
                                        <p:tgtEl>
                                          <p:spTgt spid="9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96"/>
                                        </p:tgtEl>
                                        <p:attrNameLst>
                                          <p:attrName>style.visibility</p:attrName>
                                        </p:attrNameLst>
                                      </p:cBhvr>
                                      <p:to>
                                        <p:strVal val="visible"/>
                                      </p:to>
                                    </p:set>
                                    <p:anim calcmode="lin" valueType="num">
                                      <p:cBhvr additive="base">
                                        <p:cTn id="43" dur="500" fill="hold"/>
                                        <p:tgtEl>
                                          <p:spTgt spid="96"/>
                                        </p:tgtEl>
                                        <p:attrNameLst>
                                          <p:attrName>ppt_x</p:attrName>
                                        </p:attrNameLst>
                                      </p:cBhvr>
                                      <p:tavLst>
                                        <p:tav tm="0">
                                          <p:val>
                                            <p:strVal val="#ppt_x"/>
                                          </p:val>
                                        </p:tav>
                                        <p:tav tm="100000">
                                          <p:val>
                                            <p:strVal val="#ppt_x"/>
                                          </p:val>
                                        </p:tav>
                                      </p:tavLst>
                                    </p:anim>
                                    <p:anim calcmode="lin" valueType="num">
                                      <p:cBhvr additive="base">
                                        <p:cTn id="44"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99"/>
                                        </p:tgtEl>
                                        <p:attrNameLst>
                                          <p:attrName>style.visibility</p:attrName>
                                        </p:attrNameLst>
                                      </p:cBhvr>
                                      <p:to>
                                        <p:strVal val="visible"/>
                                      </p:to>
                                    </p:set>
                                    <p:anim calcmode="lin" valueType="num">
                                      <p:cBhvr additive="base">
                                        <p:cTn id="49" dur="500" fill="hold"/>
                                        <p:tgtEl>
                                          <p:spTgt spid="99"/>
                                        </p:tgtEl>
                                        <p:attrNameLst>
                                          <p:attrName>ppt_x</p:attrName>
                                        </p:attrNameLst>
                                      </p:cBhvr>
                                      <p:tavLst>
                                        <p:tav tm="0">
                                          <p:val>
                                            <p:strVal val="#ppt_x"/>
                                          </p:val>
                                        </p:tav>
                                        <p:tav tm="100000">
                                          <p:val>
                                            <p:strVal val="#ppt_x"/>
                                          </p:val>
                                        </p:tav>
                                      </p:tavLst>
                                    </p:anim>
                                    <p:anim calcmode="lin" valueType="num">
                                      <p:cBhvr additive="base">
                                        <p:cTn id="50" dur="500" fill="hold"/>
                                        <p:tgtEl>
                                          <p:spTgt spid="9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02"/>
                                        </p:tgtEl>
                                        <p:attrNameLst>
                                          <p:attrName>style.visibility</p:attrName>
                                        </p:attrNameLst>
                                      </p:cBhvr>
                                      <p:to>
                                        <p:strVal val="visible"/>
                                      </p:to>
                                    </p:set>
                                    <p:anim calcmode="lin" valueType="num">
                                      <p:cBhvr additive="base">
                                        <p:cTn id="55" dur="500" fill="hold"/>
                                        <p:tgtEl>
                                          <p:spTgt spid="102"/>
                                        </p:tgtEl>
                                        <p:attrNameLst>
                                          <p:attrName>ppt_x</p:attrName>
                                        </p:attrNameLst>
                                      </p:cBhvr>
                                      <p:tavLst>
                                        <p:tav tm="0">
                                          <p:val>
                                            <p:strVal val="#ppt_x"/>
                                          </p:val>
                                        </p:tav>
                                        <p:tav tm="100000">
                                          <p:val>
                                            <p:strVal val="#ppt_x"/>
                                          </p:val>
                                        </p:tav>
                                      </p:tavLst>
                                    </p:anim>
                                    <p:anim calcmode="lin" valueType="num">
                                      <p:cBhvr additive="base">
                                        <p:cTn id="56"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48137"/>
                                        </p:tgtEl>
                                        <p:attrNameLst>
                                          <p:attrName>style.visibility</p:attrName>
                                        </p:attrNameLst>
                                      </p:cBhvr>
                                      <p:to>
                                        <p:strVal val="visible"/>
                                      </p:to>
                                    </p:set>
                                    <p:animEffect transition="in" filter="wipe(down)">
                                      <p:cBhvr>
                                        <p:cTn id="61" dur="500"/>
                                        <p:tgtEl>
                                          <p:spTgt spid="48137"/>
                                        </p:tgtEl>
                                      </p:cBhvr>
                                    </p:animEffec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48139"/>
                                        </p:tgtEl>
                                        <p:attrNameLst>
                                          <p:attrName>style.visibility</p:attrName>
                                        </p:attrNameLst>
                                      </p:cBhvr>
                                      <p:to>
                                        <p:strVal val="visible"/>
                                      </p:to>
                                    </p:set>
                                  </p:childTnLst>
                                </p:cTn>
                              </p:par>
                              <p:par>
                                <p:cTn id="66" presetID="55" presetClass="exit" presetSubtype="0" fill="hold" nodeType="withEffect">
                                  <p:stCondLst>
                                    <p:cond delay="1000"/>
                                  </p:stCondLst>
                                  <p:childTnLst>
                                    <p:anim calcmode="lin" valueType="num">
                                      <p:cBhvr>
                                        <p:cTn id="67" dur="1000"/>
                                        <p:tgtEl>
                                          <p:spTgt spid="48137"/>
                                        </p:tgtEl>
                                        <p:attrNameLst>
                                          <p:attrName>ppt_w</p:attrName>
                                        </p:attrNameLst>
                                      </p:cBhvr>
                                      <p:tavLst>
                                        <p:tav tm="0">
                                          <p:val>
                                            <p:strVal val="ppt_w"/>
                                          </p:val>
                                        </p:tav>
                                        <p:tav tm="100000">
                                          <p:val>
                                            <p:strVal val="ppt_w*0.70"/>
                                          </p:val>
                                        </p:tav>
                                      </p:tavLst>
                                    </p:anim>
                                    <p:anim calcmode="lin" valueType="num">
                                      <p:cBhvr>
                                        <p:cTn id="68" dur="1000"/>
                                        <p:tgtEl>
                                          <p:spTgt spid="48137"/>
                                        </p:tgtEl>
                                        <p:attrNameLst>
                                          <p:attrName>ppt_h</p:attrName>
                                        </p:attrNameLst>
                                      </p:cBhvr>
                                      <p:tavLst>
                                        <p:tav tm="0">
                                          <p:val>
                                            <p:strVal val="ppt_h"/>
                                          </p:val>
                                        </p:tav>
                                        <p:tav tm="100000">
                                          <p:val>
                                            <p:strVal val="ppt_h"/>
                                          </p:val>
                                        </p:tav>
                                      </p:tavLst>
                                    </p:anim>
                                    <p:animEffect transition="out" filter="fade">
                                      <p:cBhvr>
                                        <p:cTn id="69" dur="1000"/>
                                        <p:tgtEl>
                                          <p:spTgt spid="48137"/>
                                        </p:tgtEl>
                                      </p:cBhvr>
                                    </p:animEffect>
                                    <p:set>
                                      <p:cBhvr>
                                        <p:cTn id="70" dur="1" fill="hold">
                                          <p:stCondLst>
                                            <p:cond delay="999"/>
                                          </p:stCondLst>
                                        </p:cTn>
                                        <p:tgtEl>
                                          <p:spTgt spid="48137"/>
                                        </p:tgtEl>
                                        <p:attrNameLst>
                                          <p:attrName>style.visibility</p:attrName>
                                        </p:attrNameLst>
                                      </p:cBhvr>
                                      <p:to>
                                        <p:strVal val="hidden"/>
                                      </p:to>
                                    </p:set>
                                  </p:childTnLst>
                                </p:cTn>
                              </p:par>
                              <p:par>
                                <p:cTn id="71" presetID="55" presetClass="exit" presetSubtype="0" fill="hold" nodeType="withEffect">
                                  <p:stCondLst>
                                    <p:cond delay="0"/>
                                  </p:stCondLst>
                                  <p:childTnLst>
                                    <p:anim calcmode="lin" valueType="num">
                                      <p:cBhvr>
                                        <p:cTn id="72" dur="1000"/>
                                        <p:tgtEl>
                                          <p:spTgt spid="48139"/>
                                        </p:tgtEl>
                                        <p:attrNameLst>
                                          <p:attrName>ppt_w</p:attrName>
                                        </p:attrNameLst>
                                      </p:cBhvr>
                                      <p:tavLst>
                                        <p:tav tm="0">
                                          <p:val>
                                            <p:strVal val="ppt_w"/>
                                          </p:val>
                                        </p:tav>
                                        <p:tav tm="100000">
                                          <p:val>
                                            <p:strVal val="ppt_w*0.70"/>
                                          </p:val>
                                        </p:tav>
                                      </p:tavLst>
                                    </p:anim>
                                    <p:anim calcmode="lin" valueType="num">
                                      <p:cBhvr>
                                        <p:cTn id="73" dur="1000"/>
                                        <p:tgtEl>
                                          <p:spTgt spid="48139"/>
                                        </p:tgtEl>
                                        <p:attrNameLst>
                                          <p:attrName>ppt_h</p:attrName>
                                        </p:attrNameLst>
                                      </p:cBhvr>
                                      <p:tavLst>
                                        <p:tav tm="0">
                                          <p:val>
                                            <p:strVal val="ppt_h"/>
                                          </p:val>
                                        </p:tav>
                                        <p:tav tm="100000">
                                          <p:val>
                                            <p:strVal val="ppt_h"/>
                                          </p:val>
                                        </p:tav>
                                      </p:tavLst>
                                    </p:anim>
                                    <p:animEffect transition="out" filter="fade">
                                      <p:cBhvr>
                                        <p:cTn id="74" dur="1000"/>
                                        <p:tgtEl>
                                          <p:spTgt spid="48139"/>
                                        </p:tgtEl>
                                      </p:cBhvr>
                                    </p:animEffect>
                                    <p:set>
                                      <p:cBhvr>
                                        <p:cTn id="75" dur="1" fill="hold">
                                          <p:stCondLst>
                                            <p:cond delay="999"/>
                                          </p:stCondLst>
                                        </p:cTn>
                                        <p:tgtEl>
                                          <p:spTgt spid="481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组合 7"/>
          <p:cNvGrpSpPr/>
          <p:nvPr/>
        </p:nvGrpSpPr>
        <p:grpSpPr bwMode="auto">
          <a:xfrm>
            <a:off x="3073398" y="1477215"/>
            <a:ext cx="1465117" cy="1550179"/>
            <a:chOff x="2437" y="2032"/>
            <a:chExt cx="1245" cy="1265"/>
          </a:xfrm>
        </p:grpSpPr>
        <p:sp>
          <p:nvSpPr>
            <p:cNvPr id="86" name="矩形 1"/>
            <p:cNvSpPr>
              <a:spLocks noChangeArrowheads="1"/>
            </p:cNvSpPr>
            <p:nvPr/>
          </p:nvSpPr>
          <p:spPr bwMode="auto">
            <a:xfrm>
              <a:off x="2437" y="2032"/>
              <a:ext cx="1245" cy="1245"/>
            </a:xfrm>
            <a:prstGeom prst="rect">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latin typeface="楷体" panose="02010609060101010101" pitchFamily="49" charset="-122"/>
                <a:ea typeface="楷体" panose="02010609060101010101" pitchFamily="49" charset="-122"/>
              </a:endParaRPr>
            </a:p>
          </p:txBody>
        </p:sp>
        <p:cxnSp>
          <p:nvCxnSpPr>
            <p:cNvPr id="87" name="直接连接符 4"/>
            <p:cNvCxnSpPr>
              <a:cxnSpLocks noChangeShapeType="1"/>
            </p:cNvCxnSpPr>
            <p:nvPr/>
          </p:nvCxnSpPr>
          <p:spPr bwMode="auto">
            <a:xfrm>
              <a:off x="2437" y="2645"/>
              <a:ext cx="1245" cy="0"/>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cxnSp>
          <p:nvCxnSpPr>
            <p:cNvPr id="88" name="直接连接符 6"/>
            <p:cNvCxnSpPr>
              <a:cxnSpLocks noChangeShapeType="1"/>
            </p:cNvCxnSpPr>
            <p:nvPr/>
          </p:nvCxnSpPr>
          <p:spPr bwMode="auto">
            <a:xfrm>
              <a:off x="3060" y="2052"/>
              <a:ext cx="0" cy="1245"/>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grpSp>
      <p:sp>
        <p:nvSpPr>
          <p:cNvPr id="125" name="TextBox 2"/>
          <p:cNvSpPr txBox="1">
            <a:spLocks noChangeArrowheads="1"/>
          </p:cNvSpPr>
          <p:nvPr/>
        </p:nvSpPr>
        <p:spPr bwMode="auto">
          <a:xfrm>
            <a:off x="3050229" y="1390911"/>
            <a:ext cx="158538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9600" dirty="0">
                <a:latin typeface="楷体" panose="02010609060101010101" pitchFamily="49" charset="-122"/>
                <a:ea typeface="楷体" panose="02010609060101010101" pitchFamily="49" charset="-122"/>
              </a:rPr>
              <a:t>楼</a:t>
            </a:r>
            <a:endParaRPr lang="zh-CN" altLang="en-US" sz="9600" dirty="0">
              <a:latin typeface="楷体" panose="02010609060101010101" pitchFamily="49" charset="-122"/>
              <a:ea typeface="楷体" panose="02010609060101010101" pitchFamily="49" charset="-122"/>
            </a:endParaRPr>
          </a:p>
        </p:txBody>
      </p:sp>
      <p:sp>
        <p:nvSpPr>
          <p:cNvPr id="126" name="TextBox 42"/>
          <p:cNvSpPr txBox="1">
            <a:spLocks noChangeArrowheads="1"/>
          </p:cNvSpPr>
          <p:nvPr/>
        </p:nvSpPr>
        <p:spPr bwMode="auto">
          <a:xfrm>
            <a:off x="7274011" y="1360460"/>
            <a:ext cx="170815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9600" dirty="0">
                <a:latin typeface="楷体" panose="02010609060101010101" pitchFamily="49" charset="-122"/>
                <a:ea typeface="楷体" panose="02010609060101010101" pitchFamily="49" charset="-122"/>
              </a:rPr>
              <a:t>夜</a:t>
            </a:r>
            <a:endParaRPr lang="zh-CN" altLang="en-US" sz="9600" dirty="0">
              <a:latin typeface="楷体" panose="02010609060101010101" pitchFamily="49" charset="-122"/>
              <a:ea typeface="楷体" panose="02010609060101010101" pitchFamily="49" charset="-122"/>
            </a:endParaRPr>
          </a:p>
        </p:txBody>
      </p:sp>
      <p:sp>
        <p:nvSpPr>
          <p:cNvPr id="127" name="TextBox 42"/>
          <p:cNvSpPr txBox="1">
            <a:spLocks noChangeArrowheads="1"/>
          </p:cNvSpPr>
          <p:nvPr/>
        </p:nvSpPr>
        <p:spPr bwMode="auto">
          <a:xfrm>
            <a:off x="2927648" y="3821404"/>
            <a:ext cx="170814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9600" dirty="0">
                <a:latin typeface="楷体" panose="02010609060101010101" pitchFamily="49" charset="-122"/>
                <a:ea typeface="楷体" panose="02010609060101010101" pitchFamily="49" charset="-122"/>
              </a:rPr>
              <a:t>披</a:t>
            </a:r>
            <a:endParaRPr lang="zh-CN" altLang="en-US" sz="9600" dirty="0">
              <a:latin typeface="楷体" panose="02010609060101010101" pitchFamily="49" charset="-122"/>
              <a:ea typeface="楷体" panose="02010609060101010101" pitchFamily="49" charset="-122"/>
            </a:endParaRPr>
          </a:p>
        </p:txBody>
      </p:sp>
      <p:sp>
        <p:nvSpPr>
          <p:cNvPr id="128" name="TextBox 42"/>
          <p:cNvSpPr txBox="1">
            <a:spLocks noChangeArrowheads="1"/>
          </p:cNvSpPr>
          <p:nvPr/>
        </p:nvSpPr>
        <p:spPr bwMode="auto">
          <a:xfrm>
            <a:off x="7283212" y="3787988"/>
            <a:ext cx="171026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9600" dirty="0">
                <a:latin typeface="楷体" panose="02010609060101010101" pitchFamily="49" charset="-122"/>
                <a:ea typeface="楷体" panose="02010609060101010101" pitchFamily="49" charset="-122"/>
              </a:rPr>
              <a:t>利</a:t>
            </a:r>
            <a:endParaRPr lang="zh-CN" altLang="en-US" sz="9600" dirty="0">
              <a:latin typeface="楷体" panose="02010609060101010101" pitchFamily="49" charset="-122"/>
              <a:ea typeface="楷体" panose="02010609060101010101" pitchFamily="49" charset="-122"/>
            </a:endParaRPr>
          </a:p>
        </p:txBody>
      </p:sp>
      <p:sp>
        <p:nvSpPr>
          <p:cNvPr id="129" name="TextBox 2"/>
          <p:cNvSpPr txBox="1">
            <a:spLocks noChangeArrowheads="1"/>
          </p:cNvSpPr>
          <p:nvPr/>
        </p:nvSpPr>
        <p:spPr bwMode="auto">
          <a:xfrm>
            <a:off x="5028355" y="1343427"/>
            <a:ext cx="158326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9600" dirty="0">
                <a:latin typeface="楷体" panose="02010609060101010101" pitchFamily="49" charset="-122"/>
                <a:ea typeface="楷体" panose="02010609060101010101" pitchFamily="49" charset="-122"/>
              </a:rPr>
              <a:t>年</a:t>
            </a:r>
            <a:endParaRPr lang="zh-CN" altLang="en-US" sz="9600" dirty="0">
              <a:latin typeface="楷体" panose="02010609060101010101" pitchFamily="49" charset="-122"/>
              <a:ea typeface="楷体" panose="02010609060101010101" pitchFamily="49" charset="-122"/>
            </a:endParaRPr>
          </a:p>
        </p:txBody>
      </p:sp>
      <p:sp>
        <p:nvSpPr>
          <p:cNvPr id="131" name="TextBox 42"/>
          <p:cNvSpPr txBox="1">
            <a:spLocks noChangeArrowheads="1"/>
          </p:cNvSpPr>
          <p:nvPr/>
        </p:nvSpPr>
        <p:spPr bwMode="auto">
          <a:xfrm>
            <a:off x="5015955" y="3824645"/>
            <a:ext cx="171026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9600" dirty="0">
                <a:latin typeface="楷体" panose="02010609060101010101" pitchFamily="49" charset="-122"/>
                <a:ea typeface="楷体" panose="02010609060101010101" pitchFamily="49" charset="-122"/>
              </a:rPr>
              <a:t>轻</a:t>
            </a:r>
            <a:endParaRPr lang="zh-CN" altLang="en-US" sz="9600" dirty="0">
              <a:latin typeface="楷体" panose="02010609060101010101" pitchFamily="49" charset="-122"/>
              <a:ea typeface="楷体" panose="02010609060101010101" pitchFamily="49" charset="-122"/>
            </a:endParaRPr>
          </a:p>
        </p:txBody>
      </p:sp>
      <p:grpSp>
        <p:nvGrpSpPr>
          <p:cNvPr id="56" name="组合 7"/>
          <p:cNvGrpSpPr/>
          <p:nvPr/>
        </p:nvGrpSpPr>
        <p:grpSpPr bwMode="auto">
          <a:xfrm>
            <a:off x="5128376" y="1441171"/>
            <a:ext cx="1465117" cy="1550179"/>
            <a:chOff x="2437" y="2032"/>
            <a:chExt cx="1245" cy="1265"/>
          </a:xfrm>
        </p:grpSpPr>
        <p:sp>
          <p:nvSpPr>
            <p:cNvPr id="57" name="矩形 1"/>
            <p:cNvSpPr>
              <a:spLocks noChangeArrowheads="1"/>
            </p:cNvSpPr>
            <p:nvPr/>
          </p:nvSpPr>
          <p:spPr bwMode="auto">
            <a:xfrm>
              <a:off x="2437" y="2032"/>
              <a:ext cx="1245" cy="1245"/>
            </a:xfrm>
            <a:prstGeom prst="rect">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latin typeface="楷体" panose="02010609060101010101" pitchFamily="49" charset="-122"/>
                <a:ea typeface="楷体" panose="02010609060101010101" pitchFamily="49" charset="-122"/>
              </a:endParaRPr>
            </a:p>
          </p:txBody>
        </p:sp>
        <p:cxnSp>
          <p:nvCxnSpPr>
            <p:cNvPr id="58" name="直接连接符 4"/>
            <p:cNvCxnSpPr>
              <a:cxnSpLocks noChangeShapeType="1"/>
            </p:cNvCxnSpPr>
            <p:nvPr/>
          </p:nvCxnSpPr>
          <p:spPr bwMode="auto">
            <a:xfrm>
              <a:off x="2437" y="2645"/>
              <a:ext cx="1245" cy="0"/>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cxnSp>
          <p:nvCxnSpPr>
            <p:cNvPr id="59" name="直接连接符 6"/>
            <p:cNvCxnSpPr>
              <a:cxnSpLocks noChangeShapeType="1"/>
            </p:cNvCxnSpPr>
            <p:nvPr/>
          </p:nvCxnSpPr>
          <p:spPr bwMode="auto">
            <a:xfrm>
              <a:off x="3060" y="2052"/>
              <a:ext cx="0" cy="1245"/>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grpSp>
      <p:grpSp>
        <p:nvGrpSpPr>
          <p:cNvPr id="60" name="组合 7"/>
          <p:cNvGrpSpPr/>
          <p:nvPr/>
        </p:nvGrpSpPr>
        <p:grpSpPr bwMode="auto">
          <a:xfrm>
            <a:off x="7414342" y="1458708"/>
            <a:ext cx="1465117" cy="1550179"/>
            <a:chOff x="2437" y="2032"/>
            <a:chExt cx="1245" cy="1265"/>
          </a:xfrm>
        </p:grpSpPr>
        <p:sp>
          <p:nvSpPr>
            <p:cNvPr id="61" name="矩形 1"/>
            <p:cNvSpPr>
              <a:spLocks noChangeArrowheads="1"/>
            </p:cNvSpPr>
            <p:nvPr/>
          </p:nvSpPr>
          <p:spPr bwMode="auto">
            <a:xfrm>
              <a:off x="2437" y="2032"/>
              <a:ext cx="1245" cy="1245"/>
            </a:xfrm>
            <a:prstGeom prst="rect">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latin typeface="楷体" panose="02010609060101010101" pitchFamily="49" charset="-122"/>
                <a:ea typeface="楷体" panose="02010609060101010101" pitchFamily="49" charset="-122"/>
              </a:endParaRPr>
            </a:p>
          </p:txBody>
        </p:sp>
        <p:cxnSp>
          <p:nvCxnSpPr>
            <p:cNvPr id="63" name="直接连接符 4"/>
            <p:cNvCxnSpPr>
              <a:cxnSpLocks noChangeShapeType="1"/>
            </p:cNvCxnSpPr>
            <p:nvPr/>
          </p:nvCxnSpPr>
          <p:spPr bwMode="auto">
            <a:xfrm>
              <a:off x="2437" y="2645"/>
              <a:ext cx="1245" cy="0"/>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cxnSp>
          <p:nvCxnSpPr>
            <p:cNvPr id="64" name="直接连接符 6"/>
            <p:cNvCxnSpPr>
              <a:cxnSpLocks noChangeShapeType="1"/>
            </p:cNvCxnSpPr>
            <p:nvPr/>
          </p:nvCxnSpPr>
          <p:spPr bwMode="auto">
            <a:xfrm>
              <a:off x="3060" y="2052"/>
              <a:ext cx="0" cy="1245"/>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grpSp>
      <p:grpSp>
        <p:nvGrpSpPr>
          <p:cNvPr id="73" name="组合 7"/>
          <p:cNvGrpSpPr/>
          <p:nvPr/>
        </p:nvGrpSpPr>
        <p:grpSpPr bwMode="auto">
          <a:xfrm>
            <a:off x="3077643" y="3913715"/>
            <a:ext cx="1465117" cy="1550179"/>
            <a:chOff x="2437" y="2032"/>
            <a:chExt cx="1245" cy="1265"/>
          </a:xfrm>
        </p:grpSpPr>
        <p:sp>
          <p:nvSpPr>
            <p:cNvPr id="74" name="矩形 1"/>
            <p:cNvSpPr>
              <a:spLocks noChangeArrowheads="1"/>
            </p:cNvSpPr>
            <p:nvPr/>
          </p:nvSpPr>
          <p:spPr bwMode="auto">
            <a:xfrm>
              <a:off x="2437" y="2032"/>
              <a:ext cx="1245" cy="1245"/>
            </a:xfrm>
            <a:prstGeom prst="rect">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latin typeface="楷体" panose="02010609060101010101" pitchFamily="49" charset="-122"/>
                <a:ea typeface="楷体" panose="02010609060101010101" pitchFamily="49" charset="-122"/>
              </a:endParaRPr>
            </a:p>
          </p:txBody>
        </p:sp>
        <p:cxnSp>
          <p:nvCxnSpPr>
            <p:cNvPr id="75" name="直接连接符 4"/>
            <p:cNvCxnSpPr>
              <a:cxnSpLocks noChangeShapeType="1"/>
            </p:cNvCxnSpPr>
            <p:nvPr/>
          </p:nvCxnSpPr>
          <p:spPr bwMode="auto">
            <a:xfrm>
              <a:off x="2437" y="2645"/>
              <a:ext cx="1245" cy="0"/>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cxnSp>
          <p:nvCxnSpPr>
            <p:cNvPr id="76" name="直接连接符 6"/>
            <p:cNvCxnSpPr>
              <a:cxnSpLocks noChangeShapeType="1"/>
            </p:cNvCxnSpPr>
            <p:nvPr/>
          </p:nvCxnSpPr>
          <p:spPr bwMode="auto">
            <a:xfrm>
              <a:off x="3060" y="2052"/>
              <a:ext cx="0" cy="1245"/>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grpSp>
      <p:grpSp>
        <p:nvGrpSpPr>
          <p:cNvPr id="82" name="组合 7"/>
          <p:cNvGrpSpPr/>
          <p:nvPr/>
        </p:nvGrpSpPr>
        <p:grpSpPr bwMode="auto">
          <a:xfrm>
            <a:off x="5158250" y="3913715"/>
            <a:ext cx="1465117" cy="1550179"/>
            <a:chOff x="2437" y="2032"/>
            <a:chExt cx="1245" cy="1265"/>
          </a:xfrm>
        </p:grpSpPr>
        <p:sp>
          <p:nvSpPr>
            <p:cNvPr id="83" name="矩形 1"/>
            <p:cNvSpPr>
              <a:spLocks noChangeArrowheads="1"/>
            </p:cNvSpPr>
            <p:nvPr/>
          </p:nvSpPr>
          <p:spPr bwMode="auto">
            <a:xfrm>
              <a:off x="2437" y="2032"/>
              <a:ext cx="1245" cy="1245"/>
            </a:xfrm>
            <a:prstGeom prst="rect">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latin typeface="楷体" panose="02010609060101010101" pitchFamily="49" charset="-122"/>
                <a:ea typeface="楷体" panose="02010609060101010101" pitchFamily="49" charset="-122"/>
              </a:endParaRPr>
            </a:p>
          </p:txBody>
        </p:sp>
        <p:cxnSp>
          <p:nvCxnSpPr>
            <p:cNvPr id="84" name="直接连接符 4"/>
            <p:cNvCxnSpPr>
              <a:cxnSpLocks noChangeShapeType="1"/>
            </p:cNvCxnSpPr>
            <p:nvPr/>
          </p:nvCxnSpPr>
          <p:spPr bwMode="auto">
            <a:xfrm>
              <a:off x="2437" y="2645"/>
              <a:ext cx="1245" cy="0"/>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cxnSp>
          <p:nvCxnSpPr>
            <p:cNvPr id="135" name="直接连接符 6"/>
            <p:cNvCxnSpPr>
              <a:cxnSpLocks noChangeShapeType="1"/>
            </p:cNvCxnSpPr>
            <p:nvPr/>
          </p:nvCxnSpPr>
          <p:spPr bwMode="auto">
            <a:xfrm>
              <a:off x="3060" y="2052"/>
              <a:ext cx="0" cy="1245"/>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grpSp>
      <p:grpSp>
        <p:nvGrpSpPr>
          <p:cNvPr id="136" name="组合 7"/>
          <p:cNvGrpSpPr/>
          <p:nvPr/>
        </p:nvGrpSpPr>
        <p:grpSpPr bwMode="auto">
          <a:xfrm>
            <a:off x="7408875" y="3925969"/>
            <a:ext cx="1465117" cy="1550179"/>
            <a:chOff x="2437" y="2032"/>
            <a:chExt cx="1245" cy="1265"/>
          </a:xfrm>
        </p:grpSpPr>
        <p:sp>
          <p:nvSpPr>
            <p:cNvPr id="137" name="矩形 1"/>
            <p:cNvSpPr>
              <a:spLocks noChangeArrowheads="1"/>
            </p:cNvSpPr>
            <p:nvPr/>
          </p:nvSpPr>
          <p:spPr bwMode="auto">
            <a:xfrm>
              <a:off x="2437" y="2032"/>
              <a:ext cx="1245" cy="1245"/>
            </a:xfrm>
            <a:prstGeom prst="rect">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latin typeface="楷体" panose="02010609060101010101" pitchFamily="49" charset="-122"/>
                <a:ea typeface="楷体" panose="02010609060101010101" pitchFamily="49" charset="-122"/>
              </a:endParaRPr>
            </a:p>
          </p:txBody>
        </p:sp>
        <p:cxnSp>
          <p:nvCxnSpPr>
            <p:cNvPr id="138" name="直接连接符 4"/>
            <p:cNvCxnSpPr>
              <a:cxnSpLocks noChangeShapeType="1"/>
            </p:cNvCxnSpPr>
            <p:nvPr/>
          </p:nvCxnSpPr>
          <p:spPr bwMode="auto">
            <a:xfrm>
              <a:off x="2437" y="2645"/>
              <a:ext cx="1245" cy="0"/>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cxnSp>
          <p:nvCxnSpPr>
            <p:cNvPr id="139" name="直接连接符 6"/>
            <p:cNvCxnSpPr>
              <a:cxnSpLocks noChangeShapeType="1"/>
            </p:cNvCxnSpPr>
            <p:nvPr/>
          </p:nvCxnSpPr>
          <p:spPr bwMode="auto">
            <a:xfrm>
              <a:off x="3060" y="2052"/>
              <a:ext cx="0" cy="1245"/>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grpSp>
      <p:pic>
        <p:nvPicPr>
          <p:cNvPr id="92" name="Picture 2" descr="C:\Users\zhangye\Desktop\点击.png">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14401" y="5584663"/>
            <a:ext cx="563408" cy="563864"/>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2" descr="C:\Users\zhangye\Desktop\点击.png">
            <a:hlinkClick r:id="rId5"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38284" y="5598791"/>
            <a:ext cx="563408" cy="563864"/>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2" descr="C:\Users\zhangye\Desktop\点击.png">
            <a:hlinkClick r:id="rId6"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79231" y="3018191"/>
            <a:ext cx="563408" cy="563864"/>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2" descr="C:\Users\zhangye\Desktop\点击.png">
            <a:hlinkClick r:id="rId7"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0019" y="3073980"/>
            <a:ext cx="563408" cy="563864"/>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2" descr="C:\Users\zhangye\Desktop\点击.png">
            <a:hlinkClick r:id="rId8"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88299" y="5510957"/>
            <a:ext cx="563408" cy="563864"/>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2" descr="C:\Users\zhangye\Desktop\点击.png">
            <a:hlinkClick r:id="rId9"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46381" y="3073980"/>
            <a:ext cx="563408" cy="563864"/>
          </a:xfrm>
          <a:prstGeom prst="rect">
            <a:avLst/>
          </a:prstGeom>
          <a:noFill/>
          <a:extLst>
            <a:ext uri="{909E8E84-426E-40DD-AFC4-6F175D3DCCD1}">
              <a14:hiddenFill xmlns:a14="http://schemas.microsoft.com/office/drawing/2010/main">
                <a:solidFill>
                  <a:srgbClr val="FFFFFF"/>
                </a:solidFill>
              </a14:hiddenFill>
            </a:ext>
          </a:extLst>
        </p:spPr>
      </p:pic>
      <p:sp>
        <p:nvSpPr>
          <p:cNvPr id="81" name="文本框 15">
            <a:extLst>
              <a:ext uri="{FF2B5EF4-FFF2-40B4-BE49-F238E27FC236}">
                <a16:creationId xmlns:a16="http://schemas.microsoft.com/office/drawing/2014/main" xmlns="" id="{E33993B6-6C04-E04B-BC02-4E2B1F03206C}"/>
              </a:ext>
            </a:extLst>
          </p:cNvPr>
          <p:cNvSpPr txBox="1"/>
          <p:nvPr/>
        </p:nvSpPr>
        <p:spPr>
          <a:xfrm>
            <a:off x="130535" y="0"/>
            <a:ext cx="2112235" cy="830997"/>
          </a:xfrm>
          <a:prstGeom prst="rect">
            <a:avLst/>
          </a:prstGeom>
          <a:noFill/>
        </p:spPr>
        <p:txBody>
          <a:bodyPr wrap="square" rtlCol="0">
            <a:spAutoFit/>
          </a:bodyPr>
          <a:lstStyle/>
          <a:p>
            <a:r>
              <a:rPr kumimoji="1" lang="zh-CN" altLang="en-US" sz="4800" b="1" dirty="0">
                <a:solidFill>
                  <a:srgbClr val="FF0000"/>
                </a:solidFill>
                <a:latin typeface="宋体" panose="02010600030101010101" pitchFamily="2" charset="-122"/>
                <a:ea typeface="宋体" panose="02010600030101010101" pitchFamily="2" charset="-122"/>
              </a:rPr>
              <a:t>学写字</a:t>
            </a:r>
          </a:p>
        </p:txBody>
      </p:sp>
    </p:spTree>
    <p:extLst>
      <p:ext uri="{BB962C8B-B14F-4D97-AF65-F5344CB8AC3E}">
        <p14:creationId xmlns:p14="http://schemas.microsoft.com/office/powerpoint/2010/main" val="2670971315"/>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bwMode="auto">
          <a:xfrm>
            <a:off x="4020807" y="3157042"/>
            <a:ext cx="984251" cy="927100"/>
            <a:chOff x="3338486" y="675488"/>
            <a:chExt cx="738835" cy="696750"/>
          </a:xfrm>
        </p:grpSpPr>
        <p:sp>
          <p:nvSpPr>
            <p:cNvPr id="23" name="椭圆 22"/>
            <p:cNvSpPr/>
            <p:nvPr/>
          </p:nvSpPr>
          <p:spPr>
            <a:xfrm>
              <a:off x="3362320" y="726392"/>
              <a:ext cx="646678" cy="645846"/>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zh-CN" altLang="en-US" sz="2400" dirty="0">
                <a:latin typeface="宋体" panose="02010600030101010101" pitchFamily="2" charset="-122"/>
              </a:endParaRPr>
            </a:p>
          </p:txBody>
        </p:sp>
        <p:sp>
          <p:nvSpPr>
            <p:cNvPr id="12328" name="TextBox 2"/>
            <p:cNvSpPr txBox="1">
              <a:spLocks noChangeArrowheads="1"/>
            </p:cNvSpPr>
            <p:nvPr/>
          </p:nvSpPr>
          <p:spPr bwMode="auto">
            <a:xfrm>
              <a:off x="3338486" y="675488"/>
              <a:ext cx="738835" cy="68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5333" b="1" dirty="0">
                  <a:latin typeface="楷体" panose="02010609060101010101" pitchFamily="49" charset="-122"/>
                  <a:ea typeface="楷体" panose="02010609060101010101" pitchFamily="49" charset="-122"/>
                </a:rPr>
                <a:t>楼</a:t>
              </a:r>
              <a:endParaRPr lang="zh-CN" altLang="en-US" sz="5333" b="1" dirty="0">
                <a:latin typeface="楷体" panose="02010609060101010101" pitchFamily="49" charset="-122"/>
                <a:ea typeface="楷体" panose="02010609060101010101" pitchFamily="49" charset="-122"/>
              </a:endParaRPr>
            </a:p>
          </p:txBody>
        </p:sp>
      </p:grpSp>
      <p:grpSp>
        <p:nvGrpSpPr>
          <p:cNvPr id="12291" name="组合 3"/>
          <p:cNvGrpSpPr/>
          <p:nvPr/>
        </p:nvGrpSpPr>
        <p:grpSpPr bwMode="auto">
          <a:xfrm>
            <a:off x="911424" y="3197259"/>
            <a:ext cx="2929466" cy="830997"/>
            <a:chOff x="1223190" y="754950"/>
            <a:chExt cx="2196682" cy="623459"/>
          </a:xfrm>
        </p:grpSpPr>
        <p:sp>
          <p:nvSpPr>
            <p:cNvPr id="2" name="箭头: 五边形 1"/>
            <p:cNvSpPr/>
            <p:nvPr/>
          </p:nvSpPr>
          <p:spPr>
            <a:xfrm>
              <a:off x="1259695" y="770830"/>
              <a:ext cx="2160177" cy="576457"/>
            </a:xfrm>
            <a:prstGeom prst="homePlat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zh-CN" altLang="en-US" sz="2400" dirty="0">
                <a:solidFill>
                  <a:srgbClr val="7030A0"/>
                </a:solidFill>
                <a:latin typeface="宋体" panose="02010600030101010101" pitchFamily="2" charset="-122"/>
              </a:endParaRPr>
            </a:p>
          </p:txBody>
        </p:sp>
        <p:sp>
          <p:nvSpPr>
            <p:cNvPr id="12326" name="矩形 2"/>
            <p:cNvSpPr>
              <a:spLocks noChangeArrowheads="1"/>
            </p:cNvSpPr>
            <p:nvPr/>
          </p:nvSpPr>
          <p:spPr bwMode="auto">
            <a:xfrm>
              <a:off x="1223190" y="754950"/>
              <a:ext cx="1994397" cy="623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4800" b="1">
                  <a:solidFill>
                    <a:srgbClr val="7030A0"/>
                  </a:solidFill>
                  <a:latin typeface="楷体" panose="02010609060101010101" pitchFamily="49" charset="-122"/>
                  <a:ea typeface="楷体" panose="02010609060101010101" pitchFamily="49" charset="-122"/>
                </a:rPr>
                <a:t>左右结构</a:t>
              </a:r>
              <a:endParaRPr lang="zh-CN" altLang="en-US" sz="4800">
                <a:solidFill>
                  <a:srgbClr val="7030A0"/>
                </a:solidFill>
                <a:latin typeface="宋体" panose="02010600030101010101" pitchFamily="2" charset="-122"/>
              </a:endParaRPr>
            </a:p>
          </p:txBody>
        </p:sp>
      </p:grpSp>
      <p:grpSp>
        <p:nvGrpSpPr>
          <p:cNvPr id="12292" name="组合 4"/>
          <p:cNvGrpSpPr/>
          <p:nvPr/>
        </p:nvGrpSpPr>
        <p:grpSpPr bwMode="auto">
          <a:xfrm>
            <a:off x="911424" y="1639393"/>
            <a:ext cx="2929466" cy="830997"/>
            <a:chOff x="1223190" y="754950"/>
            <a:chExt cx="2196682" cy="623459"/>
          </a:xfrm>
        </p:grpSpPr>
        <p:sp>
          <p:nvSpPr>
            <p:cNvPr id="6" name="箭头: 五边形 5"/>
            <p:cNvSpPr/>
            <p:nvPr/>
          </p:nvSpPr>
          <p:spPr>
            <a:xfrm>
              <a:off x="1259695" y="770830"/>
              <a:ext cx="2160177" cy="576457"/>
            </a:xfrm>
            <a:prstGeom prst="homePlat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zh-CN" altLang="en-US" sz="2400" dirty="0">
                <a:solidFill>
                  <a:srgbClr val="7030A0"/>
                </a:solidFill>
                <a:latin typeface="宋体" panose="02010600030101010101" pitchFamily="2" charset="-122"/>
              </a:endParaRPr>
            </a:p>
          </p:txBody>
        </p:sp>
        <p:sp>
          <p:nvSpPr>
            <p:cNvPr id="12324" name="矩形 6"/>
            <p:cNvSpPr>
              <a:spLocks noChangeArrowheads="1"/>
            </p:cNvSpPr>
            <p:nvPr/>
          </p:nvSpPr>
          <p:spPr bwMode="auto">
            <a:xfrm>
              <a:off x="1223190" y="754950"/>
              <a:ext cx="1994397" cy="623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4800" b="1">
                  <a:solidFill>
                    <a:srgbClr val="7030A0"/>
                  </a:solidFill>
                  <a:latin typeface="楷体" panose="02010609060101010101" pitchFamily="49" charset="-122"/>
                  <a:ea typeface="楷体" panose="02010609060101010101" pitchFamily="49" charset="-122"/>
                </a:rPr>
                <a:t>上下结构</a:t>
              </a:r>
              <a:endParaRPr lang="zh-CN" altLang="en-US" sz="4800">
                <a:solidFill>
                  <a:srgbClr val="7030A0"/>
                </a:solidFill>
                <a:latin typeface="宋体" panose="02010600030101010101" pitchFamily="2" charset="-122"/>
              </a:endParaRPr>
            </a:p>
          </p:txBody>
        </p:sp>
      </p:grpSp>
      <p:grpSp>
        <p:nvGrpSpPr>
          <p:cNvPr id="36" name="组合 35"/>
          <p:cNvGrpSpPr/>
          <p:nvPr/>
        </p:nvGrpSpPr>
        <p:grpSpPr bwMode="auto">
          <a:xfrm>
            <a:off x="4020807" y="1599176"/>
            <a:ext cx="984251" cy="927101"/>
            <a:chOff x="3338486" y="1583888"/>
            <a:chExt cx="738835" cy="695189"/>
          </a:xfrm>
        </p:grpSpPr>
        <p:sp>
          <p:nvSpPr>
            <p:cNvPr id="28" name="椭圆 27"/>
            <p:cNvSpPr/>
            <p:nvPr/>
          </p:nvSpPr>
          <p:spPr>
            <a:xfrm>
              <a:off x="3370264" y="1631504"/>
              <a:ext cx="645090" cy="64757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zh-CN" altLang="en-US" sz="2400" dirty="0">
                <a:latin typeface="宋体" panose="02010600030101010101" pitchFamily="2" charset="-122"/>
              </a:endParaRPr>
            </a:p>
          </p:txBody>
        </p:sp>
        <p:sp>
          <p:nvSpPr>
            <p:cNvPr id="12320" name="TextBox 2"/>
            <p:cNvSpPr txBox="1">
              <a:spLocks noChangeArrowheads="1"/>
            </p:cNvSpPr>
            <p:nvPr/>
          </p:nvSpPr>
          <p:spPr bwMode="auto">
            <a:xfrm>
              <a:off x="3338486" y="1583888"/>
              <a:ext cx="738835" cy="684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5333" b="1" dirty="0">
                  <a:latin typeface="楷体" panose="02010609060101010101" pitchFamily="49" charset="-122"/>
                  <a:ea typeface="楷体" panose="02010609060101010101" pitchFamily="49" charset="-122"/>
                </a:rPr>
                <a:t>年</a:t>
              </a:r>
              <a:endParaRPr lang="zh-CN" altLang="en-US" sz="5333" b="1" dirty="0">
                <a:latin typeface="楷体" panose="02010609060101010101" pitchFamily="49" charset="-122"/>
                <a:ea typeface="楷体" panose="02010609060101010101" pitchFamily="49" charset="-122"/>
              </a:endParaRPr>
            </a:p>
          </p:txBody>
        </p:sp>
      </p:grpSp>
      <p:grpSp>
        <p:nvGrpSpPr>
          <p:cNvPr id="33" name="组合 32"/>
          <p:cNvGrpSpPr/>
          <p:nvPr/>
        </p:nvGrpSpPr>
        <p:grpSpPr bwMode="auto">
          <a:xfrm>
            <a:off x="5231905" y="1604798"/>
            <a:ext cx="984249" cy="922868"/>
            <a:chOff x="4327184" y="675488"/>
            <a:chExt cx="738835" cy="693569"/>
          </a:xfrm>
        </p:grpSpPr>
        <p:sp>
          <p:nvSpPr>
            <p:cNvPr id="25" name="椭圆 24"/>
            <p:cNvSpPr/>
            <p:nvPr/>
          </p:nvSpPr>
          <p:spPr>
            <a:xfrm>
              <a:off x="4357372" y="723211"/>
              <a:ext cx="646680" cy="645846"/>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zh-CN" altLang="en-US" sz="2400" dirty="0">
                <a:latin typeface="宋体" panose="02010600030101010101" pitchFamily="2" charset="-122"/>
              </a:endParaRPr>
            </a:p>
          </p:txBody>
        </p:sp>
        <p:sp>
          <p:nvSpPr>
            <p:cNvPr id="12318" name="TextBox 2"/>
            <p:cNvSpPr txBox="1">
              <a:spLocks noChangeArrowheads="1"/>
            </p:cNvSpPr>
            <p:nvPr/>
          </p:nvSpPr>
          <p:spPr bwMode="auto">
            <a:xfrm>
              <a:off x="4327184" y="675488"/>
              <a:ext cx="738835" cy="68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5333" b="1" dirty="0">
                  <a:latin typeface="楷体" panose="02010609060101010101" pitchFamily="49" charset="-122"/>
                  <a:ea typeface="楷体" panose="02010609060101010101" pitchFamily="49" charset="-122"/>
                </a:rPr>
                <a:t>夜</a:t>
              </a:r>
              <a:endParaRPr lang="zh-CN" altLang="en-US" sz="5333" b="1" dirty="0">
                <a:latin typeface="楷体" panose="02010609060101010101" pitchFamily="49" charset="-122"/>
                <a:ea typeface="楷体" panose="02010609060101010101" pitchFamily="49" charset="-122"/>
              </a:endParaRPr>
            </a:p>
          </p:txBody>
        </p:sp>
      </p:grpSp>
      <p:grpSp>
        <p:nvGrpSpPr>
          <p:cNvPr id="34" name="组合 33"/>
          <p:cNvGrpSpPr/>
          <p:nvPr/>
        </p:nvGrpSpPr>
        <p:grpSpPr bwMode="auto">
          <a:xfrm>
            <a:off x="5135894" y="3157042"/>
            <a:ext cx="984249" cy="922868"/>
            <a:chOff x="5315882" y="675488"/>
            <a:chExt cx="738835" cy="693569"/>
          </a:xfrm>
        </p:grpSpPr>
        <p:sp>
          <p:nvSpPr>
            <p:cNvPr id="26" name="椭圆 25"/>
            <p:cNvSpPr/>
            <p:nvPr/>
          </p:nvSpPr>
          <p:spPr>
            <a:xfrm>
              <a:off x="5349248" y="723211"/>
              <a:ext cx="646680" cy="645846"/>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zh-CN" altLang="en-US" sz="2400" dirty="0">
                <a:latin typeface="宋体" panose="02010600030101010101" pitchFamily="2" charset="-122"/>
              </a:endParaRPr>
            </a:p>
          </p:txBody>
        </p:sp>
        <p:sp>
          <p:nvSpPr>
            <p:cNvPr id="12316" name="TextBox 2"/>
            <p:cNvSpPr txBox="1">
              <a:spLocks noChangeArrowheads="1"/>
            </p:cNvSpPr>
            <p:nvPr/>
          </p:nvSpPr>
          <p:spPr bwMode="auto">
            <a:xfrm>
              <a:off x="5315882" y="675488"/>
              <a:ext cx="738835" cy="68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5333" b="1" dirty="0">
                  <a:latin typeface="楷体" panose="02010609060101010101" pitchFamily="49" charset="-122"/>
                  <a:ea typeface="楷体" panose="02010609060101010101" pitchFamily="49" charset="-122"/>
                </a:rPr>
                <a:t>披</a:t>
              </a:r>
              <a:endParaRPr lang="zh-CN" altLang="en-US" sz="5333" b="1" dirty="0">
                <a:latin typeface="楷体" panose="02010609060101010101" pitchFamily="49" charset="-122"/>
                <a:ea typeface="楷体" panose="02010609060101010101" pitchFamily="49" charset="-122"/>
              </a:endParaRPr>
            </a:p>
          </p:txBody>
        </p:sp>
      </p:grpSp>
      <p:grpSp>
        <p:nvGrpSpPr>
          <p:cNvPr id="35" name="组合 34"/>
          <p:cNvGrpSpPr/>
          <p:nvPr/>
        </p:nvGrpSpPr>
        <p:grpSpPr bwMode="auto">
          <a:xfrm>
            <a:off x="6219627" y="3157042"/>
            <a:ext cx="986367" cy="924983"/>
            <a:chOff x="6304580" y="675488"/>
            <a:chExt cx="738835" cy="695023"/>
          </a:xfrm>
        </p:grpSpPr>
        <p:sp>
          <p:nvSpPr>
            <p:cNvPr id="27" name="椭圆 26"/>
            <p:cNvSpPr/>
            <p:nvPr/>
          </p:nvSpPr>
          <p:spPr>
            <a:xfrm>
              <a:off x="6336290" y="724792"/>
              <a:ext cx="646877" cy="645719"/>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zh-CN" altLang="en-US" sz="2400" dirty="0">
                <a:latin typeface="宋体" panose="02010600030101010101" pitchFamily="2" charset="-122"/>
              </a:endParaRPr>
            </a:p>
          </p:txBody>
        </p:sp>
        <p:sp>
          <p:nvSpPr>
            <p:cNvPr id="12314" name="TextBox 2"/>
            <p:cNvSpPr txBox="1">
              <a:spLocks noChangeArrowheads="1"/>
            </p:cNvSpPr>
            <p:nvPr/>
          </p:nvSpPr>
          <p:spPr bwMode="auto">
            <a:xfrm>
              <a:off x="6304580" y="675488"/>
              <a:ext cx="738835" cy="68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5333" b="1" dirty="0">
                  <a:latin typeface="楷体" panose="02010609060101010101" pitchFamily="49" charset="-122"/>
                  <a:ea typeface="楷体" panose="02010609060101010101" pitchFamily="49" charset="-122"/>
                </a:rPr>
                <a:t>轻</a:t>
              </a:r>
              <a:endParaRPr lang="zh-CN" altLang="en-US" sz="5333" b="1" dirty="0">
                <a:latin typeface="楷体" panose="02010609060101010101" pitchFamily="49" charset="-122"/>
                <a:ea typeface="楷体" panose="02010609060101010101" pitchFamily="49" charset="-122"/>
              </a:endParaRPr>
            </a:p>
          </p:txBody>
        </p:sp>
      </p:grpSp>
      <p:grpSp>
        <p:nvGrpSpPr>
          <p:cNvPr id="43" name="组合 42"/>
          <p:cNvGrpSpPr/>
          <p:nvPr/>
        </p:nvGrpSpPr>
        <p:grpSpPr bwMode="auto">
          <a:xfrm>
            <a:off x="7307594" y="3157042"/>
            <a:ext cx="986367" cy="924983"/>
            <a:chOff x="6304580" y="675488"/>
            <a:chExt cx="738835" cy="695023"/>
          </a:xfrm>
        </p:grpSpPr>
        <p:sp>
          <p:nvSpPr>
            <p:cNvPr id="44" name="椭圆 43"/>
            <p:cNvSpPr/>
            <p:nvPr/>
          </p:nvSpPr>
          <p:spPr>
            <a:xfrm>
              <a:off x="6336290" y="724792"/>
              <a:ext cx="646877" cy="645719"/>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zh-CN" altLang="en-US" sz="2400" dirty="0">
                <a:latin typeface="宋体" panose="02010600030101010101" pitchFamily="2" charset="-122"/>
              </a:endParaRPr>
            </a:p>
          </p:txBody>
        </p:sp>
        <p:sp>
          <p:nvSpPr>
            <p:cNvPr id="12308" name="TextBox 2"/>
            <p:cNvSpPr txBox="1">
              <a:spLocks noChangeArrowheads="1"/>
            </p:cNvSpPr>
            <p:nvPr/>
          </p:nvSpPr>
          <p:spPr bwMode="auto">
            <a:xfrm>
              <a:off x="6304580" y="675488"/>
              <a:ext cx="738835" cy="68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5333" b="1" dirty="0">
                  <a:latin typeface="楷体" panose="02010609060101010101" pitchFamily="49" charset="-122"/>
                  <a:ea typeface="楷体" panose="02010609060101010101" pitchFamily="49" charset="-122"/>
                </a:rPr>
                <a:t>利</a:t>
              </a:r>
              <a:endParaRPr lang="zh-CN" altLang="en-US" sz="5333" b="1" dirty="0">
                <a:latin typeface="楷体" panose="02010609060101010101" pitchFamily="49" charset="-122"/>
                <a:ea typeface="楷体" panose="02010609060101010101" pitchFamily="49" charset="-122"/>
              </a:endParaRPr>
            </a:p>
          </p:txBody>
        </p:sp>
      </p:grpSp>
    </p:spTree>
    <p:extLst>
      <p:ext uri="{BB962C8B-B14F-4D97-AF65-F5344CB8AC3E}">
        <p14:creationId xmlns:p14="http://schemas.microsoft.com/office/powerpoint/2010/main" val="19178771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1000"/>
                                        <p:tgtEl>
                                          <p:spTgt spid="43"/>
                                        </p:tgtEl>
                                      </p:cBhvr>
                                    </p:animEffect>
                                    <p:anim calcmode="lin" valueType="num">
                                      <p:cBhvr>
                                        <p:cTn id="43" dur="1000" fill="hold"/>
                                        <p:tgtEl>
                                          <p:spTgt spid="43"/>
                                        </p:tgtEl>
                                        <p:attrNameLst>
                                          <p:attrName>ppt_x</p:attrName>
                                        </p:attrNameLst>
                                      </p:cBhvr>
                                      <p:tavLst>
                                        <p:tav tm="0">
                                          <p:val>
                                            <p:strVal val="#ppt_x"/>
                                          </p:val>
                                        </p:tav>
                                        <p:tav tm="100000">
                                          <p:val>
                                            <p:strVal val="#ppt_x"/>
                                          </p:val>
                                        </p:tav>
                                      </p:tavLst>
                                    </p:anim>
                                    <p:anim calcmode="lin" valueType="num">
                                      <p:cBhvr>
                                        <p:cTn id="4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6"/>
          <p:cNvSpPr txBox="1"/>
          <p:nvPr/>
        </p:nvSpPr>
        <p:spPr>
          <a:xfrm>
            <a:off x="1242487" y="2766338"/>
            <a:ext cx="9985109" cy="2182032"/>
          </a:xfrm>
          <a:prstGeom prst="roundRect">
            <a:avLst>
              <a:gd name="adj" fmla="val 10292"/>
            </a:avLst>
          </a:prstGeom>
          <a:ln w="3175"/>
        </p:spPr>
        <p:style>
          <a:lnRef idx="2">
            <a:schemeClr val="accent5"/>
          </a:lnRef>
          <a:fillRef idx="1">
            <a:schemeClr val="lt1"/>
          </a:fillRef>
          <a:effectRef idx="0">
            <a:schemeClr val="accent5"/>
          </a:effectRef>
          <a:fontRef idx="minor">
            <a:schemeClr val="dk1"/>
          </a:fontRef>
        </p:style>
        <p:txBody>
          <a:bodyPr wrap="square" rtlCol="0" anchor="t">
            <a:spAutoFit/>
          </a:bodyPr>
          <a:lstStyle/>
          <a:p>
            <a:pPr indent="952476">
              <a:lnSpc>
                <a:spcPct val="150000"/>
              </a:lnSpc>
            </a:pPr>
            <a:r>
              <a:rPr lang="zh-CN" altLang="en-US" sz="4267" b="1" dirty="0">
                <a:latin typeface="宋体" panose="02010600030101010101" pitchFamily="2" charset="-122"/>
                <a:ea typeface="宋体" panose="02010600030101010101" pitchFamily="2" charset="-122"/>
              </a:rPr>
              <a:t> 这篇文章描写的是在革命年代里，</a:t>
            </a:r>
            <a:r>
              <a:rPr lang="en-US" altLang="zh-CN" sz="4267" b="1" dirty="0">
                <a:latin typeface="宋体" panose="02010600030101010101" pitchFamily="2" charset="-122"/>
                <a:ea typeface="宋体" panose="02010600030101010101" pitchFamily="2" charset="-122"/>
              </a:rPr>
              <a:t>_______</a:t>
            </a:r>
            <a:r>
              <a:rPr lang="zh-CN" altLang="en-US" sz="4267" b="1" dirty="0">
                <a:latin typeface="宋体" panose="02010600030101010101" pitchFamily="2" charset="-122"/>
                <a:ea typeface="宋体" panose="02010600030101010101" pitchFamily="2" charset="-122"/>
              </a:rPr>
              <a:t>深夜在</a:t>
            </a:r>
            <a:r>
              <a:rPr lang="en-US" altLang="zh-CN" sz="4267" b="1" dirty="0">
                <a:latin typeface="宋体" panose="02010600030101010101" pitchFamily="2" charset="-122"/>
                <a:ea typeface="宋体" panose="02010600030101010101" pitchFamily="2" charset="-122"/>
              </a:rPr>
              <a:t>______</a:t>
            </a:r>
            <a:r>
              <a:rPr lang="zh-CN" altLang="en-US" sz="4267" b="1" dirty="0">
                <a:latin typeface="宋体" panose="02010600030101010101" pitchFamily="2" charset="-122"/>
                <a:ea typeface="宋体" panose="02010600030101010101" pitchFamily="2" charset="-122"/>
              </a:rPr>
              <a:t>上写文章的事。</a:t>
            </a:r>
            <a:endParaRPr lang="en-US" altLang="zh-CN" sz="4267" b="1" u="sng" dirty="0">
              <a:latin typeface="宋体" panose="02010600030101010101" pitchFamily="2" charset="-122"/>
              <a:ea typeface="宋体" panose="02010600030101010101" pitchFamily="2" charset="-122"/>
            </a:endParaRPr>
          </a:p>
        </p:txBody>
      </p:sp>
      <p:sp>
        <p:nvSpPr>
          <p:cNvPr id="8" name="文本框 6"/>
          <p:cNvSpPr txBox="1"/>
          <p:nvPr/>
        </p:nvSpPr>
        <p:spPr>
          <a:xfrm>
            <a:off x="1002460" y="1215785"/>
            <a:ext cx="10465163" cy="748988"/>
          </a:xfrm>
          <a:prstGeom prst="rect">
            <a:avLst/>
          </a:prstGeom>
          <a:noFill/>
          <a:ln>
            <a:noFill/>
          </a:ln>
        </p:spPr>
        <p:txBody>
          <a:bodyPr wrap="square" rtlCol="0" anchor="t">
            <a:spAutoFit/>
          </a:bodyPr>
          <a:lstStyle>
            <a:defPPr>
              <a:defRPr lang="zh-CN"/>
            </a:defPPr>
            <a:lvl1pPr indent="628650">
              <a:defRPr sz="3200">
                <a:latin typeface="黑体" panose="02010609060101010101" pitchFamily="49" charset="-122"/>
                <a:ea typeface="黑体" panose="02010609060101010101" pitchFamily="49" charset="-122"/>
                <a:cs typeface="楷体" panose="02010609060101010101" pitchFamily="49" charset="-122"/>
              </a:defRPr>
            </a:lvl1pPr>
          </a:lstStyle>
          <a:p>
            <a:pPr indent="952476"/>
            <a:r>
              <a:rPr lang="zh-CN" altLang="en-US" sz="4267" dirty="0"/>
              <a:t>默读课文，思考</a:t>
            </a:r>
            <a:r>
              <a:rPr lang="zh-CN" altLang="en-US" sz="4267" dirty="0"/>
              <a:t>：</a:t>
            </a:r>
            <a:endParaRPr lang="zh-CN" altLang="en-US" sz="4267" dirty="0"/>
          </a:p>
        </p:txBody>
      </p:sp>
      <p:sp>
        <p:nvSpPr>
          <p:cNvPr id="11" name="TextBox 10"/>
          <p:cNvSpPr txBox="1"/>
          <p:nvPr/>
        </p:nvSpPr>
        <p:spPr>
          <a:xfrm>
            <a:off x="1434508" y="3931676"/>
            <a:ext cx="3360373" cy="748988"/>
          </a:xfrm>
          <a:prstGeom prst="rect">
            <a:avLst/>
          </a:prstGeom>
          <a:noFill/>
        </p:spPr>
        <p:txBody>
          <a:bodyPr wrap="square" rtlCol="0">
            <a:spAutoFit/>
          </a:bodyPr>
          <a:lstStyle/>
          <a:p>
            <a:r>
              <a:rPr lang="zh-CN" altLang="en-US" sz="4267" b="1" dirty="0">
                <a:solidFill>
                  <a:srgbClr val="FF0000"/>
                </a:solidFill>
                <a:latin typeface="楷体" pitchFamily="49" charset="-122"/>
                <a:ea typeface="楷体" pitchFamily="49" charset="-122"/>
              </a:rPr>
              <a:t>毛主席</a:t>
            </a:r>
            <a:endParaRPr lang="zh-CN" altLang="en-US" sz="4267" b="1" dirty="0">
              <a:solidFill>
                <a:srgbClr val="FF0000"/>
              </a:solidFill>
              <a:latin typeface="楷体" pitchFamily="49" charset="-122"/>
              <a:ea typeface="楷体" pitchFamily="49" charset="-122"/>
            </a:endParaRPr>
          </a:p>
        </p:txBody>
      </p:sp>
      <p:sp>
        <p:nvSpPr>
          <p:cNvPr id="16" name="TextBox 15"/>
          <p:cNvSpPr txBox="1"/>
          <p:nvPr/>
        </p:nvSpPr>
        <p:spPr>
          <a:xfrm>
            <a:off x="4822828" y="3931676"/>
            <a:ext cx="2880320" cy="748988"/>
          </a:xfrm>
          <a:prstGeom prst="rect">
            <a:avLst/>
          </a:prstGeom>
          <a:noFill/>
        </p:spPr>
        <p:txBody>
          <a:bodyPr wrap="square" rtlCol="0">
            <a:spAutoFit/>
          </a:bodyPr>
          <a:lstStyle/>
          <a:p>
            <a:r>
              <a:rPr lang="zh-CN" altLang="en-US" sz="4267" b="1" dirty="0">
                <a:solidFill>
                  <a:srgbClr val="FF0000"/>
                </a:solidFill>
                <a:latin typeface="楷体" pitchFamily="49" charset="-122"/>
                <a:ea typeface="楷体" pitchFamily="49" charset="-122"/>
              </a:rPr>
              <a:t>八角楼</a:t>
            </a:r>
            <a:endParaRPr lang="zh-CN" altLang="en-US" sz="4267" b="1" dirty="0">
              <a:solidFill>
                <a:srgbClr val="FF0000"/>
              </a:solidFill>
              <a:latin typeface="楷体" pitchFamily="49" charset="-122"/>
              <a:ea typeface="楷体" pitchFamily="49" charset="-122"/>
            </a:endParaRPr>
          </a:p>
        </p:txBody>
      </p:sp>
      <p:grpSp>
        <p:nvGrpSpPr>
          <p:cNvPr id="9" name="组合 8"/>
          <p:cNvGrpSpPr/>
          <p:nvPr/>
        </p:nvGrpSpPr>
        <p:grpSpPr>
          <a:xfrm>
            <a:off x="898724" y="1109969"/>
            <a:ext cx="1136061" cy="991332"/>
            <a:chOff x="1360308" y="2202383"/>
            <a:chExt cx="716640" cy="645344"/>
          </a:xfrm>
        </p:grpSpPr>
        <p:sp>
          <p:nvSpPr>
            <p:cNvPr id="10" name="favourites-mark_73501"/>
            <p:cNvSpPr>
              <a:spLocks noChangeAspect="1"/>
            </p:cNvSpPr>
            <p:nvPr/>
          </p:nvSpPr>
          <p:spPr bwMode="auto">
            <a:xfrm>
              <a:off x="1360308" y="2202383"/>
              <a:ext cx="676672" cy="645344"/>
            </a:xfrm>
            <a:custGeom>
              <a:avLst/>
              <a:gdLst>
                <a:gd name="T0" fmla="*/ 257 w 260"/>
                <a:gd name="T1" fmla="*/ 92 h 248"/>
                <a:gd name="T2" fmla="*/ 235 w 260"/>
                <a:gd name="T3" fmla="*/ 74 h 248"/>
                <a:gd name="T4" fmla="*/ 179 w 260"/>
                <a:gd name="T5" fmla="*/ 66 h 248"/>
                <a:gd name="T6" fmla="*/ 154 w 260"/>
                <a:gd name="T7" fmla="*/ 15 h 248"/>
                <a:gd name="T8" fmla="*/ 130 w 260"/>
                <a:gd name="T9" fmla="*/ 0 h 248"/>
                <a:gd name="T10" fmla="*/ 106 w 260"/>
                <a:gd name="T11" fmla="*/ 15 h 248"/>
                <a:gd name="T12" fmla="*/ 81 w 260"/>
                <a:gd name="T13" fmla="*/ 66 h 248"/>
                <a:gd name="T14" fmla="*/ 25 w 260"/>
                <a:gd name="T15" fmla="*/ 74 h 248"/>
                <a:gd name="T16" fmla="*/ 3 w 260"/>
                <a:gd name="T17" fmla="*/ 92 h 248"/>
                <a:gd name="T18" fmla="*/ 10 w 260"/>
                <a:gd name="T19" fmla="*/ 119 h 248"/>
                <a:gd name="T20" fmla="*/ 51 w 260"/>
                <a:gd name="T21" fmla="*/ 159 h 248"/>
                <a:gd name="T22" fmla="*/ 41 w 260"/>
                <a:gd name="T23" fmla="*/ 215 h 248"/>
                <a:gd name="T24" fmla="*/ 52 w 260"/>
                <a:gd name="T25" fmla="*/ 241 h 248"/>
                <a:gd name="T26" fmla="*/ 80 w 260"/>
                <a:gd name="T27" fmla="*/ 243 h 248"/>
                <a:gd name="T28" fmla="*/ 130 w 260"/>
                <a:gd name="T29" fmla="*/ 216 h 248"/>
                <a:gd name="T30" fmla="*/ 180 w 260"/>
                <a:gd name="T31" fmla="*/ 243 h 248"/>
                <a:gd name="T32" fmla="*/ 193 w 260"/>
                <a:gd name="T33" fmla="*/ 246 h 248"/>
                <a:gd name="T34" fmla="*/ 208 w 260"/>
                <a:gd name="T35" fmla="*/ 241 h 248"/>
                <a:gd name="T36" fmla="*/ 219 w 260"/>
                <a:gd name="T37" fmla="*/ 215 h 248"/>
                <a:gd name="T38" fmla="*/ 209 w 260"/>
                <a:gd name="T39" fmla="*/ 159 h 248"/>
                <a:gd name="T40" fmla="*/ 250 w 260"/>
                <a:gd name="T41" fmla="*/ 119 h 248"/>
                <a:gd name="T42" fmla="*/ 257 w 260"/>
                <a:gd name="T43" fmla="*/ 9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0" h="248">
                  <a:moveTo>
                    <a:pt x="257" y="92"/>
                  </a:moveTo>
                  <a:cubicBezTo>
                    <a:pt x="254" y="82"/>
                    <a:pt x="245" y="75"/>
                    <a:pt x="235" y="74"/>
                  </a:cubicBezTo>
                  <a:cubicBezTo>
                    <a:pt x="179" y="66"/>
                    <a:pt x="179" y="66"/>
                    <a:pt x="179" y="66"/>
                  </a:cubicBezTo>
                  <a:cubicBezTo>
                    <a:pt x="154" y="15"/>
                    <a:pt x="154" y="15"/>
                    <a:pt x="154" y="15"/>
                  </a:cubicBezTo>
                  <a:cubicBezTo>
                    <a:pt x="149" y="6"/>
                    <a:pt x="140" y="0"/>
                    <a:pt x="130" y="0"/>
                  </a:cubicBezTo>
                  <a:cubicBezTo>
                    <a:pt x="120" y="0"/>
                    <a:pt x="111" y="6"/>
                    <a:pt x="106" y="15"/>
                  </a:cubicBezTo>
                  <a:cubicBezTo>
                    <a:pt x="81" y="66"/>
                    <a:pt x="81" y="66"/>
                    <a:pt x="81" y="66"/>
                  </a:cubicBezTo>
                  <a:cubicBezTo>
                    <a:pt x="25" y="74"/>
                    <a:pt x="25" y="74"/>
                    <a:pt x="25" y="74"/>
                  </a:cubicBezTo>
                  <a:cubicBezTo>
                    <a:pt x="15" y="75"/>
                    <a:pt x="6" y="82"/>
                    <a:pt x="3" y="92"/>
                  </a:cubicBezTo>
                  <a:cubicBezTo>
                    <a:pt x="0" y="102"/>
                    <a:pt x="3" y="112"/>
                    <a:pt x="10" y="119"/>
                  </a:cubicBezTo>
                  <a:cubicBezTo>
                    <a:pt x="51" y="159"/>
                    <a:pt x="51" y="159"/>
                    <a:pt x="51" y="159"/>
                  </a:cubicBezTo>
                  <a:cubicBezTo>
                    <a:pt x="41" y="215"/>
                    <a:pt x="41" y="215"/>
                    <a:pt x="41" y="215"/>
                  </a:cubicBezTo>
                  <a:cubicBezTo>
                    <a:pt x="39" y="225"/>
                    <a:pt x="44" y="235"/>
                    <a:pt x="52" y="241"/>
                  </a:cubicBezTo>
                  <a:cubicBezTo>
                    <a:pt x="60" y="247"/>
                    <a:pt x="71" y="248"/>
                    <a:pt x="80" y="243"/>
                  </a:cubicBezTo>
                  <a:cubicBezTo>
                    <a:pt x="130" y="216"/>
                    <a:pt x="130" y="216"/>
                    <a:pt x="130" y="216"/>
                  </a:cubicBezTo>
                  <a:cubicBezTo>
                    <a:pt x="180" y="243"/>
                    <a:pt x="180" y="243"/>
                    <a:pt x="180" y="243"/>
                  </a:cubicBezTo>
                  <a:cubicBezTo>
                    <a:pt x="184" y="245"/>
                    <a:pt x="189" y="246"/>
                    <a:pt x="193" y="246"/>
                  </a:cubicBezTo>
                  <a:cubicBezTo>
                    <a:pt x="198" y="246"/>
                    <a:pt x="204" y="244"/>
                    <a:pt x="208" y="241"/>
                  </a:cubicBezTo>
                  <a:cubicBezTo>
                    <a:pt x="216" y="235"/>
                    <a:pt x="221" y="225"/>
                    <a:pt x="219" y="215"/>
                  </a:cubicBezTo>
                  <a:cubicBezTo>
                    <a:pt x="209" y="159"/>
                    <a:pt x="209" y="159"/>
                    <a:pt x="209" y="159"/>
                  </a:cubicBezTo>
                  <a:cubicBezTo>
                    <a:pt x="250" y="119"/>
                    <a:pt x="250" y="119"/>
                    <a:pt x="250" y="119"/>
                  </a:cubicBezTo>
                  <a:cubicBezTo>
                    <a:pt x="257" y="112"/>
                    <a:pt x="260" y="102"/>
                    <a:pt x="257" y="92"/>
                  </a:cubicBezTo>
                  <a:close/>
                </a:path>
              </a:pathLst>
            </a:custGeom>
            <a:blipFill>
              <a:blip r:embed="rId2" cstate="print"/>
              <a:stretch>
                <a:fillRect/>
              </a:stretch>
            </a:blipFill>
            <a:ln>
              <a:noFill/>
            </a:ln>
          </p:spPr>
        </p:sp>
        <p:sp>
          <p:nvSpPr>
            <p:cNvPr id="12" name="文本框 24"/>
            <p:cNvSpPr txBox="1"/>
            <p:nvPr/>
          </p:nvSpPr>
          <p:spPr>
            <a:xfrm>
              <a:off x="1365748" y="2381858"/>
              <a:ext cx="711200" cy="300538"/>
            </a:xfrm>
            <a:prstGeom prst="rect">
              <a:avLst/>
            </a:prstGeom>
            <a:noFill/>
          </p:spPr>
          <p:txBody>
            <a:bodyPr wrap="square" rtlCol="0">
              <a:spAutoFit/>
            </a:bodyPr>
            <a:lstStyle/>
            <a:p>
              <a:pPr algn="ctr" defTabSz="914377"/>
              <a:r>
                <a:rPr lang="zh-CN" altLang="en-US" sz="2400" b="1" dirty="0">
                  <a:solidFill>
                    <a:prstClr val="white"/>
                  </a:solidFill>
                  <a:latin typeface="宋体" panose="02010600030101010101" pitchFamily="2" charset="-122"/>
                  <a:ea typeface="宋体" panose="02010600030101010101" pitchFamily="2" charset="-122"/>
                </a:rPr>
                <a:t>思考</a:t>
              </a:r>
            </a:p>
          </p:txBody>
        </p:sp>
      </p:grpSp>
    </p:spTree>
    <p:extLst>
      <p:ext uri="{BB962C8B-B14F-4D97-AF65-F5344CB8AC3E}">
        <p14:creationId xmlns:p14="http://schemas.microsoft.com/office/powerpoint/2010/main" val="3662570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91477" y="1796819"/>
            <a:ext cx="9601067" cy="3047373"/>
          </a:xfrm>
          <a:prstGeom prst="rect">
            <a:avLst/>
          </a:prstGeom>
          <a:noFill/>
          <a:ln>
            <a:noFill/>
          </a:ln>
        </p:spPr>
        <p:txBody>
          <a:bodyPr wrap="square" rtlCol="0" anchor="t">
            <a:spAutoFit/>
          </a:bodyPr>
          <a:lstStyle/>
          <a:p>
            <a:pPr fontAlgn="base">
              <a:lnSpc>
                <a:spcPct val="150000"/>
              </a:lnSpc>
            </a:pPr>
            <a:r>
              <a:rPr lang="zh-CN" altLang="en-US" sz="4267" b="1" dirty="0">
                <a:latin typeface="宋体" pitchFamily="2" charset="-122"/>
                <a:ea typeface="宋体" pitchFamily="2" charset="-122"/>
              </a:rPr>
              <a:t>    上节课，我们学习了生字，了解了故事的主要内容</a:t>
            </a:r>
            <a:r>
              <a:rPr lang="zh-CN" altLang="zh-CN" sz="4267" b="1" dirty="0">
                <a:latin typeface="宋体" pitchFamily="2" charset="-122"/>
                <a:ea typeface="宋体" pitchFamily="2" charset="-122"/>
              </a:rPr>
              <a:t>。</a:t>
            </a:r>
            <a:r>
              <a:rPr lang="zh-CN" altLang="en-US" sz="4267" b="1" dirty="0">
                <a:latin typeface="宋体" pitchFamily="2" charset="-122"/>
                <a:ea typeface="宋体" pitchFamily="2" charset="-122"/>
              </a:rPr>
              <a:t>这节课，我们具体来学习一下。</a:t>
            </a:r>
            <a:endParaRPr lang="zh-CN" altLang="zh-CN" sz="4267" b="1" dirty="0">
              <a:latin typeface="宋体" pitchFamily="2" charset="-122"/>
              <a:ea typeface="宋体" pitchFamily="2" charset="-122"/>
            </a:endParaRPr>
          </a:p>
        </p:txBody>
      </p:sp>
      <p:sp>
        <p:nvSpPr>
          <p:cNvPr id="7" name="文本框 15">
            <a:extLst>
              <a:ext uri="{FF2B5EF4-FFF2-40B4-BE49-F238E27FC236}">
                <a16:creationId xmlns:a16="http://schemas.microsoft.com/office/drawing/2014/main" xmlns="" id="{6B49F311-C6AF-1540-93E3-92FFFC428CF1}"/>
              </a:ext>
            </a:extLst>
          </p:cNvPr>
          <p:cNvSpPr txBox="1"/>
          <p:nvPr/>
        </p:nvSpPr>
        <p:spPr>
          <a:xfrm>
            <a:off x="4206936" y="0"/>
            <a:ext cx="3397128" cy="830997"/>
          </a:xfrm>
          <a:prstGeom prst="rect">
            <a:avLst/>
          </a:prstGeom>
          <a:noFill/>
        </p:spPr>
        <p:txBody>
          <a:bodyPr wrap="square" rtlCol="0">
            <a:spAutoFit/>
          </a:bodyPr>
          <a:lstStyle/>
          <a:p>
            <a:pPr algn="ctr"/>
            <a:r>
              <a:rPr kumimoji="1" lang="zh-CN" altLang="en-US" sz="4800" b="1" dirty="0">
                <a:solidFill>
                  <a:srgbClr val="FF0000"/>
                </a:solidFill>
                <a:latin typeface="宋体" pitchFamily="2" charset="-122"/>
                <a:ea typeface="宋体" pitchFamily="2" charset="-122"/>
              </a:rPr>
              <a:t>第二课时</a:t>
            </a:r>
          </a:p>
        </p:txBody>
      </p:sp>
    </p:spTree>
    <p:extLst>
      <p:ext uri="{BB962C8B-B14F-4D97-AF65-F5344CB8AC3E}">
        <p14:creationId xmlns:p14="http://schemas.microsoft.com/office/powerpoint/2010/main" val="33838982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7152117" y="2660915"/>
            <a:ext cx="4896544" cy="1569660"/>
          </a:xfrm>
          <a:prstGeom prst="rect">
            <a:avLst/>
          </a:prstGeom>
          <a:noFill/>
          <a:ln>
            <a:noFill/>
          </a:ln>
        </p:spPr>
        <p:txBody>
          <a:bodyPr wrap="square" rtlCol="0" anchor="t">
            <a:spAutoFit/>
          </a:bodyPr>
          <a:lstStyle>
            <a:defPPr>
              <a:defRPr lang="zh-CN"/>
            </a:defPPr>
            <a:lvl1pPr>
              <a:defRPr sz="3200">
                <a:latin typeface="黑体" panose="02010609060101010101" pitchFamily="49" charset="-122"/>
                <a:ea typeface="黑体" panose="02010609060101010101" pitchFamily="49" charset="-122"/>
                <a:cs typeface="楷体" panose="02010609060101010101" pitchFamily="49" charset="-122"/>
              </a:defRPr>
            </a:lvl1pPr>
          </a:lstStyle>
          <a:p>
            <a:r>
              <a:rPr lang="en-US" altLang="zh-CN" sz="4800" dirty="0"/>
              <a:t>   </a:t>
            </a:r>
            <a:r>
              <a:rPr lang="zh-CN" altLang="zh-CN" sz="4800" dirty="0"/>
              <a:t>看图，</a:t>
            </a:r>
            <a:r>
              <a:rPr lang="zh-CN" altLang="en-US" sz="4800" dirty="0"/>
              <a:t>并说一说</a:t>
            </a:r>
            <a:r>
              <a:rPr lang="zh-CN" altLang="zh-CN" sz="4800" dirty="0"/>
              <a:t>图中的情景。</a:t>
            </a:r>
            <a:endParaRPr lang="zh-CN" altLang="zh-CN" sz="4800" dirty="0"/>
          </a:p>
        </p:txBody>
      </p:sp>
      <p:sp>
        <p:nvSpPr>
          <p:cNvPr id="10" name="文本框 14">
            <a:extLst>
              <a:ext uri="{FF2B5EF4-FFF2-40B4-BE49-F238E27FC236}">
                <a16:creationId xmlns:a16="http://schemas.microsoft.com/office/drawing/2014/main" xmlns="" id="{BBA2FD5C-C51E-D445-8A16-7059B950F227}"/>
              </a:ext>
            </a:extLst>
          </p:cNvPr>
          <p:cNvSpPr txBox="1"/>
          <p:nvPr/>
        </p:nvSpPr>
        <p:spPr>
          <a:xfrm>
            <a:off x="92560" y="0"/>
            <a:ext cx="2830521" cy="830997"/>
          </a:xfrm>
          <a:prstGeom prst="rect">
            <a:avLst/>
          </a:prstGeom>
          <a:noFill/>
        </p:spPr>
        <p:txBody>
          <a:bodyPr wrap="square" lIns="91440" tIns="45720" rIns="91440" bIns="45720" rtlCol="0">
            <a:spAutoFit/>
          </a:bodyPr>
          <a:lstStyle/>
          <a:p>
            <a:r>
              <a:rPr lang="zh-CN" altLang="en-US" sz="4800" b="1" dirty="0">
                <a:solidFill>
                  <a:srgbClr val="FF0000"/>
                </a:solidFill>
                <a:latin typeface="黑体" pitchFamily="49" charset="-122"/>
                <a:ea typeface="黑体" pitchFamily="49" charset="-122"/>
              </a:rPr>
              <a:t>互动课堂</a:t>
            </a:r>
          </a:p>
        </p:txBody>
      </p:sp>
      <p:pic>
        <p:nvPicPr>
          <p:cNvPr id="12" name="Picture 2" descr="https://gimg2.baidu.com/image_search/src=http%3A%2F%2Fdingyue.nosdn.127.net%2F6NnpLJPWOxHQAOcsph9MP0XmiOBy7kQ8YNURObZcIHpiQ1536055080806compressflag.jpg&amp;refer=http%3A%2F%2Fdingyue.nosdn.127.net&amp;app=2002&amp;size=f9999,10000&amp;q=a80&amp;n=0&amp;g=0n&amp;fmt=jpeg?sec=1627984204&amp;t=bcf9fde1b0b0c19e1c8734ccc93e82e0"/>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50000"/>
                    </a14:imgEffect>
                  </a14:imgLayer>
                </a14:imgProps>
              </a:ext>
            </a:extLst>
          </a:blip>
          <a:srcRect/>
          <a:stretch>
            <a:fillRect/>
          </a:stretch>
        </p:blipFill>
        <p:spPr bwMode="auto">
          <a:xfrm>
            <a:off x="92560" y="953089"/>
            <a:ext cx="6941473" cy="51803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470755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2"/>
                                        </p:tgtEl>
                                      </p:cBhvr>
                                      <p:by x="150000" y="150000"/>
                                    </p:animScale>
                                  </p:childTnLst>
                                </p:cTn>
                              </p:par>
                              <p:par>
                                <p:cTn id="7" presetID="42" presetClass="path" presetSubtype="0" accel="50000" decel="50000" fill="hold" nodeType="withEffect">
                                  <p:stCondLst>
                                    <p:cond delay="0"/>
                                  </p:stCondLst>
                                  <p:childTnLst>
                                    <p:animMotion origin="layout" path="M 2.5E-6 -4.44444E-6 L 0.21562 -0.12253 " pathEditMode="relative" rAng="0" ptsTypes="AA">
                                      <p:cBhvr>
                                        <p:cTn id="8" dur="2000" fill="hold"/>
                                        <p:tgtEl>
                                          <p:spTgt spid="12"/>
                                        </p:tgtEl>
                                        <p:attrNameLst>
                                          <p:attrName>ppt_x</p:attrName>
                                          <p:attrName>ppt_y</p:attrName>
                                        </p:attrNameLst>
                                      </p:cBhvr>
                                      <p:rCtr x="10781" y="-61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7"/>
          <p:cNvSpPr/>
          <p:nvPr/>
        </p:nvSpPr>
        <p:spPr>
          <a:xfrm>
            <a:off x="1103445" y="2372884"/>
            <a:ext cx="10177131" cy="2062296"/>
          </a:xfrm>
          <a:prstGeom prst="rect">
            <a:avLst/>
          </a:prstGeom>
          <a:ln>
            <a:noFill/>
          </a:ln>
        </p:spPr>
        <p:txBody>
          <a:bodyPr wrap="square">
            <a:spAutoFit/>
          </a:bodyPr>
          <a:lstStyle>
            <a:lvl1pPr marL="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4572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9144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3716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18288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algn="just" eaLnBrk="1" hangingPunct="1"/>
            <a:r>
              <a:rPr lang="en-US" altLang="zh-CN" sz="4267" dirty="0">
                <a:latin typeface="楷体" pitchFamily="49" charset="-122"/>
                <a:ea typeface="楷体" pitchFamily="49" charset="-122"/>
              </a:rPr>
              <a:t>    </a:t>
            </a:r>
            <a:r>
              <a:rPr lang="zh-CN" altLang="zh-CN" sz="4267" dirty="0">
                <a:latin typeface="楷体" pitchFamily="49" charset="-122"/>
                <a:ea typeface="楷体" pitchFamily="49" charset="-122"/>
              </a:rPr>
              <a:t>在井冈山艰苦斗争的年代，毛主席住在茅坪村的八角楼。每当夜幕降临的时候，八角楼上的灯就亮了。</a:t>
            </a:r>
            <a:endParaRPr lang="zh-CN" altLang="zh-CN" sz="4267" dirty="0">
              <a:latin typeface="楷体" pitchFamily="49" charset="-122"/>
              <a:ea typeface="楷体" pitchFamily="49" charset="-122"/>
            </a:endParaRPr>
          </a:p>
        </p:txBody>
      </p:sp>
      <p:sp>
        <p:nvSpPr>
          <p:cNvPr id="14" name="矩形 13"/>
          <p:cNvSpPr/>
          <p:nvPr/>
        </p:nvSpPr>
        <p:spPr>
          <a:xfrm>
            <a:off x="1103445" y="1170443"/>
            <a:ext cx="10458119" cy="748988"/>
          </a:xfrm>
          <a:prstGeom prst="rect">
            <a:avLst/>
          </a:prstGeom>
          <a:noFill/>
          <a:ln>
            <a:noFill/>
          </a:ln>
        </p:spPr>
        <p:txBody>
          <a:bodyPr wrap="square" rtlCol="0" anchor="t">
            <a:spAutoFit/>
          </a:bodyPr>
          <a:lstStyle/>
          <a:p>
            <a:r>
              <a:rPr lang="zh-CN" altLang="zh-CN" sz="4267" b="1" dirty="0" smtClean="0">
                <a:latin typeface="宋体" pitchFamily="2" charset="-122"/>
                <a:ea typeface="宋体" pitchFamily="2" charset="-122"/>
              </a:rPr>
              <a:t>默读</a:t>
            </a:r>
            <a:r>
              <a:rPr lang="zh-CN" altLang="zh-CN" sz="4267" b="1" dirty="0">
                <a:latin typeface="宋体" pitchFamily="2" charset="-122"/>
                <a:ea typeface="宋体" pitchFamily="2" charset="-122"/>
              </a:rPr>
              <a:t>第</a:t>
            </a:r>
            <a:r>
              <a:rPr lang="en-US" altLang="zh-CN" sz="4267" b="1" dirty="0">
                <a:latin typeface="宋体" pitchFamily="2" charset="-122"/>
                <a:ea typeface="宋体" pitchFamily="2" charset="-122"/>
              </a:rPr>
              <a:t>1</a:t>
            </a:r>
            <a:r>
              <a:rPr lang="zh-CN" altLang="zh-CN" sz="4267" b="1" dirty="0">
                <a:latin typeface="宋体" pitchFamily="2" charset="-122"/>
                <a:ea typeface="宋体" pitchFamily="2" charset="-122"/>
              </a:rPr>
              <a:t>自然段，想一想这段一共有几句话？</a:t>
            </a:r>
            <a:endParaRPr lang="zh-CN" altLang="zh-CN" sz="4267" b="1" dirty="0">
              <a:latin typeface="宋体" pitchFamily="2" charset="-122"/>
              <a:ea typeface="宋体" pitchFamily="2" charset="-122"/>
            </a:endParaRPr>
          </a:p>
        </p:txBody>
      </p:sp>
      <p:sp>
        <p:nvSpPr>
          <p:cNvPr id="3" name="圆角矩形 2"/>
          <p:cNvSpPr/>
          <p:nvPr/>
        </p:nvSpPr>
        <p:spPr>
          <a:xfrm>
            <a:off x="7344139" y="4391801"/>
            <a:ext cx="2016224" cy="1152128"/>
          </a:xfrm>
          <a:prstGeom prst="roundRect">
            <a:avLst/>
          </a:prstGeom>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5867" b="1" dirty="0">
                <a:solidFill>
                  <a:srgbClr val="FF0000"/>
                </a:solidFill>
                <a:latin typeface="宋体" panose="02010600030101010101" pitchFamily="2" charset="-122"/>
                <a:ea typeface="宋体" panose="02010600030101010101" pitchFamily="2" charset="-122"/>
              </a:rPr>
              <a:t>3</a:t>
            </a:r>
            <a:r>
              <a:rPr lang="en-US" altLang="zh-CN" sz="5867" dirty="0">
                <a:latin typeface="宋体" panose="02010600030101010101" pitchFamily="2" charset="-122"/>
                <a:ea typeface="宋体" panose="02010600030101010101" pitchFamily="2" charset="-122"/>
              </a:rPr>
              <a:t> </a:t>
            </a:r>
            <a:r>
              <a:rPr lang="zh-CN" altLang="en-US" sz="5867" dirty="0">
                <a:latin typeface="宋体" panose="02010600030101010101" pitchFamily="2" charset="-122"/>
                <a:ea typeface="宋体" panose="02010600030101010101" pitchFamily="2" charset="-122"/>
              </a:rPr>
              <a:t>句</a:t>
            </a:r>
            <a:endParaRPr lang="zh-CN" altLang="en-US" sz="5867"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1374399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https://gimg2.baidu.com/image_search/src=http%3A%2F%2Fwww.people.com.cn%2Fmediafile%2Fpic%2F20140911%2F54%2F9704680157912926846.jpg&amp;refer=http%3A%2F%2Fwww.people.com.cn&amp;app=2002&amp;size=f9999,10000&amp;q=a80&amp;n=0&amp;g=0n&amp;fmt=jpeg?sec=1627983014&amp;t=0c9dc922b1a37dc245040b90a27d0786"/>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Lst>
          </a:blip>
          <a:srcRect/>
          <a:stretch>
            <a:fillRect/>
          </a:stretch>
        </p:blipFill>
        <p:spPr bwMode="auto">
          <a:xfrm>
            <a:off x="-33040" y="0"/>
            <a:ext cx="12192000" cy="6858000"/>
          </a:xfrm>
          <a:prstGeom prst="rect">
            <a:avLst/>
          </a:prstGeom>
          <a:noFill/>
        </p:spPr>
      </p:pic>
    </p:spTree>
    <p:extLst>
      <p:ext uri="{BB962C8B-B14F-4D97-AF65-F5344CB8AC3E}">
        <p14:creationId xmlns:p14="http://schemas.microsoft.com/office/powerpoint/2010/main" val="42442696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7"/>
          <p:cNvSpPr/>
          <p:nvPr/>
        </p:nvSpPr>
        <p:spPr>
          <a:xfrm>
            <a:off x="1238520" y="1988841"/>
            <a:ext cx="9985109" cy="2062296"/>
          </a:xfrm>
          <a:prstGeom prst="rect">
            <a:avLst/>
          </a:prstGeom>
          <a:ln>
            <a:noFill/>
          </a:ln>
        </p:spPr>
        <p:txBody>
          <a:bodyPr wrap="square">
            <a:spAutoFit/>
          </a:bodyPr>
          <a:lstStyle>
            <a:lvl1pPr marL="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4572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9144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3716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18288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algn="just"/>
            <a:r>
              <a:rPr lang="en-US" altLang="zh-CN" sz="4267" dirty="0">
                <a:latin typeface="楷体" pitchFamily="49" charset="-122"/>
                <a:ea typeface="楷体" pitchFamily="49" charset="-122"/>
              </a:rPr>
              <a:t>   </a:t>
            </a:r>
            <a:r>
              <a:rPr lang="zh-CN" altLang="zh-CN" sz="4267" dirty="0">
                <a:latin typeface="楷体" pitchFamily="49" charset="-122"/>
                <a:ea typeface="楷体" pitchFamily="49" charset="-122"/>
              </a:rPr>
              <a:t>在井冈山艰苦斗争的年代，毛主席住在茅坪村的八角楼。每当夜幕降临的时候，八角楼上的灯就亮了。</a:t>
            </a:r>
            <a:endParaRPr lang="zh-CN" altLang="zh-CN" sz="4267" dirty="0">
              <a:latin typeface="楷体" pitchFamily="49" charset="-122"/>
              <a:ea typeface="楷体" pitchFamily="49" charset="-122"/>
            </a:endParaRPr>
          </a:p>
        </p:txBody>
      </p:sp>
      <p:sp>
        <p:nvSpPr>
          <p:cNvPr id="3" name="文本框 2"/>
          <p:cNvSpPr txBox="1"/>
          <p:nvPr/>
        </p:nvSpPr>
        <p:spPr>
          <a:xfrm>
            <a:off x="537902" y="478080"/>
            <a:ext cx="1835759" cy="748988"/>
          </a:xfrm>
          <a:prstGeom prst="rect">
            <a:avLst/>
          </a:prstGeom>
          <a:noFill/>
        </p:spPr>
        <p:txBody>
          <a:bodyPr wrap="none" rtlCol="0">
            <a:spAutoFit/>
          </a:bodyPr>
          <a:lstStyle/>
          <a:p>
            <a:r>
              <a:rPr lang="zh-CN" altLang="en-US" sz="4267" b="1" dirty="0">
                <a:latin typeface="宋体" panose="02010600030101010101" pitchFamily="2" charset="-122"/>
                <a:ea typeface="宋体" panose="02010600030101010101" pitchFamily="2" charset="-122"/>
              </a:rPr>
              <a:t>年  代</a:t>
            </a:r>
            <a:endParaRPr lang="zh-CN" altLang="en-US" sz="4267" b="1" dirty="0">
              <a:latin typeface="宋体" panose="02010600030101010101" pitchFamily="2" charset="-122"/>
              <a:ea typeface="宋体" panose="02010600030101010101" pitchFamily="2" charset="-122"/>
            </a:endParaRPr>
          </a:p>
        </p:txBody>
      </p:sp>
      <p:cxnSp>
        <p:nvCxnSpPr>
          <p:cNvPr id="5" name="肘形连接符 4"/>
          <p:cNvCxnSpPr/>
          <p:nvPr/>
        </p:nvCxnSpPr>
        <p:spPr>
          <a:xfrm>
            <a:off x="719403" y="1376335"/>
            <a:ext cx="7680853" cy="1414183"/>
          </a:xfrm>
          <a:prstGeom prst="bentConnector3">
            <a:avLst>
              <a:gd name="adj1" fmla="val 20017"/>
            </a:avLst>
          </a:prstGeom>
          <a:ln w="3492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1" name="肘形连接符 20"/>
          <p:cNvCxnSpPr/>
          <p:nvPr/>
        </p:nvCxnSpPr>
        <p:spPr>
          <a:xfrm>
            <a:off x="0" y="2107395"/>
            <a:ext cx="6096000" cy="1285276"/>
          </a:xfrm>
          <a:prstGeom prst="bentConnector3">
            <a:avLst>
              <a:gd name="adj1" fmla="val 23968"/>
            </a:avLst>
          </a:prstGeom>
          <a:ln w="34925">
            <a:solidFill>
              <a:srgbClr val="0000FF"/>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132368" y="1376335"/>
            <a:ext cx="1560042" cy="748988"/>
          </a:xfrm>
          <a:prstGeom prst="rect">
            <a:avLst/>
          </a:prstGeom>
          <a:noFill/>
        </p:spPr>
        <p:txBody>
          <a:bodyPr wrap="none" rtlCol="0">
            <a:spAutoFit/>
          </a:bodyPr>
          <a:lstStyle/>
          <a:p>
            <a:r>
              <a:rPr lang="zh-CN" altLang="en-US" sz="4267" b="1" dirty="0">
                <a:latin typeface="宋体" panose="02010600030101010101" pitchFamily="2" charset="-122"/>
                <a:ea typeface="宋体" panose="02010600030101010101" pitchFamily="2" charset="-122"/>
              </a:rPr>
              <a:t>地 点</a:t>
            </a:r>
            <a:endParaRPr lang="zh-CN" altLang="en-US" sz="4267" b="1" dirty="0">
              <a:latin typeface="宋体" panose="02010600030101010101" pitchFamily="2" charset="-122"/>
              <a:ea typeface="宋体" panose="02010600030101010101" pitchFamily="2" charset="-122"/>
            </a:endParaRPr>
          </a:p>
        </p:txBody>
      </p:sp>
      <p:sp>
        <p:nvSpPr>
          <p:cNvPr id="29" name="矩形 7"/>
          <p:cNvSpPr/>
          <p:nvPr/>
        </p:nvSpPr>
        <p:spPr>
          <a:xfrm>
            <a:off x="1238520" y="1988841"/>
            <a:ext cx="9985109" cy="2062296"/>
          </a:xfrm>
          <a:prstGeom prst="rect">
            <a:avLst/>
          </a:prstGeom>
          <a:ln>
            <a:noFill/>
          </a:ln>
        </p:spPr>
        <p:txBody>
          <a:bodyPr wrap="square">
            <a:spAutoFit/>
          </a:bodyPr>
          <a:lstStyle>
            <a:lvl1pPr marL="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4572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9144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3716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18288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algn="just"/>
            <a:r>
              <a:rPr lang="en-US" altLang="zh-CN" sz="4267" dirty="0">
                <a:latin typeface="楷体" pitchFamily="49" charset="-122"/>
                <a:ea typeface="楷体" pitchFamily="49" charset="-122"/>
              </a:rPr>
              <a:t>   </a:t>
            </a:r>
            <a:r>
              <a:rPr lang="zh-CN" altLang="zh-CN" sz="4267" dirty="0">
                <a:latin typeface="楷体" pitchFamily="49" charset="-122"/>
                <a:ea typeface="楷体" pitchFamily="49" charset="-122"/>
              </a:rPr>
              <a:t>在井冈山艰苦斗争的年代，毛主席住在茅坪村的八角楼。</a:t>
            </a:r>
            <a:r>
              <a:rPr lang="zh-CN" altLang="zh-CN" sz="4267" b="1" dirty="0">
                <a:solidFill>
                  <a:srgbClr val="FF0000"/>
                </a:solidFill>
                <a:latin typeface="楷体" pitchFamily="49" charset="-122"/>
                <a:ea typeface="楷体" pitchFamily="49" charset="-122"/>
              </a:rPr>
              <a:t>每当</a:t>
            </a:r>
            <a:r>
              <a:rPr lang="zh-CN" altLang="zh-CN" sz="4267" dirty="0">
                <a:latin typeface="楷体" pitchFamily="49" charset="-122"/>
                <a:ea typeface="楷体" pitchFamily="49" charset="-122"/>
              </a:rPr>
              <a:t>夜幕降临的时候，八角楼上的灯就亮了。</a:t>
            </a:r>
            <a:endParaRPr lang="zh-CN" altLang="zh-CN" sz="4267" dirty="0">
              <a:latin typeface="楷体" pitchFamily="49" charset="-122"/>
              <a:ea typeface="楷体" pitchFamily="49" charset="-122"/>
            </a:endParaRPr>
          </a:p>
        </p:txBody>
      </p:sp>
      <p:sp>
        <p:nvSpPr>
          <p:cNvPr id="30" name="PA- 10"/>
          <p:cNvSpPr txBox="1"/>
          <p:nvPr>
            <p:custDataLst>
              <p:tags r:id="rId1"/>
            </p:custDataLst>
          </p:nvPr>
        </p:nvSpPr>
        <p:spPr>
          <a:xfrm>
            <a:off x="1251683" y="4965171"/>
            <a:ext cx="9946584" cy="140564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4267" dirty="0">
                <a:solidFill>
                  <a:srgbClr val="FF0000"/>
                </a:solidFill>
                <a:latin typeface="宋体" panose="02010600030101010101" pitchFamily="2" charset="-122"/>
                <a:ea typeface="宋体" panose="02010600030101010101" pitchFamily="2" charset="-122"/>
              </a:rPr>
              <a:t>表层意思</a:t>
            </a:r>
            <a:r>
              <a:rPr lang="zh-CN" altLang="en-US" sz="4267" dirty="0">
                <a:latin typeface="宋体" panose="02010600030101010101" pitchFamily="2" charset="-122"/>
                <a:ea typeface="宋体" panose="02010600030101010101" pitchFamily="2" charset="-122"/>
              </a:rPr>
              <a:t>：</a:t>
            </a:r>
            <a:r>
              <a:rPr lang="zh-CN" altLang="zh-CN" sz="4267" dirty="0">
                <a:latin typeface="楷体" pitchFamily="49" charset="-122"/>
                <a:ea typeface="楷体" pitchFamily="49" charset="-122"/>
              </a:rPr>
              <a:t>每到天色暗下来的时候，八角楼上的灯就会亮起来。</a:t>
            </a:r>
            <a:endParaRPr lang="zh-CN" altLang="en-US" sz="4267" dirty="0">
              <a:latin typeface="楷体" pitchFamily="49" charset="-122"/>
              <a:ea typeface="楷体" pitchFamily="49" charset="-122"/>
            </a:endParaRPr>
          </a:p>
        </p:txBody>
      </p:sp>
      <p:sp>
        <p:nvSpPr>
          <p:cNvPr id="13" name="圆角矩形标注 12"/>
          <p:cNvSpPr/>
          <p:nvPr/>
        </p:nvSpPr>
        <p:spPr>
          <a:xfrm>
            <a:off x="7673309" y="3377982"/>
            <a:ext cx="3568743" cy="1373284"/>
          </a:xfrm>
          <a:prstGeom prst="wedgeRoundRectCallout">
            <a:avLst>
              <a:gd name="adj1" fmla="val -51761"/>
              <a:gd name="adj2" fmla="val -60842"/>
              <a:gd name="adj3" fmla="val 16667"/>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zh-CN" altLang="en-US" sz="3733" dirty="0">
                <a:latin typeface="宋体" panose="02010600030101010101" pitchFamily="2" charset="-122"/>
                <a:ea typeface="宋体" panose="02010600030101010101" pitchFamily="2" charset="-122"/>
              </a:rPr>
              <a:t>每次到</a:t>
            </a:r>
            <a:r>
              <a:rPr lang="zh-CN" altLang="en-US" sz="3733" dirty="0">
                <a:latin typeface="宋体" panose="02010600030101010101" pitchFamily="2" charset="-122"/>
                <a:ea typeface="宋体" panose="02010600030101010101" pitchFamily="2" charset="-122"/>
              </a:rPr>
              <a:t>了这个时候</a:t>
            </a:r>
          </a:p>
        </p:txBody>
      </p:sp>
      <p:sp>
        <p:nvSpPr>
          <p:cNvPr id="31" name="TextBox 13"/>
          <p:cNvSpPr txBox="1"/>
          <p:nvPr/>
        </p:nvSpPr>
        <p:spPr>
          <a:xfrm>
            <a:off x="1254508" y="5293466"/>
            <a:ext cx="9902800" cy="74898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defPPr>
              <a:defRPr lang="zh-CN"/>
            </a:defPPr>
            <a:lvl1pPr>
              <a:defRPr sz="3200">
                <a:solidFill>
                  <a:srgbClr val="FF0000"/>
                </a:soli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sz="4267" dirty="0">
                <a:latin typeface="宋体" panose="02010600030101010101" pitchFamily="2" charset="-122"/>
                <a:ea typeface="宋体" panose="02010600030101010101" pitchFamily="2" charset="-122"/>
              </a:rPr>
              <a:t>深层意思：</a:t>
            </a:r>
            <a:r>
              <a:rPr lang="zh-CN" altLang="zh-CN" sz="4267" dirty="0">
                <a:solidFill>
                  <a:schemeClr val="tx1"/>
                </a:solidFill>
                <a:latin typeface="楷体" panose="02010609060101010101" pitchFamily="49" charset="-122"/>
                <a:ea typeface="楷体" panose="02010609060101010101" pitchFamily="49" charset="-122"/>
              </a:rPr>
              <a:t>毛主席每天都是这样办公的。</a:t>
            </a:r>
          </a:p>
        </p:txBody>
      </p:sp>
      <p:sp>
        <p:nvSpPr>
          <p:cNvPr id="32" name="矩形 7"/>
          <p:cNvSpPr/>
          <p:nvPr/>
        </p:nvSpPr>
        <p:spPr>
          <a:xfrm>
            <a:off x="1238520" y="1988841"/>
            <a:ext cx="9985109" cy="2062296"/>
          </a:xfrm>
          <a:prstGeom prst="rect">
            <a:avLst/>
          </a:prstGeom>
          <a:ln>
            <a:noFill/>
          </a:ln>
        </p:spPr>
        <p:txBody>
          <a:bodyPr wrap="square">
            <a:spAutoFit/>
          </a:bodyPr>
          <a:lstStyle>
            <a:lvl1pPr marL="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4572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9144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3716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18288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algn="just"/>
            <a:r>
              <a:rPr lang="en-US" altLang="zh-CN" sz="4267" dirty="0">
                <a:latin typeface="楷体" pitchFamily="49" charset="-122"/>
                <a:ea typeface="楷体" pitchFamily="49" charset="-122"/>
              </a:rPr>
              <a:t>   </a:t>
            </a:r>
            <a:r>
              <a:rPr lang="zh-CN" altLang="zh-CN" sz="4267" dirty="0">
                <a:latin typeface="楷体" pitchFamily="49" charset="-122"/>
                <a:ea typeface="楷体" pitchFamily="49" charset="-122"/>
              </a:rPr>
              <a:t>在井冈山艰苦斗争的年代，毛主席住在茅坪村的八角楼。</a:t>
            </a:r>
            <a:r>
              <a:rPr lang="zh-CN" altLang="zh-CN" sz="4267" b="1" dirty="0">
                <a:solidFill>
                  <a:srgbClr val="FF0000"/>
                </a:solidFill>
                <a:latin typeface="楷体" pitchFamily="49" charset="-122"/>
                <a:ea typeface="楷体" pitchFamily="49" charset="-122"/>
              </a:rPr>
              <a:t>每当夜幕降临的时候，八角楼上的灯就亮了。</a:t>
            </a:r>
            <a:endParaRPr lang="zh-CN" altLang="zh-CN" sz="4267" b="1" dirty="0">
              <a:solidFill>
                <a:srgbClr val="FF0000"/>
              </a:solidFill>
              <a:latin typeface="楷体" pitchFamily="49" charset="-122"/>
              <a:ea typeface="楷体" pitchFamily="49" charset="-122"/>
            </a:endParaRPr>
          </a:p>
        </p:txBody>
      </p:sp>
      <p:sp>
        <p:nvSpPr>
          <p:cNvPr id="6" name="矩形 5"/>
          <p:cNvSpPr/>
          <p:nvPr/>
        </p:nvSpPr>
        <p:spPr>
          <a:xfrm>
            <a:off x="3639340" y="39883"/>
            <a:ext cx="5133136" cy="748988"/>
          </a:xfrm>
          <a:prstGeom prst="rect">
            <a:avLst/>
          </a:prstGeom>
        </p:spPr>
        <p:txBody>
          <a:bodyPr wrap="none">
            <a:spAutoFit/>
          </a:bodyPr>
          <a:lstStyle/>
          <a:p>
            <a:pPr lvl="0"/>
            <a:r>
              <a:rPr lang="zh-CN" altLang="zh-CN" sz="4267" b="1" dirty="0">
                <a:solidFill>
                  <a:srgbClr val="FF0000"/>
                </a:solidFill>
                <a:latin typeface="宋体" pitchFamily="2" charset="-122"/>
                <a:ea typeface="宋体" pitchFamily="2" charset="-122"/>
              </a:rPr>
              <a:t>每句话讲的是什么？</a:t>
            </a:r>
          </a:p>
        </p:txBody>
      </p:sp>
    </p:spTree>
    <p:extLst>
      <p:ext uri="{BB962C8B-B14F-4D97-AF65-F5344CB8AC3E}">
        <p14:creationId xmlns:p14="http://schemas.microsoft.com/office/powerpoint/2010/main" val="17439382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right)">
                                      <p:cBhvr>
                                        <p:cTn id="15" dur="500"/>
                                        <p:tgtEl>
                                          <p:spTgt spid="21"/>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5"/>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3"/>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21"/>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27"/>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13"/>
                                        </p:tgtEl>
                                        <p:attrNameLst>
                                          <p:attrName>style.visibility</p:attrName>
                                        </p:attrNameLst>
                                      </p:cBhvr>
                                      <p:to>
                                        <p:strVal val="hidden"/>
                                      </p:to>
                                    </p:set>
                                  </p:childTnLst>
                                </p:cTn>
                              </p:par>
                              <p:par>
                                <p:cTn id="39" presetID="22" presetClass="entr" presetSubtype="1"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up)">
                                      <p:cBhvr>
                                        <p:cTn id="41" dur="500"/>
                                        <p:tgtEl>
                                          <p:spTgt spid="32"/>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linds(horizontal)">
                                      <p:cBhvr>
                                        <p:cTn id="46" dur="500"/>
                                        <p:tgtEl>
                                          <p:spTgt spid="30"/>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30"/>
                                        </p:tgtEl>
                                        <p:attrNameLst>
                                          <p:attrName>style.visibility</p:attrName>
                                        </p:attrNameLst>
                                      </p:cBhvr>
                                      <p:to>
                                        <p:strVal val="hidden"/>
                                      </p:to>
                                    </p:set>
                                  </p:childTnLst>
                                </p:cTn>
                              </p:par>
                              <p:par>
                                <p:cTn id="51" presetID="3" presetClass="entr" presetSubtype="1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linds(horizontal)">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7" grpId="0"/>
      <p:bldP spid="27" grpId="1"/>
      <p:bldP spid="29" grpId="0"/>
      <p:bldP spid="30" grpId="0" animBg="1"/>
      <p:bldP spid="30" grpId="1" animBg="1"/>
      <p:bldP spid="13" grpId="0" animBg="1"/>
      <p:bldP spid="13" grpId="1" animBg="1"/>
      <p:bldP spid="31" grpId="0" animBg="1"/>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7"/>
          <p:cNvSpPr/>
          <p:nvPr/>
        </p:nvSpPr>
        <p:spPr>
          <a:xfrm>
            <a:off x="1116146" y="1768377"/>
            <a:ext cx="9985109" cy="1405641"/>
          </a:xfrm>
          <a:prstGeom prst="rect">
            <a:avLst/>
          </a:prstGeom>
          <a:ln>
            <a:noFill/>
          </a:ln>
        </p:spPr>
        <p:txBody>
          <a:bodyPr wrap="square">
            <a:spAutoFit/>
          </a:bodyPr>
          <a:lstStyle>
            <a:lvl1pPr marL="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4572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9144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3716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18288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algn="just"/>
            <a:r>
              <a:rPr lang="en-US" altLang="zh-CN" sz="4267" dirty="0">
                <a:latin typeface="楷体" pitchFamily="49" charset="-122"/>
                <a:ea typeface="楷体" pitchFamily="49" charset="-122"/>
              </a:rPr>
              <a:t>   </a:t>
            </a:r>
            <a:r>
              <a:rPr lang="zh-CN" altLang="zh-CN" sz="4267" dirty="0">
                <a:latin typeface="楷体" pitchFamily="49" charset="-122"/>
                <a:ea typeface="楷体" pitchFamily="49" charset="-122"/>
              </a:rPr>
              <a:t>每当</a:t>
            </a:r>
            <a:r>
              <a:rPr lang="zh-CN" altLang="zh-CN" sz="4267" b="1" dirty="0">
                <a:solidFill>
                  <a:srgbClr val="FF0000"/>
                </a:solidFill>
                <a:latin typeface="楷体" pitchFamily="49" charset="-122"/>
                <a:ea typeface="楷体" pitchFamily="49" charset="-122"/>
              </a:rPr>
              <a:t>夜幕降临</a:t>
            </a:r>
            <a:r>
              <a:rPr lang="zh-CN" altLang="zh-CN" sz="4267" dirty="0">
                <a:latin typeface="楷体" pitchFamily="49" charset="-122"/>
                <a:ea typeface="楷体" pitchFamily="49" charset="-122"/>
              </a:rPr>
              <a:t>的时候，八角楼上的灯就亮了。</a:t>
            </a:r>
            <a:endParaRPr lang="zh-CN" altLang="zh-CN" sz="4267" dirty="0">
              <a:latin typeface="楷体" pitchFamily="49" charset="-122"/>
              <a:ea typeface="楷体" pitchFamily="49" charset="-122"/>
            </a:endParaRPr>
          </a:p>
        </p:txBody>
      </p:sp>
      <p:sp>
        <p:nvSpPr>
          <p:cNvPr id="3" name="TextBox 2"/>
          <p:cNvSpPr txBox="1"/>
          <p:nvPr/>
        </p:nvSpPr>
        <p:spPr>
          <a:xfrm>
            <a:off x="1445849" y="3691092"/>
            <a:ext cx="5760640" cy="1077218"/>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3200" dirty="0">
                <a:latin typeface="楷体" pitchFamily="49" charset="-122"/>
                <a:ea typeface="楷体" pitchFamily="49" charset="-122"/>
              </a:rPr>
              <a:t>指太阳下山以后，天色渐渐变黑，意味着夜晚的来临。</a:t>
            </a:r>
            <a:endParaRPr lang="zh-CN" altLang="en-US" sz="3200" dirty="0">
              <a:latin typeface="楷体" pitchFamily="49" charset="-122"/>
              <a:ea typeface="楷体" pitchFamily="49" charset="-122"/>
            </a:endParaRPr>
          </a:p>
        </p:txBody>
      </p:sp>
      <p:pic>
        <p:nvPicPr>
          <p:cNvPr id="4" name="Picture 2" descr="https://gimg2.baidu.com/image_search/src=http%3A%2F%2Fdingyue.nosdn.127.net%2F6NnpLJPWOxHQAOcsph9MP0XmiOBy7kQ8YNURObZcIHpiQ1536055080806compressflag.jpg&amp;refer=http%3A%2F%2Fdingyue.nosdn.127.net&amp;app=2002&amp;size=f9999,10000&amp;q=a80&amp;n=0&amp;g=0n&amp;fmt=jpeg?sec=1627984204&amp;t=bcf9fde1b0b0c19e1c8734ccc93e82e0"/>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Lst>
          </a:blip>
          <a:srcRect/>
          <a:stretch>
            <a:fillRect/>
          </a:stretch>
        </p:blipFill>
        <p:spPr bwMode="auto">
          <a:xfrm>
            <a:off x="7632171" y="3044956"/>
            <a:ext cx="3216239" cy="24002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1500188" y="892666"/>
            <a:ext cx="10273141" cy="748988"/>
          </a:xfrm>
          <a:prstGeom prst="rect">
            <a:avLst/>
          </a:prstGeom>
          <a:noFill/>
        </p:spPr>
        <p:txBody>
          <a:bodyPr wrap="square" rtlCol="0">
            <a:spAutoFit/>
          </a:bodyPr>
          <a:lstStyle/>
          <a:p>
            <a:r>
              <a:rPr lang="zh-CN" altLang="en-US" sz="4267" b="1" dirty="0">
                <a:latin typeface="宋体" pitchFamily="2" charset="-122"/>
                <a:ea typeface="宋体" pitchFamily="2" charset="-122"/>
              </a:rPr>
              <a:t>结合插图，思考“夜幕降临”是什么意思？</a:t>
            </a:r>
            <a:endParaRPr lang="zh-CN" altLang="en-US" sz="4267" b="1" dirty="0">
              <a:latin typeface="宋体" pitchFamily="2" charset="-122"/>
              <a:ea typeface="宋体" pitchFamily="2" charset="-122"/>
            </a:endParaRPr>
          </a:p>
        </p:txBody>
      </p:sp>
    </p:spTree>
    <p:extLst>
      <p:ext uri="{BB962C8B-B14F-4D97-AF65-F5344CB8AC3E}">
        <p14:creationId xmlns:p14="http://schemas.microsoft.com/office/powerpoint/2010/main" val="22837375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4735" y="802062"/>
            <a:ext cx="10177131" cy="1405641"/>
          </a:xfrm>
          <a:prstGeom prst="rect">
            <a:avLst/>
          </a:prstGeom>
          <a:noFill/>
        </p:spPr>
        <p:txBody>
          <a:bodyPr wrap="square" rtlCol="0">
            <a:spAutoFit/>
          </a:bodyPr>
          <a:lstStyle/>
          <a:p>
            <a:r>
              <a:rPr lang="zh-CN" altLang="zh-CN" sz="4267" b="1" dirty="0" smtClean="0">
                <a:latin typeface="宋体" pitchFamily="2" charset="-122"/>
                <a:ea typeface="宋体" pitchFamily="2" charset="-122"/>
              </a:rPr>
              <a:t>联系</a:t>
            </a:r>
            <a:r>
              <a:rPr lang="zh-CN" altLang="zh-CN" sz="4267" b="1" dirty="0">
                <a:latin typeface="宋体" pitchFamily="2" charset="-122"/>
                <a:ea typeface="宋体" pitchFamily="2" charset="-122"/>
              </a:rPr>
              <a:t>上下文思考，作者介绍这个情节要表达什么意思呢？</a:t>
            </a:r>
            <a:endParaRPr lang="zh-CN" altLang="en-US" sz="4267" b="1" dirty="0">
              <a:latin typeface="宋体" pitchFamily="2" charset="-122"/>
              <a:ea typeface="宋体" pitchFamily="2" charset="-122"/>
            </a:endParaRPr>
          </a:p>
        </p:txBody>
      </p:sp>
      <p:sp>
        <p:nvSpPr>
          <p:cNvPr id="3" name="TextBox 2"/>
          <p:cNvSpPr txBox="1"/>
          <p:nvPr/>
        </p:nvSpPr>
        <p:spPr>
          <a:xfrm>
            <a:off x="6768075" y="2997791"/>
            <a:ext cx="4224469" cy="181569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zh-CN" sz="3733" dirty="0">
                <a:latin typeface="宋体" panose="02010600030101010101" pitchFamily="2" charset="-122"/>
                <a:ea typeface="宋体" panose="02010600030101010101" pitchFamily="2" charset="-122"/>
              </a:rPr>
              <a:t>毛主席这样工作是在为</a:t>
            </a:r>
            <a:r>
              <a:rPr lang="zh-CN" altLang="zh-CN" sz="3733" b="1" dirty="0">
                <a:solidFill>
                  <a:srgbClr val="FF0000"/>
                </a:solidFill>
                <a:latin typeface="宋体" panose="02010600030101010101" pitchFamily="2" charset="-122"/>
                <a:ea typeface="宋体" panose="02010600030101010101" pitchFamily="2" charset="-122"/>
              </a:rPr>
              <a:t>中国革命的胜利</a:t>
            </a:r>
            <a:r>
              <a:rPr lang="zh-CN" altLang="zh-CN" sz="3733" dirty="0">
                <a:latin typeface="宋体" panose="02010600030101010101" pitchFamily="2" charset="-122"/>
                <a:ea typeface="宋体" panose="02010600030101010101" pitchFamily="2" charset="-122"/>
              </a:rPr>
              <a:t>日夜操劳。</a:t>
            </a:r>
            <a:endParaRPr lang="zh-CN" altLang="en-US" sz="3733" dirty="0">
              <a:latin typeface="宋体" panose="02010600030101010101" pitchFamily="2" charset="-122"/>
              <a:ea typeface="宋体" panose="02010600030101010101" pitchFamily="2" charset="-122"/>
            </a:endParaRPr>
          </a:p>
        </p:txBody>
      </p:sp>
      <p:pic>
        <p:nvPicPr>
          <p:cNvPr id="8" name="Picture 2" descr="https://gimg2.baidu.com/image_search/src=http%3A%2F%2Fdingyue.nosdn.127.net%2F6NnpLJPWOxHQAOcsph9MP0XmiOBy7kQ8YNURObZcIHpiQ1536055080806compressflag.jpg&amp;refer=http%3A%2F%2Fdingyue.nosdn.127.net&amp;app=2002&amp;size=f9999,10000&amp;q=a80&amp;n=0&amp;g=0n&amp;fmt=jpeg?sec=1627984204&amp;t=bcf9fde1b0b0c19e1c8734ccc93e82e0"/>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Lst>
          </a:blip>
          <a:srcRect/>
          <a:stretch>
            <a:fillRect/>
          </a:stretch>
        </p:blipFill>
        <p:spPr bwMode="auto">
          <a:xfrm>
            <a:off x="1268317" y="2330902"/>
            <a:ext cx="4921479" cy="36728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171557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87488" y="1464362"/>
            <a:ext cx="9313035" cy="1405641"/>
          </a:xfrm>
          <a:prstGeom prst="rect">
            <a:avLst/>
          </a:prstGeom>
          <a:noFill/>
        </p:spPr>
        <p:txBody>
          <a:bodyPr wrap="square" rtlCol="0">
            <a:spAutoFit/>
          </a:bodyPr>
          <a:lstStyle/>
          <a:p>
            <a:pPr algn="just"/>
            <a:r>
              <a:rPr lang="zh-CN" altLang="en-US" sz="4267" b="1" dirty="0">
                <a:latin typeface="黑体" panose="02010609060101010101" pitchFamily="49" charset="-122"/>
                <a:ea typeface="黑体" panose="02010609060101010101" pitchFamily="49" charset="-122"/>
              </a:rPr>
              <a:t>例句：</a:t>
            </a:r>
            <a:r>
              <a:rPr lang="zh-CN" altLang="zh-CN" sz="4267" dirty="0">
                <a:solidFill>
                  <a:srgbClr val="FF0000"/>
                </a:solidFill>
                <a:latin typeface="楷体" pitchFamily="49" charset="-122"/>
                <a:ea typeface="楷体" pitchFamily="49" charset="-122"/>
              </a:rPr>
              <a:t>每当</a:t>
            </a:r>
            <a:r>
              <a:rPr lang="zh-CN" altLang="zh-CN" sz="4267" dirty="0">
                <a:latin typeface="楷体" pitchFamily="49" charset="-122"/>
                <a:ea typeface="楷体" pitchFamily="49" charset="-122"/>
              </a:rPr>
              <a:t>夜幕降临的时候，八角楼上的灯</a:t>
            </a:r>
            <a:r>
              <a:rPr lang="zh-CN" altLang="zh-CN" sz="4267" dirty="0">
                <a:solidFill>
                  <a:srgbClr val="FF0000"/>
                </a:solidFill>
                <a:latin typeface="楷体" pitchFamily="49" charset="-122"/>
                <a:ea typeface="楷体" pitchFamily="49" charset="-122"/>
              </a:rPr>
              <a:t>就</a:t>
            </a:r>
            <a:r>
              <a:rPr lang="zh-CN" altLang="zh-CN" sz="4267" dirty="0">
                <a:latin typeface="楷体" pitchFamily="49" charset="-122"/>
                <a:ea typeface="楷体" pitchFamily="49" charset="-122"/>
              </a:rPr>
              <a:t>亮了。</a:t>
            </a:r>
            <a:endParaRPr lang="zh-CN" altLang="zh-CN" sz="4267" dirty="0">
              <a:latin typeface="楷体" pitchFamily="49" charset="-122"/>
              <a:ea typeface="楷体" pitchFamily="49" charset="-122"/>
            </a:endParaRPr>
          </a:p>
        </p:txBody>
      </p:sp>
      <p:sp>
        <p:nvSpPr>
          <p:cNvPr id="12" name="TextBox 11"/>
          <p:cNvSpPr txBox="1"/>
          <p:nvPr/>
        </p:nvSpPr>
        <p:spPr>
          <a:xfrm>
            <a:off x="1487489" y="3352167"/>
            <a:ext cx="10084479" cy="748988"/>
          </a:xfrm>
          <a:prstGeom prst="rect">
            <a:avLst/>
          </a:prstGeom>
          <a:noFill/>
        </p:spPr>
        <p:txBody>
          <a:bodyPr wrap="square" rtlCol="0">
            <a:spAutoFit/>
          </a:bodyPr>
          <a:lstStyle/>
          <a:p>
            <a:r>
              <a:rPr lang="zh-CN" altLang="en-US" sz="4267" b="1" dirty="0">
                <a:solidFill>
                  <a:srgbClr val="FF0000"/>
                </a:solidFill>
                <a:latin typeface="楷体" pitchFamily="49" charset="-122"/>
                <a:ea typeface="楷体" pitchFamily="49" charset="-122"/>
              </a:rPr>
              <a:t>每当</a:t>
            </a:r>
            <a:r>
              <a:rPr lang="zh-CN" altLang="en-US" sz="4267" dirty="0">
                <a:latin typeface="楷体" pitchFamily="49" charset="-122"/>
                <a:ea typeface="楷体" pitchFamily="49" charset="-122"/>
              </a:rPr>
              <a:t>见到这口井，我们</a:t>
            </a:r>
            <a:r>
              <a:rPr lang="zh-CN" altLang="en-US" sz="4267" b="1" dirty="0">
                <a:solidFill>
                  <a:srgbClr val="FF0000"/>
                </a:solidFill>
                <a:latin typeface="楷体" pitchFamily="49" charset="-122"/>
                <a:ea typeface="楷体" pitchFamily="49" charset="-122"/>
              </a:rPr>
              <a:t>就</a:t>
            </a:r>
            <a:r>
              <a:rPr lang="zh-CN" altLang="en-US" sz="4267" dirty="0">
                <a:latin typeface="楷体" pitchFamily="49" charset="-122"/>
                <a:ea typeface="楷体" pitchFamily="49" charset="-122"/>
              </a:rPr>
              <a:t>想起了挖井人。</a:t>
            </a:r>
            <a:endParaRPr lang="zh-CN" altLang="en-US" sz="4267" dirty="0">
              <a:latin typeface="楷体" pitchFamily="49" charset="-122"/>
              <a:ea typeface="楷体" pitchFamily="49" charset="-122"/>
            </a:endParaRPr>
          </a:p>
        </p:txBody>
      </p:sp>
      <p:sp>
        <p:nvSpPr>
          <p:cNvPr id="8" name="矩形 11"/>
          <p:cNvSpPr/>
          <p:nvPr/>
        </p:nvSpPr>
        <p:spPr>
          <a:xfrm>
            <a:off x="172099" y="0"/>
            <a:ext cx="7488832" cy="748988"/>
          </a:xfrm>
          <a:prstGeom prst="rect">
            <a:avLst/>
          </a:prstGeom>
          <a:noFill/>
          <a:ln>
            <a:noFill/>
          </a:ln>
        </p:spPr>
        <p:txBody>
          <a:bodyPr wrap="square" rtlCol="0" anchor="t">
            <a:spAutoFit/>
          </a:bodyPr>
          <a:lstStyle/>
          <a:p>
            <a:r>
              <a:rPr lang="zh-CN" altLang="en-US" sz="4267" b="1" dirty="0">
                <a:solidFill>
                  <a:srgbClr val="FF0000"/>
                </a:solidFill>
                <a:latin typeface="宋体" pitchFamily="2" charset="-122"/>
                <a:ea typeface="宋体" pitchFamily="2" charset="-122"/>
                <a:cs typeface="楷体" panose="02010609060101010101" pitchFamily="49" charset="-122"/>
              </a:rPr>
              <a:t>用</a:t>
            </a:r>
            <a:r>
              <a:rPr lang="zh-CN" altLang="en-US" sz="4267" b="1" dirty="0">
                <a:solidFill>
                  <a:srgbClr val="FF0000"/>
                </a:solidFill>
                <a:latin typeface="宋体" pitchFamily="2" charset="-122"/>
                <a:ea typeface="宋体" pitchFamily="2" charset="-122"/>
              </a:rPr>
              <a:t>下面的</a:t>
            </a:r>
            <a:r>
              <a:rPr lang="zh-CN" altLang="zh-CN" sz="4267" b="1" dirty="0">
                <a:solidFill>
                  <a:srgbClr val="FF0000"/>
                </a:solidFill>
                <a:latin typeface="宋体" pitchFamily="2" charset="-122"/>
                <a:ea typeface="宋体" pitchFamily="2" charset="-122"/>
              </a:rPr>
              <a:t>关联词语</a:t>
            </a:r>
            <a:r>
              <a:rPr lang="zh-CN" altLang="en-US" sz="4267" b="1" dirty="0">
                <a:solidFill>
                  <a:srgbClr val="FF0000"/>
                </a:solidFill>
                <a:latin typeface="宋体" pitchFamily="2" charset="-122"/>
                <a:ea typeface="宋体" pitchFamily="2" charset="-122"/>
              </a:rPr>
              <a:t>说一句话。</a:t>
            </a:r>
            <a:endParaRPr lang="zh-CN" altLang="en-US" sz="4267" b="1" dirty="0">
              <a:solidFill>
                <a:srgbClr val="FF0000"/>
              </a:solidFill>
              <a:latin typeface="宋体" pitchFamily="2" charset="-122"/>
              <a:ea typeface="宋体" pitchFamily="2" charset="-122"/>
              <a:cs typeface="楷体" panose="02010609060101010101" pitchFamily="49" charset="-122"/>
            </a:endParaRPr>
          </a:p>
        </p:txBody>
      </p:sp>
      <p:sp>
        <p:nvSpPr>
          <p:cNvPr id="11" name="TextBox 10"/>
          <p:cNvSpPr txBox="1"/>
          <p:nvPr/>
        </p:nvSpPr>
        <p:spPr>
          <a:xfrm>
            <a:off x="1487489" y="4583382"/>
            <a:ext cx="10084479" cy="748988"/>
          </a:xfrm>
          <a:prstGeom prst="rect">
            <a:avLst/>
          </a:prstGeom>
          <a:noFill/>
        </p:spPr>
        <p:txBody>
          <a:bodyPr wrap="square" rtlCol="0">
            <a:spAutoFit/>
          </a:bodyPr>
          <a:lstStyle/>
          <a:p>
            <a:r>
              <a:rPr lang="zh-CN" altLang="en-US" sz="4267" b="1" dirty="0">
                <a:solidFill>
                  <a:srgbClr val="FF0000"/>
                </a:solidFill>
                <a:latin typeface="楷体" pitchFamily="49" charset="-122"/>
                <a:ea typeface="楷体" pitchFamily="49" charset="-122"/>
              </a:rPr>
              <a:t>每当</a:t>
            </a:r>
            <a:r>
              <a:rPr lang="zh-CN" altLang="en-US" sz="4267" dirty="0">
                <a:latin typeface="楷体" pitchFamily="49" charset="-122"/>
                <a:ea typeface="楷体" pitchFamily="49" charset="-122"/>
              </a:rPr>
              <a:t>妈妈累的时候，我</a:t>
            </a:r>
            <a:r>
              <a:rPr lang="zh-CN" altLang="en-US" sz="4267" b="1" dirty="0">
                <a:solidFill>
                  <a:srgbClr val="FF0000"/>
                </a:solidFill>
                <a:latin typeface="楷体" pitchFamily="49" charset="-122"/>
                <a:ea typeface="楷体" pitchFamily="49" charset="-122"/>
              </a:rPr>
              <a:t>就</a:t>
            </a:r>
            <a:r>
              <a:rPr lang="zh-CN" altLang="en-US" sz="4267" dirty="0">
                <a:latin typeface="楷体" pitchFamily="49" charset="-122"/>
                <a:ea typeface="楷体" pitchFamily="49" charset="-122"/>
              </a:rPr>
              <a:t>给妈妈洗脚。</a:t>
            </a:r>
            <a:endParaRPr lang="zh-CN" altLang="en-US" sz="4267" dirty="0">
              <a:latin typeface="楷体" pitchFamily="49" charset="-122"/>
              <a:ea typeface="楷体" pitchFamily="49" charset="-122"/>
            </a:endParaRPr>
          </a:p>
        </p:txBody>
      </p:sp>
    </p:spTree>
    <p:extLst>
      <p:ext uri="{BB962C8B-B14F-4D97-AF65-F5344CB8AC3E}">
        <p14:creationId xmlns:p14="http://schemas.microsoft.com/office/powerpoint/2010/main" val="12933073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311691" y="4389107"/>
            <a:ext cx="5088564" cy="1248139"/>
          </a:xfrm>
          <a:custGeom>
            <a:avLst/>
            <a:gdLst>
              <a:gd name="connsiteX0" fmla="*/ 0 w 1514974"/>
              <a:gd name="connsiteY0" fmla="*/ 0 h 908984"/>
              <a:gd name="connsiteX1" fmla="*/ 1514974 w 1514974"/>
              <a:gd name="connsiteY1" fmla="*/ 0 h 908984"/>
              <a:gd name="connsiteX2" fmla="*/ 1514974 w 1514974"/>
              <a:gd name="connsiteY2" fmla="*/ 908984 h 908984"/>
              <a:gd name="connsiteX3" fmla="*/ 0 w 1514974"/>
              <a:gd name="connsiteY3" fmla="*/ 908984 h 908984"/>
              <a:gd name="connsiteX4" fmla="*/ 0 w 1514974"/>
              <a:gd name="connsiteY4" fmla="*/ 0 h 908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74" h="908984">
                <a:moveTo>
                  <a:pt x="0" y="0"/>
                </a:moveTo>
                <a:lnTo>
                  <a:pt x="1514974" y="0"/>
                </a:lnTo>
                <a:lnTo>
                  <a:pt x="1514974" y="908984"/>
                </a:lnTo>
                <a:lnTo>
                  <a:pt x="0" y="908984"/>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2236" tIns="142236" rIns="142236" bIns="142236" numCol="1" spcCol="953" anchor="ctr" anchorCtr="0">
            <a:noAutofit/>
          </a:bodyPr>
          <a:lstStyle/>
          <a:p>
            <a:pPr algn="ctr" defTabSz="1659425">
              <a:lnSpc>
                <a:spcPct val="90000"/>
              </a:lnSpc>
              <a:spcBef>
                <a:spcPct val="0"/>
              </a:spcBef>
              <a:spcAft>
                <a:spcPct val="35000"/>
              </a:spcAft>
            </a:pPr>
            <a:r>
              <a:rPr lang="zh-CN" altLang="en-US" sz="3733" b="1" dirty="0">
                <a:solidFill>
                  <a:prstClr val="white"/>
                </a:solidFill>
                <a:latin typeface="宋体" pitchFamily="2" charset="-122"/>
                <a:ea typeface="宋体" pitchFamily="2" charset="-122"/>
              </a:rPr>
              <a:t>语速要</a:t>
            </a:r>
            <a:r>
              <a:rPr lang="zh-CN" altLang="en-US" sz="3733" b="1" dirty="0">
                <a:solidFill>
                  <a:srgbClr val="FFFF00"/>
                </a:solidFill>
                <a:latin typeface="宋体" pitchFamily="2" charset="-122"/>
                <a:ea typeface="宋体" pitchFamily="2" charset="-122"/>
              </a:rPr>
              <a:t>不紧不慢</a:t>
            </a:r>
            <a:r>
              <a:rPr lang="en-US" altLang="zh-CN" sz="3733" b="1" dirty="0">
                <a:solidFill>
                  <a:schemeClr val="bg1"/>
                </a:solidFill>
                <a:latin typeface="宋体" pitchFamily="2" charset="-122"/>
                <a:ea typeface="宋体" pitchFamily="2" charset="-122"/>
              </a:rPr>
              <a:t>,</a:t>
            </a:r>
            <a:r>
              <a:rPr lang="zh-CN" altLang="en-US" sz="3733" b="1" dirty="0">
                <a:solidFill>
                  <a:schemeClr val="bg1"/>
                </a:solidFill>
                <a:latin typeface="宋体" pitchFamily="2" charset="-122"/>
                <a:ea typeface="宋体" pitchFamily="2" charset="-122"/>
              </a:rPr>
              <a:t>读出讲故事的语气。</a:t>
            </a:r>
            <a:endParaRPr lang="zh-CN" altLang="en-US" sz="3733" b="1" dirty="0">
              <a:solidFill>
                <a:schemeClr val="bg1"/>
              </a:solidFill>
              <a:latin typeface="宋体" pitchFamily="2" charset="-122"/>
              <a:ea typeface="宋体" pitchFamily="2" charset="-122"/>
            </a:endParaRPr>
          </a:p>
        </p:txBody>
      </p:sp>
      <p:sp>
        <p:nvSpPr>
          <p:cNvPr id="3" name="文本框 10"/>
          <p:cNvSpPr txBox="1"/>
          <p:nvPr/>
        </p:nvSpPr>
        <p:spPr>
          <a:xfrm>
            <a:off x="-66900" y="0"/>
            <a:ext cx="2610840" cy="748988"/>
          </a:xfrm>
          <a:prstGeom prst="rect">
            <a:avLst/>
          </a:prstGeom>
          <a:noFill/>
        </p:spPr>
        <p:txBody>
          <a:bodyPr wrap="square" rtlCol="0">
            <a:spAutoFit/>
          </a:bodyPr>
          <a:lstStyle/>
          <a:p>
            <a:r>
              <a:rPr lang="zh-CN" altLang="en-US" sz="4267" dirty="0">
                <a:solidFill>
                  <a:srgbClr val="FF0000"/>
                </a:solidFill>
                <a:latin typeface="黑体" pitchFamily="49" charset="-122"/>
                <a:ea typeface="黑体" pitchFamily="49" charset="-122"/>
              </a:rPr>
              <a:t>朗读</a:t>
            </a:r>
            <a:r>
              <a:rPr lang="zh-CN" altLang="en-US" sz="4267" dirty="0">
                <a:solidFill>
                  <a:srgbClr val="FF0000"/>
                </a:solidFill>
                <a:latin typeface="黑体" pitchFamily="49" charset="-122"/>
                <a:ea typeface="黑体" pitchFamily="49" charset="-122"/>
              </a:rPr>
              <a:t>指导</a:t>
            </a:r>
            <a:endParaRPr lang="zh-CN" altLang="en-US" sz="4267" dirty="0">
              <a:solidFill>
                <a:srgbClr val="FF0000"/>
              </a:solidFill>
              <a:latin typeface="黑体" pitchFamily="49" charset="-122"/>
              <a:ea typeface="黑体" pitchFamily="49" charset="-122"/>
            </a:endParaRPr>
          </a:p>
        </p:txBody>
      </p:sp>
      <p:sp>
        <p:nvSpPr>
          <p:cNvPr id="5" name="矩形 7"/>
          <p:cNvSpPr/>
          <p:nvPr/>
        </p:nvSpPr>
        <p:spPr>
          <a:xfrm>
            <a:off x="1238520" y="1796820"/>
            <a:ext cx="9985109" cy="2062296"/>
          </a:xfrm>
          <a:prstGeom prst="rect">
            <a:avLst/>
          </a:prstGeom>
          <a:ln>
            <a:noFill/>
          </a:ln>
        </p:spPr>
        <p:txBody>
          <a:bodyPr wrap="square">
            <a:spAutoFit/>
          </a:bodyPr>
          <a:lstStyle>
            <a:lvl1pPr marL="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4572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9144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3716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1828800" indent="0" algn="l" defTabSz="4572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algn="just"/>
            <a:r>
              <a:rPr lang="en-US" altLang="zh-CN" sz="4267" dirty="0">
                <a:latin typeface="楷体" pitchFamily="49" charset="-122"/>
                <a:ea typeface="楷体" pitchFamily="49" charset="-122"/>
              </a:rPr>
              <a:t>    </a:t>
            </a:r>
            <a:r>
              <a:rPr lang="zh-CN" altLang="zh-CN" sz="4267" dirty="0">
                <a:latin typeface="楷体" pitchFamily="49" charset="-122"/>
                <a:ea typeface="楷体" pitchFamily="49" charset="-122"/>
              </a:rPr>
              <a:t>在井冈山艰苦斗争的年代，毛主席住在茅坪村的八角楼。每当夜幕降临的时候，八角楼上的灯就亮了。</a:t>
            </a:r>
            <a:endParaRPr lang="zh-CN" altLang="zh-CN" sz="4267" dirty="0">
              <a:latin typeface="楷体" pitchFamily="49" charset="-122"/>
              <a:ea typeface="楷体" pitchFamily="49" charset="-122"/>
            </a:endParaRPr>
          </a:p>
        </p:txBody>
      </p:sp>
    </p:spTree>
    <p:extLst>
      <p:ext uri="{BB962C8B-B14F-4D97-AF65-F5344CB8AC3E}">
        <p14:creationId xmlns:p14="http://schemas.microsoft.com/office/powerpoint/2010/main" val="29188455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gimg2.baidu.com/image_search/src=http%3A%2F%2Fdingyue.nosdn.127.net%2F6NnpLJPWOxHQAOcsph9MP0XmiOBy7kQ8YNURObZcIHpiQ1536055080806compressflag.jpg&amp;refer=http%3A%2F%2Fdingyue.nosdn.127.net&amp;app=2002&amp;size=f9999,10000&amp;q=a80&amp;n=0&amp;g=0n&amp;fmt=jpeg?sec=1627984204&amp;t=bcf9fde1b0b0c19e1c8734ccc93e82e0"/>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50000"/>
                    </a14:imgEffect>
                  </a14:imgLayer>
                </a14:imgProps>
              </a:ext>
            </a:extLst>
          </a:blip>
          <a:srcRect/>
          <a:stretch>
            <a:fillRect/>
          </a:stretch>
        </p:blipFill>
        <p:spPr bwMode="auto">
          <a:xfrm>
            <a:off x="119758" y="1009266"/>
            <a:ext cx="6941473" cy="51803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PA-文本框 6"/>
          <p:cNvSpPr txBox="1"/>
          <p:nvPr>
            <p:custDataLst>
              <p:tags r:id="rId1"/>
            </p:custDataLst>
          </p:nvPr>
        </p:nvSpPr>
        <p:spPr>
          <a:xfrm>
            <a:off x="7359419" y="2176298"/>
            <a:ext cx="4800533" cy="954107"/>
          </a:xfrm>
          <a:prstGeom prst="rect">
            <a:avLst/>
          </a:prstGeom>
          <a:noFill/>
          <a:ln>
            <a:noFill/>
          </a:ln>
        </p:spPr>
        <p:txBody>
          <a:bodyPr wrap="square" rtlCol="0" anchor="t">
            <a:spAutoFit/>
          </a:bodyPr>
          <a:lstStyle>
            <a:defPPr>
              <a:defRPr lang="zh-CN"/>
            </a:defPPr>
            <a:lvl1pPr indent="628650">
              <a:defRPr sz="3200">
                <a:latin typeface="黑体" panose="02010609060101010101" pitchFamily="49" charset="-122"/>
                <a:ea typeface="黑体" panose="02010609060101010101" pitchFamily="49" charset="-122"/>
                <a:cs typeface="楷体" panose="02010609060101010101" pitchFamily="49" charset="-122"/>
              </a:defRPr>
            </a:lvl1pPr>
          </a:lstStyle>
          <a:p>
            <a:r>
              <a:rPr lang="en-US" altLang="zh-CN" sz="2800" dirty="0"/>
              <a:t> </a:t>
            </a:r>
            <a:r>
              <a:rPr lang="zh-CN" altLang="zh-CN" sz="2800" dirty="0"/>
              <a:t>看图，叙述图中毛主席的外貌、动作及神态。</a:t>
            </a:r>
          </a:p>
        </p:txBody>
      </p:sp>
      <p:sp>
        <p:nvSpPr>
          <p:cNvPr id="7" name="文本框 14">
            <a:extLst>
              <a:ext uri="{FF2B5EF4-FFF2-40B4-BE49-F238E27FC236}">
                <a16:creationId xmlns:a16="http://schemas.microsoft.com/office/drawing/2014/main" xmlns="" id="{F96644E9-3682-8A4F-B0FB-F395F0876BFB}"/>
              </a:ext>
            </a:extLst>
          </p:cNvPr>
          <p:cNvSpPr txBox="1"/>
          <p:nvPr/>
        </p:nvSpPr>
        <p:spPr>
          <a:xfrm>
            <a:off x="0" y="0"/>
            <a:ext cx="2830521" cy="830997"/>
          </a:xfrm>
          <a:prstGeom prst="rect">
            <a:avLst/>
          </a:prstGeom>
          <a:noFill/>
        </p:spPr>
        <p:txBody>
          <a:bodyPr wrap="square" lIns="91440" tIns="45720" rIns="91440" bIns="45720" rtlCol="0">
            <a:spAutoFit/>
          </a:bodyPr>
          <a:lstStyle/>
          <a:p>
            <a:r>
              <a:rPr lang="zh-CN" altLang="en-US" sz="4800" b="1" dirty="0">
                <a:solidFill>
                  <a:srgbClr val="FF0000"/>
                </a:solidFill>
                <a:latin typeface="黑体" pitchFamily="49" charset="-122"/>
                <a:ea typeface="黑体" pitchFamily="49" charset="-122"/>
              </a:rPr>
              <a:t>再</a:t>
            </a:r>
            <a:r>
              <a:rPr lang="zh-CN" altLang="en-US" sz="4800" b="1" dirty="0">
                <a:solidFill>
                  <a:srgbClr val="FF0000"/>
                </a:solidFill>
                <a:latin typeface="黑体" pitchFamily="49" charset="-122"/>
                <a:ea typeface="黑体" pitchFamily="49" charset="-122"/>
              </a:rPr>
              <a:t>读</a:t>
            </a:r>
            <a:r>
              <a:rPr lang="zh-CN" altLang="en-US" sz="4800" b="1" dirty="0">
                <a:solidFill>
                  <a:srgbClr val="FF0000"/>
                </a:solidFill>
                <a:latin typeface="黑体" pitchFamily="49" charset="-122"/>
                <a:ea typeface="黑体" pitchFamily="49" charset="-122"/>
              </a:rPr>
              <a:t>课文</a:t>
            </a:r>
          </a:p>
        </p:txBody>
      </p:sp>
      <p:sp>
        <p:nvSpPr>
          <p:cNvPr id="9" name="PA-文本框 6"/>
          <p:cNvSpPr txBox="1"/>
          <p:nvPr>
            <p:custDataLst>
              <p:tags r:id="rId2"/>
            </p:custDataLst>
          </p:nvPr>
        </p:nvSpPr>
        <p:spPr>
          <a:xfrm>
            <a:off x="7359419" y="3904264"/>
            <a:ext cx="4401211" cy="2062103"/>
          </a:xfrm>
          <a:prstGeom prst="rect">
            <a:avLst/>
          </a:prstGeom>
          <a:noFill/>
          <a:ln>
            <a:noFill/>
          </a:ln>
        </p:spPr>
        <p:txBody>
          <a:bodyPr wrap="square" rtlCol="0" anchor="t">
            <a:spAutoFit/>
          </a:bodyPr>
          <a:lstStyle>
            <a:defPPr>
              <a:defRPr lang="zh-CN"/>
            </a:defPPr>
            <a:lvl1pPr indent="628650">
              <a:defRPr sz="3200">
                <a:latin typeface="黑体" panose="02010609060101010101" pitchFamily="49" charset="-122"/>
                <a:ea typeface="黑体" panose="02010609060101010101" pitchFamily="49" charset="-122"/>
                <a:cs typeface="楷体" panose="02010609060101010101" pitchFamily="49" charset="-122"/>
              </a:defRPr>
            </a:lvl1pPr>
          </a:lstStyle>
          <a:p>
            <a:r>
              <a:rPr lang="zh-CN" altLang="zh-CN" dirty="0"/>
              <a:t>对照图意自读课文，从</a:t>
            </a:r>
            <a:r>
              <a:rPr lang="zh-CN" altLang="en-US" dirty="0"/>
              <a:t>第二自然段</a:t>
            </a:r>
            <a:r>
              <a:rPr lang="zh-CN" altLang="zh-CN" dirty="0"/>
              <a:t>中找出描写毛主席外貌</a:t>
            </a:r>
            <a:r>
              <a:rPr lang="zh-CN" altLang="en-US" dirty="0"/>
              <a:t>、动作、神态</a:t>
            </a:r>
            <a:r>
              <a:rPr lang="zh-CN" altLang="zh-CN" dirty="0"/>
              <a:t>的句子。</a:t>
            </a:r>
            <a:endParaRPr lang="zh-CN" altLang="zh-CN" dirty="0"/>
          </a:p>
        </p:txBody>
      </p:sp>
    </p:spTree>
    <p:extLst>
      <p:ext uri="{BB962C8B-B14F-4D97-AF65-F5344CB8AC3E}">
        <p14:creationId xmlns:p14="http://schemas.microsoft.com/office/powerpoint/2010/main" val="27131642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0-ppt_h/2"/>
                                          </p:val>
                                        </p:tav>
                                      </p:tavLst>
                                    </p:anim>
                                    <p:set>
                                      <p:cBhvr>
                                        <p:cTn id="8" dur="1" fill="hold">
                                          <p:stCondLst>
                                            <p:cond delay="499"/>
                                          </p:stCondLst>
                                        </p:cTn>
                                        <p:tgtEl>
                                          <p:spTgt spid="5"/>
                                        </p:tgtEl>
                                        <p:attrNameLst>
                                          <p:attrName>style.visibility</p:attrName>
                                        </p:attrNameLst>
                                      </p:cBhvr>
                                      <p:to>
                                        <p:strVal val="hidden"/>
                                      </p:to>
                                    </p:set>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9962" y="62103"/>
            <a:ext cx="2016224" cy="707887"/>
            <a:chOff x="5220072" y="1203598"/>
            <a:chExt cx="1368152" cy="530915"/>
          </a:xfrm>
        </p:grpSpPr>
        <p:sp>
          <p:nvSpPr>
            <p:cNvPr id="16" name="TextBox 10"/>
            <p:cNvSpPr txBox="1"/>
            <p:nvPr/>
          </p:nvSpPr>
          <p:spPr>
            <a:xfrm>
              <a:off x="5220072" y="1203598"/>
              <a:ext cx="1368152" cy="530915"/>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pPr algn="r"/>
              <a:r>
                <a:rPr lang="zh-CN" altLang="en-US" sz="4000" b="1" dirty="0">
                  <a:solidFill>
                    <a:srgbClr val="FF0000"/>
                  </a:solidFill>
                  <a:latin typeface="宋体" panose="02010600030101010101" pitchFamily="2" charset="-122"/>
                  <a:ea typeface="宋体" panose="02010600030101010101" pitchFamily="2" charset="-122"/>
                </a:rPr>
                <a:t>外 貌</a:t>
              </a:r>
              <a:endParaRPr lang="zh-CN" altLang="zh-CN" sz="4000" b="1" dirty="0">
                <a:solidFill>
                  <a:srgbClr val="FF0000"/>
                </a:solidFill>
                <a:latin typeface="宋体" panose="02010600030101010101" pitchFamily="2" charset="-122"/>
                <a:ea typeface="宋体" panose="02010600030101010101" pitchFamily="2" charset="-122"/>
              </a:endParaRPr>
            </a:p>
          </p:txBody>
        </p:sp>
        <p:sp>
          <p:nvSpPr>
            <p:cNvPr id="17" name="流程图: 接点 16"/>
            <p:cNvSpPr/>
            <p:nvPr/>
          </p:nvSpPr>
          <p:spPr>
            <a:xfrm>
              <a:off x="5292080" y="1399388"/>
              <a:ext cx="216024" cy="216024"/>
            </a:xfrm>
            <a:prstGeom prst="flowChartConnector">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000">
                <a:solidFill>
                  <a:srgbClr val="FF0000"/>
                </a:solidFill>
              </a:endParaRPr>
            </a:p>
          </p:txBody>
        </p:sp>
      </p:grpSp>
      <p:sp>
        <p:nvSpPr>
          <p:cNvPr id="2" name="任意多边形 1"/>
          <p:cNvSpPr/>
          <p:nvPr/>
        </p:nvSpPr>
        <p:spPr>
          <a:xfrm>
            <a:off x="1246293" y="1788160"/>
            <a:ext cx="1679787" cy="731520"/>
          </a:xfrm>
          <a:custGeom>
            <a:avLst/>
            <a:gdLst>
              <a:gd name="connsiteX0" fmla="*/ 0 w 1259840"/>
              <a:gd name="connsiteY0" fmla="*/ 0 h 548640"/>
              <a:gd name="connsiteX1" fmla="*/ 20320 w 1259840"/>
              <a:gd name="connsiteY1" fmla="*/ 497840 h 548640"/>
              <a:gd name="connsiteX2" fmla="*/ 1158240 w 1259840"/>
              <a:gd name="connsiteY2" fmla="*/ 548640 h 548640"/>
              <a:gd name="connsiteX3" fmla="*/ 1259840 w 1259840"/>
              <a:gd name="connsiteY3" fmla="*/ 254000 h 548640"/>
              <a:gd name="connsiteX4" fmla="*/ 1188720 w 1259840"/>
              <a:gd name="connsiteY4" fmla="*/ 10160 h 548640"/>
              <a:gd name="connsiteX5" fmla="*/ 0 w 1259840"/>
              <a:gd name="connsiteY5" fmla="*/ 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9840" h="548640">
                <a:moveTo>
                  <a:pt x="0" y="0"/>
                </a:moveTo>
                <a:lnTo>
                  <a:pt x="20320" y="497840"/>
                </a:lnTo>
                <a:lnTo>
                  <a:pt x="1158240" y="548640"/>
                </a:lnTo>
                <a:lnTo>
                  <a:pt x="1259840" y="254000"/>
                </a:lnTo>
                <a:lnTo>
                  <a:pt x="1188720" y="10160"/>
                </a:lnTo>
                <a:lnTo>
                  <a:pt x="0" y="0"/>
                </a:lnTo>
                <a:close/>
              </a:path>
            </a:pathLst>
          </a:cu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p>
        </p:txBody>
      </p:sp>
      <p:sp>
        <p:nvSpPr>
          <p:cNvPr id="19" name="任意多边形 18"/>
          <p:cNvSpPr/>
          <p:nvPr/>
        </p:nvSpPr>
        <p:spPr>
          <a:xfrm>
            <a:off x="4323001" y="1788160"/>
            <a:ext cx="1869009" cy="731520"/>
          </a:xfrm>
          <a:custGeom>
            <a:avLst/>
            <a:gdLst>
              <a:gd name="connsiteX0" fmla="*/ 0 w 1259840"/>
              <a:gd name="connsiteY0" fmla="*/ 0 h 548640"/>
              <a:gd name="connsiteX1" fmla="*/ 20320 w 1259840"/>
              <a:gd name="connsiteY1" fmla="*/ 497840 h 548640"/>
              <a:gd name="connsiteX2" fmla="*/ 1158240 w 1259840"/>
              <a:gd name="connsiteY2" fmla="*/ 548640 h 548640"/>
              <a:gd name="connsiteX3" fmla="*/ 1259840 w 1259840"/>
              <a:gd name="connsiteY3" fmla="*/ 254000 h 548640"/>
              <a:gd name="connsiteX4" fmla="*/ 1188720 w 1259840"/>
              <a:gd name="connsiteY4" fmla="*/ 10160 h 548640"/>
              <a:gd name="connsiteX5" fmla="*/ 0 w 1259840"/>
              <a:gd name="connsiteY5" fmla="*/ 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9840" h="548640">
                <a:moveTo>
                  <a:pt x="0" y="0"/>
                </a:moveTo>
                <a:lnTo>
                  <a:pt x="20320" y="497840"/>
                </a:lnTo>
                <a:lnTo>
                  <a:pt x="1158240" y="548640"/>
                </a:lnTo>
                <a:lnTo>
                  <a:pt x="1259840" y="254000"/>
                </a:lnTo>
                <a:lnTo>
                  <a:pt x="1188720" y="10160"/>
                </a:lnTo>
                <a:lnTo>
                  <a:pt x="0" y="0"/>
                </a:lnTo>
                <a:close/>
              </a:path>
            </a:pathLst>
          </a:cu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p>
        </p:txBody>
      </p:sp>
      <p:sp>
        <p:nvSpPr>
          <p:cNvPr id="13" name="矩形 5"/>
          <p:cNvSpPr/>
          <p:nvPr/>
        </p:nvSpPr>
        <p:spPr>
          <a:xfrm>
            <a:off x="663817" y="1109380"/>
            <a:ext cx="10657184" cy="4688912"/>
          </a:xfrm>
          <a:prstGeom prst="rect">
            <a:avLst/>
          </a:prstGeom>
          <a:noFill/>
          <a:ln>
            <a:noFill/>
            <a:miter lim="800000"/>
          </a:ln>
        </p:spPr>
        <p:txBody>
          <a:bodyPr wrap="square">
            <a:spAutoFit/>
          </a:bodyPr>
          <a:lstStyle>
            <a:lvl1pPr marL="342900" indent="-3429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3200" b="0" i="0" u="none" kern="1200" baseline="0">
                <a:solidFill>
                  <a:schemeClr val="tx1"/>
                </a:solidFill>
                <a:latin typeface="+mn-lt"/>
                <a:ea typeface="+mn-ea"/>
                <a:cs typeface="+mn-cs"/>
              </a:defRPr>
            </a:lvl1pPr>
            <a:lvl2pPr marL="742950" indent="-28575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2pPr>
            <a:lvl3pPr marL="11430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3pPr>
            <a:lvl4pPr marL="16002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4pPr>
            <a:lvl5pPr marL="20574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9pPr>
          </a:lstStyle>
          <a:p>
            <a:pPr indent="0" eaLnBrk="1" hangingPunct="1">
              <a:buNone/>
            </a:pPr>
            <a:r>
              <a:rPr lang="en-US" altLang="zh-CN" sz="4267" dirty="0">
                <a:latin typeface="楷体" pitchFamily="49" charset="-122"/>
                <a:ea typeface="楷体" pitchFamily="49" charset="-122"/>
              </a:rPr>
              <a:t>    </a:t>
            </a:r>
            <a:r>
              <a:rPr lang="zh-CN" altLang="zh-CN" sz="4267" dirty="0">
                <a:latin typeface="楷体" pitchFamily="49" charset="-122"/>
                <a:ea typeface="楷体" pitchFamily="49" charset="-122"/>
              </a:rPr>
              <a:t>这</a:t>
            </a:r>
            <a:r>
              <a:rPr lang="zh-CN" altLang="zh-CN" sz="4267" dirty="0">
                <a:latin typeface="楷体" pitchFamily="49" charset="-122"/>
                <a:ea typeface="楷体" pitchFamily="49" charset="-122"/>
              </a:rPr>
              <a:t>是个寒冬腊月的深夜，毛主席穿着单军衣，披着薄毯子，坐在竹椅上写文章。他右手握着笔，左手轻轻地拨了拨灯芯，灯光更加明亮了。凝视着这星星之火，毛主席在沉思，连毯子滑落下来也</a:t>
            </a:r>
            <a:r>
              <a:rPr lang="zh-CN" altLang="zh-CN" sz="4267" dirty="0">
                <a:latin typeface="楷体" pitchFamily="49" charset="-122"/>
                <a:ea typeface="楷体" pitchFamily="49" charset="-122"/>
              </a:rPr>
              <a:t>没察觉</a:t>
            </a:r>
            <a:r>
              <a:rPr lang="zh-CN" altLang="zh-CN" sz="4267" dirty="0">
                <a:latin typeface="楷体" pitchFamily="49" charset="-122"/>
                <a:ea typeface="楷体" pitchFamily="49" charset="-122"/>
              </a:rPr>
              <a:t>到。就在这盏清油灯下，毛主席写下了许多光辉著作</a:t>
            </a:r>
            <a:r>
              <a:rPr lang="zh-CN" altLang="zh-CN" sz="4267" dirty="0">
                <a:latin typeface="楷体" pitchFamily="49" charset="-122"/>
                <a:ea typeface="楷体" pitchFamily="49" charset="-122"/>
              </a:rPr>
              <a:t>，</a:t>
            </a:r>
            <a:r>
              <a:rPr lang="zh-CN" altLang="en-US" sz="4267" dirty="0">
                <a:latin typeface="楷体" pitchFamily="49" charset="-122"/>
                <a:ea typeface="楷体" pitchFamily="49" charset="-122"/>
              </a:rPr>
              <a:t>照亮</a:t>
            </a:r>
            <a:r>
              <a:rPr lang="zh-CN" altLang="zh-CN" sz="4267" dirty="0">
                <a:latin typeface="楷体" pitchFamily="49" charset="-122"/>
                <a:ea typeface="楷体" pitchFamily="49" charset="-122"/>
              </a:rPr>
              <a:t>了</a:t>
            </a:r>
            <a:r>
              <a:rPr lang="zh-CN" altLang="zh-CN" sz="4267" dirty="0">
                <a:latin typeface="楷体" pitchFamily="49" charset="-122"/>
                <a:ea typeface="楷体" pitchFamily="49" charset="-122"/>
              </a:rPr>
              <a:t>中国革命胜利的道路。</a:t>
            </a:r>
          </a:p>
        </p:txBody>
      </p:sp>
    </p:spTree>
    <p:extLst>
      <p:ext uri="{BB962C8B-B14F-4D97-AF65-F5344CB8AC3E}">
        <p14:creationId xmlns:p14="http://schemas.microsoft.com/office/powerpoint/2010/main" val="5875450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5"/>
          <p:cNvSpPr/>
          <p:nvPr/>
        </p:nvSpPr>
        <p:spPr>
          <a:xfrm>
            <a:off x="623392" y="2276872"/>
            <a:ext cx="10657184" cy="1668277"/>
          </a:xfrm>
          <a:prstGeom prst="rect">
            <a:avLst/>
          </a:prstGeom>
          <a:noFill/>
          <a:ln>
            <a:noFill/>
            <a:miter lim="800000"/>
          </a:ln>
        </p:spPr>
        <p:txBody>
          <a:bodyPr wrap="square">
            <a:spAutoFit/>
          </a:bodyPr>
          <a:lstStyle>
            <a:lvl1pPr marL="342900" indent="-3429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3200" b="0" i="0" u="none" kern="1200" baseline="0">
                <a:solidFill>
                  <a:schemeClr val="tx1"/>
                </a:solidFill>
                <a:latin typeface="+mn-lt"/>
                <a:ea typeface="+mn-ea"/>
                <a:cs typeface="+mn-cs"/>
              </a:defRPr>
            </a:lvl1pPr>
            <a:lvl2pPr marL="742950" indent="-28575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2pPr>
            <a:lvl3pPr marL="11430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3pPr>
            <a:lvl4pPr marL="16002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4pPr>
            <a:lvl5pPr marL="20574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9pPr>
          </a:lstStyle>
          <a:p>
            <a:pPr indent="0" eaLnBrk="1" hangingPunct="1">
              <a:lnSpc>
                <a:spcPct val="120000"/>
              </a:lnSpc>
              <a:buNone/>
            </a:pPr>
            <a:r>
              <a:rPr lang="en-US" altLang="zh-CN" sz="4267" dirty="0">
                <a:latin typeface="楷体" pitchFamily="49" charset="-122"/>
                <a:ea typeface="楷体" pitchFamily="49" charset="-122"/>
              </a:rPr>
              <a:t>    </a:t>
            </a:r>
            <a:r>
              <a:rPr lang="zh-CN" altLang="zh-CN" sz="4267" dirty="0">
                <a:latin typeface="楷体" pitchFamily="49" charset="-122"/>
                <a:ea typeface="楷体" pitchFamily="49" charset="-122"/>
              </a:rPr>
              <a:t>这是个</a:t>
            </a:r>
            <a:r>
              <a:rPr lang="zh-CN" altLang="zh-CN" sz="4267" dirty="0">
                <a:solidFill>
                  <a:srgbClr val="0000FF"/>
                </a:solidFill>
                <a:latin typeface="楷体" pitchFamily="49" charset="-122"/>
                <a:ea typeface="楷体" pitchFamily="49" charset="-122"/>
              </a:rPr>
              <a:t>寒冬腊月</a:t>
            </a:r>
            <a:r>
              <a:rPr lang="zh-CN" altLang="zh-CN" sz="4267" dirty="0">
                <a:latin typeface="楷体" pitchFamily="49" charset="-122"/>
                <a:ea typeface="楷体" pitchFamily="49" charset="-122"/>
              </a:rPr>
              <a:t>的深夜，毛主席穿着</a:t>
            </a:r>
            <a:r>
              <a:rPr lang="zh-CN" altLang="zh-CN" sz="4267" dirty="0">
                <a:solidFill>
                  <a:srgbClr val="FF0000"/>
                </a:solidFill>
                <a:latin typeface="楷体" pitchFamily="49" charset="-122"/>
                <a:ea typeface="楷体" pitchFamily="49" charset="-122"/>
              </a:rPr>
              <a:t>单军衣</a:t>
            </a:r>
            <a:r>
              <a:rPr lang="zh-CN" altLang="zh-CN" sz="4267" dirty="0">
                <a:latin typeface="楷体" pitchFamily="49" charset="-122"/>
                <a:ea typeface="楷体" pitchFamily="49" charset="-122"/>
              </a:rPr>
              <a:t>，披着</a:t>
            </a:r>
            <a:r>
              <a:rPr lang="zh-CN" altLang="zh-CN" sz="4267" dirty="0">
                <a:solidFill>
                  <a:srgbClr val="FF0000"/>
                </a:solidFill>
                <a:latin typeface="楷体" pitchFamily="49" charset="-122"/>
                <a:ea typeface="楷体" pitchFamily="49" charset="-122"/>
              </a:rPr>
              <a:t>薄毯子</a:t>
            </a:r>
            <a:r>
              <a:rPr lang="zh-CN" altLang="zh-CN" sz="4267" dirty="0">
                <a:latin typeface="楷体" pitchFamily="49" charset="-122"/>
                <a:ea typeface="楷体" pitchFamily="49" charset="-122"/>
              </a:rPr>
              <a:t>，坐在竹椅上写文章。</a:t>
            </a:r>
            <a:endParaRPr lang="zh-CN" altLang="zh-CN" sz="4267" dirty="0">
              <a:latin typeface="楷体" pitchFamily="49" charset="-122"/>
              <a:ea typeface="楷体" pitchFamily="49" charset="-122"/>
            </a:endParaRPr>
          </a:p>
        </p:txBody>
      </p:sp>
      <p:sp>
        <p:nvSpPr>
          <p:cNvPr id="10" name="TextBox 9"/>
          <p:cNvSpPr txBox="1"/>
          <p:nvPr/>
        </p:nvSpPr>
        <p:spPr>
          <a:xfrm>
            <a:off x="-507113" y="196577"/>
            <a:ext cx="10561173" cy="461665"/>
          </a:xfrm>
          <a:prstGeom prst="rect">
            <a:avLst/>
          </a:prstGeom>
          <a:noFill/>
        </p:spPr>
        <p:txBody>
          <a:bodyPr wrap="square" rtlCol="0">
            <a:spAutoFit/>
          </a:bodyPr>
          <a:lstStyle/>
          <a:p>
            <a:r>
              <a:rPr lang="en-US" altLang="zh-CN" sz="2400" dirty="0">
                <a:solidFill>
                  <a:srgbClr val="FF0000"/>
                </a:solidFill>
                <a:latin typeface="黑体" panose="02010609060101010101" pitchFamily="49" charset="-122"/>
                <a:ea typeface="黑体" panose="02010609060101010101" pitchFamily="49" charset="-122"/>
              </a:rPr>
              <a:t>    </a:t>
            </a:r>
            <a:r>
              <a:rPr lang="zh-CN" altLang="zh-CN" sz="2400" dirty="0">
                <a:solidFill>
                  <a:srgbClr val="FF0000"/>
                </a:solidFill>
                <a:latin typeface="黑体" panose="02010609060101010101" pitchFamily="49" charset="-122"/>
                <a:ea typeface="黑体" panose="02010609060101010101" pitchFamily="49" charset="-122"/>
              </a:rPr>
              <a:t>在寒冬腊月的夜晚毛主席穿着“单”军衣，披着“薄毯子”说明什么？</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13" name="TextBox 12"/>
          <p:cNvSpPr txBox="1"/>
          <p:nvPr/>
        </p:nvSpPr>
        <p:spPr>
          <a:xfrm>
            <a:off x="6096000" y="4677139"/>
            <a:ext cx="5664629" cy="124123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altLang="zh-CN" sz="3733" dirty="0">
                <a:solidFill>
                  <a:srgbClr val="FF0000"/>
                </a:solidFill>
                <a:latin typeface="黑体" panose="02010609060101010101" pitchFamily="49" charset="-122"/>
                <a:ea typeface="黑体" panose="02010609060101010101" pitchFamily="49" charset="-122"/>
              </a:rPr>
              <a:t>    </a:t>
            </a:r>
            <a:r>
              <a:rPr lang="zh-CN" altLang="zh-CN" sz="3733" dirty="0">
                <a:solidFill>
                  <a:srgbClr val="FF0000"/>
                </a:solidFill>
                <a:latin typeface="黑体" panose="02010609060101010101" pitchFamily="49" charset="-122"/>
                <a:ea typeface="黑体" panose="02010609060101010101" pitchFamily="49" charset="-122"/>
              </a:rPr>
              <a:t>说明当年井冈山革命根据地的条件十分艰苦。</a:t>
            </a:r>
            <a:endParaRPr lang="zh-CN" altLang="en-US" sz="3733" dirty="0">
              <a:solidFill>
                <a:srgbClr val="FF0000"/>
              </a:solidFill>
              <a:latin typeface="黑体" panose="02010609060101010101" pitchFamily="49" charset="-122"/>
              <a:ea typeface="黑体" panose="02010609060101010101" pitchFamily="49" charset="-122"/>
            </a:endParaRPr>
          </a:p>
        </p:txBody>
      </p:sp>
      <p:pic>
        <p:nvPicPr>
          <p:cNvPr id="16" name="Picture 2" descr="https://gimg2.baidu.com/image_search/src=http%3A%2F%2Fdingyue.nosdn.127.net%2F6NnpLJPWOxHQAOcsph9MP0XmiOBy7kQ8YNURObZcIHpiQ1536055080806compressflag.jpg&amp;refer=http%3A%2F%2Fdingyue.nosdn.127.net&amp;app=2002&amp;size=f9999,10000&amp;q=a80&amp;n=0&amp;g=0n&amp;fmt=jpeg?sec=1627984204&amp;t=bcf9fde1b0b0c19e1c8734ccc93e82e0"/>
          <p:cNvPicPr>
            <a:picLocks noChangeAspect="1" noChangeArrowheads="1"/>
          </p:cNvPicPr>
          <p:nvPr/>
        </p:nvPicPr>
        <p:blipFill>
          <a:blip r:embed="rId2" cstate="print"/>
          <a:srcRect/>
          <a:stretch>
            <a:fillRect/>
          </a:stretch>
        </p:blipFill>
        <p:spPr bwMode="auto">
          <a:xfrm>
            <a:off x="1199456" y="4005064"/>
            <a:ext cx="2688299" cy="1868912"/>
          </a:xfrm>
          <a:prstGeom prst="rect">
            <a:avLst/>
          </a:prstGeom>
          <a:noFill/>
        </p:spPr>
      </p:pic>
      <p:sp>
        <p:nvSpPr>
          <p:cNvPr id="6" name="线形标注 1 5"/>
          <p:cNvSpPr/>
          <p:nvPr/>
        </p:nvSpPr>
        <p:spPr>
          <a:xfrm>
            <a:off x="4367809" y="1700809"/>
            <a:ext cx="7160935" cy="584775"/>
          </a:xfrm>
          <a:prstGeom prst="borderCallout1">
            <a:avLst>
              <a:gd name="adj1" fmla="val 43508"/>
              <a:gd name="adj2" fmla="val -127"/>
              <a:gd name="adj3" fmla="val 131756"/>
              <a:gd name="adj4" fmla="val -2696"/>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dirty="0"/>
              <a:t>农历十二月。指冬季最寒冷的腊月天。</a:t>
            </a:r>
            <a:endParaRPr lang="zh-CN" altLang="en-US" sz="3200" dirty="0"/>
          </a:p>
        </p:txBody>
      </p:sp>
      <p:sp>
        <p:nvSpPr>
          <p:cNvPr id="7" name="线形标注 1 6"/>
          <p:cNvSpPr/>
          <p:nvPr/>
        </p:nvSpPr>
        <p:spPr>
          <a:xfrm>
            <a:off x="4943873" y="3909054"/>
            <a:ext cx="1005403" cy="584775"/>
          </a:xfrm>
          <a:prstGeom prst="borderCallout1">
            <a:avLst>
              <a:gd name="adj1" fmla="val 43508"/>
              <a:gd name="adj2" fmla="val -127"/>
              <a:gd name="adj3" fmla="val -19544"/>
              <a:gd name="adj4" fmla="val -8948"/>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dirty="0"/>
              <a:t>不厚</a:t>
            </a:r>
            <a:endParaRPr lang="zh-CN" altLang="en-US" sz="3200" dirty="0"/>
          </a:p>
        </p:txBody>
      </p:sp>
    </p:spTree>
    <p:extLst>
      <p:ext uri="{BB962C8B-B14F-4D97-AF65-F5344CB8AC3E}">
        <p14:creationId xmlns:p14="http://schemas.microsoft.com/office/powerpoint/2010/main" val="3637953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99649" y="20122"/>
            <a:ext cx="2016224" cy="748988"/>
            <a:chOff x="5220072" y="1203598"/>
            <a:chExt cx="1368152" cy="561741"/>
          </a:xfrm>
        </p:grpSpPr>
        <p:sp>
          <p:nvSpPr>
            <p:cNvPr id="16" name="TextBox 10"/>
            <p:cNvSpPr txBox="1"/>
            <p:nvPr/>
          </p:nvSpPr>
          <p:spPr>
            <a:xfrm>
              <a:off x="5220072" y="1203598"/>
              <a:ext cx="1368152" cy="561741"/>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pPr algn="r"/>
              <a:r>
                <a:rPr lang="zh-CN" altLang="en-US" sz="4267" b="1" dirty="0">
                  <a:solidFill>
                    <a:srgbClr val="FF0000"/>
                  </a:solidFill>
                  <a:latin typeface="宋体" panose="02010600030101010101" pitchFamily="2" charset="-122"/>
                  <a:ea typeface="宋体" panose="02010600030101010101" pitchFamily="2" charset="-122"/>
                </a:rPr>
                <a:t>动 作</a:t>
              </a:r>
              <a:endParaRPr lang="zh-CN" altLang="zh-CN" sz="4267" b="1" dirty="0">
                <a:solidFill>
                  <a:srgbClr val="FF0000"/>
                </a:solidFill>
                <a:latin typeface="宋体" panose="02010600030101010101" pitchFamily="2" charset="-122"/>
                <a:ea typeface="宋体" panose="02010600030101010101" pitchFamily="2" charset="-122"/>
              </a:endParaRPr>
            </a:p>
          </p:txBody>
        </p:sp>
        <p:sp>
          <p:nvSpPr>
            <p:cNvPr id="17" name="流程图: 接点 16"/>
            <p:cNvSpPr/>
            <p:nvPr/>
          </p:nvSpPr>
          <p:spPr>
            <a:xfrm>
              <a:off x="5292080" y="1399388"/>
              <a:ext cx="216024" cy="216024"/>
            </a:xfrm>
            <a:prstGeom prst="flowChartConnector">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solidFill>
                  <a:srgbClr val="FF0000"/>
                </a:solidFill>
              </a:endParaRPr>
            </a:p>
          </p:txBody>
        </p:sp>
      </p:grpSp>
      <p:sp>
        <p:nvSpPr>
          <p:cNvPr id="2" name="任意多边形 1"/>
          <p:cNvSpPr/>
          <p:nvPr/>
        </p:nvSpPr>
        <p:spPr>
          <a:xfrm>
            <a:off x="9840416" y="1157495"/>
            <a:ext cx="625237" cy="731520"/>
          </a:xfrm>
          <a:custGeom>
            <a:avLst/>
            <a:gdLst>
              <a:gd name="connsiteX0" fmla="*/ 0 w 1259840"/>
              <a:gd name="connsiteY0" fmla="*/ 0 h 548640"/>
              <a:gd name="connsiteX1" fmla="*/ 20320 w 1259840"/>
              <a:gd name="connsiteY1" fmla="*/ 497840 h 548640"/>
              <a:gd name="connsiteX2" fmla="*/ 1158240 w 1259840"/>
              <a:gd name="connsiteY2" fmla="*/ 548640 h 548640"/>
              <a:gd name="connsiteX3" fmla="*/ 1259840 w 1259840"/>
              <a:gd name="connsiteY3" fmla="*/ 254000 h 548640"/>
              <a:gd name="connsiteX4" fmla="*/ 1188720 w 1259840"/>
              <a:gd name="connsiteY4" fmla="*/ 10160 h 548640"/>
              <a:gd name="connsiteX5" fmla="*/ 0 w 1259840"/>
              <a:gd name="connsiteY5" fmla="*/ 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9840" h="548640">
                <a:moveTo>
                  <a:pt x="0" y="0"/>
                </a:moveTo>
                <a:lnTo>
                  <a:pt x="20320" y="497840"/>
                </a:lnTo>
                <a:lnTo>
                  <a:pt x="1158240" y="548640"/>
                </a:lnTo>
                <a:lnTo>
                  <a:pt x="1259840" y="254000"/>
                </a:lnTo>
                <a:lnTo>
                  <a:pt x="1188720" y="10160"/>
                </a:lnTo>
                <a:lnTo>
                  <a:pt x="0" y="0"/>
                </a:lnTo>
                <a:close/>
              </a:path>
            </a:pathLst>
          </a:cu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p>
        </p:txBody>
      </p:sp>
      <p:sp>
        <p:nvSpPr>
          <p:cNvPr id="8" name="任意多边形 7"/>
          <p:cNvSpPr/>
          <p:nvPr/>
        </p:nvSpPr>
        <p:spPr>
          <a:xfrm>
            <a:off x="3407702" y="1796819"/>
            <a:ext cx="625237" cy="731520"/>
          </a:xfrm>
          <a:custGeom>
            <a:avLst/>
            <a:gdLst>
              <a:gd name="connsiteX0" fmla="*/ 0 w 1259840"/>
              <a:gd name="connsiteY0" fmla="*/ 0 h 548640"/>
              <a:gd name="connsiteX1" fmla="*/ 20320 w 1259840"/>
              <a:gd name="connsiteY1" fmla="*/ 497840 h 548640"/>
              <a:gd name="connsiteX2" fmla="*/ 1158240 w 1259840"/>
              <a:gd name="connsiteY2" fmla="*/ 548640 h 548640"/>
              <a:gd name="connsiteX3" fmla="*/ 1259840 w 1259840"/>
              <a:gd name="connsiteY3" fmla="*/ 254000 h 548640"/>
              <a:gd name="connsiteX4" fmla="*/ 1188720 w 1259840"/>
              <a:gd name="connsiteY4" fmla="*/ 10160 h 548640"/>
              <a:gd name="connsiteX5" fmla="*/ 0 w 1259840"/>
              <a:gd name="connsiteY5" fmla="*/ 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9840" h="548640">
                <a:moveTo>
                  <a:pt x="0" y="0"/>
                </a:moveTo>
                <a:lnTo>
                  <a:pt x="20320" y="497840"/>
                </a:lnTo>
                <a:lnTo>
                  <a:pt x="1158240" y="548640"/>
                </a:lnTo>
                <a:lnTo>
                  <a:pt x="1259840" y="254000"/>
                </a:lnTo>
                <a:lnTo>
                  <a:pt x="1188720" y="10160"/>
                </a:lnTo>
                <a:lnTo>
                  <a:pt x="0" y="0"/>
                </a:lnTo>
                <a:close/>
              </a:path>
            </a:pathLst>
          </a:cu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p>
        </p:txBody>
      </p:sp>
      <p:sp>
        <p:nvSpPr>
          <p:cNvPr id="9" name="任意多边形 8"/>
          <p:cNvSpPr/>
          <p:nvPr/>
        </p:nvSpPr>
        <p:spPr>
          <a:xfrm>
            <a:off x="6646694" y="1791931"/>
            <a:ext cx="625237" cy="731520"/>
          </a:xfrm>
          <a:custGeom>
            <a:avLst/>
            <a:gdLst>
              <a:gd name="connsiteX0" fmla="*/ 0 w 1259840"/>
              <a:gd name="connsiteY0" fmla="*/ 0 h 548640"/>
              <a:gd name="connsiteX1" fmla="*/ 20320 w 1259840"/>
              <a:gd name="connsiteY1" fmla="*/ 497840 h 548640"/>
              <a:gd name="connsiteX2" fmla="*/ 1158240 w 1259840"/>
              <a:gd name="connsiteY2" fmla="*/ 548640 h 548640"/>
              <a:gd name="connsiteX3" fmla="*/ 1259840 w 1259840"/>
              <a:gd name="connsiteY3" fmla="*/ 254000 h 548640"/>
              <a:gd name="connsiteX4" fmla="*/ 1188720 w 1259840"/>
              <a:gd name="connsiteY4" fmla="*/ 10160 h 548640"/>
              <a:gd name="connsiteX5" fmla="*/ 0 w 1259840"/>
              <a:gd name="connsiteY5" fmla="*/ 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9840" h="548640">
                <a:moveTo>
                  <a:pt x="0" y="0"/>
                </a:moveTo>
                <a:lnTo>
                  <a:pt x="20320" y="497840"/>
                </a:lnTo>
                <a:lnTo>
                  <a:pt x="1158240" y="548640"/>
                </a:lnTo>
                <a:lnTo>
                  <a:pt x="1259840" y="254000"/>
                </a:lnTo>
                <a:lnTo>
                  <a:pt x="1188720" y="10160"/>
                </a:lnTo>
                <a:lnTo>
                  <a:pt x="0" y="0"/>
                </a:lnTo>
                <a:close/>
              </a:path>
            </a:pathLst>
          </a:cu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p>
        </p:txBody>
      </p:sp>
      <p:sp>
        <p:nvSpPr>
          <p:cNvPr id="10" name="任意多边形 9"/>
          <p:cNvSpPr/>
          <p:nvPr/>
        </p:nvSpPr>
        <p:spPr>
          <a:xfrm>
            <a:off x="2823866" y="2484257"/>
            <a:ext cx="625237" cy="731520"/>
          </a:xfrm>
          <a:custGeom>
            <a:avLst/>
            <a:gdLst>
              <a:gd name="connsiteX0" fmla="*/ 0 w 1259840"/>
              <a:gd name="connsiteY0" fmla="*/ 0 h 548640"/>
              <a:gd name="connsiteX1" fmla="*/ 20320 w 1259840"/>
              <a:gd name="connsiteY1" fmla="*/ 497840 h 548640"/>
              <a:gd name="connsiteX2" fmla="*/ 1158240 w 1259840"/>
              <a:gd name="connsiteY2" fmla="*/ 548640 h 548640"/>
              <a:gd name="connsiteX3" fmla="*/ 1259840 w 1259840"/>
              <a:gd name="connsiteY3" fmla="*/ 254000 h 548640"/>
              <a:gd name="connsiteX4" fmla="*/ 1188720 w 1259840"/>
              <a:gd name="connsiteY4" fmla="*/ 10160 h 548640"/>
              <a:gd name="connsiteX5" fmla="*/ 0 w 1259840"/>
              <a:gd name="connsiteY5" fmla="*/ 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9840" h="548640">
                <a:moveTo>
                  <a:pt x="0" y="0"/>
                </a:moveTo>
                <a:lnTo>
                  <a:pt x="20320" y="497840"/>
                </a:lnTo>
                <a:lnTo>
                  <a:pt x="1158240" y="548640"/>
                </a:lnTo>
                <a:lnTo>
                  <a:pt x="1259840" y="254000"/>
                </a:lnTo>
                <a:lnTo>
                  <a:pt x="1188720" y="10160"/>
                </a:lnTo>
                <a:lnTo>
                  <a:pt x="0" y="0"/>
                </a:lnTo>
                <a:close/>
              </a:path>
            </a:pathLst>
          </a:cu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p>
        </p:txBody>
      </p:sp>
      <p:sp>
        <p:nvSpPr>
          <p:cNvPr id="11" name="任意多边形 10"/>
          <p:cNvSpPr/>
          <p:nvPr/>
        </p:nvSpPr>
        <p:spPr>
          <a:xfrm>
            <a:off x="8800822" y="2442127"/>
            <a:ext cx="625237" cy="731520"/>
          </a:xfrm>
          <a:custGeom>
            <a:avLst/>
            <a:gdLst>
              <a:gd name="connsiteX0" fmla="*/ 0 w 1259840"/>
              <a:gd name="connsiteY0" fmla="*/ 0 h 548640"/>
              <a:gd name="connsiteX1" fmla="*/ 20320 w 1259840"/>
              <a:gd name="connsiteY1" fmla="*/ 497840 h 548640"/>
              <a:gd name="connsiteX2" fmla="*/ 1158240 w 1259840"/>
              <a:gd name="connsiteY2" fmla="*/ 548640 h 548640"/>
              <a:gd name="connsiteX3" fmla="*/ 1259840 w 1259840"/>
              <a:gd name="connsiteY3" fmla="*/ 254000 h 548640"/>
              <a:gd name="connsiteX4" fmla="*/ 1188720 w 1259840"/>
              <a:gd name="connsiteY4" fmla="*/ 10160 h 548640"/>
              <a:gd name="connsiteX5" fmla="*/ 0 w 1259840"/>
              <a:gd name="connsiteY5" fmla="*/ 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9840" h="548640">
                <a:moveTo>
                  <a:pt x="0" y="0"/>
                </a:moveTo>
                <a:lnTo>
                  <a:pt x="20320" y="497840"/>
                </a:lnTo>
                <a:lnTo>
                  <a:pt x="1158240" y="548640"/>
                </a:lnTo>
                <a:lnTo>
                  <a:pt x="1259840" y="254000"/>
                </a:lnTo>
                <a:lnTo>
                  <a:pt x="1188720" y="10160"/>
                </a:lnTo>
                <a:lnTo>
                  <a:pt x="0" y="0"/>
                </a:lnTo>
                <a:close/>
              </a:path>
            </a:pathLst>
          </a:cu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p>
        </p:txBody>
      </p:sp>
      <p:sp>
        <p:nvSpPr>
          <p:cNvPr id="13" name="矩形 5"/>
          <p:cNvSpPr/>
          <p:nvPr/>
        </p:nvSpPr>
        <p:spPr>
          <a:xfrm>
            <a:off x="663817" y="1109380"/>
            <a:ext cx="10657184" cy="4688912"/>
          </a:xfrm>
          <a:prstGeom prst="rect">
            <a:avLst/>
          </a:prstGeom>
          <a:noFill/>
          <a:ln>
            <a:noFill/>
            <a:miter lim="800000"/>
          </a:ln>
        </p:spPr>
        <p:txBody>
          <a:bodyPr wrap="square">
            <a:spAutoFit/>
          </a:bodyPr>
          <a:lstStyle>
            <a:lvl1pPr marL="342900" indent="-3429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3200" b="0" i="0" u="none" kern="1200" baseline="0">
                <a:solidFill>
                  <a:schemeClr val="tx1"/>
                </a:solidFill>
                <a:latin typeface="+mn-lt"/>
                <a:ea typeface="+mn-ea"/>
                <a:cs typeface="+mn-cs"/>
              </a:defRPr>
            </a:lvl1pPr>
            <a:lvl2pPr marL="742950" indent="-28575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2pPr>
            <a:lvl3pPr marL="11430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3pPr>
            <a:lvl4pPr marL="16002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4pPr>
            <a:lvl5pPr marL="20574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9pPr>
          </a:lstStyle>
          <a:p>
            <a:pPr indent="0" eaLnBrk="1" hangingPunct="1">
              <a:buNone/>
            </a:pPr>
            <a:r>
              <a:rPr lang="en-US" altLang="zh-CN" sz="4267" dirty="0">
                <a:latin typeface="楷体" pitchFamily="49" charset="-122"/>
                <a:ea typeface="楷体" pitchFamily="49" charset="-122"/>
              </a:rPr>
              <a:t>    </a:t>
            </a:r>
            <a:r>
              <a:rPr lang="zh-CN" altLang="zh-CN" sz="4267" dirty="0">
                <a:latin typeface="楷体" pitchFamily="49" charset="-122"/>
                <a:ea typeface="楷体" pitchFamily="49" charset="-122"/>
              </a:rPr>
              <a:t>这</a:t>
            </a:r>
            <a:r>
              <a:rPr lang="zh-CN" altLang="zh-CN" sz="4267" dirty="0">
                <a:latin typeface="楷体" pitchFamily="49" charset="-122"/>
                <a:ea typeface="楷体" pitchFamily="49" charset="-122"/>
              </a:rPr>
              <a:t>是个寒冬腊月的深夜，毛主席穿着单军衣，披着薄毯子，坐在竹椅上写文章。他右手握着笔，左手轻轻地拨了拨灯芯，灯光更加明亮了。凝视着这星星之火，毛主席在沉思，连毯子滑落下来也</a:t>
            </a:r>
            <a:r>
              <a:rPr lang="zh-CN" altLang="zh-CN" sz="4267" dirty="0">
                <a:latin typeface="楷体" pitchFamily="49" charset="-122"/>
                <a:ea typeface="楷体" pitchFamily="49" charset="-122"/>
              </a:rPr>
              <a:t>没察觉</a:t>
            </a:r>
            <a:r>
              <a:rPr lang="zh-CN" altLang="zh-CN" sz="4267" dirty="0">
                <a:latin typeface="楷体" pitchFamily="49" charset="-122"/>
                <a:ea typeface="楷体" pitchFamily="49" charset="-122"/>
              </a:rPr>
              <a:t>到。就在这盏清油灯下，毛主席写下了许多光辉著作</a:t>
            </a:r>
            <a:r>
              <a:rPr lang="zh-CN" altLang="zh-CN" sz="4267" dirty="0">
                <a:latin typeface="楷体" pitchFamily="49" charset="-122"/>
                <a:ea typeface="楷体" pitchFamily="49" charset="-122"/>
              </a:rPr>
              <a:t>，</a:t>
            </a:r>
            <a:r>
              <a:rPr lang="zh-CN" altLang="en-US" sz="4267" dirty="0">
                <a:latin typeface="楷体" pitchFamily="49" charset="-122"/>
                <a:ea typeface="楷体" pitchFamily="49" charset="-122"/>
              </a:rPr>
              <a:t>照亮</a:t>
            </a:r>
            <a:r>
              <a:rPr lang="zh-CN" altLang="zh-CN" sz="4267" dirty="0">
                <a:latin typeface="楷体" pitchFamily="49" charset="-122"/>
                <a:ea typeface="楷体" pitchFamily="49" charset="-122"/>
              </a:rPr>
              <a:t>了</a:t>
            </a:r>
            <a:r>
              <a:rPr lang="zh-CN" altLang="zh-CN" sz="4267" dirty="0">
                <a:latin typeface="楷体" pitchFamily="49" charset="-122"/>
                <a:ea typeface="楷体" pitchFamily="49" charset="-122"/>
              </a:rPr>
              <a:t>中国革命胜利的道路。</a:t>
            </a:r>
          </a:p>
        </p:txBody>
      </p:sp>
    </p:spTree>
    <p:extLst>
      <p:ext uri="{BB962C8B-B14F-4D97-AF65-F5344CB8AC3E}">
        <p14:creationId xmlns:p14="http://schemas.microsoft.com/office/powerpoint/2010/main" val="32127825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54997" y="1570897"/>
            <a:ext cx="9313035" cy="2062296"/>
          </a:xfrm>
          <a:prstGeom prst="rect">
            <a:avLst/>
          </a:prstGeom>
          <a:noFill/>
        </p:spPr>
        <p:txBody>
          <a:bodyPr wrap="square" rtlCol="0">
            <a:spAutoFit/>
          </a:bodyPr>
          <a:lstStyle/>
          <a:p>
            <a:pPr algn="just"/>
            <a:r>
              <a:rPr lang="zh-CN" altLang="en-US" sz="4267" b="1" dirty="0">
                <a:latin typeface="黑体" panose="02010609060101010101" pitchFamily="49" charset="-122"/>
                <a:ea typeface="黑体" panose="02010609060101010101" pitchFamily="49" charset="-122"/>
              </a:rPr>
              <a:t>例句：</a:t>
            </a:r>
            <a:r>
              <a:rPr lang="zh-CN" altLang="zh-CN" sz="4267" dirty="0">
                <a:latin typeface="楷体" pitchFamily="49" charset="-122"/>
                <a:ea typeface="楷体" pitchFamily="49" charset="-122"/>
              </a:rPr>
              <a:t>毛主席</a:t>
            </a:r>
            <a:r>
              <a:rPr lang="zh-CN" altLang="zh-CN" sz="4267" dirty="0">
                <a:solidFill>
                  <a:srgbClr val="FF0000"/>
                </a:solidFill>
                <a:latin typeface="楷体" pitchFamily="49" charset="-122"/>
                <a:ea typeface="楷体" pitchFamily="49" charset="-122"/>
              </a:rPr>
              <a:t>穿</a:t>
            </a:r>
            <a:r>
              <a:rPr lang="zh-CN" altLang="zh-CN" sz="4267" dirty="0">
                <a:latin typeface="楷体" pitchFamily="49" charset="-122"/>
                <a:ea typeface="楷体" pitchFamily="49" charset="-122"/>
              </a:rPr>
              <a:t>着单军衣，</a:t>
            </a:r>
            <a:r>
              <a:rPr lang="zh-CN" altLang="zh-CN" sz="4267" dirty="0">
                <a:solidFill>
                  <a:srgbClr val="FF0000"/>
                </a:solidFill>
                <a:latin typeface="楷体" pitchFamily="49" charset="-122"/>
                <a:ea typeface="楷体" pitchFamily="49" charset="-122"/>
              </a:rPr>
              <a:t>披</a:t>
            </a:r>
            <a:r>
              <a:rPr lang="zh-CN" altLang="zh-CN" sz="4267" dirty="0">
                <a:latin typeface="楷体" pitchFamily="49" charset="-122"/>
                <a:ea typeface="楷体" pitchFamily="49" charset="-122"/>
              </a:rPr>
              <a:t>着薄毯子，</a:t>
            </a:r>
            <a:r>
              <a:rPr lang="zh-CN" altLang="zh-CN" sz="4267" dirty="0">
                <a:solidFill>
                  <a:srgbClr val="FF0000"/>
                </a:solidFill>
                <a:latin typeface="楷体" pitchFamily="49" charset="-122"/>
                <a:ea typeface="楷体" pitchFamily="49" charset="-122"/>
              </a:rPr>
              <a:t>坐</a:t>
            </a:r>
            <a:r>
              <a:rPr lang="zh-CN" altLang="zh-CN" sz="4267" dirty="0">
                <a:latin typeface="楷体" pitchFamily="49" charset="-122"/>
                <a:ea typeface="楷体" pitchFamily="49" charset="-122"/>
              </a:rPr>
              <a:t>在竹椅上写文章。他右手</a:t>
            </a:r>
            <a:r>
              <a:rPr lang="zh-CN" altLang="zh-CN" sz="4267" dirty="0">
                <a:solidFill>
                  <a:srgbClr val="FF0000"/>
                </a:solidFill>
                <a:latin typeface="楷体" pitchFamily="49" charset="-122"/>
                <a:ea typeface="楷体" pitchFamily="49" charset="-122"/>
              </a:rPr>
              <a:t>握</a:t>
            </a:r>
            <a:r>
              <a:rPr lang="zh-CN" altLang="zh-CN" sz="4267" dirty="0">
                <a:latin typeface="楷体" pitchFamily="49" charset="-122"/>
                <a:ea typeface="楷体" pitchFamily="49" charset="-122"/>
              </a:rPr>
              <a:t>着笔，左手轻轻地</a:t>
            </a:r>
            <a:r>
              <a:rPr lang="zh-CN" altLang="zh-CN" sz="4267" dirty="0">
                <a:solidFill>
                  <a:srgbClr val="FF0000"/>
                </a:solidFill>
                <a:latin typeface="楷体" pitchFamily="49" charset="-122"/>
                <a:ea typeface="楷体" pitchFamily="49" charset="-122"/>
              </a:rPr>
              <a:t>拨</a:t>
            </a:r>
            <a:r>
              <a:rPr lang="zh-CN" altLang="zh-CN" sz="4267" dirty="0">
                <a:latin typeface="楷体" pitchFamily="49" charset="-122"/>
                <a:ea typeface="楷体" pitchFamily="49" charset="-122"/>
              </a:rPr>
              <a:t>了拨</a:t>
            </a:r>
            <a:r>
              <a:rPr lang="zh-CN" altLang="zh-CN" sz="4267" dirty="0">
                <a:latin typeface="楷体" pitchFamily="49" charset="-122"/>
                <a:ea typeface="楷体" pitchFamily="49" charset="-122"/>
              </a:rPr>
              <a:t>灯芯</a:t>
            </a:r>
            <a:r>
              <a:rPr lang="zh-CN" altLang="en-US" sz="4267" dirty="0">
                <a:latin typeface="楷体" pitchFamily="49" charset="-122"/>
                <a:ea typeface="楷体" pitchFamily="49" charset="-122"/>
              </a:rPr>
              <a:t>。</a:t>
            </a:r>
            <a:endParaRPr lang="zh-CN" altLang="zh-CN" sz="4267" dirty="0">
              <a:latin typeface="楷体" pitchFamily="49" charset="-122"/>
              <a:ea typeface="楷体" pitchFamily="49" charset="-122"/>
            </a:endParaRPr>
          </a:p>
        </p:txBody>
      </p:sp>
      <p:sp>
        <p:nvSpPr>
          <p:cNvPr id="12" name="TextBox 11"/>
          <p:cNvSpPr txBox="1"/>
          <p:nvPr/>
        </p:nvSpPr>
        <p:spPr>
          <a:xfrm>
            <a:off x="1487488" y="3884696"/>
            <a:ext cx="9505056" cy="2062296"/>
          </a:xfrm>
          <a:prstGeom prst="rect">
            <a:avLst/>
          </a:prstGeom>
          <a:noFill/>
        </p:spPr>
        <p:txBody>
          <a:bodyPr wrap="square" rtlCol="0">
            <a:spAutoFit/>
          </a:bodyPr>
          <a:lstStyle/>
          <a:p>
            <a:r>
              <a:rPr lang="zh-CN" altLang="en-US" sz="4267" dirty="0">
                <a:latin typeface="楷体" pitchFamily="49" charset="-122"/>
                <a:ea typeface="楷体" pitchFamily="49" charset="-122"/>
              </a:rPr>
              <a:t>    放学铃声响了，我把文具和书本</a:t>
            </a:r>
            <a:r>
              <a:rPr lang="zh-CN" altLang="en-US" sz="4267" dirty="0">
                <a:solidFill>
                  <a:srgbClr val="FF0000"/>
                </a:solidFill>
                <a:latin typeface="楷体" pitchFamily="49" charset="-122"/>
                <a:ea typeface="楷体" pitchFamily="49" charset="-122"/>
              </a:rPr>
              <a:t>放</a:t>
            </a:r>
            <a:r>
              <a:rPr lang="zh-CN" altLang="en-US" sz="4267" dirty="0">
                <a:latin typeface="楷体" pitchFamily="49" charset="-122"/>
                <a:ea typeface="楷体" pitchFamily="49" charset="-122"/>
              </a:rPr>
              <a:t>进书包里，</a:t>
            </a:r>
            <a:r>
              <a:rPr lang="zh-CN" altLang="en-US" sz="4267" dirty="0">
                <a:solidFill>
                  <a:srgbClr val="FF0000"/>
                </a:solidFill>
                <a:latin typeface="楷体" pitchFamily="49" charset="-122"/>
                <a:ea typeface="楷体" pitchFamily="49" charset="-122"/>
              </a:rPr>
              <a:t>拉</a:t>
            </a:r>
            <a:r>
              <a:rPr lang="zh-CN" altLang="en-US" sz="4267" dirty="0">
                <a:latin typeface="楷体" pitchFamily="49" charset="-122"/>
                <a:ea typeface="楷体" pitchFamily="49" charset="-122"/>
              </a:rPr>
              <a:t>上拉链（</a:t>
            </a:r>
            <a:r>
              <a:rPr lang="en-US" altLang="zh-CN" sz="4267" dirty="0" err="1">
                <a:latin typeface="汉语拼音" panose="020B0604020202020204" pitchFamily="34" charset="0"/>
                <a:ea typeface="楷体" pitchFamily="49" charset="-122"/>
                <a:cs typeface="汉语拼音" panose="020B0604020202020204" pitchFamily="34" charset="0"/>
              </a:rPr>
              <a:t>liàn</a:t>
            </a:r>
            <a:r>
              <a:rPr lang="zh-CN" altLang="en-US" sz="4267" dirty="0">
                <a:latin typeface="楷体" pitchFamily="49" charset="-122"/>
                <a:ea typeface="楷体" pitchFamily="49" charset="-122"/>
              </a:rPr>
              <a:t>），</a:t>
            </a:r>
            <a:r>
              <a:rPr lang="zh-CN" altLang="en-US" sz="4267" dirty="0">
                <a:solidFill>
                  <a:srgbClr val="FF0000"/>
                </a:solidFill>
                <a:latin typeface="楷体" pitchFamily="49" charset="-122"/>
                <a:ea typeface="楷体" pitchFamily="49" charset="-122"/>
              </a:rPr>
              <a:t>冲出</a:t>
            </a:r>
            <a:r>
              <a:rPr lang="zh-CN" altLang="en-US" sz="4267" dirty="0">
                <a:latin typeface="楷体" pitchFamily="49" charset="-122"/>
                <a:ea typeface="楷体" pitchFamily="49" charset="-122"/>
              </a:rPr>
              <a:t>教室，向家里</a:t>
            </a:r>
            <a:r>
              <a:rPr lang="zh-CN" altLang="en-US" sz="4267" dirty="0">
                <a:solidFill>
                  <a:srgbClr val="FF0000"/>
                </a:solidFill>
                <a:latin typeface="楷体" pitchFamily="49" charset="-122"/>
                <a:ea typeface="楷体" pitchFamily="49" charset="-122"/>
              </a:rPr>
              <a:t>跑</a:t>
            </a:r>
            <a:r>
              <a:rPr lang="zh-CN" altLang="en-US" sz="4267" dirty="0">
                <a:latin typeface="楷体" pitchFamily="49" charset="-122"/>
                <a:ea typeface="楷体" pitchFamily="49" charset="-122"/>
              </a:rPr>
              <a:t>去。</a:t>
            </a:r>
            <a:endParaRPr lang="zh-CN" altLang="en-US" sz="4267" dirty="0">
              <a:latin typeface="楷体" pitchFamily="49" charset="-122"/>
              <a:ea typeface="楷体" pitchFamily="49" charset="-122"/>
            </a:endParaRPr>
          </a:p>
        </p:txBody>
      </p:sp>
      <p:sp>
        <p:nvSpPr>
          <p:cNvPr id="8" name="矩形 11"/>
          <p:cNvSpPr/>
          <p:nvPr/>
        </p:nvSpPr>
        <p:spPr>
          <a:xfrm>
            <a:off x="14288" y="114300"/>
            <a:ext cx="11252791" cy="646331"/>
          </a:xfrm>
          <a:prstGeom prst="rect">
            <a:avLst/>
          </a:prstGeom>
          <a:noFill/>
          <a:ln>
            <a:noFill/>
          </a:ln>
        </p:spPr>
        <p:txBody>
          <a:bodyPr wrap="square" rtlCol="0" anchor="t">
            <a:spAutoFit/>
          </a:bodyPr>
          <a:lstStyle/>
          <a:p>
            <a:r>
              <a:rPr lang="zh-CN" altLang="en-US" sz="3600" b="1" dirty="0">
                <a:latin typeface="宋体" pitchFamily="2" charset="-122"/>
                <a:ea typeface="宋体" pitchFamily="2" charset="-122"/>
              </a:rPr>
              <a:t>你也能这样说一说你是怎样放学回家的吗？</a:t>
            </a:r>
            <a:endParaRPr lang="zh-CN" altLang="en-US" sz="3600" b="1" dirty="0">
              <a:latin typeface="宋体" pitchFamily="2" charset="-122"/>
              <a:ea typeface="宋体" pitchFamily="2" charset="-122"/>
              <a:cs typeface="楷体" panose="02010609060101010101" pitchFamily="49" charset="-122"/>
            </a:endParaRPr>
          </a:p>
        </p:txBody>
      </p:sp>
    </p:spTree>
    <p:extLst>
      <p:ext uri="{BB962C8B-B14F-4D97-AF65-F5344CB8AC3E}">
        <p14:creationId xmlns:p14="http://schemas.microsoft.com/office/powerpoint/2010/main" val="14377930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59180" y="1865971"/>
            <a:ext cx="7872875" cy="1052596"/>
          </a:xfrm>
          <a:prstGeom prst="rect">
            <a:avLst/>
          </a:prstGeom>
          <a:noFill/>
          <a:ln>
            <a:noFill/>
          </a:ln>
        </p:spPr>
        <p:txBody>
          <a:bodyPr wrap="square" rtlCol="0">
            <a:spAutoFit/>
          </a:bodyPr>
          <a:lstStyle/>
          <a:p>
            <a:pPr indent="838179">
              <a:lnSpc>
                <a:spcPct val="130000"/>
              </a:lnSpc>
            </a:pPr>
            <a:r>
              <a:rPr lang="en-US" altLang="zh-CN" sz="4800" dirty="0">
                <a:latin typeface="黑体" panose="02010609060101010101" pitchFamily="49" charset="-122"/>
                <a:ea typeface="黑体" panose="02010609060101010101" pitchFamily="49" charset="-122"/>
              </a:rPr>
              <a:t>1.</a:t>
            </a:r>
            <a:r>
              <a:rPr lang="zh-CN" altLang="zh-CN" sz="4800" dirty="0">
                <a:latin typeface="黑体" panose="02010609060101010101" pitchFamily="49" charset="-122"/>
                <a:ea typeface="黑体" panose="02010609060101010101" pitchFamily="49" charset="-122"/>
              </a:rPr>
              <a:t>图上画的是谁？</a:t>
            </a:r>
            <a:endParaRPr lang="zh-CN" altLang="en-US" sz="4800" dirty="0">
              <a:latin typeface="黑体" panose="02010609060101010101" pitchFamily="49" charset="-122"/>
              <a:ea typeface="黑体" panose="02010609060101010101" pitchFamily="49" charset="-122"/>
            </a:endParaRPr>
          </a:p>
        </p:txBody>
      </p:sp>
      <p:sp>
        <p:nvSpPr>
          <p:cNvPr id="12" name="TextBox 11"/>
          <p:cNvSpPr txBox="1"/>
          <p:nvPr/>
        </p:nvSpPr>
        <p:spPr>
          <a:xfrm>
            <a:off x="6192011" y="3628901"/>
            <a:ext cx="5607213" cy="1692771"/>
          </a:xfrm>
          <a:prstGeom prst="rect">
            <a:avLst/>
          </a:prstGeom>
          <a:noFill/>
          <a:ln>
            <a:noFill/>
          </a:ln>
        </p:spPr>
        <p:txBody>
          <a:bodyPr wrap="square" rtlCol="0">
            <a:spAutoFit/>
          </a:bodyPr>
          <a:lstStyle/>
          <a:p>
            <a:pPr indent="838179">
              <a:lnSpc>
                <a:spcPct val="130000"/>
              </a:lnSpc>
            </a:pPr>
            <a:r>
              <a:rPr lang="zh-CN" altLang="en-US" sz="8000" b="1" dirty="0">
                <a:solidFill>
                  <a:srgbClr val="FF0000"/>
                </a:solidFill>
                <a:latin typeface="宋体" panose="02010600030101010101" pitchFamily="2" charset="-122"/>
                <a:ea typeface="宋体" panose="02010600030101010101" pitchFamily="2" charset="-122"/>
              </a:rPr>
              <a:t>毛主席</a:t>
            </a:r>
          </a:p>
        </p:txBody>
      </p:sp>
      <p:pic>
        <p:nvPicPr>
          <p:cNvPr id="36866" name="Picture 2" descr="https://gimg2.baidu.com/image_search/src=http%3A%2F%2Fdingyue.nosdn.127.net%2F6NnpLJPWOxHQAOcsph9MP0XmiOBy7kQ8YNURObZcIHpiQ1536055080806compressflag.jpg&amp;refer=http%3A%2F%2Fdingyue.nosdn.127.net&amp;app=2002&amp;size=f9999,10000&amp;q=a80&amp;n=0&amp;g=0n&amp;fmt=jpeg?sec=1627984204&amp;t=bcf9fde1b0b0c19e1c8734ccc93e82e0"/>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Lst>
          </a:blip>
          <a:srcRect/>
          <a:stretch>
            <a:fillRect/>
          </a:stretch>
        </p:blipFill>
        <p:spPr bwMode="auto">
          <a:xfrm>
            <a:off x="143339" y="1697416"/>
            <a:ext cx="5145981" cy="38404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文本框 15">
            <a:extLst>
              <a:ext uri="{FF2B5EF4-FFF2-40B4-BE49-F238E27FC236}">
                <a16:creationId xmlns:a16="http://schemas.microsoft.com/office/drawing/2014/main" xmlns="" id="{C4820A00-1270-3341-B3CB-DF9D8AADA3A5}"/>
              </a:ext>
            </a:extLst>
          </p:cNvPr>
          <p:cNvSpPr txBox="1"/>
          <p:nvPr/>
        </p:nvSpPr>
        <p:spPr>
          <a:xfrm>
            <a:off x="4113808" y="0"/>
            <a:ext cx="3397128" cy="830997"/>
          </a:xfrm>
          <a:prstGeom prst="rect">
            <a:avLst/>
          </a:prstGeom>
          <a:noFill/>
        </p:spPr>
        <p:txBody>
          <a:bodyPr wrap="square" rtlCol="0">
            <a:spAutoFit/>
          </a:bodyPr>
          <a:lstStyle/>
          <a:p>
            <a:pPr algn="ctr"/>
            <a:r>
              <a:rPr kumimoji="1" lang="zh-CN" altLang="en-US" sz="4800" b="1" dirty="0">
                <a:solidFill>
                  <a:srgbClr val="FF0000"/>
                </a:solidFill>
                <a:latin typeface="宋体" pitchFamily="2" charset="-122"/>
                <a:ea typeface="宋体" pitchFamily="2" charset="-122"/>
              </a:rPr>
              <a:t>第一课时</a:t>
            </a:r>
          </a:p>
        </p:txBody>
      </p:sp>
    </p:spTree>
    <p:extLst>
      <p:ext uri="{BB962C8B-B14F-4D97-AF65-F5344CB8AC3E}">
        <p14:creationId xmlns:p14="http://schemas.microsoft.com/office/powerpoint/2010/main" val="17120129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0" y="0"/>
            <a:ext cx="2016224" cy="748988"/>
            <a:chOff x="5220072" y="1203598"/>
            <a:chExt cx="1368152" cy="561741"/>
          </a:xfrm>
        </p:grpSpPr>
        <p:sp>
          <p:nvSpPr>
            <p:cNvPr id="16" name="TextBox 10"/>
            <p:cNvSpPr txBox="1"/>
            <p:nvPr/>
          </p:nvSpPr>
          <p:spPr>
            <a:xfrm>
              <a:off x="5220072" y="1203598"/>
              <a:ext cx="1368152" cy="561741"/>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pPr algn="r"/>
              <a:r>
                <a:rPr lang="zh-CN" altLang="en-US" sz="4267" b="1" dirty="0">
                  <a:solidFill>
                    <a:srgbClr val="FF0000"/>
                  </a:solidFill>
                  <a:latin typeface="宋体" panose="02010600030101010101" pitchFamily="2" charset="-122"/>
                  <a:ea typeface="宋体" panose="02010600030101010101" pitchFamily="2" charset="-122"/>
                </a:rPr>
                <a:t>神 态</a:t>
              </a:r>
              <a:endParaRPr lang="zh-CN" altLang="zh-CN" sz="4267" b="1" dirty="0">
                <a:solidFill>
                  <a:srgbClr val="FF0000"/>
                </a:solidFill>
                <a:latin typeface="宋体" panose="02010600030101010101" pitchFamily="2" charset="-122"/>
                <a:ea typeface="宋体" panose="02010600030101010101" pitchFamily="2" charset="-122"/>
              </a:endParaRPr>
            </a:p>
          </p:txBody>
        </p:sp>
        <p:sp>
          <p:nvSpPr>
            <p:cNvPr id="17" name="流程图: 接点 16"/>
            <p:cNvSpPr/>
            <p:nvPr/>
          </p:nvSpPr>
          <p:spPr>
            <a:xfrm>
              <a:off x="5292080" y="1399388"/>
              <a:ext cx="216024" cy="216024"/>
            </a:xfrm>
            <a:prstGeom prst="flowChartConnector">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solidFill>
                  <a:srgbClr val="FF0000"/>
                </a:solidFill>
              </a:endParaRPr>
            </a:p>
          </p:txBody>
        </p:sp>
      </p:grpSp>
      <p:sp>
        <p:nvSpPr>
          <p:cNvPr id="8" name="任意多边形 7"/>
          <p:cNvSpPr/>
          <p:nvPr/>
        </p:nvSpPr>
        <p:spPr>
          <a:xfrm>
            <a:off x="5609150" y="3103240"/>
            <a:ext cx="1158924" cy="731520"/>
          </a:xfrm>
          <a:custGeom>
            <a:avLst/>
            <a:gdLst>
              <a:gd name="connsiteX0" fmla="*/ 0 w 1259840"/>
              <a:gd name="connsiteY0" fmla="*/ 0 h 548640"/>
              <a:gd name="connsiteX1" fmla="*/ 20320 w 1259840"/>
              <a:gd name="connsiteY1" fmla="*/ 497840 h 548640"/>
              <a:gd name="connsiteX2" fmla="*/ 1158240 w 1259840"/>
              <a:gd name="connsiteY2" fmla="*/ 548640 h 548640"/>
              <a:gd name="connsiteX3" fmla="*/ 1259840 w 1259840"/>
              <a:gd name="connsiteY3" fmla="*/ 254000 h 548640"/>
              <a:gd name="connsiteX4" fmla="*/ 1188720 w 1259840"/>
              <a:gd name="connsiteY4" fmla="*/ 10160 h 548640"/>
              <a:gd name="connsiteX5" fmla="*/ 0 w 1259840"/>
              <a:gd name="connsiteY5" fmla="*/ 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9840" h="548640">
                <a:moveTo>
                  <a:pt x="0" y="0"/>
                </a:moveTo>
                <a:lnTo>
                  <a:pt x="20320" y="497840"/>
                </a:lnTo>
                <a:lnTo>
                  <a:pt x="1158240" y="548640"/>
                </a:lnTo>
                <a:lnTo>
                  <a:pt x="1259840" y="254000"/>
                </a:lnTo>
                <a:lnTo>
                  <a:pt x="1188720" y="10160"/>
                </a:lnTo>
                <a:lnTo>
                  <a:pt x="0" y="0"/>
                </a:lnTo>
                <a:close/>
              </a:path>
            </a:pathLst>
          </a:cu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p>
        </p:txBody>
      </p:sp>
      <p:sp>
        <p:nvSpPr>
          <p:cNvPr id="10" name="任意多边形 9"/>
          <p:cNvSpPr/>
          <p:nvPr/>
        </p:nvSpPr>
        <p:spPr>
          <a:xfrm>
            <a:off x="2823865" y="3717032"/>
            <a:ext cx="1159900" cy="731520"/>
          </a:xfrm>
          <a:custGeom>
            <a:avLst/>
            <a:gdLst>
              <a:gd name="connsiteX0" fmla="*/ 0 w 1259840"/>
              <a:gd name="connsiteY0" fmla="*/ 0 h 548640"/>
              <a:gd name="connsiteX1" fmla="*/ 20320 w 1259840"/>
              <a:gd name="connsiteY1" fmla="*/ 497840 h 548640"/>
              <a:gd name="connsiteX2" fmla="*/ 1158240 w 1259840"/>
              <a:gd name="connsiteY2" fmla="*/ 548640 h 548640"/>
              <a:gd name="connsiteX3" fmla="*/ 1259840 w 1259840"/>
              <a:gd name="connsiteY3" fmla="*/ 254000 h 548640"/>
              <a:gd name="connsiteX4" fmla="*/ 1188720 w 1259840"/>
              <a:gd name="connsiteY4" fmla="*/ 10160 h 548640"/>
              <a:gd name="connsiteX5" fmla="*/ 0 w 1259840"/>
              <a:gd name="connsiteY5" fmla="*/ 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9840" h="548640">
                <a:moveTo>
                  <a:pt x="0" y="0"/>
                </a:moveTo>
                <a:lnTo>
                  <a:pt x="20320" y="497840"/>
                </a:lnTo>
                <a:lnTo>
                  <a:pt x="1158240" y="548640"/>
                </a:lnTo>
                <a:lnTo>
                  <a:pt x="1259840" y="254000"/>
                </a:lnTo>
                <a:lnTo>
                  <a:pt x="1188720" y="10160"/>
                </a:lnTo>
                <a:lnTo>
                  <a:pt x="0" y="0"/>
                </a:lnTo>
                <a:close/>
              </a:path>
            </a:pathLst>
          </a:cu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p>
        </p:txBody>
      </p:sp>
      <p:sp>
        <p:nvSpPr>
          <p:cNvPr id="13" name="矩形 5"/>
          <p:cNvSpPr/>
          <p:nvPr/>
        </p:nvSpPr>
        <p:spPr>
          <a:xfrm>
            <a:off x="663817" y="1109380"/>
            <a:ext cx="10657184" cy="4688912"/>
          </a:xfrm>
          <a:prstGeom prst="rect">
            <a:avLst/>
          </a:prstGeom>
          <a:noFill/>
          <a:ln>
            <a:noFill/>
            <a:miter lim="800000"/>
          </a:ln>
        </p:spPr>
        <p:txBody>
          <a:bodyPr wrap="square">
            <a:spAutoFit/>
          </a:bodyPr>
          <a:lstStyle>
            <a:lvl1pPr marL="342900" indent="-3429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3200" b="0" i="0" u="none" kern="1200" baseline="0">
                <a:solidFill>
                  <a:schemeClr val="tx1"/>
                </a:solidFill>
                <a:latin typeface="+mn-lt"/>
                <a:ea typeface="+mn-ea"/>
                <a:cs typeface="+mn-cs"/>
              </a:defRPr>
            </a:lvl1pPr>
            <a:lvl2pPr marL="742950" indent="-28575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2pPr>
            <a:lvl3pPr marL="11430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3pPr>
            <a:lvl4pPr marL="16002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4pPr>
            <a:lvl5pPr marL="20574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9pPr>
          </a:lstStyle>
          <a:p>
            <a:pPr indent="0" eaLnBrk="1" hangingPunct="1">
              <a:buNone/>
            </a:pPr>
            <a:r>
              <a:rPr lang="en-US" altLang="zh-CN" sz="4267" dirty="0">
                <a:latin typeface="楷体" pitchFamily="49" charset="-122"/>
                <a:ea typeface="楷体" pitchFamily="49" charset="-122"/>
              </a:rPr>
              <a:t>    </a:t>
            </a:r>
            <a:r>
              <a:rPr lang="zh-CN" altLang="zh-CN" sz="4267" dirty="0">
                <a:latin typeface="楷体" pitchFamily="49" charset="-122"/>
                <a:ea typeface="楷体" pitchFamily="49" charset="-122"/>
              </a:rPr>
              <a:t>这</a:t>
            </a:r>
            <a:r>
              <a:rPr lang="zh-CN" altLang="zh-CN" sz="4267" dirty="0">
                <a:latin typeface="楷体" pitchFamily="49" charset="-122"/>
                <a:ea typeface="楷体" pitchFamily="49" charset="-122"/>
              </a:rPr>
              <a:t>是个寒冬腊月的深夜，毛主席穿着单军衣，披着薄毯子，坐在竹椅上写文章。他右手握着笔，左手轻轻地拨了拨灯芯，灯光更加明亮了。凝视着这星星之火，毛主席在沉思，连毯子滑落下来也</a:t>
            </a:r>
            <a:r>
              <a:rPr lang="zh-CN" altLang="zh-CN" sz="4267" dirty="0">
                <a:latin typeface="楷体" pitchFamily="49" charset="-122"/>
                <a:ea typeface="楷体" pitchFamily="49" charset="-122"/>
              </a:rPr>
              <a:t>没察觉</a:t>
            </a:r>
            <a:r>
              <a:rPr lang="zh-CN" altLang="zh-CN" sz="4267" dirty="0">
                <a:latin typeface="楷体" pitchFamily="49" charset="-122"/>
                <a:ea typeface="楷体" pitchFamily="49" charset="-122"/>
              </a:rPr>
              <a:t>到。就在这盏清油灯下，毛主席写下了许多光辉著作</a:t>
            </a:r>
            <a:r>
              <a:rPr lang="zh-CN" altLang="zh-CN" sz="4267" dirty="0">
                <a:latin typeface="楷体" pitchFamily="49" charset="-122"/>
                <a:ea typeface="楷体" pitchFamily="49" charset="-122"/>
              </a:rPr>
              <a:t>，</a:t>
            </a:r>
            <a:r>
              <a:rPr lang="zh-CN" altLang="en-US" sz="4267" dirty="0">
                <a:latin typeface="楷体" pitchFamily="49" charset="-122"/>
                <a:ea typeface="楷体" pitchFamily="49" charset="-122"/>
              </a:rPr>
              <a:t>照亮</a:t>
            </a:r>
            <a:r>
              <a:rPr lang="zh-CN" altLang="zh-CN" sz="4267" dirty="0">
                <a:latin typeface="楷体" pitchFamily="49" charset="-122"/>
                <a:ea typeface="楷体" pitchFamily="49" charset="-122"/>
              </a:rPr>
              <a:t>了</a:t>
            </a:r>
            <a:r>
              <a:rPr lang="zh-CN" altLang="zh-CN" sz="4267" dirty="0">
                <a:latin typeface="楷体" pitchFamily="49" charset="-122"/>
                <a:ea typeface="楷体" pitchFamily="49" charset="-122"/>
              </a:rPr>
              <a:t>中国革命胜利的道路。</a:t>
            </a:r>
          </a:p>
        </p:txBody>
      </p:sp>
    </p:spTree>
    <p:extLst>
      <p:ext uri="{BB962C8B-B14F-4D97-AF65-F5344CB8AC3E}">
        <p14:creationId xmlns:p14="http://schemas.microsoft.com/office/powerpoint/2010/main" val="24788354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a:off x="7780741" y="3246405"/>
            <a:ext cx="2695171" cy="774095"/>
          </a:xfrm>
          <a:custGeom>
            <a:avLst/>
            <a:gdLst>
              <a:gd name="connsiteX0" fmla="*/ 58058 w 972458"/>
              <a:gd name="connsiteY0" fmla="*/ 580571 h 580571"/>
              <a:gd name="connsiteX1" fmla="*/ 0 w 972458"/>
              <a:gd name="connsiteY1" fmla="*/ 29029 h 580571"/>
              <a:gd name="connsiteX2" fmla="*/ 972458 w 972458"/>
              <a:gd name="connsiteY2" fmla="*/ 0 h 580571"/>
              <a:gd name="connsiteX3" fmla="*/ 943429 w 972458"/>
              <a:gd name="connsiteY3" fmla="*/ 377371 h 580571"/>
              <a:gd name="connsiteX4" fmla="*/ 827315 w 972458"/>
              <a:gd name="connsiteY4" fmla="*/ 493486 h 580571"/>
              <a:gd name="connsiteX5" fmla="*/ 58058 w 972458"/>
              <a:gd name="connsiteY5" fmla="*/ 580571 h 58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2458" h="580571">
                <a:moveTo>
                  <a:pt x="58058" y="580571"/>
                </a:moveTo>
                <a:lnTo>
                  <a:pt x="0" y="29029"/>
                </a:lnTo>
                <a:lnTo>
                  <a:pt x="972458" y="0"/>
                </a:lnTo>
                <a:lnTo>
                  <a:pt x="943429" y="377371"/>
                </a:lnTo>
                <a:lnTo>
                  <a:pt x="827315" y="493486"/>
                </a:lnTo>
                <a:lnTo>
                  <a:pt x="58058" y="580571"/>
                </a:lnTo>
                <a:close/>
              </a:path>
            </a:pathLst>
          </a:custGeom>
          <a:ln>
            <a:solidFill>
              <a:srgbClr val="0000FF"/>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3" name="任意多边形 2"/>
          <p:cNvSpPr/>
          <p:nvPr/>
        </p:nvSpPr>
        <p:spPr>
          <a:xfrm>
            <a:off x="835782" y="2356195"/>
            <a:ext cx="2786743" cy="1664304"/>
          </a:xfrm>
          <a:custGeom>
            <a:avLst/>
            <a:gdLst>
              <a:gd name="connsiteX0" fmla="*/ 1088571 w 2090057"/>
              <a:gd name="connsiteY0" fmla="*/ 116114 h 1248228"/>
              <a:gd name="connsiteX1" fmla="*/ 0 w 2090057"/>
              <a:gd name="connsiteY1" fmla="*/ 1016000 h 1248228"/>
              <a:gd name="connsiteX2" fmla="*/ 203200 w 2090057"/>
              <a:gd name="connsiteY2" fmla="*/ 1248228 h 1248228"/>
              <a:gd name="connsiteX3" fmla="*/ 1059543 w 2090057"/>
              <a:gd name="connsiteY3" fmla="*/ 1219200 h 1248228"/>
              <a:gd name="connsiteX4" fmla="*/ 1161143 w 2090057"/>
              <a:gd name="connsiteY4" fmla="*/ 885371 h 1248228"/>
              <a:gd name="connsiteX5" fmla="*/ 1524000 w 2090057"/>
              <a:gd name="connsiteY5" fmla="*/ 682171 h 1248228"/>
              <a:gd name="connsiteX6" fmla="*/ 2061028 w 2090057"/>
              <a:gd name="connsiteY6" fmla="*/ 682171 h 1248228"/>
              <a:gd name="connsiteX7" fmla="*/ 2090057 w 2090057"/>
              <a:gd name="connsiteY7" fmla="*/ 362857 h 1248228"/>
              <a:gd name="connsiteX8" fmla="*/ 1944914 w 2090057"/>
              <a:gd name="connsiteY8" fmla="*/ 188686 h 1248228"/>
              <a:gd name="connsiteX9" fmla="*/ 1582057 w 2090057"/>
              <a:gd name="connsiteY9" fmla="*/ 0 h 1248228"/>
              <a:gd name="connsiteX10" fmla="*/ 1088571 w 2090057"/>
              <a:gd name="connsiteY10" fmla="*/ 116114 h 1248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0057" h="1248228">
                <a:moveTo>
                  <a:pt x="1088571" y="116114"/>
                </a:moveTo>
                <a:lnTo>
                  <a:pt x="0" y="1016000"/>
                </a:lnTo>
                <a:lnTo>
                  <a:pt x="203200" y="1248228"/>
                </a:lnTo>
                <a:lnTo>
                  <a:pt x="1059543" y="1219200"/>
                </a:lnTo>
                <a:lnTo>
                  <a:pt x="1161143" y="885371"/>
                </a:lnTo>
                <a:lnTo>
                  <a:pt x="1524000" y="682171"/>
                </a:lnTo>
                <a:lnTo>
                  <a:pt x="2061028" y="682171"/>
                </a:lnTo>
                <a:lnTo>
                  <a:pt x="2090057" y="362857"/>
                </a:lnTo>
                <a:lnTo>
                  <a:pt x="1944914" y="188686"/>
                </a:lnTo>
                <a:lnTo>
                  <a:pt x="1582057" y="0"/>
                </a:lnTo>
                <a:lnTo>
                  <a:pt x="1088571" y="116114"/>
                </a:lnTo>
                <a:close/>
              </a:path>
            </a:pathLst>
          </a:custGeom>
          <a:ln>
            <a:solidFill>
              <a:srgbClr val="0000FF"/>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4" name="TextBox 1"/>
          <p:cNvSpPr txBox="1"/>
          <p:nvPr/>
        </p:nvSpPr>
        <p:spPr>
          <a:xfrm>
            <a:off x="970856" y="2429900"/>
            <a:ext cx="9697077" cy="1569660"/>
          </a:xfrm>
          <a:prstGeom prst="rect">
            <a:avLst/>
          </a:prstGeom>
          <a:noFill/>
        </p:spPr>
        <p:txBody>
          <a:bodyPr wrap="square" rtlCol="0">
            <a:spAutoFit/>
          </a:bodyPr>
          <a:lstStyle/>
          <a:p>
            <a:r>
              <a:rPr lang="en-US" altLang="zh-CN" sz="4800" dirty="0">
                <a:solidFill>
                  <a:prstClr val="black"/>
                </a:solidFill>
                <a:latin typeface="楷体" pitchFamily="49" charset="-122"/>
                <a:ea typeface="楷体" pitchFamily="49" charset="-122"/>
              </a:rPr>
              <a:t>    </a:t>
            </a:r>
            <a:r>
              <a:rPr lang="zh-CN" altLang="zh-CN" sz="4800" dirty="0">
                <a:solidFill>
                  <a:prstClr val="black"/>
                </a:solidFill>
                <a:latin typeface="楷体" pitchFamily="49" charset="-122"/>
                <a:ea typeface="楷体" pitchFamily="49" charset="-122"/>
              </a:rPr>
              <a:t>凝视</a:t>
            </a:r>
            <a:r>
              <a:rPr lang="zh-CN" altLang="zh-CN" sz="4800" dirty="0">
                <a:solidFill>
                  <a:prstClr val="black"/>
                </a:solidFill>
                <a:latin typeface="楷体" pitchFamily="49" charset="-122"/>
                <a:ea typeface="楷体" pitchFamily="49" charset="-122"/>
              </a:rPr>
              <a:t>着这星星之火，毛主席在沉思，连毯子滑落下来也</a:t>
            </a:r>
            <a:r>
              <a:rPr lang="zh-CN" altLang="zh-CN" sz="4800" dirty="0">
                <a:solidFill>
                  <a:prstClr val="black"/>
                </a:solidFill>
                <a:latin typeface="楷体" pitchFamily="49" charset="-122"/>
                <a:ea typeface="楷体" pitchFamily="49" charset="-122"/>
              </a:rPr>
              <a:t>没察觉</a:t>
            </a:r>
            <a:r>
              <a:rPr lang="zh-CN" altLang="zh-CN" sz="4800" dirty="0">
                <a:solidFill>
                  <a:prstClr val="black"/>
                </a:solidFill>
                <a:latin typeface="楷体" pitchFamily="49" charset="-122"/>
                <a:ea typeface="楷体" pitchFamily="49" charset="-122"/>
              </a:rPr>
              <a:t>到。</a:t>
            </a:r>
            <a:endParaRPr lang="zh-CN" altLang="en-US" sz="4800" dirty="0"/>
          </a:p>
        </p:txBody>
      </p:sp>
      <p:sp>
        <p:nvSpPr>
          <p:cNvPr id="8" name="矩形标注 7"/>
          <p:cNvSpPr/>
          <p:nvPr/>
        </p:nvSpPr>
        <p:spPr>
          <a:xfrm>
            <a:off x="1978968" y="1591357"/>
            <a:ext cx="8928992" cy="666786"/>
          </a:xfrm>
          <a:prstGeom prst="wedgeRectCallout">
            <a:avLst>
              <a:gd name="adj1" fmla="val -34475"/>
              <a:gd name="adj2" fmla="val 89455"/>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733" dirty="0">
                <a:latin typeface="宋体" panose="02010600030101010101" pitchFamily="2" charset="-122"/>
                <a:ea typeface="宋体" panose="02010600030101010101" pitchFamily="2" charset="-122"/>
              </a:rPr>
              <a:t>指聚精会神地观看，不眨眼睛，神情专注。</a:t>
            </a:r>
            <a:endParaRPr lang="zh-CN" altLang="en-US" sz="3733" dirty="0">
              <a:latin typeface="宋体" panose="02010600030101010101" pitchFamily="2" charset="-122"/>
              <a:ea typeface="宋体" panose="02010600030101010101" pitchFamily="2" charset="-122"/>
            </a:endParaRPr>
          </a:p>
        </p:txBody>
      </p:sp>
      <p:sp>
        <p:nvSpPr>
          <p:cNvPr id="9" name="矩形标注 8"/>
          <p:cNvSpPr/>
          <p:nvPr/>
        </p:nvSpPr>
        <p:spPr>
          <a:xfrm>
            <a:off x="1066867" y="4542135"/>
            <a:ext cx="2832992" cy="1241237"/>
          </a:xfrm>
          <a:prstGeom prst="wedgeRectCallout">
            <a:avLst>
              <a:gd name="adj1" fmla="val -31182"/>
              <a:gd name="adj2" fmla="val -99215"/>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733" dirty="0">
                <a:latin typeface="宋体" panose="02010600030101010101" pitchFamily="2" charset="-122"/>
                <a:ea typeface="宋体" panose="02010600030101010101" pitchFamily="2" charset="-122"/>
              </a:rPr>
              <a:t>认真、深入地思考。</a:t>
            </a:r>
          </a:p>
        </p:txBody>
      </p:sp>
      <p:sp>
        <p:nvSpPr>
          <p:cNvPr id="10" name="矩形标注 9"/>
          <p:cNvSpPr/>
          <p:nvPr/>
        </p:nvSpPr>
        <p:spPr>
          <a:xfrm>
            <a:off x="7780741" y="4542134"/>
            <a:ext cx="3271235" cy="666786"/>
          </a:xfrm>
          <a:prstGeom prst="wedgeRectCallout">
            <a:avLst>
              <a:gd name="adj1" fmla="val 11583"/>
              <a:gd name="adj2" fmla="val -91277"/>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733" dirty="0">
                <a:latin typeface="宋体" panose="02010600030101010101" pitchFamily="2" charset="-122"/>
                <a:ea typeface="宋体" panose="02010600030101010101" pitchFamily="2" charset="-122"/>
              </a:rPr>
              <a:t>发觉</a:t>
            </a:r>
            <a:r>
              <a:rPr lang="zh-CN" altLang="en-US" sz="3733" dirty="0">
                <a:latin typeface="宋体" panose="02010600030101010101" pitchFamily="2" charset="-122"/>
                <a:ea typeface="宋体" panose="02010600030101010101" pitchFamily="2" charset="-122"/>
              </a:rPr>
              <a:t>，看出来。</a:t>
            </a:r>
          </a:p>
        </p:txBody>
      </p:sp>
      <p:sp>
        <p:nvSpPr>
          <p:cNvPr id="11" name="TextBox 7"/>
          <p:cNvSpPr txBox="1"/>
          <p:nvPr/>
        </p:nvSpPr>
        <p:spPr>
          <a:xfrm>
            <a:off x="5291336" y="4279965"/>
            <a:ext cx="1152128" cy="1976598"/>
          </a:xfrm>
          <a:prstGeom prst="ellipse">
            <a:avLst/>
          </a:prstGeom>
          <a:ln>
            <a:solidFill>
              <a:srgbClr val="0000FF"/>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4267" dirty="0">
                <a:solidFill>
                  <a:srgbClr val="FF0000"/>
                </a:solidFill>
                <a:latin typeface="黑体" panose="02010609060101010101" pitchFamily="49" charset="-122"/>
                <a:ea typeface="黑体" panose="02010609060101010101" pitchFamily="49" charset="-122"/>
              </a:rPr>
              <a:t>专注</a:t>
            </a:r>
            <a:endParaRPr lang="zh-CN" altLang="en-US" sz="4267" dirty="0">
              <a:solidFill>
                <a:srgbClr val="FF0000"/>
              </a:solidFill>
              <a:latin typeface="黑体" panose="02010609060101010101" pitchFamily="49" charset="-122"/>
              <a:ea typeface="黑体" panose="02010609060101010101" pitchFamily="49" charset="-122"/>
            </a:endParaRPr>
          </a:p>
        </p:txBody>
      </p:sp>
      <p:sp>
        <p:nvSpPr>
          <p:cNvPr id="14" name="TextBox 1"/>
          <p:cNvSpPr txBox="1"/>
          <p:nvPr/>
        </p:nvSpPr>
        <p:spPr>
          <a:xfrm>
            <a:off x="-633908" y="170028"/>
            <a:ext cx="10753195" cy="584775"/>
          </a:xfrm>
          <a:prstGeom prst="rect">
            <a:avLst/>
          </a:prstGeom>
          <a:noFill/>
        </p:spPr>
        <p:txBody>
          <a:bodyPr wrap="square" rtlCol="0">
            <a:spAutoFit/>
          </a:bodyPr>
          <a:lstStyle/>
          <a:p>
            <a:r>
              <a:rPr lang="en-US" altLang="zh-CN" sz="2800" dirty="0">
                <a:solidFill>
                  <a:srgbClr val="FF0000"/>
                </a:solidFill>
                <a:latin typeface="黑体" panose="02010609060101010101" pitchFamily="49" charset="-122"/>
                <a:ea typeface="黑体" panose="02010609060101010101" pitchFamily="49" charset="-122"/>
              </a:rPr>
              <a:t>    </a:t>
            </a:r>
            <a:r>
              <a:rPr lang="zh-CN" altLang="en-US" sz="3200" b="1" dirty="0">
                <a:solidFill>
                  <a:srgbClr val="FF0000"/>
                </a:solidFill>
                <a:latin typeface="宋体" pitchFamily="2" charset="-122"/>
                <a:ea typeface="宋体" pitchFamily="2" charset="-122"/>
              </a:rPr>
              <a:t>从画出的这三处词语，你能感觉到毛主席此时的</a:t>
            </a:r>
            <a:r>
              <a:rPr lang="en-US" altLang="zh-CN" sz="3200" b="1" dirty="0">
                <a:solidFill>
                  <a:srgbClr val="FF0000"/>
                </a:solidFill>
                <a:latin typeface="宋体" pitchFamily="2" charset="-122"/>
                <a:ea typeface="宋体" pitchFamily="2" charset="-122"/>
              </a:rPr>
              <a:t>____</a:t>
            </a:r>
            <a:r>
              <a:rPr lang="zh-CN" altLang="zh-CN" sz="3200" b="1" dirty="0">
                <a:solidFill>
                  <a:srgbClr val="FF0000"/>
                </a:solidFill>
                <a:latin typeface="宋体" pitchFamily="2" charset="-122"/>
                <a:ea typeface="宋体" pitchFamily="2" charset="-122"/>
              </a:rPr>
              <a:t>？</a:t>
            </a:r>
            <a:endParaRPr lang="zh-CN" altLang="en-US" sz="2800" b="1" dirty="0">
              <a:solidFill>
                <a:srgbClr val="FF0000"/>
              </a:solidFill>
              <a:latin typeface="宋体" pitchFamily="2" charset="-122"/>
              <a:ea typeface="宋体" pitchFamily="2" charset="-122"/>
            </a:endParaRPr>
          </a:p>
        </p:txBody>
      </p:sp>
      <p:sp>
        <p:nvSpPr>
          <p:cNvPr id="19" name="TextBox 1"/>
          <p:cNvSpPr txBox="1"/>
          <p:nvPr/>
        </p:nvSpPr>
        <p:spPr>
          <a:xfrm>
            <a:off x="8285336" y="3137312"/>
            <a:ext cx="9697077" cy="830997"/>
          </a:xfrm>
          <a:prstGeom prst="rect">
            <a:avLst/>
          </a:prstGeom>
          <a:noFill/>
        </p:spPr>
        <p:txBody>
          <a:bodyPr wrap="square" rtlCol="0">
            <a:spAutoFit/>
          </a:bodyPr>
          <a:lstStyle/>
          <a:p>
            <a:r>
              <a:rPr lang="zh-CN" altLang="zh-CN" sz="4800" b="1" dirty="0">
                <a:solidFill>
                  <a:srgbClr val="FF0000"/>
                </a:solidFill>
                <a:latin typeface="楷体" pitchFamily="49" charset="-122"/>
                <a:ea typeface="楷体" pitchFamily="49" charset="-122"/>
              </a:rPr>
              <a:t>察觉</a:t>
            </a:r>
            <a:endParaRPr lang="zh-CN" altLang="en-US" sz="4800" b="1" dirty="0">
              <a:solidFill>
                <a:srgbClr val="FF0000"/>
              </a:solidFill>
            </a:endParaRPr>
          </a:p>
        </p:txBody>
      </p:sp>
      <p:sp>
        <p:nvSpPr>
          <p:cNvPr id="20" name="TextBox 1"/>
          <p:cNvSpPr txBox="1"/>
          <p:nvPr/>
        </p:nvSpPr>
        <p:spPr>
          <a:xfrm>
            <a:off x="941197" y="2447569"/>
            <a:ext cx="3023659" cy="830997"/>
          </a:xfrm>
          <a:prstGeom prst="rect">
            <a:avLst/>
          </a:prstGeom>
          <a:noFill/>
        </p:spPr>
        <p:txBody>
          <a:bodyPr wrap="square" rtlCol="0">
            <a:spAutoFit/>
          </a:bodyPr>
          <a:lstStyle/>
          <a:p>
            <a:r>
              <a:rPr lang="en-US" altLang="zh-CN" sz="4800" b="1" dirty="0">
                <a:solidFill>
                  <a:srgbClr val="FF0000"/>
                </a:solidFill>
                <a:latin typeface="楷体" pitchFamily="49" charset="-122"/>
                <a:ea typeface="楷体" pitchFamily="49" charset="-122"/>
              </a:rPr>
              <a:t>    </a:t>
            </a:r>
            <a:r>
              <a:rPr lang="zh-CN" altLang="zh-CN" sz="4800" b="1" dirty="0">
                <a:solidFill>
                  <a:srgbClr val="FF0000"/>
                </a:solidFill>
                <a:latin typeface="楷体" pitchFamily="49" charset="-122"/>
                <a:ea typeface="楷体" pitchFamily="49" charset="-122"/>
              </a:rPr>
              <a:t>凝视</a:t>
            </a:r>
            <a:endParaRPr lang="zh-CN" altLang="en-US" sz="4800" b="1" dirty="0">
              <a:solidFill>
                <a:srgbClr val="FF0000"/>
              </a:solidFill>
            </a:endParaRPr>
          </a:p>
        </p:txBody>
      </p:sp>
      <p:sp>
        <p:nvSpPr>
          <p:cNvPr id="21" name="TextBox 1"/>
          <p:cNvSpPr txBox="1"/>
          <p:nvPr/>
        </p:nvSpPr>
        <p:spPr>
          <a:xfrm>
            <a:off x="963192" y="3162647"/>
            <a:ext cx="1824203" cy="830997"/>
          </a:xfrm>
          <a:prstGeom prst="rect">
            <a:avLst/>
          </a:prstGeom>
          <a:noFill/>
        </p:spPr>
        <p:txBody>
          <a:bodyPr wrap="square" rtlCol="0">
            <a:spAutoFit/>
          </a:bodyPr>
          <a:lstStyle/>
          <a:p>
            <a:r>
              <a:rPr lang="zh-CN" altLang="zh-CN" sz="4800" b="1" dirty="0">
                <a:solidFill>
                  <a:srgbClr val="FF0000"/>
                </a:solidFill>
                <a:latin typeface="楷体" pitchFamily="49" charset="-122"/>
                <a:ea typeface="楷体" pitchFamily="49" charset="-122"/>
              </a:rPr>
              <a:t>沉思</a:t>
            </a:r>
            <a:endParaRPr lang="zh-CN" altLang="en-US" sz="4800" b="1" dirty="0">
              <a:solidFill>
                <a:srgbClr val="FF0000"/>
              </a:solidFill>
            </a:endParaRPr>
          </a:p>
        </p:txBody>
      </p:sp>
    </p:spTree>
    <p:extLst>
      <p:ext uri="{BB962C8B-B14F-4D97-AF65-F5344CB8AC3E}">
        <p14:creationId xmlns:p14="http://schemas.microsoft.com/office/powerpoint/2010/main" val="36130562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linds(horizontal)">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blinds(horizontal)">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linds(horizont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10"/>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1000" fill="hold"/>
                                        <p:tgtEl>
                                          <p:spTgt spid="11"/>
                                        </p:tgtEl>
                                        <p:attrNameLst>
                                          <p:attrName>ppt_w</p:attrName>
                                        </p:attrNameLst>
                                      </p:cBhvr>
                                      <p:tavLst>
                                        <p:tav tm="0">
                                          <p:val>
                                            <p:fltVal val="0"/>
                                          </p:val>
                                        </p:tav>
                                        <p:tav tm="100000">
                                          <p:val>
                                            <p:strVal val="#ppt_w"/>
                                          </p:val>
                                        </p:tav>
                                      </p:tavLst>
                                    </p:anim>
                                    <p:anim calcmode="lin" valueType="num">
                                      <p:cBhvr>
                                        <p:cTn id="58" dur="1000" fill="hold"/>
                                        <p:tgtEl>
                                          <p:spTgt spid="11"/>
                                        </p:tgtEl>
                                        <p:attrNameLst>
                                          <p:attrName>ppt_h</p:attrName>
                                        </p:attrNameLst>
                                      </p:cBhvr>
                                      <p:tavLst>
                                        <p:tav tm="0">
                                          <p:val>
                                            <p:fltVal val="0"/>
                                          </p:val>
                                        </p:tav>
                                        <p:tav tm="100000">
                                          <p:val>
                                            <p:strVal val="#ppt_h"/>
                                          </p:val>
                                        </p:tav>
                                      </p:tavLst>
                                    </p:anim>
                                    <p:anim calcmode="lin" valueType="num">
                                      <p:cBhvr>
                                        <p:cTn id="59" dur="1000" fill="hold"/>
                                        <p:tgtEl>
                                          <p:spTgt spid="11"/>
                                        </p:tgtEl>
                                        <p:attrNameLst>
                                          <p:attrName>style.rotation</p:attrName>
                                        </p:attrNameLst>
                                      </p:cBhvr>
                                      <p:tavLst>
                                        <p:tav tm="0">
                                          <p:val>
                                            <p:fltVal val="90"/>
                                          </p:val>
                                        </p:tav>
                                        <p:tav tm="100000">
                                          <p:val>
                                            <p:fltVal val="0"/>
                                          </p:val>
                                        </p:tav>
                                      </p:tavLst>
                                    </p:anim>
                                    <p:animEffect transition="in" filter="fade">
                                      <p:cBhvr>
                                        <p:cTn id="6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animBg="1"/>
      <p:bldP spid="8" grpId="0" animBg="1"/>
      <p:bldP spid="8" grpId="1" animBg="1"/>
      <p:bldP spid="9" grpId="0" animBg="1"/>
      <p:bldP spid="9" grpId="1" animBg="1"/>
      <p:bldP spid="10" grpId="0" animBg="1"/>
      <p:bldP spid="10" grpId="1" animBg="1"/>
      <p:bldP spid="11" grpId="0" animBg="1"/>
      <p:bldP spid="19" grpId="0"/>
      <p:bldP spid="20"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5"/>
          <p:cNvSpPr/>
          <p:nvPr/>
        </p:nvSpPr>
        <p:spPr>
          <a:xfrm>
            <a:off x="940363" y="1336853"/>
            <a:ext cx="9303840" cy="1668277"/>
          </a:xfrm>
          <a:prstGeom prst="rect">
            <a:avLst/>
          </a:prstGeom>
          <a:noFill/>
          <a:ln>
            <a:noFill/>
            <a:miter lim="800000"/>
          </a:ln>
        </p:spPr>
        <p:txBody>
          <a:bodyPr wrap="square">
            <a:spAutoFit/>
          </a:bodyPr>
          <a:lstStyle>
            <a:lvl1pPr marL="342900" indent="-3429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3200" b="0" i="0" u="none" kern="1200" baseline="0">
                <a:solidFill>
                  <a:schemeClr val="tx1"/>
                </a:solidFill>
                <a:latin typeface="+mn-lt"/>
                <a:ea typeface="+mn-ea"/>
                <a:cs typeface="+mn-cs"/>
              </a:defRPr>
            </a:lvl1pPr>
            <a:lvl2pPr marL="742950" indent="-28575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2pPr>
            <a:lvl3pPr marL="11430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3pPr>
            <a:lvl4pPr marL="16002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4pPr>
            <a:lvl5pPr marL="20574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9pPr>
          </a:lstStyle>
          <a:p>
            <a:pPr indent="0" eaLnBrk="1" hangingPunct="1">
              <a:lnSpc>
                <a:spcPct val="120000"/>
              </a:lnSpc>
              <a:buNone/>
            </a:pPr>
            <a:r>
              <a:rPr lang="en-US" altLang="zh-CN" sz="4267" dirty="0">
                <a:latin typeface="楷体" pitchFamily="49" charset="-122"/>
                <a:ea typeface="楷体" pitchFamily="49" charset="-122"/>
              </a:rPr>
              <a:t>    </a:t>
            </a:r>
            <a:r>
              <a:rPr lang="zh-CN" altLang="zh-CN" sz="4267" dirty="0">
                <a:latin typeface="楷体" pitchFamily="49" charset="-122"/>
                <a:ea typeface="楷体" pitchFamily="49" charset="-122"/>
              </a:rPr>
              <a:t>凝视着这</a:t>
            </a:r>
            <a:r>
              <a:rPr lang="zh-CN" altLang="zh-CN" sz="4267" dirty="0">
                <a:solidFill>
                  <a:srgbClr val="FF0000"/>
                </a:solidFill>
                <a:latin typeface="楷体" pitchFamily="49" charset="-122"/>
                <a:ea typeface="楷体" pitchFamily="49" charset="-122"/>
              </a:rPr>
              <a:t>星星之火</a:t>
            </a:r>
            <a:r>
              <a:rPr lang="zh-CN" altLang="zh-CN" sz="4267" dirty="0">
                <a:latin typeface="楷体" pitchFamily="49" charset="-122"/>
                <a:ea typeface="楷体" pitchFamily="49" charset="-122"/>
              </a:rPr>
              <a:t>，毛主席在沉思，连毯子滑落下来也没察觉</a:t>
            </a:r>
            <a:r>
              <a:rPr lang="zh-CN" altLang="zh-CN" sz="4267" dirty="0">
                <a:latin typeface="楷体" pitchFamily="49" charset="-122"/>
                <a:ea typeface="楷体" pitchFamily="49" charset="-122"/>
              </a:rPr>
              <a:t>到</a:t>
            </a:r>
            <a:r>
              <a:rPr lang="zh-CN" altLang="zh-CN" sz="4267" dirty="0">
                <a:latin typeface="楷体" pitchFamily="49" charset="-122"/>
                <a:ea typeface="楷体" pitchFamily="49" charset="-122"/>
              </a:rPr>
              <a:t>。</a:t>
            </a:r>
            <a:endParaRPr lang="zh-CN" altLang="zh-CN" sz="4267" dirty="0">
              <a:latin typeface="楷体" pitchFamily="49" charset="-122"/>
              <a:ea typeface="楷体" pitchFamily="49" charset="-122"/>
            </a:endParaRPr>
          </a:p>
        </p:txBody>
      </p:sp>
      <p:sp>
        <p:nvSpPr>
          <p:cNvPr id="13" name="TextBox 12"/>
          <p:cNvSpPr txBox="1"/>
          <p:nvPr/>
        </p:nvSpPr>
        <p:spPr>
          <a:xfrm>
            <a:off x="0" y="0"/>
            <a:ext cx="5789409" cy="748988"/>
          </a:xfrm>
          <a:prstGeom prst="rect">
            <a:avLst/>
          </a:prstGeom>
          <a:noFill/>
        </p:spPr>
        <p:txBody>
          <a:bodyPr wrap="square" rtlCol="0">
            <a:spAutoFit/>
          </a:bodyPr>
          <a:lstStyle/>
          <a:p>
            <a:r>
              <a:rPr lang="zh-CN" altLang="zh-CN" sz="4267" b="1" dirty="0">
                <a:solidFill>
                  <a:srgbClr val="FF0000"/>
                </a:solidFill>
                <a:latin typeface="宋体" pitchFamily="2" charset="-122"/>
                <a:ea typeface="宋体" pitchFamily="2" charset="-122"/>
              </a:rPr>
              <a:t>星星之火是什么意思？</a:t>
            </a:r>
            <a:endParaRPr lang="zh-CN" altLang="en-US" sz="4267" b="1" dirty="0">
              <a:solidFill>
                <a:srgbClr val="FF0000"/>
              </a:solidFill>
              <a:latin typeface="宋体" pitchFamily="2" charset="-122"/>
              <a:ea typeface="宋体" pitchFamily="2" charset="-122"/>
            </a:endParaRPr>
          </a:p>
        </p:txBody>
      </p:sp>
      <p:sp>
        <p:nvSpPr>
          <p:cNvPr id="8" name="TextBox 7"/>
          <p:cNvSpPr txBox="1"/>
          <p:nvPr/>
        </p:nvSpPr>
        <p:spPr>
          <a:xfrm>
            <a:off x="3210555" y="3779747"/>
            <a:ext cx="1248139" cy="1241237"/>
          </a:xfrm>
          <a:prstGeom prst="rect">
            <a:avLst/>
          </a:prstGeom>
          <a:noFill/>
        </p:spPr>
        <p:txBody>
          <a:bodyPr wrap="square" rtlCol="0">
            <a:spAutoFit/>
          </a:bodyPr>
          <a:lstStyle/>
          <a:p>
            <a:r>
              <a:rPr lang="zh-CN" altLang="en-US" sz="3733" b="1" dirty="0">
                <a:solidFill>
                  <a:srgbClr val="FF0000"/>
                </a:solidFill>
              </a:rPr>
              <a:t>星星之火</a:t>
            </a:r>
            <a:endParaRPr lang="zh-CN" altLang="en-US" sz="3733" b="1" dirty="0">
              <a:solidFill>
                <a:srgbClr val="FF0000"/>
              </a:solidFill>
            </a:endParaRPr>
          </a:p>
        </p:txBody>
      </p:sp>
      <p:sp>
        <p:nvSpPr>
          <p:cNvPr id="9" name="TextBox 8"/>
          <p:cNvSpPr txBox="1"/>
          <p:nvPr/>
        </p:nvSpPr>
        <p:spPr>
          <a:xfrm>
            <a:off x="4458693" y="3527957"/>
            <a:ext cx="4128459" cy="1815690"/>
          </a:xfrm>
          <a:prstGeom prst="rect">
            <a:avLst/>
          </a:prstGeom>
          <a:noFill/>
        </p:spPr>
        <p:txBody>
          <a:bodyPr wrap="square" rtlCol="0">
            <a:spAutoFit/>
          </a:bodyPr>
          <a:lstStyle/>
          <a:p>
            <a:r>
              <a:rPr lang="en-US" altLang="zh-CN" sz="3733" dirty="0">
                <a:latin typeface="黑体" panose="02010609060101010101" pitchFamily="49" charset="-122"/>
                <a:ea typeface="黑体" panose="02010609060101010101" pitchFamily="49" charset="-122"/>
              </a:rPr>
              <a:t>A.</a:t>
            </a:r>
            <a:r>
              <a:rPr lang="zh-CN" altLang="en-US" sz="3733" dirty="0">
                <a:latin typeface="黑体" panose="02010609060101010101" pitchFamily="49" charset="-122"/>
                <a:ea typeface="黑体" panose="02010609060101010101" pitchFamily="49" charset="-122"/>
              </a:rPr>
              <a:t>灯光（小）</a:t>
            </a:r>
            <a:endParaRPr lang="en-US" altLang="zh-CN" sz="3733" dirty="0">
              <a:latin typeface="黑体" panose="02010609060101010101" pitchFamily="49" charset="-122"/>
              <a:ea typeface="黑体" panose="02010609060101010101" pitchFamily="49" charset="-122"/>
            </a:endParaRPr>
          </a:p>
          <a:p>
            <a:endParaRPr lang="en-US" altLang="zh-CN" sz="3733" dirty="0">
              <a:latin typeface="黑体" panose="02010609060101010101" pitchFamily="49" charset="-122"/>
              <a:ea typeface="黑体" panose="02010609060101010101" pitchFamily="49" charset="-122"/>
            </a:endParaRPr>
          </a:p>
          <a:p>
            <a:r>
              <a:rPr lang="en-US" altLang="zh-CN" sz="3733" dirty="0">
                <a:latin typeface="黑体" panose="02010609060101010101" pitchFamily="49" charset="-122"/>
                <a:ea typeface="黑体" panose="02010609060101010101" pitchFamily="49" charset="-122"/>
              </a:rPr>
              <a:t>B.</a:t>
            </a:r>
            <a:r>
              <a:rPr lang="zh-CN" altLang="en-US" sz="3733" dirty="0">
                <a:latin typeface="黑体" panose="02010609060101010101" pitchFamily="49" charset="-122"/>
                <a:ea typeface="黑体" panose="02010609060101010101" pitchFamily="49" charset="-122"/>
              </a:rPr>
              <a:t>党的力量（弱）</a:t>
            </a:r>
            <a:endParaRPr lang="zh-CN" altLang="en-US" sz="3733" dirty="0">
              <a:latin typeface="黑体" panose="02010609060101010101" pitchFamily="49" charset="-122"/>
              <a:ea typeface="黑体" panose="02010609060101010101" pitchFamily="49" charset="-122"/>
            </a:endParaRPr>
          </a:p>
        </p:txBody>
      </p:sp>
      <p:pic>
        <p:nvPicPr>
          <p:cNvPr id="11" name="Picture 2" descr="https://gimg2.baidu.com/image_search/src=http%3A%2F%2Fdingyue.nosdn.127.net%2F6NnpLJPWOxHQAOcsph9MP0XmiOBy7kQ8YNURObZcIHpiQ1536055080806compressflag.jpg&amp;refer=http%3A%2F%2Fdingyue.nosdn.127.net&amp;app=2002&amp;size=f9999,10000&amp;q=a80&amp;n=0&amp;g=0n&amp;fmt=jpeg?sec=1627984204&amp;t=bcf9fde1b0b0c19e1c8734ccc93e82e0"/>
          <p:cNvPicPr>
            <a:picLocks noChangeAspect="1" noChangeArrowheads="1"/>
          </p:cNvPicPr>
          <p:nvPr/>
        </p:nvPicPr>
        <p:blipFill>
          <a:blip r:embed="rId2" cstate="print"/>
          <a:srcRect t="14000" r="55507" b="38000"/>
          <a:stretch>
            <a:fillRect/>
          </a:stretch>
        </p:blipFill>
        <p:spPr bwMode="auto">
          <a:xfrm>
            <a:off x="325109" y="3452971"/>
            <a:ext cx="2400267" cy="1800200"/>
          </a:xfrm>
          <a:prstGeom prst="rect">
            <a:avLst/>
          </a:prstGeom>
          <a:ln>
            <a:noFill/>
          </a:ln>
          <a:effectLst>
            <a:softEdge rad="112500"/>
          </a:effectLst>
        </p:spPr>
      </p:pic>
      <p:sp>
        <p:nvSpPr>
          <p:cNvPr id="12" name="云形 11"/>
          <p:cNvSpPr/>
          <p:nvPr/>
        </p:nvSpPr>
        <p:spPr>
          <a:xfrm>
            <a:off x="9738357" y="2843371"/>
            <a:ext cx="1219200" cy="1219200"/>
          </a:xfrm>
          <a:prstGeom prst="cloud">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19" name="直接箭头连接符 18"/>
          <p:cNvCxnSpPr/>
          <p:nvPr/>
        </p:nvCxnSpPr>
        <p:spPr>
          <a:xfrm>
            <a:off x="7291008" y="3849508"/>
            <a:ext cx="86409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8283728" y="3452971"/>
            <a:ext cx="4128459" cy="666786"/>
          </a:xfrm>
          <a:prstGeom prst="rect">
            <a:avLst/>
          </a:prstGeom>
          <a:noFill/>
        </p:spPr>
        <p:txBody>
          <a:bodyPr wrap="square" rtlCol="0">
            <a:spAutoFit/>
          </a:bodyPr>
          <a:lstStyle/>
          <a:p>
            <a:r>
              <a:rPr lang="zh-CN" altLang="en-US" sz="3733" dirty="0">
                <a:latin typeface="黑体" panose="02010609060101010101" pitchFamily="49" charset="-122"/>
                <a:ea typeface="黑体" panose="02010609060101010101" pitchFamily="49" charset="-122"/>
              </a:rPr>
              <a:t>拨亮</a:t>
            </a:r>
            <a:endParaRPr lang="zh-CN" altLang="en-US" sz="3733" dirty="0">
              <a:latin typeface="黑体" panose="02010609060101010101" pitchFamily="49" charset="-122"/>
              <a:ea typeface="黑体" panose="02010609060101010101" pitchFamily="49" charset="-122"/>
            </a:endParaRPr>
          </a:p>
        </p:txBody>
      </p:sp>
      <p:cxnSp>
        <p:nvCxnSpPr>
          <p:cNvPr id="23" name="直接箭头连接符 22"/>
          <p:cNvCxnSpPr/>
          <p:nvPr/>
        </p:nvCxnSpPr>
        <p:spPr>
          <a:xfrm>
            <a:off x="8155104" y="5082959"/>
            <a:ext cx="86409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9072331" y="4734145"/>
            <a:ext cx="4128459" cy="666786"/>
          </a:xfrm>
          <a:prstGeom prst="rect">
            <a:avLst/>
          </a:prstGeom>
          <a:noFill/>
        </p:spPr>
        <p:txBody>
          <a:bodyPr wrap="square" rtlCol="0">
            <a:spAutoFit/>
          </a:bodyPr>
          <a:lstStyle/>
          <a:p>
            <a:r>
              <a:rPr lang="zh-CN" altLang="en-US" sz="3733" dirty="0">
                <a:latin typeface="黑体" panose="02010609060101010101" pitchFamily="49" charset="-122"/>
                <a:ea typeface="黑体" panose="02010609060101010101" pitchFamily="49" charset="-122"/>
              </a:rPr>
              <a:t>发展壮大</a:t>
            </a:r>
            <a:endParaRPr lang="zh-CN" altLang="en-US" sz="3733"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3056285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blinds(horizontal)">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linds(horizontal)">
                                      <p:cBhvr>
                                        <p:cTn id="34" dur="5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linds(horizontal)">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blinds(horizontal)">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22" grpId="0"/>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0" y="182199"/>
            <a:ext cx="11575719" cy="523220"/>
          </a:xfrm>
          <a:prstGeom prst="rect">
            <a:avLst/>
          </a:prstGeom>
          <a:noFill/>
        </p:spPr>
        <p:txBody>
          <a:bodyPr wrap="square" rtlCol="0">
            <a:spAutoFit/>
          </a:bodyPr>
          <a:lstStyle/>
          <a:p>
            <a:r>
              <a:rPr lang="zh-CN" altLang="en-US" sz="2800" b="1" dirty="0" smtClean="0">
                <a:solidFill>
                  <a:srgbClr val="FF0000"/>
                </a:solidFill>
                <a:latin typeface="宋体" pitchFamily="2" charset="-122"/>
                <a:ea typeface="宋体" pitchFamily="2" charset="-122"/>
              </a:rPr>
              <a:t>联系</a:t>
            </a:r>
            <a:r>
              <a:rPr lang="zh-CN" altLang="en-US" sz="2800" b="1" dirty="0">
                <a:solidFill>
                  <a:srgbClr val="FF0000"/>
                </a:solidFill>
                <a:latin typeface="宋体" pitchFamily="2" charset="-122"/>
                <a:ea typeface="宋体" pitchFamily="2" charset="-122"/>
              </a:rPr>
              <a:t>上下文思考，</a:t>
            </a:r>
            <a:r>
              <a:rPr lang="zh-CN" altLang="zh-CN" sz="2800" b="1" dirty="0">
                <a:solidFill>
                  <a:srgbClr val="FF0000"/>
                </a:solidFill>
                <a:latin typeface="宋体" pitchFamily="2" charset="-122"/>
                <a:ea typeface="宋体" pitchFamily="2" charset="-122"/>
              </a:rPr>
              <a:t>毛主席凝视着星星之火，他在沉思什么？</a:t>
            </a:r>
            <a:endParaRPr lang="zh-CN" altLang="en-US" sz="2800" b="1" dirty="0">
              <a:solidFill>
                <a:srgbClr val="FF0000"/>
              </a:solidFill>
              <a:latin typeface="宋体" pitchFamily="2" charset="-122"/>
              <a:ea typeface="宋体" pitchFamily="2" charset="-122"/>
            </a:endParaRPr>
          </a:p>
        </p:txBody>
      </p:sp>
      <p:pic>
        <p:nvPicPr>
          <p:cNvPr id="11" name="Picture 2" descr="https://gimg2.baidu.com/image_search/src=http%3A%2F%2Fdingyue.nosdn.127.net%2F6NnpLJPWOxHQAOcsph9MP0XmiOBy7kQ8YNURObZcIHpiQ1536055080806compressflag.jpg&amp;refer=http%3A%2F%2Fdingyue.nosdn.127.net&amp;app=2002&amp;size=f9999,10000&amp;q=a80&amp;n=0&amp;g=0n&amp;fmt=jpeg?sec=1627984204&amp;t=bcf9fde1b0b0c19e1c8734ccc93e82e0"/>
          <p:cNvPicPr>
            <a:picLocks noChangeAspect="1" noChangeArrowheads="1"/>
          </p:cNvPicPr>
          <p:nvPr/>
        </p:nvPicPr>
        <p:blipFill>
          <a:blip r:embed="rId2" cstate="print"/>
          <a:srcRect l="8899" t="-1360" r="30591" b="38000"/>
          <a:stretch>
            <a:fillRect/>
          </a:stretch>
        </p:blipFill>
        <p:spPr bwMode="auto">
          <a:xfrm>
            <a:off x="610813" y="3252175"/>
            <a:ext cx="3167955" cy="2306084"/>
          </a:xfrm>
          <a:prstGeom prst="rect">
            <a:avLst/>
          </a:prstGeom>
          <a:ln>
            <a:noFill/>
          </a:ln>
          <a:effectLst>
            <a:softEdge rad="112500"/>
          </a:effectLst>
        </p:spPr>
      </p:pic>
      <p:sp>
        <p:nvSpPr>
          <p:cNvPr id="12" name="云形 11"/>
          <p:cNvSpPr/>
          <p:nvPr/>
        </p:nvSpPr>
        <p:spPr>
          <a:xfrm>
            <a:off x="9744405" y="3066289"/>
            <a:ext cx="1219200" cy="1219200"/>
          </a:xfrm>
          <a:prstGeom prst="cloud">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云形 14"/>
          <p:cNvSpPr/>
          <p:nvPr/>
        </p:nvSpPr>
        <p:spPr>
          <a:xfrm>
            <a:off x="10608501" y="2874268"/>
            <a:ext cx="1219200" cy="1219200"/>
          </a:xfrm>
          <a:prstGeom prst="cloud">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矩形 5"/>
          <p:cNvSpPr/>
          <p:nvPr/>
        </p:nvSpPr>
        <p:spPr>
          <a:xfrm>
            <a:off x="911424" y="1539131"/>
            <a:ext cx="9601067" cy="1668277"/>
          </a:xfrm>
          <a:prstGeom prst="rect">
            <a:avLst/>
          </a:prstGeom>
          <a:noFill/>
          <a:ln>
            <a:noFill/>
            <a:miter lim="800000"/>
          </a:ln>
        </p:spPr>
        <p:txBody>
          <a:bodyPr wrap="square">
            <a:spAutoFit/>
          </a:bodyPr>
          <a:lstStyle>
            <a:lvl1pPr marL="342900" indent="-3429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3200" b="0" i="0" u="none" kern="1200" baseline="0">
                <a:solidFill>
                  <a:schemeClr val="tx1"/>
                </a:solidFill>
                <a:latin typeface="+mn-lt"/>
                <a:ea typeface="+mn-ea"/>
                <a:cs typeface="+mn-cs"/>
              </a:defRPr>
            </a:lvl1pPr>
            <a:lvl2pPr marL="742950" indent="-28575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2pPr>
            <a:lvl3pPr marL="11430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3pPr>
            <a:lvl4pPr marL="16002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4pPr>
            <a:lvl5pPr marL="20574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9pPr>
          </a:lstStyle>
          <a:p>
            <a:pPr indent="0" eaLnBrk="1" hangingPunct="1">
              <a:lnSpc>
                <a:spcPct val="120000"/>
              </a:lnSpc>
              <a:buNone/>
            </a:pPr>
            <a:r>
              <a:rPr lang="en-US" altLang="zh-CN" sz="4267" dirty="0">
                <a:latin typeface="楷体" pitchFamily="49" charset="-122"/>
                <a:ea typeface="楷体" pitchFamily="49" charset="-122"/>
              </a:rPr>
              <a:t>    </a:t>
            </a:r>
            <a:r>
              <a:rPr lang="zh-CN" altLang="zh-CN" sz="4267" dirty="0">
                <a:solidFill>
                  <a:srgbClr val="FF0000"/>
                </a:solidFill>
                <a:latin typeface="楷体" pitchFamily="49" charset="-122"/>
                <a:ea typeface="楷体" pitchFamily="49" charset="-122"/>
              </a:rPr>
              <a:t>凝视</a:t>
            </a:r>
            <a:r>
              <a:rPr lang="zh-CN" altLang="zh-CN" sz="4267" dirty="0">
                <a:latin typeface="楷体" pitchFamily="49" charset="-122"/>
                <a:ea typeface="楷体" pitchFamily="49" charset="-122"/>
              </a:rPr>
              <a:t>着这</a:t>
            </a:r>
            <a:r>
              <a:rPr lang="zh-CN" altLang="zh-CN" sz="4267" dirty="0">
                <a:solidFill>
                  <a:srgbClr val="FF0000"/>
                </a:solidFill>
                <a:latin typeface="楷体" pitchFamily="49" charset="-122"/>
                <a:ea typeface="楷体" pitchFamily="49" charset="-122"/>
              </a:rPr>
              <a:t>星星之火</a:t>
            </a:r>
            <a:r>
              <a:rPr lang="zh-CN" altLang="zh-CN" sz="4267" dirty="0">
                <a:latin typeface="楷体" pitchFamily="49" charset="-122"/>
                <a:ea typeface="楷体" pitchFamily="49" charset="-122"/>
              </a:rPr>
              <a:t>，毛主席在</a:t>
            </a:r>
            <a:r>
              <a:rPr lang="zh-CN" altLang="zh-CN" sz="4267" dirty="0">
                <a:solidFill>
                  <a:srgbClr val="FF0000"/>
                </a:solidFill>
                <a:latin typeface="楷体" pitchFamily="49" charset="-122"/>
                <a:ea typeface="楷体" pitchFamily="49" charset="-122"/>
              </a:rPr>
              <a:t>沉思</a:t>
            </a:r>
            <a:r>
              <a:rPr lang="zh-CN" altLang="zh-CN" sz="4267" dirty="0">
                <a:latin typeface="楷体" pitchFamily="49" charset="-122"/>
                <a:ea typeface="楷体" pitchFamily="49" charset="-122"/>
              </a:rPr>
              <a:t>，连毯子滑落下来也没察觉</a:t>
            </a:r>
            <a:r>
              <a:rPr lang="zh-CN" altLang="zh-CN" sz="4267" dirty="0">
                <a:latin typeface="楷体" pitchFamily="49" charset="-122"/>
                <a:ea typeface="楷体" pitchFamily="49" charset="-122"/>
              </a:rPr>
              <a:t>到</a:t>
            </a:r>
            <a:r>
              <a:rPr lang="zh-CN" altLang="zh-CN" sz="4267" dirty="0">
                <a:latin typeface="楷体" pitchFamily="49" charset="-122"/>
                <a:ea typeface="楷体" pitchFamily="49" charset="-122"/>
              </a:rPr>
              <a:t>。</a:t>
            </a:r>
            <a:endParaRPr lang="zh-CN" altLang="zh-CN" sz="4267" dirty="0">
              <a:latin typeface="楷体" pitchFamily="49" charset="-122"/>
              <a:ea typeface="楷体" pitchFamily="49" charset="-122"/>
            </a:endParaRPr>
          </a:p>
        </p:txBody>
      </p:sp>
      <p:grpSp>
        <p:nvGrpSpPr>
          <p:cNvPr id="2" name="组合 1"/>
          <p:cNvGrpSpPr/>
          <p:nvPr/>
        </p:nvGrpSpPr>
        <p:grpSpPr>
          <a:xfrm>
            <a:off x="4919147" y="3296904"/>
            <a:ext cx="6336704" cy="2554546"/>
            <a:chOff x="3482148" y="2588662"/>
            <a:chExt cx="4752528" cy="1915909"/>
          </a:xfrm>
        </p:grpSpPr>
        <p:sp>
          <p:nvSpPr>
            <p:cNvPr id="24" name="TextBox 1"/>
            <p:cNvSpPr txBox="1"/>
            <p:nvPr/>
          </p:nvSpPr>
          <p:spPr>
            <a:xfrm>
              <a:off x="3482148" y="2588662"/>
              <a:ext cx="4752528" cy="1915909"/>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3200" dirty="0">
                  <a:latin typeface="宋体" panose="02010600030101010101" pitchFamily="2" charset="-122"/>
                  <a:ea typeface="宋体" panose="02010600030101010101" pitchFamily="2" charset="-122"/>
                </a:rPr>
                <a:t>    </a:t>
              </a:r>
              <a:r>
                <a:rPr lang="zh-CN" altLang="zh-CN" sz="3200" dirty="0">
                  <a:latin typeface="宋体" panose="02010600030101010101" pitchFamily="2" charset="-122"/>
                  <a:ea typeface="宋体" panose="02010600030101010101" pitchFamily="2" charset="-122"/>
                </a:rPr>
                <a:t>从灯可以拨亮体会经过宣传，革命群众掌握了革命道理，就如同星星之火可以燎原一样，革命的力量也会不断发展壮大，形成燎原之势，锐不可当。</a:t>
              </a:r>
              <a:endParaRPr lang="zh-CN" altLang="en-US" sz="3200" dirty="0">
                <a:latin typeface="宋体" panose="02010600030101010101" pitchFamily="2" charset="-122"/>
                <a:ea typeface="宋体" panose="02010600030101010101" pitchFamily="2" charset="-122"/>
              </a:endParaRPr>
            </a:p>
          </p:txBody>
        </p:sp>
        <p:sp>
          <p:nvSpPr>
            <p:cNvPr id="26" name="流程图: 接点 25"/>
            <p:cNvSpPr/>
            <p:nvPr/>
          </p:nvSpPr>
          <p:spPr>
            <a:xfrm>
              <a:off x="7863344" y="4207601"/>
              <a:ext cx="238763" cy="216024"/>
            </a:xfrm>
            <a:prstGeom prst="flowChartConnector">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latin typeface="宋体" panose="02010600030101010101" pitchFamily="2" charset="-122"/>
                <a:ea typeface="宋体" panose="02010600030101010101" pitchFamily="2" charset="-122"/>
              </a:endParaRPr>
            </a:p>
          </p:txBody>
        </p:sp>
      </p:grpSp>
    </p:spTree>
    <p:extLst>
      <p:ext uri="{BB962C8B-B14F-4D97-AF65-F5344CB8AC3E}">
        <p14:creationId xmlns:p14="http://schemas.microsoft.com/office/powerpoint/2010/main" val="21741764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789728" y="1710449"/>
            <a:ext cx="8832981" cy="2062296"/>
          </a:xfrm>
          <a:prstGeom prst="rect">
            <a:avLst/>
          </a:prstGeom>
          <a:noFill/>
          <a:ln>
            <a:noFill/>
          </a:ln>
        </p:spPr>
        <p:txBody>
          <a:bodyPr wrap="square" rtlCol="0" anchor="t">
            <a:spAutoFit/>
          </a:bodyPr>
          <a:lstStyle>
            <a:defPPr>
              <a:defRPr lang="zh-CN"/>
            </a:defPPr>
            <a:lvl1pPr>
              <a:defRPr sz="3200">
                <a:latin typeface="黑体" panose="02010609060101010101" pitchFamily="49" charset="-122"/>
                <a:ea typeface="黑体" panose="02010609060101010101" pitchFamily="49" charset="-122"/>
                <a:cs typeface="楷体" panose="02010609060101010101" pitchFamily="49" charset="-122"/>
              </a:defRPr>
            </a:lvl1pPr>
          </a:lstStyle>
          <a:p>
            <a:r>
              <a:rPr lang="en-US" altLang="zh-CN" sz="4267" dirty="0">
                <a:latin typeface="楷体" pitchFamily="49" charset="-122"/>
                <a:ea typeface="楷体" pitchFamily="49" charset="-122"/>
              </a:rPr>
              <a:t>    </a:t>
            </a:r>
            <a:r>
              <a:rPr lang="zh-CN" altLang="zh-CN" sz="4267" dirty="0">
                <a:latin typeface="楷体" pitchFamily="49" charset="-122"/>
                <a:ea typeface="楷体" pitchFamily="49" charset="-122"/>
              </a:rPr>
              <a:t>就在这盏清油灯下，毛主席写下了许多</a:t>
            </a:r>
            <a:r>
              <a:rPr lang="zh-CN" altLang="zh-CN" sz="4267" dirty="0">
                <a:solidFill>
                  <a:srgbClr val="FF0000"/>
                </a:solidFill>
                <a:latin typeface="楷体" pitchFamily="49" charset="-122"/>
                <a:ea typeface="楷体" pitchFamily="49" charset="-122"/>
              </a:rPr>
              <a:t>光辉</a:t>
            </a:r>
            <a:r>
              <a:rPr lang="zh-CN" altLang="zh-CN" sz="4267" dirty="0">
                <a:latin typeface="楷体" pitchFamily="49" charset="-122"/>
                <a:ea typeface="楷体" pitchFamily="49" charset="-122"/>
              </a:rPr>
              <a:t>著作，</a:t>
            </a:r>
            <a:r>
              <a:rPr lang="zh-CN" altLang="en-US" sz="4267" dirty="0">
                <a:latin typeface="楷体" pitchFamily="49" charset="-122"/>
                <a:ea typeface="楷体" pitchFamily="49" charset="-122"/>
              </a:rPr>
              <a:t>照亮</a:t>
            </a:r>
            <a:r>
              <a:rPr lang="zh-CN" altLang="zh-CN" sz="4267" dirty="0">
                <a:latin typeface="楷体" pitchFamily="49" charset="-122"/>
                <a:ea typeface="楷体" pitchFamily="49" charset="-122"/>
              </a:rPr>
              <a:t>了中国革命胜利的道路。</a:t>
            </a:r>
            <a:endParaRPr lang="zh-CN" altLang="en-US" sz="4267" dirty="0"/>
          </a:p>
        </p:txBody>
      </p:sp>
      <p:sp>
        <p:nvSpPr>
          <p:cNvPr id="5" name="圆角矩形标注 4"/>
          <p:cNvSpPr/>
          <p:nvPr/>
        </p:nvSpPr>
        <p:spPr>
          <a:xfrm>
            <a:off x="109541" y="1710448"/>
            <a:ext cx="2818107" cy="737720"/>
          </a:xfrm>
          <a:prstGeom prst="wedgeRoundRectCallout">
            <a:avLst>
              <a:gd name="adj1" fmla="val 72072"/>
              <a:gd name="adj2" fmla="val 117406"/>
              <a:gd name="adj3" fmla="val 16667"/>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altLang="zh-CN" sz="3733" dirty="0" err="1">
                <a:latin typeface="宋体" panose="02010600030101010101" pitchFamily="2" charset="-122"/>
                <a:ea typeface="宋体" panose="02010600030101010101" pitchFamily="2" charset="-122"/>
              </a:rPr>
              <a:t>光明灿烂的</a:t>
            </a:r>
            <a:r>
              <a:rPr lang="zh-CN" altLang="en-US" sz="3733" dirty="0">
                <a:latin typeface="宋体" panose="02010600030101010101" pitchFamily="2" charset="-122"/>
                <a:ea typeface="宋体" panose="02010600030101010101" pitchFamily="2" charset="-122"/>
              </a:rPr>
              <a:t>。</a:t>
            </a:r>
            <a:endParaRPr lang="zh-CN" altLang="en-US" sz="3733" dirty="0">
              <a:latin typeface="宋体" panose="02010600030101010101" pitchFamily="2" charset="-122"/>
              <a:ea typeface="宋体" panose="02010600030101010101" pitchFamily="2" charset="-122"/>
            </a:endParaRPr>
          </a:p>
        </p:txBody>
      </p:sp>
      <p:sp>
        <p:nvSpPr>
          <p:cNvPr id="6" name="TextBox 5"/>
          <p:cNvSpPr txBox="1"/>
          <p:nvPr/>
        </p:nvSpPr>
        <p:spPr>
          <a:xfrm>
            <a:off x="109541" y="57540"/>
            <a:ext cx="7104789" cy="748988"/>
          </a:xfrm>
          <a:prstGeom prst="rect">
            <a:avLst/>
          </a:prstGeom>
          <a:noFill/>
        </p:spPr>
        <p:txBody>
          <a:bodyPr wrap="square" rtlCol="0">
            <a:spAutoFit/>
          </a:bodyPr>
          <a:lstStyle/>
          <a:p>
            <a:r>
              <a:rPr lang="zh-CN" altLang="en-US" sz="4267" b="1" dirty="0">
                <a:solidFill>
                  <a:srgbClr val="FF0000"/>
                </a:solidFill>
                <a:latin typeface="宋体" pitchFamily="2" charset="-122"/>
                <a:ea typeface="宋体" pitchFamily="2" charset="-122"/>
              </a:rPr>
              <a:t>为什么说是光辉的著作？</a:t>
            </a:r>
            <a:endParaRPr lang="zh-CN" altLang="en-US" sz="4267" b="1" dirty="0">
              <a:solidFill>
                <a:srgbClr val="FF0000"/>
              </a:solidFill>
              <a:latin typeface="宋体" pitchFamily="2" charset="-122"/>
              <a:ea typeface="宋体" pitchFamily="2" charset="-122"/>
            </a:endParaRPr>
          </a:p>
        </p:txBody>
      </p:sp>
      <p:grpSp>
        <p:nvGrpSpPr>
          <p:cNvPr id="3" name="组合 2"/>
          <p:cNvGrpSpPr/>
          <p:nvPr/>
        </p:nvGrpSpPr>
        <p:grpSpPr>
          <a:xfrm>
            <a:off x="1693717" y="4101076"/>
            <a:ext cx="8928992" cy="1837091"/>
            <a:chOff x="1270288" y="2941043"/>
            <a:chExt cx="6398056" cy="1502915"/>
          </a:xfrm>
        </p:grpSpPr>
        <p:sp>
          <p:nvSpPr>
            <p:cNvPr id="7" name="TextBox 6"/>
            <p:cNvSpPr txBox="1"/>
            <p:nvPr/>
          </p:nvSpPr>
          <p:spPr>
            <a:xfrm>
              <a:off x="1270288" y="2941043"/>
              <a:ext cx="6398056" cy="128413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defPPr>
                <a:defRPr lang="zh-CN"/>
              </a:defPPr>
              <a:lvl1pPr>
                <a:defRPr sz="2400">
                  <a:solidFill>
                    <a:schemeClr val="dk1"/>
                  </a:solidFill>
                  <a:latin typeface="宋体" panose="02010600030101010101" pitchFamily="2" charset="-122"/>
                  <a:ea typeface="宋体" panose="02010600030101010101" pitchFamily="2"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sz="3200" dirty="0"/>
                <a:t>    因为毛主席写的著作能指明革命的方向，使革命一步步走向胜利，这不是一般的著作，它好像放射着万道光芒，所以称之为“光辉著作”。</a:t>
              </a:r>
            </a:p>
          </p:txBody>
        </p:sp>
        <p:sp>
          <p:nvSpPr>
            <p:cNvPr id="8" name="流程图: 接点 7"/>
            <p:cNvSpPr/>
            <p:nvPr/>
          </p:nvSpPr>
          <p:spPr>
            <a:xfrm>
              <a:off x="7308304" y="4227934"/>
              <a:ext cx="238763" cy="216024"/>
            </a:xfrm>
            <a:prstGeom prst="flowChartConnector">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latin typeface="宋体" panose="02010600030101010101" pitchFamily="2" charset="-122"/>
                <a:ea typeface="宋体" panose="02010600030101010101" pitchFamily="2" charset="-122"/>
              </a:endParaRPr>
            </a:p>
          </p:txBody>
        </p:sp>
      </p:grpSp>
    </p:spTree>
    <p:extLst>
      <p:ext uri="{BB962C8B-B14F-4D97-AF65-F5344CB8AC3E}">
        <p14:creationId xmlns:p14="http://schemas.microsoft.com/office/powerpoint/2010/main" val="35652662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5"/>
                                        </p:tgtEl>
                                        <p:attrNameLst>
                                          <p:attrName>style.visibility</p:attrName>
                                        </p:attrNameLst>
                                      </p:cBhvr>
                                      <p:to>
                                        <p:strVal val="hidden"/>
                                      </p:to>
                                    </p:set>
                                  </p:childTnLst>
                                </p:cTn>
                              </p:par>
                              <p:par>
                                <p:cTn id="12" presetID="3" presetClass="entr" presetSubtype="1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0"/>
          <p:cNvSpPr txBox="1"/>
          <p:nvPr/>
        </p:nvSpPr>
        <p:spPr>
          <a:xfrm>
            <a:off x="0" y="57554"/>
            <a:ext cx="2610840" cy="748988"/>
          </a:xfrm>
          <a:prstGeom prst="rect">
            <a:avLst/>
          </a:prstGeom>
          <a:noFill/>
        </p:spPr>
        <p:txBody>
          <a:bodyPr wrap="square" rtlCol="0">
            <a:spAutoFit/>
          </a:bodyPr>
          <a:lstStyle/>
          <a:p>
            <a:r>
              <a:rPr lang="zh-CN" altLang="en-US" sz="4267" b="1" dirty="0">
                <a:solidFill>
                  <a:srgbClr val="FF0000"/>
                </a:solidFill>
                <a:latin typeface="黑体" pitchFamily="49" charset="-122"/>
                <a:ea typeface="黑体" pitchFamily="49" charset="-122"/>
              </a:rPr>
              <a:t>朗读</a:t>
            </a:r>
            <a:r>
              <a:rPr lang="zh-CN" altLang="en-US" sz="4267" b="1" dirty="0">
                <a:solidFill>
                  <a:srgbClr val="FF0000"/>
                </a:solidFill>
                <a:latin typeface="黑体" pitchFamily="49" charset="-122"/>
                <a:ea typeface="黑体" pitchFamily="49" charset="-122"/>
              </a:rPr>
              <a:t>指导</a:t>
            </a:r>
            <a:endParaRPr lang="zh-CN" altLang="en-US" sz="4267" b="1" dirty="0">
              <a:solidFill>
                <a:srgbClr val="FF0000"/>
              </a:solidFill>
              <a:latin typeface="黑体" pitchFamily="49" charset="-122"/>
              <a:ea typeface="黑体" pitchFamily="49" charset="-122"/>
            </a:endParaRPr>
          </a:p>
        </p:txBody>
      </p:sp>
      <p:sp>
        <p:nvSpPr>
          <p:cNvPr id="6" name="矩形 5"/>
          <p:cNvSpPr/>
          <p:nvPr/>
        </p:nvSpPr>
        <p:spPr>
          <a:xfrm>
            <a:off x="663817" y="1109381"/>
            <a:ext cx="10657184" cy="3539046"/>
          </a:xfrm>
          <a:prstGeom prst="rect">
            <a:avLst/>
          </a:prstGeom>
          <a:noFill/>
          <a:ln>
            <a:noFill/>
            <a:miter lim="800000"/>
          </a:ln>
        </p:spPr>
        <p:txBody>
          <a:bodyPr wrap="square">
            <a:spAutoFit/>
          </a:bodyPr>
          <a:lstStyle>
            <a:lvl1pPr marL="342900" indent="-3429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3200" b="0" i="0" u="none" kern="1200" baseline="0">
                <a:solidFill>
                  <a:schemeClr val="tx1"/>
                </a:solidFill>
                <a:latin typeface="+mn-lt"/>
                <a:ea typeface="+mn-ea"/>
                <a:cs typeface="+mn-cs"/>
              </a:defRPr>
            </a:lvl1pPr>
            <a:lvl2pPr marL="742950" indent="-28575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800" b="0" i="0" u="none" kern="1200" baseline="0">
                <a:solidFill>
                  <a:schemeClr val="tx1"/>
                </a:solidFill>
                <a:latin typeface="+mn-lt"/>
                <a:ea typeface="+mn-ea"/>
                <a:cs typeface="+mn-cs"/>
              </a:defRPr>
            </a:lvl2pPr>
            <a:lvl3pPr marL="11430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400" b="0" i="0" u="none" kern="1200" baseline="0">
                <a:solidFill>
                  <a:schemeClr val="tx1"/>
                </a:solidFill>
                <a:latin typeface="+mn-lt"/>
                <a:ea typeface="+mn-ea"/>
                <a:cs typeface="+mn-cs"/>
              </a:defRPr>
            </a:lvl3pPr>
            <a:lvl4pPr marL="16002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4pPr>
            <a:lvl5pPr marL="20574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kumimoji="0" lang="zh-CN" altLang="en-US" sz="2000" b="0" i="0" u="none"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lang="zh-CN" altLang="en-US" sz="2000" kern="1200">
                <a:solidFill>
                  <a:schemeClr val="tx1"/>
                </a:solidFill>
                <a:latin typeface="+mn-lt"/>
                <a:ea typeface="+mn-ea"/>
                <a:cs typeface="+mn-cs"/>
              </a:defRPr>
            </a:lvl9pPr>
          </a:lstStyle>
          <a:p>
            <a:pPr indent="0" eaLnBrk="1" hangingPunct="1">
              <a:buNone/>
            </a:pPr>
            <a:r>
              <a:rPr lang="en-US" altLang="zh-CN" sz="3733" dirty="0">
                <a:latin typeface="楷体" pitchFamily="49" charset="-122"/>
                <a:ea typeface="楷体" pitchFamily="49" charset="-122"/>
              </a:rPr>
              <a:t>    </a:t>
            </a:r>
            <a:r>
              <a:rPr lang="zh-CN" altLang="zh-CN" sz="3733" dirty="0">
                <a:latin typeface="楷体" pitchFamily="49" charset="-122"/>
                <a:ea typeface="楷体" pitchFamily="49" charset="-122"/>
              </a:rPr>
              <a:t>这</a:t>
            </a:r>
            <a:r>
              <a:rPr lang="zh-CN" altLang="zh-CN" sz="3733" dirty="0">
                <a:latin typeface="楷体" pitchFamily="49" charset="-122"/>
                <a:ea typeface="楷体" pitchFamily="49" charset="-122"/>
              </a:rPr>
              <a:t>是个寒冬腊月的深夜，毛主席穿着单军衣，披着薄毯子，坐在竹椅上写文章。他右手握着笔，左手轻轻地拨了拨灯芯，灯光更加明亮了。凝视着这星星之火，毛主席在沉思，连毯子滑落下来也</a:t>
            </a:r>
            <a:r>
              <a:rPr lang="zh-CN" altLang="zh-CN" sz="3733" dirty="0">
                <a:latin typeface="楷体" pitchFamily="49" charset="-122"/>
                <a:ea typeface="楷体" pitchFamily="49" charset="-122"/>
              </a:rPr>
              <a:t>没察觉</a:t>
            </a:r>
            <a:r>
              <a:rPr lang="zh-CN" altLang="zh-CN" sz="3733" dirty="0">
                <a:latin typeface="楷体" pitchFamily="49" charset="-122"/>
                <a:ea typeface="楷体" pitchFamily="49" charset="-122"/>
              </a:rPr>
              <a:t>到。就在这盏清油灯下，毛主席写下了许多光辉著作</a:t>
            </a:r>
            <a:r>
              <a:rPr lang="zh-CN" altLang="zh-CN" sz="3733" dirty="0">
                <a:latin typeface="楷体" pitchFamily="49" charset="-122"/>
                <a:ea typeface="楷体" pitchFamily="49" charset="-122"/>
              </a:rPr>
              <a:t>，</a:t>
            </a:r>
            <a:r>
              <a:rPr lang="zh-CN" altLang="en-US" sz="3733" dirty="0">
                <a:latin typeface="楷体" pitchFamily="49" charset="-122"/>
                <a:ea typeface="楷体" pitchFamily="49" charset="-122"/>
              </a:rPr>
              <a:t>照亮</a:t>
            </a:r>
            <a:r>
              <a:rPr lang="zh-CN" altLang="zh-CN" sz="3733" dirty="0">
                <a:latin typeface="楷体" pitchFamily="49" charset="-122"/>
                <a:ea typeface="楷体" pitchFamily="49" charset="-122"/>
              </a:rPr>
              <a:t>了</a:t>
            </a:r>
            <a:r>
              <a:rPr lang="zh-CN" altLang="zh-CN" sz="3733" dirty="0">
                <a:latin typeface="楷体" pitchFamily="49" charset="-122"/>
                <a:ea typeface="楷体" pitchFamily="49" charset="-122"/>
              </a:rPr>
              <a:t>中国革命胜利的道路。</a:t>
            </a:r>
          </a:p>
        </p:txBody>
      </p:sp>
      <p:sp>
        <p:nvSpPr>
          <p:cNvPr id="2" name="任意多边形 1"/>
          <p:cNvSpPr/>
          <p:nvPr/>
        </p:nvSpPr>
        <p:spPr>
          <a:xfrm>
            <a:off x="2351584" y="5254105"/>
            <a:ext cx="7584843" cy="667359"/>
          </a:xfrm>
          <a:custGeom>
            <a:avLst/>
            <a:gdLst>
              <a:gd name="connsiteX0" fmla="*/ 0 w 1514974"/>
              <a:gd name="connsiteY0" fmla="*/ 0 h 908984"/>
              <a:gd name="connsiteX1" fmla="*/ 1514974 w 1514974"/>
              <a:gd name="connsiteY1" fmla="*/ 0 h 908984"/>
              <a:gd name="connsiteX2" fmla="*/ 1514974 w 1514974"/>
              <a:gd name="connsiteY2" fmla="*/ 908984 h 908984"/>
              <a:gd name="connsiteX3" fmla="*/ 0 w 1514974"/>
              <a:gd name="connsiteY3" fmla="*/ 908984 h 908984"/>
              <a:gd name="connsiteX4" fmla="*/ 0 w 1514974"/>
              <a:gd name="connsiteY4" fmla="*/ 0 h 908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74" h="908984">
                <a:moveTo>
                  <a:pt x="0" y="0"/>
                </a:moveTo>
                <a:lnTo>
                  <a:pt x="1514974" y="0"/>
                </a:lnTo>
                <a:lnTo>
                  <a:pt x="1514974" y="908984"/>
                </a:lnTo>
                <a:lnTo>
                  <a:pt x="0" y="908984"/>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2236" tIns="142236" rIns="142236" bIns="142236" numCol="1" spcCol="953" anchor="ctr" anchorCtr="0">
            <a:noAutofit/>
          </a:bodyPr>
          <a:lstStyle/>
          <a:p>
            <a:pPr algn="ctr" defTabSz="1659425">
              <a:lnSpc>
                <a:spcPct val="90000"/>
              </a:lnSpc>
              <a:spcBef>
                <a:spcPct val="0"/>
              </a:spcBef>
              <a:spcAft>
                <a:spcPct val="35000"/>
              </a:spcAft>
            </a:pPr>
            <a:r>
              <a:rPr lang="zh-CN" altLang="en-US" sz="3733" b="1" dirty="0">
                <a:solidFill>
                  <a:prstClr val="white"/>
                </a:solidFill>
                <a:latin typeface="宋体" pitchFamily="2" charset="-122"/>
                <a:ea typeface="宋体" pitchFamily="2" charset="-122"/>
              </a:rPr>
              <a:t>语速要</a:t>
            </a:r>
            <a:r>
              <a:rPr lang="zh-CN" altLang="en-US" sz="3733" b="1" dirty="0">
                <a:solidFill>
                  <a:srgbClr val="FFFF00"/>
                </a:solidFill>
                <a:latin typeface="宋体" pitchFamily="2" charset="-122"/>
                <a:ea typeface="宋体" pitchFamily="2" charset="-122"/>
              </a:rPr>
              <a:t>不紧不慢</a:t>
            </a:r>
            <a:r>
              <a:rPr lang="en-US" altLang="zh-CN" sz="3733" b="1" dirty="0">
                <a:solidFill>
                  <a:schemeClr val="bg1"/>
                </a:solidFill>
                <a:latin typeface="宋体" pitchFamily="2" charset="-122"/>
                <a:ea typeface="宋体" pitchFamily="2" charset="-122"/>
              </a:rPr>
              <a:t>,</a:t>
            </a:r>
            <a:r>
              <a:rPr lang="zh-CN" altLang="en-US" sz="3733" b="1" dirty="0">
                <a:solidFill>
                  <a:schemeClr val="bg1"/>
                </a:solidFill>
                <a:latin typeface="宋体" pitchFamily="2" charset="-122"/>
                <a:ea typeface="宋体" pitchFamily="2" charset="-122"/>
              </a:rPr>
              <a:t>对毛主席的尊敬。</a:t>
            </a:r>
            <a:endParaRPr lang="zh-CN" altLang="en-US" sz="3733" b="1" dirty="0">
              <a:solidFill>
                <a:schemeClr val="bg1"/>
              </a:solidFill>
              <a:latin typeface="宋体" pitchFamily="2" charset="-122"/>
              <a:ea typeface="宋体" pitchFamily="2" charset="-122"/>
            </a:endParaRPr>
          </a:p>
        </p:txBody>
      </p:sp>
    </p:spTree>
    <p:extLst>
      <p:ext uri="{BB962C8B-B14F-4D97-AF65-F5344CB8AC3E}">
        <p14:creationId xmlns:p14="http://schemas.microsoft.com/office/powerpoint/2010/main" val="32830450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03445" y="932723"/>
            <a:ext cx="10177131" cy="4032194"/>
          </a:xfrm>
          <a:prstGeom prst="rect">
            <a:avLst/>
          </a:prstGeom>
          <a:ln>
            <a:noFill/>
          </a:ln>
        </p:spPr>
        <p:txBody>
          <a:bodyPr wrap="square" lIns="91440" tIns="45720" rIns="91440" bIns="45720">
            <a:spAutoFit/>
          </a:bodyPr>
          <a:lstStyle/>
          <a:p>
            <a:pPr indent="952476">
              <a:lnSpc>
                <a:spcPct val="120000"/>
              </a:lnSpc>
            </a:pPr>
            <a:r>
              <a:rPr lang="zh-CN" altLang="en-US" sz="4267" dirty="0">
                <a:latin typeface="宋体" pitchFamily="2" charset="-122"/>
                <a:ea typeface="宋体" pitchFamily="2" charset="-122"/>
              </a:rPr>
              <a:t>同学们，通过今天的学习，我们了解到了，多年前黑暗的旧中国，犹如这寒冬腊月的深夜，而毛主席就在那寒冷的沉沉黑夜，以忘我的工作精神写下了许多光辉著作，照亮了中国人民</a:t>
            </a:r>
            <a:r>
              <a:rPr lang="zh-CN" altLang="en-US" sz="4267" dirty="0">
                <a:latin typeface="宋体" pitchFamily="2" charset="-122"/>
                <a:ea typeface="宋体" pitchFamily="2" charset="-122"/>
              </a:rPr>
              <a:t>前进</a:t>
            </a:r>
            <a:r>
              <a:rPr lang="zh-CN" altLang="en-US" sz="4267" dirty="0">
                <a:latin typeface="宋体" pitchFamily="2" charset="-122"/>
                <a:ea typeface="宋体" pitchFamily="2" charset="-122"/>
              </a:rPr>
              <a:t>的方向。</a:t>
            </a:r>
            <a:endParaRPr lang="en-US" altLang="zh-CN" sz="4267" u="sng" dirty="0">
              <a:latin typeface="宋体" pitchFamily="2" charset="-122"/>
              <a:ea typeface="宋体" pitchFamily="2" charset="-122"/>
            </a:endParaRPr>
          </a:p>
        </p:txBody>
      </p:sp>
    </p:spTree>
    <p:extLst>
      <p:ext uri="{BB962C8B-B14F-4D97-AF65-F5344CB8AC3E}">
        <p14:creationId xmlns:p14="http://schemas.microsoft.com/office/powerpoint/2010/main" val="26381696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gimg2.baidu.com/image_search/src=http%3A%2F%2F5b0988e595225.cdn.sohucs.com%2Fimages%2F20180701%2F595284f43f6c41c2a404d791dfc2ed5d.jpeg&amp;refer=http%3A%2F%2F5b0988e595225.cdn.sohucs.com&amp;app=2002&amp;size=f9999,10000&amp;q=a80&amp;n=0&amp;g=0n&amp;fmt=jpeg?sec=1636182353&amp;t=fceea5bd2a183c96d80ebf933a5136f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5375" y="1176337"/>
            <a:ext cx="7143750" cy="4838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5823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1295402" y="2372883"/>
            <a:ext cx="841321" cy="2278829"/>
          </a:xfrm>
          <a:prstGeom prst="rect">
            <a:avLst/>
          </a:prstGeom>
          <a:noFill/>
        </p:spPr>
        <p:txBody>
          <a:bodyPr vert="eaVert" wrap="none" lIns="91440" tIns="45720" rIns="91440" bIns="45720" rtlCol="0">
            <a:spAutoFit/>
          </a:bodyPr>
          <a:lstStyle/>
          <a:p>
            <a:r>
              <a:rPr lang="zh-CN" altLang="en-US" sz="4267" dirty="0">
                <a:latin typeface="黑体" panose="02010609060101010101" pitchFamily="49" charset="-122"/>
                <a:ea typeface="黑体" panose="02010609060101010101" pitchFamily="49" charset="-122"/>
              </a:rPr>
              <a:t>八角楼上</a:t>
            </a:r>
            <a:endParaRPr lang="zh-CN" altLang="en-US" sz="4267" dirty="0">
              <a:latin typeface="黑体" panose="02010609060101010101" pitchFamily="49" charset="-122"/>
              <a:ea typeface="黑体" panose="02010609060101010101" pitchFamily="49" charset="-122"/>
            </a:endParaRPr>
          </a:p>
        </p:txBody>
      </p:sp>
      <p:sp>
        <p:nvSpPr>
          <p:cNvPr id="27" name="TextBox 26"/>
          <p:cNvSpPr txBox="1"/>
          <p:nvPr/>
        </p:nvSpPr>
        <p:spPr>
          <a:xfrm>
            <a:off x="2543605" y="1892829"/>
            <a:ext cx="2646878" cy="584775"/>
          </a:xfrm>
          <a:prstGeom prst="rect">
            <a:avLst/>
          </a:prstGeom>
          <a:noFill/>
        </p:spPr>
        <p:txBody>
          <a:bodyPr wrap="none" lIns="91440" tIns="45720" rIns="91440" bIns="45720" rtlCol="0">
            <a:spAutoFit/>
          </a:bodyPr>
          <a:lstStyle/>
          <a:p>
            <a:r>
              <a:rPr lang="zh-CN" altLang="en-US" sz="3200" dirty="0">
                <a:solidFill>
                  <a:srgbClr val="FF0000"/>
                </a:solidFill>
                <a:latin typeface="+mn-ea"/>
              </a:rPr>
              <a:t>人物</a:t>
            </a:r>
            <a:r>
              <a:rPr lang="zh-CN" altLang="en-US" sz="3200" dirty="0">
                <a:latin typeface="楷体" pitchFamily="49" charset="-122"/>
                <a:ea typeface="楷体" pitchFamily="49" charset="-122"/>
              </a:rPr>
              <a:t>：毛主席</a:t>
            </a:r>
            <a:endParaRPr lang="zh-CN" altLang="en-US" sz="3200" dirty="0">
              <a:latin typeface="楷体" pitchFamily="49" charset="-122"/>
              <a:ea typeface="楷体" pitchFamily="49" charset="-122"/>
            </a:endParaRPr>
          </a:p>
        </p:txBody>
      </p:sp>
      <p:sp>
        <p:nvSpPr>
          <p:cNvPr id="28" name="TextBox 27"/>
          <p:cNvSpPr txBox="1"/>
          <p:nvPr/>
        </p:nvSpPr>
        <p:spPr>
          <a:xfrm>
            <a:off x="2543606" y="3525011"/>
            <a:ext cx="4083169" cy="584775"/>
          </a:xfrm>
          <a:prstGeom prst="rect">
            <a:avLst/>
          </a:prstGeom>
          <a:noFill/>
        </p:spPr>
        <p:txBody>
          <a:bodyPr wrap="none" lIns="91440" tIns="45720" rIns="91440" bIns="45720" rtlCol="0">
            <a:spAutoFit/>
          </a:bodyPr>
          <a:lstStyle/>
          <a:p>
            <a:r>
              <a:rPr lang="zh-CN" altLang="en-US" sz="3200" dirty="0">
                <a:solidFill>
                  <a:srgbClr val="FF0000"/>
                </a:solidFill>
                <a:latin typeface="+mn-ea"/>
              </a:rPr>
              <a:t>地点</a:t>
            </a:r>
            <a:r>
              <a:rPr lang="zh-CN" altLang="en-US" sz="3200" dirty="0">
                <a:latin typeface="楷体" pitchFamily="49" charset="-122"/>
                <a:ea typeface="楷体" pitchFamily="49" charset="-122"/>
              </a:rPr>
              <a:t>：茅坪村 八角楼</a:t>
            </a:r>
            <a:endParaRPr lang="zh-CN" altLang="en-US" sz="3200" dirty="0">
              <a:latin typeface="楷体" pitchFamily="49" charset="-122"/>
              <a:ea typeface="楷体" pitchFamily="49" charset="-122"/>
            </a:endParaRPr>
          </a:p>
        </p:txBody>
      </p:sp>
      <p:sp>
        <p:nvSpPr>
          <p:cNvPr id="31" name="TextBox 30"/>
          <p:cNvSpPr txBox="1"/>
          <p:nvPr/>
        </p:nvSpPr>
        <p:spPr>
          <a:xfrm>
            <a:off x="9072202" y="2276873"/>
            <a:ext cx="1497974" cy="2280967"/>
          </a:xfrm>
          <a:prstGeom prst="rect">
            <a:avLst/>
          </a:prstGeom>
          <a:noFill/>
        </p:spPr>
        <p:txBody>
          <a:bodyPr vert="eaVert" wrap="square" lIns="91440" tIns="45720" rIns="91440" bIns="45720" rtlCol="0">
            <a:spAutoFit/>
          </a:bodyPr>
          <a:lstStyle/>
          <a:p>
            <a:r>
              <a:rPr lang="zh-CN" altLang="en-US" sz="4267" dirty="0">
                <a:latin typeface="黑体" panose="02010609060101010101" pitchFamily="49" charset="-122"/>
                <a:ea typeface="黑体" panose="02010609060101010101" pitchFamily="49" charset="-122"/>
              </a:rPr>
              <a:t>星星之火</a:t>
            </a:r>
            <a:endParaRPr lang="en-US" altLang="zh-CN" sz="4267" dirty="0">
              <a:latin typeface="黑体" panose="02010609060101010101" pitchFamily="49" charset="-122"/>
              <a:ea typeface="黑体" panose="02010609060101010101" pitchFamily="49" charset="-122"/>
            </a:endParaRPr>
          </a:p>
          <a:p>
            <a:r>
              <a:rPr lang="zh-CN" altLang="en-US" sz="4267" dirty="0">
                <a:latin typeface="黑体" panose="02010609060101010101" pitchFamily="49" charset="-122"/>
                <a:ea typeface="黑体" panose="02010609060101010101" pitchFamily="49" charset="-122"/>
              </a:rPr>
              <a:t>指明道路</a:t>
            </a:r>
            <a:endParaRPr lang="zh-CN" altLang="en-US" sz="4267" dirty="0">
              <a:latin typeface="黑体" panose="02010609060101010101" pitchFamily="49" charset="-122"/>
              <a:ea typeface="黑体" panose="02010609060101010101" pitchFamily="49" charset="-122"/>
            </a:endParaRPr>
          </a:p>
        </p:txBody>
      </p:sp>
      <p:sp>
        <p:nvSpPr>
          <p:cNvPr id="14" name="TextBox 13"/>
          <p:cNvSpPr txBox="1"/>
          <p:nvPr/>
        </p:nvSpPr>
        <p:spPr>
          <a:xfrm>
            <a:off x="2543606" y="4485117"/>
            <a:ext cx="6887356" cy="584775"/>
          </a:xfrm>
          <a:prstGeom prst="rect">
            <a:avLst/>
          </a:prstGeom>
          <a:noFill/>
        </p:spPr>
        <p:txBody>
          <a:bodyPr wrap="square" lIns="91440" tIns="45720" rIns="91440" bIns="45720" rtlCol="0">
            <a:spAutoFit/>
          </a:bodyPr>
          <a:lstStyle/>
          <a:p>
            <a:r>
              <a:rPr lang="zh-CN" altLang="en-US" sz="3200" dirty="0">
                <a:solidFill>
                  <a:srgbClr val="FF0000"/>
                </a:solidFill>
                <a:latin typeface="+mn-ea"/>
              </a:rPr>
              <a:t>做什么</a:t>
            </a:r>
            <a:r>
              <a:rPr lang="zh-CN" altLang="en-US" sz="3200" dirty="0">
                <a:latin typeface="楷体" pitchFamily="49" charset="-122"/>
                <a:ea typeface="楷体" pitchFamily="49" charset="-122"/>
              </a:rPr>
              <a:t>：写光辉著作</a:t>
            </a:r>
            <a:endParaRPr lang="zh-CN" altLang="en-US" sz="3200" dirty="0">
              <a:latin typeface="楷体" pitchFamily="49" charset="-122"/>
              <a:ea typeface="楷体" pitchFamily="49" charset="-122"/>
            </a:endParaRPr>
          </a:p>
        </p:txBody>
      </p:sp>
      <p:sp>
        <p:nvSpPr>
          <p:cNvPr id="15" name="左大括号 14"/>
          <p:cNvSpPr/>
          <p:nvPr/>
        </p:nvSpPr>
        <p:spPr>
          <a:xfrm>
            <a:off x="2304944" y="1892829"/>
            <a:ext cx="192021" cy="3194755"/>
          </a:xfrm>
          <a:prstGeom prst="leftBrace">
            <a:avLst>
              <a:gd name="adj1" fmla="val 56835"/>
              <a:gd name="adj2" fmla="val 50000"/>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17" name="左大括号 16"/>
          <p:cNvSpPr/>
          <p:nvPr/>
        </p:nvSpPr>
        <p:spPr>
          <a:xfrm flipH="1">
            <a:off x="8592278" y="1892829"/>
            <a:ext cx="197073" cy="3194755"/>
          </a:xfrm>
          <a:prstGeom prst="leftBrace">
            <a:avLst>
              <a:gd name="adj1" fmla="val 54490"/>
              <a:gd name="adj2" fmla="val 50000"/>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19" name="TextBox 18"/>
          <p:cNvSpPr txBox="1"/>
          <p:nvPr/>
        </p:nvSpPr>
        <p:spPr>
          <a:xfrm>
            <a:off x="2543605" y="2660915"/>
            <a:ext cx="5929828" cy="584775"/>
          </a:xfrm>
          <a:prstGeom prst="rect">
            <a:avLst/>
          </a:prstGeom>
          <a:noFill/>
        </p:spPr>
        <p:txBody>
          <a:bodyPr wrap="none" lIns="91440" tIns="45720" rIns="91440" bIns="45720" rtlCol="0">
            <a:spAutoFit/>
          </a:bodyPr>
          <a:lstStyle/>
          <a:p>
            <a:r>
              <a:rPr lang="zh-CN" altLang="en-US" sz="3200" dirty="0">
                <a:solidFill>
                  <a:srgbClr val="FF0000"/>
                </a:solidFill>
                <a:latin typeface="+mn-ea"/>
              </a:rPr>
              <a:t>年代</a:t>
            </a:r>
            <a:r>
              <a:rPr lang="zh-CN" altLang="en-US" sz="3200" dirty="0">
                <a:latin typeface="楷体" pitchFamily="49" charset="-122"/>
                <a:ea typeface="楷体" pitchFamily="49" charset="-122"/>
              </a:rPr>
              <a:t>：在井冈山艰苦斗争的年代</a:t>
            </a:r>
            <a:endParaRPr lang="zh-CN" altLang="en-US" sz="3200" dirty="0">
              <a:latin typeface="楷体" pitchFamily="49" charset="-122"/>
              <a:ea typeface="楷体" pitchFamily="49" charset="-122"/>
            </a:endParaRPr>
          </a:p>
        </p:txBody>
      </p:sp>
      <p:sp>
        <p:nvSpPr>
          <p:cNvPr id="21" name="文本框 14">
            <a:extLst>
              <a:ext uri="{FF2B5EF4-FFF2-40B4-BE49-F238E27FC236}">
                <a16:creationId xmlns:a16="http://schemas.microsoft.com/office/drawing/2014/main" xmlns="" id="{AD809E10-4CA3-BC48-A019-BDFE045C1624}"/>
              </a:ext>
            </a:extLst>
          </p:cNvPr>
          <p:cNvSpPr txBox="1"/>
          <p:nvPr/>
        </p:nvSpPr>
        <p:spPr>
          <a:xfrm>
            <a:off x="0" y="-42290"/>
            <a:ext cx="2830521" cy="830997"/>
          </a:xfrm>
          <a:prstGeom prst="rect">
            <a:avLst/>
          </a:prstGeom>
          <a:noFill/>
        </p:spPr>
        <p:txBody>
          <a:bodyPr wrap="square" lIns="91440" tIns="45720" rIns="91440" bIns="45720" rtlCol="0">
            <a:spAutoFit/>
          </a:bodyPr>
          <a:lstStyle/>
          <a:p>
            <a:r>
              <a:rPr lang="zh-CN" altLang="en-US" sz="4800" b="1" dirty="0">
                <a:solidFill>
                  <a:srgbClr val="FF0000"/>
                </a:solidFill>
                <a:latin typeface="黑体" pitchFamily="49" charset="-122"/>
                <a:ea typeface="黑体" pitchFamily="49" charset="-122"/>
              </a:rPr>
              <a:t>结构梳理</a:t>
            </a:r>
          </a:p>
        </p:txBody>
      </p:sp>
    </p:spTree>
    <p:extLst>
      <p:ext uri="{BB962C8B-B14F-4D97-AF65-F5344CB8AC3E}">
        <p14:creationId xmlns:p14="http://schemas.microsoft.com/office/powerpoint/2010/main" val="37126393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linds(horizontal)">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blinds(horizontal)">
                                      <p:cBhvr>
                                        <p:cTn id="3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1" grpId="0"/>
      <p:bldP spid="14" grpId="0"/>
      <p:bldP spid="17" grpId="0" animBg="1"/>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6"/>
          <p:cNvSpPr txBox="1"/>
          <p:nvPr/>
        </p:nvSpPr>
        <p:spPr>
          <a:xfrm>
            <a:off x="1199456" y="1604797"/>
            <a:ext cx="10288592" cy="2832830"/>
          </a:xfrm>
          <a:prstGeom prst="roundRect">
            <a:avLst>
              <a:gd name="adj" fmla="val 10292"/>
            </a:avLst>
          </a:prstGeom>
          <a:ln w="3175"/>
        </p:spPr>
        <p:style>
          <a:lnRef idx="2">
            <a:schemeClr val="accent5"/>
          </a:lnRef>
          <a:fillRef idx="1">
            <a:schemeClr val="lt1"/>
          </a:fillRef>
          <a:effectRef idx="0">
            <a:schemeClr val="accent5"/>
          </a:effectRef>
          <a:fontRef idx="minor">
            <a:schemeClr val="dk1"/>
          </a:fontRef>
        </p:style>
        <p:txBody>
          <a:bodyPr wrap="square" rtlCol="0" anchor="t">
            <a:spAutoFit/>
          </a:bodyPr>
          <a:lstStyle/>
          <a:p>
            <a:pPr indent="952476">
              <a:lnSpc>
                <a:spcPct val="150000"/>
              </a:lnSpc>
            </a:pPr>
            <a:r>
              <a:rPr lang="zh-CN" altLang="en-US" sz="3733" dirty="0">
                <a:latin typeface="楷体" pitchFamily="49" charset="-122"/>
                <a:ea typeface="楷体" pitchFamily="49" charset="-122"/>
              </a:rPr>
              <a:t>这篇文章描写的是在井冈由斗争的艰苦年代里，</a:t>
            </a:r>
            <a:r>
              <a:rPr lang="en-US" altLang="zh-CN" sz="3733" dirty="0">
                <a:latin typeface="楷体" pitchFamily="49" charset="-122"/>
                <a:ea typeface="楷体" pitchFamily="49" charset="-122"/>
              </a:rPr>
              <a:t>_______</a:t>
            </a:r>
            <a:r>
              <a:rPr lang="zh-CN" altLang="en-US" sz="3733" dirty="0">
                <a:latin typeface="楷体" pitchFamily="49" charset="-122"/>
                <a:ea typeface="楷体" pitchFamily="49" charset="-122"/>
              </a:rPr>
              <a:t>不畏寒冷，深夜在</a:t>
            </a:r>
            <a:r>
              <a:rPr lang="en-US" altLang="zh-CN" sz="3733" dirty="0">
                <a:latin typeface="楷体" pitchFamily="49" charset="-122"/>
                <a:ea typeface="楷体" pitchFamily="49" charset="-122"/>
              </a:rPr>
              <a:t>______</a:t>
            </a:r>
            <a:r>
              <a:rPr lang="zh-CN" altLang="en-US" sz="3733" dirty="0">
                <a:latin typeface="楷体" pitchFamily="49" charset="-122"/>
                <a:ea typeface="楷体" pitchFamily="49" charset="-122"/>
              </a:rPr>
              <a:t>上写文章</a:t>
            </a:r>
            <a:r>
              <a:rPr lang="en-US" altLang="zh-CN" sz="3733" dirty="0">
                <a:latin typeface="楷体" pitchFamily="49" charset="-122"/>
                <a:ea typeface="楷体" pitchFamily="49" charset="-122"/>
              </a:rPr>
              <a:t>__________</a:t>
            </a:r>
            <a:r>
              <a:rPr lang="zh-CN" altLang="en-US" sz="3733" dirty="0">
                <a:latin typeface="楷体" pitchFamily="49" charset="-122"/>
                <a:ea typeface="楷体" pitchFamily="49" charset="-122"/>
              </a:rPr>
              <a:t>的动人情景。</a:t>
            </a:r>
            <a:endParaRPr lang="en-US" altLang="zh-CN" sz="3733" u="sng" dirty="0">
              <a:latin typeface="楷体" pitchFamily="49" charset="-122"/>
              <a:ea typeface="楷体" pitchFamily="49" charset="-122"/>
            </a:endParaRPr>
          </a:p>
        </p:txBody>
      </p:sp>
      <p:sp>
        <p:nvSpPr>
          <p:cNvPr id="13" name="TextBox 12"/>
          <p:cNvSpPr txBox="1"/>
          <p:nvPr/>
        </p:nvSpPr>
        <p:spPr>
          <a:xfrm>
            <a:off x="2831637" y="2660915"/>
            <a:ext cx="1728192" cy="584775"/>
          </a:xfrm>
          <a:prstGeom prst="rect">
            <a:avLst/>
          </a:prstGeom>
          <a:noFill/>
        </p:spPr>
        <p:txBody>
          <a:bodyPr wrap="square" rtlCol="0">
            <a:spAutoFit/>
          </a:bodyPr>
          <a:lstStyle/>
          <a:p>
            <a:r>
              <a:rPr lang="zh-CN" altLang="en-US" sz="3200" b="1" dirty="0">
                <a:solidFill>
                  <a:srgbClr val="FF0000"/>
                </a:solidFill>
                <a:latin typeface="楷体" pitchFamily="49" charset="-122"/>
                <a:ea typeface="楷体" pitchFamily="49" charset="-122"/>
              </a:rPr>
              <a:t>毛主席</a:t>
            </a:r>
            <a:endParaRPr lang="zh-CN" altLang="en-US" sz="3200" b="1" dirty="0">
              <a:solidFill>
                <a:srgbClr val="FF0000"/>
              </a:solidFill>
              <a:latin typeface="楷体" pitchFamily="49" charset="-122"/>
              <a:ea typeface="楷体" pitchFamily="49" charset="-122"/>
            </a:endParaRPr>
          </a:p>
        </p:txBody>
      </p:sp>
      <p:sp>
        <p:nvSpPr>
          <p:cNvPr id="15" name="TextBox 14"/>
          <p:cNvSpPr txBox="1"/>
          <p:nvPr/>
        </p:nvSpPr>
        <p:spPr>
          <a:xfrm>
            <a:off x="8304245" y="2660915"/>
            <a:ext cx="1728192" cy="584775"/>
          </a:xfrm>
          <a:prstGeom prst="rect">
            <a:avLst/>
          </a:prstGeom>
          <a:noFill/>
        </p:spPr>
        <p:txBody>
          <a:bodyPr wrap="square" rtlCol="0">
            <a:spAutoFit/>
          </a:bodyPr>
          <a:lstStyle/>
          <a:p>
            <a:r>
              <a:rPr lang="zh-CN" altLang="en-US" sz="3200" b="1" dirty="0">
                <a:solidFill>
                  <a:srgbClr val="FF0000"/>
                </a:solidFill>
                <a:latin typeface="楷体" pitchFamily="49" charset="-122"/>
                <a:ea typeface="楷体" pitchFamily="49" charset="-122"/>
              </a:rPr>
              <a:t>八角楼</a:t>
            </a:r>
            <a:endParaRPr lang="zh-CN" altLang="en-US" sz="3200" b="1" dirty="0">
              <a:solidFill>
                <a:srgbClr val="FF0000"/>
              </a:solidFill>
              <a:latin typeface="楷体" pitchFamily="49" charset="-122"/>
              <a:ea typeface="楷体" pitchFamily="49" charset="-122"/>
            </a:endParaRPr>
          </a:p>
        </p:txBody>
      </p:sp>
      <p:sp>
        <p:nvSpPr>
          <p:cNvPr id="19" name="矩形 18"/>
          <p:cNvSpPr/>
          <p:nvPr/>
        </p:nvSpPr>
        <p:spPr>
          <a:xfrm>
            <a:off x="2159563" y="3525011"/>
            <a:ext cx="1832553" cy="584775"/>
          </a:xfrm>
          <a:prstGeom prst="rect">
            <a:avLst/>
          </a:prstGeom>
        </p:spPr>
        <p:txBody>
          <a:bodyPr wrap="none">
            <a:spAutoFit/>
          </a:bodyPr>
          <a:lstStyle/>
          <a:p>
            <a:r>
              <a:rPr lang="zh-CN" altLang="en-US" sz="3200" b="1" dirty="0">
                <a:solidFill>
                  <a:srgbClr val="FF0000"/>
                </a:solidFill>
                <a:latin typeface="楷体" pitchFamily="49" charset="-122"/>
                <a:ea typeface="楷体" pitchFamily="49" charset="-122"/>
              </a:rPr>
              <a:t>指导革命</a:t>
            </a:r>
            <a:endParaRPr lang="zh-CN" altLang="en-US" sz="3200" b="1" dirty="0">
              <a:solidFill>
                <a:srgbClr val="FF0000"/>
              </a:solidFill>
            </a:endParaRPr>
          </a:p>
        </p:txBody>
      </p:sp>
      <p:sp>
        <p:nvSpPr>
          <p:cNvPr id="9" name="文本框 14">
            <a:extLst>
              <a:ext uri="{FF2B5EF4-FFF2-40B4-BE49-F238E27FC236}">
                <a16:creationId xmlns:a16="http://schemas.microsoft.com/office/drawing/2014/main" xmlns="" id="{80B85544-D7C4-4D40-8A66-D2FAD35177B4}"/>
              </a:ext>
            </a:extLst>
          </p:cNvPr>
          <p:cNvSpPr txBox="1"/>
          <p:nvPr/>
        </p:nvSpPr>
        <p:spPr>
          <a:xfrm>
            <a:off x="0" y="0"/>
            <a:ext cx="2830521" cy="830997"/>
          </a:xfrm>
          <a:prstGeom prst="rect">
            <a:avLst/>
          </a:prstGeom>
          <a:noFill/>
        </p:spPr>
        <p:txBody>
          <a:bodyPr wrap="square" lIns="91440" tIns="45720" rIns="91440" bIns="45720" rtlCol="0">
            <a:spAutoFit/>
          </a:bodyPr>
          <a:lstStyle/>
          <a:p>
            <a:r>
              <a:rPr lang="zh-CN" altLang="en-US" sz="4800" b="1" dirty="0">
                <a:solidFill>
                  <a:srgbClr val="FF0000"/>
                </a:solidFill>
                <a:latin typeface="黑体" pitchFamily="49" charset="-122"/>
                <a:ea typeface="黑体" pitchFamily="49" charset="-122"/>
              </a:rPr>
              <a:t>课文小结</a:t>
            </a:r>
          </a:p>
        </p:txBody>
      </p:sp>
    </p:spTree>
    <p:extLst>
      <p:ext uri="{BB962C8B-B14F-4D97-AF65-F5344CB8AC3E}">
        <p14:creationId xmlns:p14="http://schemas.microsoft.com/office/powerpoint/2010/main" val="4719469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5"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19936" y="932723"/>
            <a:ext cx="6672064" cy="1569660"/>
          </a:xfrm>
          <a:prstGeom prst="rect">
            <a:avLst/>
          </a:prstGeom>
          <a:noFill/>
          <a:ln>
            <a:noFill/>
          </a:ln>
        </p:spPr>
        <p:txBody>
          <a:bodyPr wrap="square" rtlCol="0">
            <a:spAutoFit/>
          </a:bodyPr>
          <a:lstStyle/>
          <a:p>
            <a:r>
              <a:rPr lang="en-US" altLang="zh-CN" sz="4800" dirty="0">
                <a:latin typeface="黑体" panose="02010609060101010101" pitchFamily="49" charset="-122"/>
                <a:ea typeface="黑体" panose="02010609060101010101" pitchFamily="49" charset="-122"/>
              </a:rPr>
              <a:t>2.</a:t>
            </a:r>
            <a:r>
              <a:rPr lang="zh-CN" altLang="zh-CN" sz="4800" dirty="0">
                <a:latin typeface="黑体" panose="02010609060101010101" pitchFamily="49" charset="-122"/>
                <a:ea typeface="黑体" panose="02010609060101010101" pitchFamily="49" charset="-122"/>
              </a:rPr>
              <a:t>毛主席</a:t>
            </a:r>
            <a:r>
              <a:rPr lang="zh-CN" altLang="en-US" sz="4800" dirty="0">
                <a:latin typeface="黑体" panose="02010609060101010101" pitchFamily="49" charset="-122"/>
                <a:ea typeface="黑体" panose="02010609060101010101" pitchFamily="49" charset="-122"/>
              </a:rPr>
              <a:t>在干什么</a:t>
            </a:r>
            <a:r>
              <a:rPr lang="zh-CN" altLang="en-US" sz="4800" dirty="0">
                <a:latin typeface="黑体" panose="02010609060101010101" pitchFamily="49" charset="-122"/>
                <a:ea typeface="黑体" panose="02010609060101010101" pitchFamily="49" charset="-122"/>
              </a:rPr>
              <a:t>？</a:t>
            </a:r>
            <a:endParaRPr lang="en-US" altLang="zh-CN" sz="4800" dirty="0">
              <a:latin typeface="黑体" panose="02010609060101010101" pitchFamily="49" charset="-122"/>
              <a:ea typeface="黑体" panose="02010609060101010101" pitchFamily="49" charset="-122"/>
            </a:endParaRPr>
          </a:p>
          <a:p>
            <a:r>
              <a:rPr lang="zh-CN" altLang="zh-CN" sz="4800" dirty="0">
                <a:latin typeface="黑体" panose="02010609060101010101" pitchFamily="49" charset="-122"/>
                <a:ea typeface="黑体" panose="02010609060101010101" pitchFamily="49" charset="-122"/>
              </a:rPr>
              <a:t>桌子</a:t>
            </a:r>
            <a:r>
              <a:rPr lang="zh-CN" altLang="zh-CN" sz="4800" dirty="0">
                <a:latin typeface="黑体" panose="02010609060101010101" pitchFamily="49" charset="-122"/>
                <a:ea typeface="黑体" panose="02010609060101010101" pitchFamily="49" charset="-122"/>
              </a:rPr>
              <a:t>上有什么？</a:t>
            </a:r>
          </a:p>
        </p:txBody>
      </p:sp>
      <p:pic>
        <p:nvPicPr>
          <p:cNvPr id="36866" name="Picture 2" descr="https://gimg2.baidu.com/image_search/src=http%3A%2F%2Fdingyue.nosdn.127.net%2F6NnpLJPWOxHQAOcsph9MP0XmiOBy7kQ8YNURObZcIHpiQ1536055080806compressflag.jpg&amp;refer=http%3A%2F%2Fdingyue.nosdn.127.net&amp;app=2002&amp;size=f9999,10000&amp;q=a80&amp;n=0&amp;g=0n&amp;fmt=jpeg?sec=1627984204&amp;t=bcf9fde1b0b0c19e1c8734ccc93e82e0"/>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Lst>
          </a:blip>
          <a:srcRect/>
          <a:stretch>
            <a:fillRect/>
          </a:stretch>
        </p:blipFill>
        <p:spPr bwMode="auto">
          <a:xfrm>
            <a:off x="143339" y="1697416"/>
            <a:ext cx="5145981" cy="38404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0" name="组合 9"/>
          <p:cNvGrpSpPr/>
          <p:nvPr/>
        </p:nvGrpSpPr>
        <p:grpSpPr>
          <a:xfrm>
            <a:off x="6480043" y="2852937"/>
            <a:ext cx="3947068" cy="748988"/>
            <a:chOff x="4275994" y="527427"/>
            <a:chExt cx="2960301" cy="561741"/>
          </a:xfrm>
        </p:grpSpPr>
        <p:sp>
          <p:nvSpPr>
            <p:cNvPr id="11" name="TextBox 10"/>
            <p:cNvSpPr txBox="1"/>
            <p:nvPr/>
          </p:nvSpPr>
          <p:spPr>
            <a:xfrm>
              <a:off x="4275994" y="527427"/>
              <a:ext cx="2960301" cy="561741"/>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pPr algn="r"/>
              <a:r>
                <a:rPr lang="zh-CN" altLang="en-US" sz="4267" b="1" dirty="0">
                  <a:solidFill>
                    <a:schemeClr val="tx1"/>
                  </a:solidFill>
                  <a:latin typeface="宋体" panose="02010600030101010101" pitchFamily="2" charset="-122"/>
                  <a:ea typeface="宋体" panose="02010600030101010101" pitchFamily="2" charset="-122"/>
                </a:rPr>
                <a:t>正在进行写作</a:t>
              </a:r>
              <a:endParaRPr lang="zh-CN" altLang="zh-CN" sz="4267" b="1" dirty="0">
                <a:solidFill>
                  <a:schemeClr val="tx1"/>
                </a:solidFill>
                <a:latin typeface="宋体" panose="02010600030101010101" pitchFamily="2" charset="-122"/>
                <a:ea typeface="宋体" panose="02010600030101010101" pitchFamily="2" charset="-122"/>
              </a:endParaRPr>
            </a:p>
          </p:txBody>
        </p:sp>
        <p:sp>
          <p:nvSpPr>
            <p:cNvPr id="13" name="流程图: 接点 12"/>
            <p:cNvSpPr/>
            <p:nvPr/>
          </p:nvSpPr>
          <p:spPr>
            <a:xfrm>
              <a:off x="4319266" y="711802"/>
              <a:ext cx="216024" cy="216024"/>
            </a:xfrm>
            <a:prstGeom prst="flowChartConnector">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p>
          </p:txBody>
        </p:sp>
      </p:grpSp>
      <p:grpSp>
        <p:nvGrpSpPr>
          <p:cNvPr id="14" name="组合 13"/>
          <p:cNvGrpSpPr/>
          <p:nvPr/>
        </p:nvGrpSpPr>
        <p:grpSpPr>
          <a:xfrm>
            <a:off x="6147168" y="3843697"/>
            <a:ext cx="2016224" cy="748988"/>
            <a:chOff x="5220072" y="1203598"/>
            <a:chExt cx="1368152" cy="561741"/>
          </a:xfrm>
        </p:grpSpPr>
        <p:sp>
          <p:nvSpPr>
            <p:cNvPr id="15" name="TextBox 10"/>
            <p:cNvSpPr txBox="1"/>
            <p:nvPr/>
          </p:nvSpPr>
          <p:spPr>
            <a:xfrm>
              <a:off x="5220072" y="1203598"/>
              <a:ext cx="1368152" cy="561741"/>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pPr algn="r"/>
              <a:r>
                <a:rPr lang="zh-CN" altLang="en-US" sz="4267" b="1" dirty="0">
                  <a:solidFill>
                    <a:schemeClr val="tx1"/>
                  </a:solidFill>
                  <a:latin typeface="宋体" panose="02010600030101010101" pitchFamily="2" charset="-122"/>
                  <a:ea typeface="宋体" panose="02010600030101010101" pitchFamily="2" charset="-122"/>
                </a:rPr>
                <a:t>台 灯</a:t>
              </a:r>
              <a:endParaRPr lang="zh-CN" altLang="zh-CN" sz="4267" b="1" dirty="0">
                <a:solidFill>
                  <a:schemeClr val="tx1"/>
                </a:solidFill>
                <a:latin typeface="宋体" panose="02010600030101010101" pitchFamily="2" charset="-122"/>
                <a:ea typeface="宋体" panose="02010600030101010101" pitchFamily="2" charset="-122"/>
              </a:endParaRPr>
            </a:p>
          </p:txBody>
        </p:sp>
        <p:sp>
          <p:nvSpPr>
            <p:cNvPr id="16" name="流程图: 接点 15"/>
            <p:cNvSpPr/>
            <p:nvPr/>
          </p:nvSpPr>
          <p:spPr>
            <a:xfrm>
              <a:off x="5292080" y="1399388"/>
              <a:ext cx="216024" cy="216024"/>
            </a:xfrm>
            <a:prstGeom prst="flowChartConnector">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p>
          </p:txBody>
        </p:sp>
      </p:grpSp>
      <p:grpSp>
        <p:nvGrpSpPr>
          <p:cNvPr id="17" name="组合 16"/>
          <p:cNvGrpSpPr/>
          <p:nvPr/>
        </p:nvGrpSpPr>
        <p:grpSpPr>
          <a:xfrm>
            <a:off x="8855968" y="3843698"/>
            <a:ext cx="2016224" cy="748988"/>
            <a:chOff x="5220072" y="1203598"/>
            <a:chExt cx="1368152" cy="561741"/>
          </a:xfrm>
        </p:grpSpPr>
        <p:sp>
          <p:nvSpPr>
            <p:cNvPr id="18" name="TextBox 10"/>
            <p:cNvSpPr txBox="1"/>
            <p:nvPr/>
          </p:nvSpPr>
          <p:spPr>
            <a:xfrm>
              <a:off x="5220072" y="1203598"/>
              <a:ext cx="1368152" cy="561741"/>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pPr algn="r"/>
              <a:r>
                <a:rPr lang="zh-CN" altLang="en-US" sz="4267" b="1" dirty="0">
                  <a:solidFill>
                    <a:schemeClr val="tx1"/>
                  </a:solidFill>
                  <a:latin typeface="宋体" panose="02010600030101010101" pitchFamily="2" charset="-122"/>
                  <a:ea typeface="宋体" panose="02010600030101010101" pitchFamily="2" charset="-122"/>
                </a:rPr>
                <a:t>稿 纸</a:t>
              </a:r>
              <a:endParaRPr lang="zh-CN" altLang="zh-CN" sz="4267" b="1" dirty="0">
                <a:solidFill>
                  <a:schemeClr val="tx1"/>
                </a:solidFill>
                <a:latin typeface="宋体" panose="02010600030101010101" pitchFamily="2" charset="-122"/>
                <a:ea typeface="宋体" panose="02010600030101010101" pitchFamily="2" charset="-122"/>
              </a:endParaRPr>
            </a:p>
          </p:txBody>
        </p:sp>
        <p:sp>
          <p:nvSpPr>
            <p:cNvPr id="19" name="流程图: 接点 18"/>
            <p:cNvSpPr/>
            <p:nvPr/>
          </p:nvSpPr>
          <p:spPr>
            <a:xfrm>
              <a:off x="5292080" y="1399388"/>
              <a:ext cx="216024" cy="216024"/>
            </a:xfrm>
            <a:prstGeom prst="flowChartConnector">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p>
          </p:txBody>
        </p:sp>
      </p:grpSp>
      <p:grpSp>
        <p:nvGrpSpPr>
          <p:cNvPr id="20" name="组合 19"/>
          <p:cNvGrpSpPr/>
          <p:nvPr/>
        </p:nvGrpSpPr>
        <p:grpSpPr>
          <a:xfrm>
            <a:off x="6147168" y="4715182"/>
            <a:ext cx="2016224" cy="748988"/>
            <a:chOff x="5220072" y="1203598"/>
            <a:chExt cx="1368152" cy="561741"/>
          </a:xfrm>
        </p:grpSpPr>
        <p:sp>
          <p:nvSpPr>
            <p:cNvPr id="21" name="TextBox 10"/>
            <p:cNvSpPr txBox="1"/>
            <p:nvPr/>
          </p:nvSpPr>
          <p:spPr>
            <a:xfrm>
              <a:off x="5220072" y="1203598"/>
              <a:ext cx="1368152" cy="561741"/>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pPr algn="r"/>
              <a:r>
                <a:rPr lang="zh-CN" altLang="en-US" sz="4267" b="1" dirty="0">
                  <a:solidFill>
                    <a:schemeClr val="tx1"/>
                  </a:solidFill>
                  <a:latin typeface="宋体" panose="02010600030101010101" pitchFamily="2" charset="-122"/>
                  <a:ea typeface="宋体" panose="02010600030101010101" pitchFamily="2" charset="-122"/>
                </a:rPr>
                <a:t>砚 台</a:t>
              </a:r>
              <a:endParaRPr lang="zh-CN" altLang="zh-CN" sz="4267" b="1" dirty="0">
                <a:solidFill>
                  <a:schemeClr val="tx1"/>
                </a:solidFill>
                <a:latin typeface="宋体" panose="02010600030101010101" pitchFamily="2" charset="-122"/>
                <a:ea typeface="宋体" panose="02010600030101010101" pitchFamily="2" charset="-122"/>
              </a:endParaRPr>
            </a:p>
          </p:txBody>
        </p:sp>
        <p:sp>
          <p:nvSpPr>
            <p:cNvPr id="22" name="流程图: 接点 21"/>
            <p:cNvSpPr/>
            <p:nvPr/>
          </p:nvSpPr>
          <p:spPr>
            <a:xfrm>
              <a:off x="5292080" y="1399388"/>
              <a:ext cx="216024" cy="216024"/>
            </a:xfrm>
            <a:prstGeom prst="flowChartConnector">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p>
          </p:txBody>
        </p:sp>
      </p:grpSp>
      <p:grpSp>
        <p:nvGrpSpPr>
          <p:cNvPr id="23" name="组合 22"/>
          <p:cNvGrpSpPr/>
          <p:nvPr/>
        </p:nvGrpSpPr>
        <p:grpSpPr>
          <a:xfrm>
            <a:off x="8855968" y="4715183"/>
            <a:ext cx="2016224" cy="748988"/>
            <a:chOff x="5220072" y="1203598"/>
            <a:chExt cx="1368152" cy="561741"/>
          </a:xfrm>
        </p:grpSpPr>
        <p:sp>
          <p:nvSpPr>
            <p:cNvPr id="24" name="TextBox 10"/>
            <p:cNvSpPr txBox="1"/>
            <p:nvPr/>
          </p:nvSpPr>
          <p:spPr>
            <a:xfrm>
              <a:off x="5220072" y="1203598"/>
              <a:ext cx="1368152" cy="561741"/>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pPr algn="r"/>
              <a:r>
                <a:rPr lang="zh-CN" altLang="en-US" sz="4267" b="1" dirty="0">
                  <a:solidFill>
                    <a:schemeClr val="tx1"/>
                  </a:solidFill>
                  <a:latin typeface="宋体" panose="02010600030101010101" pitchFamily="2" charset="-122"/>
                  <a:ea typeface="宋体" panose="02010600030101010101" pitchFamily="2" charset="-122"/>
                </a:rPr>
                <a:t>茶 杯</a:t>
              </a:r>
              <a:endParaRPr lang="zh-CN" altLang="zh-CN" sz="4267" b="1" dirty="0">
                <a:solidFill>
                  <a:schemeClr val="tx1"/>
                </a:solidFill>
                <a:latin typeface="宋体" panose="02010600030101010101" pitchFamily="2" charset="-122"/>
                <a:ea typeface="宋体" panose="02010600030101010101" pitchFamily="2" charset="-122"/>
              </a:endParaRPr>
            </a:p>
          </p:txBody>
        </p:sp>
        <p:sp>
          <p:nvSpPr>
            <p:cNvPr id="25" name="流程图: 接点 24"/>
            <p:cNvSpPr/>
            <p:nvPr/>
          </p:nvSpPr>
          <p:spPr>
            <a:xfrm>
              <a:off x="5292080" y="1399388"/>
              <a:ext cx="216024" cy="216024"/>
            </a:xfrm>
            <a:prstGeom prst="flowChartConnector">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2400"/>
            </a:p>
          </p:txBody>
        </p:sp>
      </p:grpSp>
    </p:spTree>
    <p:extLst>
      <p:ext uri="{BB962C8B-B14F-4D97-AF65-F5344CB8AC3E}">
        <p14:creationId xmlns:p14="http://schemas.microsoft.com/office/powerpoint/2010/main" val="20463511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384800" y="1905035"/>
            <a:ext cx="5670219" cy="3078148"/>
          </a:xfrm>
          <a:prstGeom prst="rect">
            <a:avLst/>
          </a:prstGeom>
          <a:noFill/>
        </p:spPr>
        <p:txBody>
          <a:bodyPr wrap="square" lIns="121917" tIns="60959" rIns="121917" bIns="60959">
            <a:spAutoFit/>
          </a:bodyPr>
          <a:lstStyle/>
          <a:p>
            <a:pPr defTabSz="914377">
              <a:lnSpc>
                <a:spcPct val="150000"/>
              </a:lnSpc>
            </a:pPr>
            <a:r>
              <a:rPr lang="en-US" altLang="zh-CN" sz="4267" b="1" dirty="0" smtClean="0">
                <a:ln w="0"/>
                <a:solidFill>
                  <a:prstClr val="black"/>
                </a:solidFill>
                <a:latin typeface="宋体" pitchFamily="2" charset="-122"/>
                <a:ea typeface="宋体" pitchFamily="2" charset="-122"/>
              </a:rPr>
              <a:t>1</a:t>
            </a:r>
            <a:r>
              <a:rPr lang="en-US" altLang="zh-CN" sz="4267" b="1" dirty="0">
                <a:ln w="0"/>
                <a:solidFill>
                  <a:prstClr val="black"/>
                </a:solidFill>
                <a:latin typeface="宋体" pitchFamily="2" charset="-122"/>
                <a:ea typeface="宋体" pitchFamily="2" charset="-122"/>
              </a:rPr>
              <a:t>.</a:t>
            </a:r>
            <a:r>
              <a:rPr lang="zh-CN" altLang="en-US" sz="4267" b="1" dirty="0">
                <a:ln w="0"/>
                <a:solidFill>
                  <a:prstClr val="black"/>
                </a:solidFill>
                <a:latin typeface="宋体" pitchFamily="2" charset="-122"/>
                <a:ea typeface="宋体" pitchFamily="2" charset="-122"/>
              </a:rPr>
              <a:t>搜集有关毛主席的小故事和同学分享。</a:t>
            </a:r>
            <a:endParaRPr lang="en-US" altLang="zh-CN" sz="4267" b="1" dirty="0">
              <a:ln w="0"/>
              <a:solidFill>
                <a:prstClr val="black"/>
              </a:solidFill>
              <a:latin typeface="宋体" pitchFamily="2" charset="-122"/>
              <a:ea typeface="宋体" pitchFamily="2" charset="-122"/>
            </a:endParaRPr>
          </a:p>
          <a:p>
            <a:pPr defTabSz="914377">
              <a:lnSpc>
                <a:spcPct val="150000"/>
              </a:lnSpc>
            </a:pPr>
            <a:r>
              <a:rPr lang="en-US" altLang="zh-CN" sz="4267" b="1" dirty="0" smtClean="0">
                <a:ln w="0"/>
                <a:solidFill>
                  <a:prstClr val="black"/>
                </a:solidFill>
                <a:latin typeface="宋体" pitchFamily="2" charset="-122"/>
                <a:ea typeface="宋体" pitchFamily="2" charset="-122"/>
              </a:rPr>
              <a:t>2</a:t>
            </a:r>
            <a:r>
              <a:rPr lang="en-US" altLang="zh-CN" sz="4267" b="1" dirty="0">
                <a:ln w="0"/>
                <a:solidFill>
                  <a:prstClr val="black"/>
                </a:solidFill>
                <a:latin typeface="宋体" pitchFamily="2" charset="-122"/>
                <a:ea typeface="宋体" pitchFamily="2" charset="-122"/>
              </a:rPr>
              <a:t>.</a:t>
            </a:r>
            <a:r>
              <a:rPr lang="zh-CN" altLang="en-US" sz="4267" b="1" dirty="0" smtClean="0">
                <a:ln w="0"/>
                <a:solidFill>
                  <a:prstClr val="black"/>
                </a:solidFill>
                <a:latin typeface="宋体" pitchFamily="2" charset="-122"/>
                <a:ea typeface="宋体" pitchFamily="2" charset="-122"/>
              </a:rPr>
              <a:t>完成本</a:t>
            </a:r>
            <a:r>
              <a:rPr lang="zh-CN" altLang="en-US" sz="4267" b="1" dirty="0">
                <a:ln w="0"/>
                <a:solidFill>
                  <a:prstClr val="black"/>
                </a:solidFill>
                <a:latin typeface="宋体" pitchFamily="2" charset="-122"/>
                <a:ea typeface="宋体" pitchFamily="2" charset="-122"/>
              </a:rPr>
              <a:t>课练习。</a:t>
            </a:r>
          </a:p>
        </p:txBody>
      </p:sp>
      <p:sp>
        <p:nvSpPr>
          <p:cNvPr id="6" name="文本框 14"/>
          <p:cNvSpPr txBox="1"/>
          <p:nvPr/>
        </p:nvSpPr>
        <p:spPr>
          <a:xfrm>
            <a:off x="0" y="0"/>
            <a:ext cx="2830521" cy="830997"/>
          </a:xfrm>
          <a:prstGeom prst="rect">
            <a:avLst/>
          </a:prstGeom>
          <a:noFill/>
        </p:spPr>
        <p:txBody>
          <a:bodyPr wrap="square" lIns="91440" tIns="45720" rIns="91440" bIns="45720" rtlCol="0">
            <a:spAutoFit/>
          </a:bodyPr>
          <a:lstStyle/>
          <a:p>
            <a:r>
              <a:rPr lang="zh-CN" altLang="en-US" sz="4800" b="1" dirty="0">
                <a:solidFill>
                  <a:srgbClr val="FF0000"/>
                </a:solidFill>
                <a:latin typeface="黑体" pitchFamily="49" charset="-122"/>
                <a:ea typeface="黑体" pitchFamily="49" charset="-122"/>
              </a:rPr>
              <a:t>课后作业</a:t>
            </a:r>
            <a:endParaRPr lang="zh-CN" altLang="en-US" sz="4800" b="1" dirty="0">
              <a:solidFill>
                <a:srgbClr val="FF0000"/>
              </a:solidFill>
              <a:latin typeface="黑体" pitchFamily="49" charset="-122"/>
              <a:ea typeface="黑体" pitchFamily="49" charset="-122"/>
            </a:endParaRPr>
          </a:p>
        </p:txBody>
      </p:sp>
      <p:pic>
        <p:nvPicPr>
          <p:cNvPr id="3074" name="Picture 2" descr="https://gimg2.baidu.com/image_search/src=http%3A%2F%2F5b0988e595225.cdn.sohucs.com%2Fq_70%2Cc_zoom%2Cw_640%2Fimages%2F20181213%2Fcf644d7a58c6472c9329b822db85c373.jpeg&amp;refer=http%3A%2F%2F5b0988e595225.cdn.sohucs.com&amp;app=2002&amp;size=f9999,10000&amp;q=a80&amp;n=0&amp;g=0n&amp;fmt=jpeg?sec=1636182190&amp;t=80f59dea3d762dc04ed2a06ca71077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9013" y="1460535"/>
            <a:ext cx="2949445" cy="43734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26709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44837" y="2311930"/>
            <a:ext cx="3063660" cy="1446550"/>
          </a:xfrm>
          <a:prstGeom prst="rect">
            <a:avLst/>
          </a:prstGeom>
          <a:noFill/>
          <a:effectLst/>
        </p:spPr>
        <p:txBody>
          <a:bodyPr wrap="none" rtlCol="0">
            <a:spAutoFit/>
          </a:bodyPr>
          <a:lstStyle/>
          <a:p>
            <a:pPr algn="ctr"/>
            <a:r>
              <a:rPr kumimoji="1" lang="zh-CN" altLang="en-US" sz="8800" b="1" dirty="0" smtClean="0">
                <a:solidFill>
                  <a:srgbClr val="FF6600"/>
                </a:solidFill>
                <a:latin typeface="Xingkai SC" panose="02010800040101010101" pitchFamily="2" charset="-122"/>
                <a:ea typeface="Xingkai SC" panose="02010800040101010101" pitchFamily="2" charset="-122"/>
              </a:rPr>
              <a:t>谢  谢</a:t>
            </a:r>
            <a:endParaRPr kumimoji="1" lang="zh-CN" altLang="en-US" sz="8800" b="1" dirty="0">
              <a:solidFill>
                <a:srgbClr val="FF6600"/>
              </a:solidFill>
              <a:latin typeface="Xingkai SC" panose="02010800040101010101" pitchFamily="2" charset="-122"/>
              <a:ea typeface="Xingkai SC" panose="02010800040101010101" pitchFamily="2" charset="-122"/>
            </a:endParaRPr>
          </a:p>
        </p:txBody>
      </p:sp>
    </p:spTree>
    <p:extLst>
      <p:ext uri="{BB962C8B-B14F-4D97-AF65-F5344CB8AC3E}">
        <p14:creationId xmlns:p14="http://schemas.microsoft.com/office/powerpoint/2010/main" val="23288005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85392" y="1689446"/>
            <a:ext cx="6271249" cy="1569660"/>
          </a:xfrm>
          <a:prstGeom prst="rect">
            <a:avLst/>
          </a:prstGeom>
          <a:noFill/>
          <a:ln>
            <a:noFill/>
          </a:ln>
        </p:spPr>
        <p:txBody>
          <a:bodyPr wrap="square" rtlCol="0">
            <a:spAutoFit/>
          </a:bodyPr>
          <a:lstStyle/>
          <a:p>
            <a:r>
              <a:rPr lang="en-US" altLang="zh-CN" sz="4800" dirty="0">
                <a:latin typeface="黑体" panose="02010609060101010101" pitchFamily="49" charset="-122"/>
                <a:ea typeface="黑体" panose="02010609060101010101" pitchFamily="49" charset="-122"/>
              </a:rPr>
              <a:t>3</a:t>
            </a:r>
            <a:r>
              <a:rPr lang="en-US" altLang="zh-CN" sz="4800" dirty="0">
                <a:latin typeface="黑体" panose="02010609060101010101" pitchFamily="49" charset="-122"/>
                <a:ea typeface="黑体" panose="02010609060101010101" pitchFamily="49" charset="-122"/>
              </a:rPr>
              <a:t>.</a:t>
            </a:r>
            <a:r>
              <a:rPr lang="zh-CN" altLang="en-US" sz="4800" dirty="0">
                <a:latin typeface="黑体" panose="02010609060101010101" pitchFamily="49" charset="-122"/>
                <a:ea typeface="黑体" panose="02010609060101010101" pitchFamily="49" charset="-122"/>
              </a:rPr>
              <a:t>你知道图片</a:t>
            </a:r>
            <a:r>
              <a:rPr lang="zh-CN" altLang="en-US" sz="4800" dirty="0">
                <a:latin typeface="黑体" panose="02010609060101010101" pitchFamily="49" charset="-122"/>
                <a:ea typeface="黑体" panose="02010609060101010101" pitchFamily="49" charset="-122"/>
              </a:rPr>
              <a:t>反映的是什么时期的</a:t>
            </a:r>
            <a:r>
              <a:rPr lang="zh-CN" altLang="en-US" sz="4800" dirty="0">
                <a:latin typeface="黑体" panose="02010609060101010101" pitchFamily="49" charset="-122"/>
                <a:ea typeface="黑体" panose="02010609060101010101" pitchFamily="49" charset="-122"/>
              </a:rPr>
              <a:t>事情吗？</a:t>
            </a:r>
            <a:endParaRPr lang="zh-CN" altLang="en-US" sz="4800" dirty="0">
              <a:latin typeface="黑体" panose="02010609060101010101" pitchFamily="49" charset="-122"/>
              <a:ea typeface="黑体" panose="02010609060101010101" pitchFamily="49" charset="-122"/>
            </a:endParaRPr>
          </a:p>
        </p:txBody>
      </p:sp>
      <p:pic>
        <p:nvPicPr>
          <p:cNvPr id="36866" name="Picture 2" descr="https://gimg2.baidu.com/image_search/src=http%3A%2F%2Fdingyue.nosdn.127.net%2F6NnpLJPWOxHQAOcsph9MP0XmiOBy7kQ8YNURObZcIHpiQ1536055080806compressflag.jpg&amp;refer=http%3A%2F%2Fdingyue.nosdn.127.net&amp;app=2002&amp;size=f9999,10000&amp;q=a80&amp;n=0&amp;g=0n&amp;fmt=jpeg?sec=1627984204&amp;t=bcf9fde1b0b0c19e1c8734ccc93e82e0"/>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Lst>
          </a:blip>
          <a:srcRect/>
          <a:stretch>
            <a:fillRect/>
          </a:stretch>
        </p:blipFill>
        <p:spPr bwMode="auto">
          <a:xfrm>
            <a:off x="143339" y="1697416"/>
            <a:ext cx="5145981" cy="38404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879823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 1"/>
          <p:cNvSpPr txBox="1"/>
          <p:nvPr>
            <p:custDataLst>
              <p:tags r:id="rId1"/>
            </p:custDataLst>
          </p:nvPr>
        </p:nvSpPr>
        <p:spPr>
          <a:xfrm>
            <a:off x="5471252" y="2690157"/>
            <a:ext cx="6720747" cy="1200329"/>
          </a:xfrm>
          <a:prstGeom prst="rect">
            <a:avLst/>
          </a:prstGeom>
          <a:noFill/>
        </p:spPr>
        <p:txBody>
          <a:bodyPr wrap="square" rtlCol="0">
            <a:spAutoFit/>
          </a:bodyPr>
          <a:lstStyle/>
          <a:p>
            <a:r>
              <a:rPr lang="zh-CN" altLang="en-US" sz="2400" dirty="0">
                <a:solidFill>
                  <a:srgbClr val="FF0000"/>
                </a:solidFill>
                <a:latin typeface="楷体" pitchFamily="49" charset="-122"/>
                <a:ea typeface="楷体" pitchFamily="49" charset="-122"/>
              </a:rPr>
              <a:t>    早在</a:t>
            </a:r>
            <a:r>
              <a:rPr lang="en-US" altLang="zh-CN" sz="2400" dirty="0">
                <a:solidFill>
                  <a:srgbClr val="FF0000"/>
                </a:solidFill>
                <a:latin typeface="楷体" pitchFamily="49" charset="-122"/>
                <a:ea typeface="楷体" pitchFamily="49" charset="-122"/>
              </a:rPr>
              <a:t>1927</a:t>
            </a:r>
            <a:r>
              <a:rPr lang="zh-CN" altLang="en-US" sz="2400" dirty="0">
                <a:solidFill>
                  <a:srgbClr val="FF0000"/>
                </a:solidFill>
                <a:latin typeface="楷体" pitchFamily="49" charset="-122"/>
                <a:ea typeface="楷体" pitchFamily="49" charset="-122"/>
              </a:rPr>
              <a:t>年，伟大领袖毛主席率领秋收起义部队在湖南和江西两省交界处的井冈山上建立了我国第一个农村革命根据地。</a:t>
            </a:r>
            <a:endParaRPr lang="en-US" altLang="zh-CN" sz="2400" dirty="0">
              <a:solidFill>
                <a:srgbClr val="FF0000"/>
              </a:solidFill>
              <a:latin typeface="楷体" pitchFamily="49" charset="-122"/>
              <a:ea typeface="楷体" pitchFamily="49" charset="-122"/>
            </a:endParaRPr>
          </a:p>
        </p:txBody>
      </p:sp>
      <p:pic>
        <p:nvPicPr>
          <p:cNvPr id="1026" name="Picture 2" descr="https://gimg2.baidu.com/image_search/src=http%3A%2F%2Fs1.sinaimg.cn%2Flarge%2F0027qyHZzy7liYdRdaZ85&amp;refer=http%3A%2F%2Fs1.sinaimg.cn&amp;app=2002&amp;size=f9999,10000&amp;q=a80&amp;n=0&amp;g=0n&amp;fmt=jpeg?sec=1628063679&amp;t=61f2f44d4a37fdf1f78318285e6b62b1"/>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2997" r="13792"/>
          <a:stretch/>
        </p:blipFill>
        <p:spPr bwMode="auto">
          <a:xfrm>
            <a:off x="551260" y="1891007"/>
            <a:ext cx="4371368" cy="2784309"/>
          </a:xfrm>
          <a:prstGeom prst="rect">
            <a:avLst/>
          </a:prstGeom>
          <a:noFill/>
          <a:extLst>
            <a:ext uri="{909E8E84-426E-40DD-AFC4-6F175D3DCCD1}">
              <a14:hiddenFill xmlns:a14="http://schemas.microsoft.com/office/drawing/2010/main">
                <a:solidFill>
                  <a:srgbClr val="FFFFFF"/>
                </a:solidFill>
              </a14:hiddenFill>
            </a:ext>
          </a:extLst>
        </p:spPr>
      </p:pic>
      <p:sp>
        <p:nvSpPr>
          <p:cNvPr id="4" name="PA- 1"/>
          <p:cNvSpPr txBox="1"/>
          <p:nvPr>
            <p:custDataLst>
              <p:tags r:id="rId2"/>
            </p:custDataLst>
          </p:nvPr>
        </p:nvSpPr>
        <p:spPr>
          <a:xfrm>
            <a:off x="5471253" y="1147588"/>
            <a:ext cx="6720747" cy="1569660"/>
          </a:xfrm>
          <a:prstGeom prst="rect">
            <a:avLst/>
          </a:prstGeom>
          <a:noFill/>
        </p:spPr>
        <p:txBody>
          <a:bodyPr wrap="square" rtlCol="0">
            <a:spAutoFit/>
          </a:bodyPr>
          <a:lstStyle/>
          <a:p>
            <a:r>
              <a:rPr lang="zh-CN" altLang="en-US" sz="2400" dirty="0">
                <a:solidFill>
                  <a:srgbClr val="FF0000"/>
                </a:solidFill>
                <a:latin typeface="楷体" pitchFamily="49" charset="-122"/>
                <a:ea typeface="楷体" pitchFamily="49" charset="-122"/>
              </a:rPr>
              <a:t>    当时生活条件非常艰苦。</a:t>
            </a:r>
            <a:endParaRPr lang="en-US" altLang="zh-CN" sz="2400" dirty="0">
              <a:solidFill>
                <a:srgbClr val="FF0000"/>
              </a:solidFill>
              <a:latin typeface="楷体" pitchFamily="49" charset="-122"/>
              <a:ea typeface="楷体" pitchFamily="49" charset="-122"/>
            </a:endParaRPr>
          </a:p>
          <a:p>
            <a:r>
              <a:rPr lang="en-US" altLang="zh-CN" sz="2400" dirty="0">
                <a:solidFill>
                  <a:srgbClr val="FF0000"/>
                </a:solidFill>
                <a:latin typeface="楷体" pitchFamily="49" charset="-122"/>
                <a:ea typeface="楷体" pitchFamily="49" charset="-122"/>
              </a:rPr>
              <a:t>    </a:t>
            </a:r>
            <a:r>
              <a:rPr lang="zh-CN" altLang="en-US" sz="2400" dirty="0">
                <a:solidFill>
                  <a:srgbClr val="FF0000"/>
                </a:solidFill>
                <a:latin typeface="楷体" pitchFamily="49" charset="-122"/>
                <a:ea typeface="楷体" pitchFamily="49" charset="-122"/>
              </a:rPr>
              <a:t>井冈山上有一个村子叫茅坪村，村子里有一座二层小楼。因为楼的屋顶是八角形的，所以叫八</a:t>
            </a:r>
            <a:r>
              <a:rPr lang="zh-CN" altLang="en-US" sz="2400" dirty="0">
                <a:solidFill>
                  <a:srgbClr val="FF0000"/>
                </a:solidFill>
                <a:latin typeface="楷体" pitchFamily="49" charset="-122"/>
                <a:ea typeface="楷体" pitchFamily="49" charset="-122"/>
              </a:rPr>
              <a:t>角楼。毛主席就住在这儿</a:t>
            </a:r>
            <a:r>
              <a:rPr lang="zh-CN" altLang="en-US" sz="2400" dirty="0">
                <a:solidFill>
                  <a:srgbClr val="FF0000"/>
                </a:solidFill>
                <a:latin typeface="楷体" pitchFamily="49" charset="-122"/>
                <a:ea typeface="楷体" pitchFamily="49" charset="-122"/>
              </a:rPr>
              <a:t>。</a:t>
            </a:r>
            <a:endParaRPr lang="en-US" altLang="zh-CN" sz="2400" dirty="0">
              <a:solidFill>
                <a:srgbClr val="FF0000"/>
              </a:solidFill>
              <a:latin typeface="楷体" pitchFamily="49" charset="-122"/>
              <a:ea typeface="楷体" pitchFamily="49" charset="-122"/>
            </a:endParaRPr>
          </a:p>
        </p:txBody>
      </p:sp>
      <p:sp>
        <p:nvSpPr>
          <p:cNvPr id="5" name="PA- 1"/>
          <p:cNvSpPr txBox="1"/>
          <p:nvPr>
            <p:custDataLst>
              <p:tags r:id="rId3"/>
            </p:custDataLst>
          </p:nvPr>
        </p:nvSpPr>
        <p:spPr>
          <a:xfrm>
            <a:off x="5471253" y="3890486"/>
            <a:ext cx="6720747" cy="1569660"/>
          </a:xfrm>
          <a:prstGeom prst="rect">
            <a:avLst/>
          </a:prstGeom>
          <a:noFill/>
        </p:spPr>
        <p:txBody>
          <a:bodyPr wrap="square" rtlCol="0">
            <a:spAutoFit/>
          </a:bodyPr>
          <a:lstStyle/>
          <a:p>
            <a:r>
              <a:rPr lang="zh-CN" altLang="en-US" sz="2400" dirty="0">
                <a:solidFill>
                  <a:srgbClr val="FF0000"/>
                </a:solidFill>
                <a:latin typeface="楷体" pitchFamily="49" charset="-122"/>
                <a:ea typeface="楷体" pitchFamily="49" charset="-122"/>
              </a:rPr>
              <a:t>    白天</a:t>
            </a:r>
            <a:r>
              <a:rPr lang="en-US" altLang="zh-CN" sz="2400" dirty="0">
                <a:solidFill>
                  <a:srgbClr val="FF0000"/>
                </a:solidFill>
                <a:latin typeface="楷体" pitchFamily="49" charset="-122"/>
                <a:ea typeface="楷体" pitchFamily="49" charset="-122"/>
              </a:rPr>
              <a:t>,</a:t>
            </a:r>
            <a:r>
              <a:rPr lang="zh-CN" altLang="en-US" sz="2400" dirty="0">
                <a:solidFill>
                  <a:srgbClr val="FF0000"/>
                </a:solidFill>
                <a:latin typeface="楷体" pitchFamily="49" charset="-122"/>
                <a:ea typeface="楷体" pitchFamily="49" charset="-122"/>
              </a:rPr>
              <a:t>毛主席和战友们一起紧张的工作，夜晚，毛主席就在八角楼上写文章，思考中国未来的道路。那么，当时是怎样的情景呢？我们到文中去看看吧。</a:t>
            </a:r>
            <a:endParaRPr lang="zh-CN" altLang="en-US" sz="2400"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4178317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1" fill="hold" grpId="1" nodeType="clickEffect">
                                  <p:stCondLst>
                                    <p:cond delay="0"/>
                                  </p:stCondLst>
                                  <p:childTnLst>
                                    <p:anim calcmode="lin" valueType="num">
                                      <p:cBhvr additive="base">
                                        <p:cTn id="12" dur="500"/>
                                        <p:tgtEl>
                                          <p:spTgt spid="2"/>
                                        </p:tgtEl>
                                        <p:attrNameLst>
                                          <p:attrName>ppt_x</p:attrName>
                                        </p:attrNameLst>
                                      </p:cBhvr>
                                      <p:tavLst>
                                        <p:tav tm="0">
                                          <p:val>
                                            <p:strVal val="ppt_x"/>
                                          </p:val>
                                        </p:tav>
                                        <p:tav tm="100000">
                                          <p:val>
                                            <p:strVal val="ppt_x"/>
                                          </p:val>
                                        </p:tav>
                                      </p:tavLst>
                                    </p:anim>
                                    <p:anim calcmode="lin" valueType="num">
                                      <p:cBhvr additive="base">
                                        <p:cTn id="13" dur="500"/>
                                        <p:tgtEl>
                                          <p:spTgt spid="2"/>
                                        </p:tgtEl>
                                        <p:attrNameLst>
                                          <p:attrName>ppt_y</p:attrName>
                                        </p:attrNameLst>
                                      </p:cBhvr>
                                      <p:tavLst>
                                        <p:tav tm="0">
                                          <p:val>
                                            <p:strVal val="ppt_y"/>
                                          </p:val>
                                        </p:tav>
                                        <p:tav tm="100000">
                                          <p:val>
                                            <p:strVal val="0-ppt_h/2"/>
                                          </p:val>
                                        </p:tav>
                                      </p:tavLst>
                                    </p:anim>
                                    <p:set>
                                      <p:cBhvr>
                                        <p:cTn id="14" dur="1" fill="hold">
                                          <p:stCondLst>
                                            <p:cond delay="499"/>
                                          </p:stCondLst>
                                        </p:cTn>
                                        <p:tgtEl>
                                          <p:spTgt spid="2"/>
                                        </p:tgtEl>
                                        <p:attrNameLst>
                                          <p:attrName>style.visibility</p:attrName>
                                        </p:attrNameLst>
                                      </p:cBhvr>
                                      <p:to>
                                        <p:strVal val="hidden"/>
                                      </p:to>
                                    </p:set>
                                  </p:childTnLst>
                                </p:cTn>
                              </p:par>
                              <p:par>
                                <p:cTn id="15" presetID="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xit" presetSubtype="1" fill="hold" grpId="1" nodeType="clickEffect">
                                  <p:stCondLst>
                                    <p:cond delay="0"/>
                                  </p:stCondLst>
                                  <p:childTnLst>
                                    <p:anim calcmode="lin" valueType="num">
                                      <p:cBhvr additive="base">
                                        <p:cTn id="22" dur="500"/>
                                        <p:tgtEl>
                                          <p:spTgt spid="4"/>
                                        </p:tgtEl>
                                        <p:attrNameLst>
                                          <p:attrName>ppt_x</p:attrName>
                                        </p:attrNameLst>
                                      </p:cBhvr>
                                      <p:tavLst>
                                        <p:tav tm="0">
                                          <p:val>
                                            <p:strVal val="ppt_x"/>
                                          </p:val>
                                        </p:tav>
                                        <p:tav tm="100000">
                                          <p:val>
                                            <p:strVal val="ppt_x"/>
                                          </p:val>
                                        </p:tav>
                                      </p:tavLst>
                                    </p:anim>
                                    <p:anim calcmode="lin" valueType="num">
                                      <p:cBhvr additive="base">
                                        <p:cTn id="23" dur="500"/>
                                        <p:tgtEl>
                                          <p:spTgt spid="4"/>
                                        </p:tgtEl>
                                        <p:attrNameLst>
                                          <p:attrName>ppt_y</p:attrName>
                                        </p:attrNameLst>
                                      </p:cBhvr>
                                      <p:tavLst>
                                        <p:tav tm="0">
                                          <p:val>
                                            <p:strVal val="ppt_y"/>
                                          </p:val>
                                        </p:tav>
                                        <p:tav tm="100000">
                                          <p:val>
                                            <p:strVal val="0-ppt_h/2"/>
                                          </p:val>
                                        </p:tav>
                                      </p:tavLst>
                                    </p:anim>
                                    <p:set>
                                      <p:cBhvr>
                                        <p:cTn id="24" dur="1" fill="hold">
                                          <p:stCondLst>
                                            <p:cond delay="499"/>
                                          </p:stCondLst>
                                        </p:cTn>
                                        <p:tgtEl>
                                          <p:spTgt spid="4"/>
                                        </p:tgtEl>
                                        <p:attrNameLst>
                                          <p:attrName>style.visibility</p:attrName>
                                        </p:attrNameLst>
                                      </p:cBhvr>
                                      <p:to>
                                        <p:strVal val="hidden"/>
                                      </p:to>
                                    </p:set>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a:spLocks noChangeArrowheads="1"/>
          </p:cNvSpPr>
          <p:nvPr/>
        </p:nvSpPr>
        <p:spPr bwMode="auto">
          <a:xfrm>
            <a:off x="5740400" y="2268119"/>
            <a:ext cx="5360024" cy="2116573"/>
          </a:xfrm>
          <a:prstGeom prst="rect">
            <a:avLst/>
          </a:prstGeom>
          <a:noFill/>
          <a:ln>
            <a:noFill/>
          </a:ln>
          <a:extLst>
            <a:ext uri="{909E8E84-426E-40DD-AFC4-6F175D3DCCD1}">
              <a14:hiddenFill xmlns:a14="http://schemas.microsoft.com/office/drawing/2010/main">
                <a:solidFill>
                  <a:srgbClr val="FFFFFF"/>
                </a:solidFill>
              </a14:hiddenFill>
            </a:ext>
          </a:extLst>
        </p:spPr>
        <p:txBody>
          <a:bodyPr lIns="91440" tIns="45720" rIns="91440" bIns="4572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4267" b="1" dirty="0">
                <a:latin typeface="黑体" panose="02010609060101010101" pitchFamily="49" charset="-122"/>
                <a:ea typeface="黑体" panose="02010609060101010101" pitchFamily="49" charset="-122"/>
              </a:rPr>
              <a:t>    自由朗读课文，</a:t>
            </a:r>
            <a:r>
              <a:rPr lang="zh-CN" altLang="en-US" sz="4267" b="1" kern="0" dirty="0">
                <a:latin typeface="黑体" panose="02010609060101010101" pitchFamily="49" charset="-122"/>
                <a:ea typeface="黑体" panose="02010609060101010101" pitchFamily="49" charset="-122"/>
                <a:cs typeface="+mn-ea"/>
                <a:sym typeface="+mn-lt"/>
              </a:rPr>
              <a:t>读准生字</a:t>
            </a:r>
            <a:r>
              <a:rPr lang="zh-CN" altLang="en-US" sz="4267" b="1" kern="0" dirty="0">
                <a:latin typeface="黑体" panose="02010609060101010101" pitchFamily="49" charset="-122"/>
                <a:ea typeface="黑体" panose="02010609060101010101" pitchFamily="49" charset="-122"/>
                <a:cs typeface="+mn-ea"/>
                <a:sym typeface="+mn-lt"/>
              </a:rPr>
              <a:t>，</a:t>
            </a:r>
            <a:r>
              <a:rPr lang="zh-CN" altLang="en-US" sz="4267" b="1" kern="0" dirty="0">
                <a:latin typeface="黑体" panose="02010609060101010101" pitchFamily="49" charset="-122"/>
                <a:ea typeface="黑体" panose="02010609060101010101" pitchFamily="49" charset="-122"/>
                <a:cs typeface="+mn-ea"/>
                <a:sym typeface="+mn-lt"/>
              </a:rPr>
              <a:t>读</a:t>
            </a:r>
            <a:r>
              <a:rPr lang="zh-CN" altLang="en-US" sz="4267" b="1" kern="0" dirty="0">
                <a:latin typeface="黑体" panose="02010609060101010101" pitchFamily="49" charset="-122"/>
                <a:ea typeface="黑体" panose="02010609060101010101" pitchFamily="49" charset="-122"/>
                <a:cs typeface="+mn-ea"/>
                <a:sym typeface="+mn-lt"/>
              </a:rPr>
              <a:t>通句子。</a:t>
            </a:r>
            <a:endParaRPr lang="en-US" altLang="zh-CN" sz="4267" b="1" dirty="0">
              <a:latin typeface="黑体" panose="02010609060101010101" pitchFamily="49" charset="-122"/>
              <a:ea typeface="黑体" panose="02010609060101010101" pitchFamily="49" charset="-122"/>
            </a:endParaRPr>
          </a:p>
        </p:txBody>
      </p:sp>
      <p:sp>
        <p:nvSpPr>
          <p:cNvPr id="9" name="文本框 14"/>
          <p:cNvSpPr txBox="1"/>
          <p:nvPr/>
        </p:nvSpPr>
        <p:spPr>
          <a:xfrm>
            <a:off x="0" y="0"/>
            <a:ext cx="2830521" cy="830997"/>
          </a:xfrm>
          <a:prstGeom prst="rect">
            <a:avLst/>
          </a:prstGeom>
          <a:noFill/>
        </p:spPr>
        <p:txBody>
          <a:bodyPr wrap="square" lIns="91440" tIns="45720" rIns="91440" bIns="45720" rtlCol="0">
            <a:spAutoFit/>
          </a:bodyPr>
          <a:lstStyle/>
          <a:p>
            <a:r>
              <a:rPr lang="zh-CN" altLang="en-US" sz="4800" b="1" dirty="0">
                <a:solidFill>
                  <a:srgbClr val="FF0000"/>
                </a:solidFill>
                <a:latin typeface="黑体" pitchFamily="49" charset="-122"/>
                <a:ea typeface="黑体" pitchFamily="49" charset="-122"/>
              </a:rPr>
              <a:t>初读课文</a:t>
            </a:r>
          </a:p>
        </p:txBody>
      </p:sp>
      <p:pic>
        <p:nvPicPr>
          <p:cNvPr id="2050" name="Picture 2" descr="https://gimg2.baidu.com/image_search/src=http%3A%2F%2Finews.gtimg.com%2Fnewsapp_bt%2F0%2F13953384384%2F641&amp;refer=http%3A%2F%2Finews.gtimg.com&amp;app=2002&amp;size=f9999,10000&amp;q=a80&amp;n=0&amp;g=0n&amp;fmt=jpeg?sec=1636181761&amp;t=d7eec38df221574298125d23ebcd65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9161" y="1742080"/>
            <a:ext cx="4760413" cy="3168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7784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p:cNvSpPr txBox="1">
            <a:spLocks noChangeArrowheads="1"/>
          </p:cNvSpPr>
          <p:nvPr/>
        </p:nvSpPr>
        <p:spPr bwMode="auto">
          <a:xfrm>
            <a:off x="624418" y="1789843"/>
            <a:ext cx="10943167" cy="4081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gn="ctr">
              <a:lnSpc>
                <a:spcPct val="180000"/>
              </a:lnSpc>
              <a:defRPr/>
            </a:pPr>
            <a:r>
              <a:rPr lang="zh-CN" altLang="en-US" sz="7200" b="1" dirty="0">
                <a:latin typeface="楷体" pitchFamily="49" charset="-122"/>
                <a:ea typeface="楷体" pitchFamily="49" charset="-122"/>
              </a:rPr>
              <a:t>楼   争   代   临   腊 </a:t>
            </a:r>
            <a:endParaRPr lang="en-US" altLang="zh-CN" sz="7200" b="1" dirty="0">
              <a:latin typeface="楷体" pitchFamily="49" charset="-122"/>
              <a:ea typeface="楷体" pitchFamily="49" charset="-122"/>
            </a:endParaRPr>
          </a:p>
          <a:p>
            <a:pPr lvl="0" algn="ctr">
              <a:lnSpc>
                <a:spcPct val="180000"/>
              </a:lnSpc>
              <a:defRPr/>
            </a:pPr>
            <a:r>
              <a:rPr lang="zh-CN" altLang="en-US" sz="7200" b="1" dirty="0">
                <a:latin typeface="楷体" pitchFamily="49" charset="-122"/>
                <a:ea typeface="楷体" pitchFamily="49" charset="-122"/>
              </a:rPr>
              <a:t>章   握   视   察   油 </a:t>
            </a:r>
            <a:endParaRPr lang="zh-CN" altLang="en-US" sz="7200" b="1" dirty="0">
              <a:solidFill>
                <a:prstClr val="black"/>
              </a:solidFill>
              <a:latin typeface="楷体" pitchFamily="49" charset="-122"/>
              <a:ea typeface="楷体" pitchFamily="49" charset="-122"/>
            </a:endParaRPr>
          </a:p>
        </p:txBody>
      </p:sp>
      <p:sp>
        <p:nvSpPr>
          <p:cNvPr id="8" name="TextBox 6">
            <a:extLst>
              <a:ext uri="{FF2B5EF4-FFF2-40B4-BE49-F238E27FC236}">
                <a16:creationId xmlns:a16="http://schemas.microsoft.com/office/drawing/2014/main" xmlns="" id="{8F372467-B941-4BAB-8879-9F268D6F1989}"/>
              </a:ext>
            </a:extLst>
          </p:cNvPr>
          <p:cNvSpPr txBox="1">
            <a:spLocks noChangeArrowheads="1"/>
          </p:cNvSpPr>
          <p:nvPr/>
        </p:nvSpPr>
        <p:spPr bwMode="auto">
          <a:xfrm>
            <a:off x="815414" y="1604798"/>
            <a:ext cx="1754716"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en-US" altLang="zh-CN" sz="4800" dirty="0" err="1">
                <a:solidFill>
                  <a:srgbClr val="FF0000"/>
                </a:solidFill>
                <a:latin typeface="汉语拼音" pitchFamily="34" charset="0"/>
                <a:ea typeface="新宋体" pitchFamily="49" charset="-122"/>
                <a:cs typeface="汉语拼音" pitchFamily="34" charset="0"/>
              </a:rPr>
              <a:t>lóu</a:t>
            </a:r>
            <a:endParaRPr lang="zh-CN" altLang="en-US" sz="4800" dirty="0">
              <a:solidFill>
                <a:srgbClr val="FF0000"/>
              </a:solidFill>
              <a:latin typeface="汉语拼音" pitchFamily="34" charset="0"/>
              <a:ea typeface="新宋体" pitchFamily="49" charset="-122"/>
              <a:cs typeface="汉语拼音" pitchFamily="34" charset="0"/>
            </a:endParaRPr>
          </a:p>
        </p:txBody>
      </p:sp>
      <p:sp>
        <p:nvSpPr>
          <p:cNvPr id="9" name="TextBox 6">
            <a:extLst>
              <a:ext uri="{FF2B5EF4-FFF2-40B4-BE49-F238E27FC236}">
                <a16:creationId xmlns:a16="http://schemas.microsoft.com/office/drawing/2014/main" xmlns="" id="{31BE4A4F-BA5F-455E-9C32-7BEBF0B54E10}"/>
              </a:ext>
            </a:extLst>
          </p:cNvPr>
          <p:cNvSpPr txBox="1">
            <a:spLocks noChangeArrowheads="1"/>
          </p:cNvSpPr>
          <p:nvPr/>
        </p:nvSpPr>
        <p:spPr bwMode="auto">
          <a:xfrm>
            <a:off x="2735627" y="1604797"/>
            <a:ext cx="2304256"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en-US" altLang="zh-CN" sz="4800" dirty="0" err="1">
                <a:solidFill>
                  <a:srgbClr val="FF0000"/>
                </a:solidFill>
                <a:latin typeface="汉语拼音" pitchFamily="34" charset="0"/>
                <a:ea typeface="新宋体" pitchFamily="49" charset="-122"/>
                <a:cs typeface="汉语拼音" pitchFamily="34" charset="0"/>
              </a:rPr>
              <a:t>zhēng</a:t>
            </a:r>
            <a:endParaRPr lang="zh-CN" altLang="en-US" sz="4800" dirty="0">
              <a:solidFill>
                <a:srgbClr val="FF0000"/>
              </a:solidFill>
              <a:latin typeface="汉语拼音" pitchFamily="34" charset="0"/>
              <a:ea typeface="新宋体" pitchFamily="49" charset="-122"/>
              <a:cs typeface="汉语拼音" pitchFamily="34" charset="0"/>
            </a:endParaRPr>
          </a:p>
        </p:txBody>
      </p:sp>
      <p:sp>
        <p:nvSpPr>
          <p:cNvPr id="10" name="TextBox 6">
            <a:extLst>
              <a:ext uri="{FF2B5EF4-FFF2-40B4-BE49-F238E27FC236}">
                <a16:creationId xmlns:a16="http://schemas.microsoft.com/office/drawing/2014/main" xmlns="" id="{F9D661A0-1279-4FE3-82B0-102F502382AE}"/>
              </a:ext>
            </a:extLst>
          </p:cNvPr>
          <p:cNvSpPr txBox="1">
            <a:spLocks noChangeArrowheads="1"/>
          </p:cNvSpPr>
          <p:nvPr/>
        </p:nvSpPr>
        <p:spPr bwMode="auto">
          <a:xfrm>
            <a:off x="5231905" y="1604798"/>
            <a:ext cx="1824223"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en-US" altLang="zh-CN" sz="4800" dirty="0" err="1">
                <a:solidFill>
                  <a:srgbClr val="FF0000"/>
                </a:solidFill>
                <a:latin typeface="汉语拼音" pitchFamily="34" charset="0"/>
                <a:ea typeface="新宋体" pitchFamily="49" charset="-122"/>
                <a:cs typeface="汉语拼音" pitchFamily="34" charset="0"/>
              </a:rPr>
              <a:t>dài</a:t>
            </a:r>
            <a:endParaRPr lang="zh-CN" altLang="en-US" sz="4800" dirty="0">
              <a:solidFill>
                <a:srgbClr val="FF0000"/>
              </a:solidFill>
              <a:latin typeface="汉语拼音" pitchFamily="34" charset="0"/>
              <a:ea typeface="新宋体" pitchFamily="49" charset="-122"/>
              <a:cs typeface="汉语拼音" pitchFamily="34" charset="0"/>
            </a:endParaRPr>
          </a:p>
        </p:txBody>
      </p:sp>
      <p:sp>
        <p:nvSpPr>
          <p:cNvPr id="11" name="TextBox 6">
            <a:extLst>
              <a:ext uri="{FF2B5EF4-FFF2-40B4-BE49-F238E27FC236}">
                <a16:creationId xmlns:a16="http://schemas.microsoft.com/office/drawing/2014/main" xmlns="" id="{1F14765A-DCD6-43D5-9D81-77FF8A13F6AA}"/>
              </a:ext>
            </a:extLst>
          </p:cNvPr>
          <p:cNvSpPr txBox="1">
            <a:spLocks noChangeArrowheads="1"/>
          </p:cNvSpPr>
          <p:nvPr/>
        </p:nvSpPr>
        <p:spPr bwMode="auto">
          <a:xfrm>
            <a:off x="7509635" y="1604798"/>
            <a:ext cx="1754717"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en-US" altLang="zh-CN" sz="4800" dirty="0" err="1">
                <a:solidFill>
                  <a:srgbClr val="FF0000"/>
                </a:solidFill>
                <a:latin typeface="汉语拼音" pitchFamily="34" charset="0"/>
                <a:ea typeface="新宋体" pitchFamily="49" charset="-122"/>
                <a:cs typeface="汉语拼音" pitchFamily="34" charset="0"/>
              </a:rPr>
              <a:t>lín</a:t>
            </a:r>
            <a:endParaRPr lang="zh-CN" altLang="en-US" sz="4800" dirty="0">
              <a:solidFill>
                <a:srgbClr val="FF0000"/>
              </a:solidFill>
              <a:latin typeface="汉语拼音" pitchFamily="34" charset="0"/>
              <a:ea typeface="新宋体" pitchFamily="49" charset="-122"/>
              <a:cs typeface="汉语拼音" pitchFamily="34" charset="0"/>
            </a:endParaRPr>
          </a:p>
        </p:txBody>
      </p:sp>
      <p:sp>
        <p:nvSpPr>
          <p:cNvPr id="12" name="TextBox 6">
            <a:extLst>
              <a:ext uri="{FF2B5EF4-FFF2-40B4-BE49-F238E27FC236}">
                <a16:creationId xmlns:a16="http://schemas.microsoft.com/office/drawing/2014/main" xmlns="" id="{3F34ED36-A423-4017-BDC8-1794976C9F07}"/>
              </a:ext>
            </a:extLst>
          </p:cNvPr>
          <p:cNvSpPr txBox="1">
            <a:spLocks noChangeArrowheads="1"/>
          </p:cNvSpPr>
          <p:nvPr/>
        </p:nvSpPr>
        <p:spPr bwMode="auto">
          <a:xfrm>
            <a:off x="9621871" y="1604798"/>
            <a:ext cx="1754716"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en-US" altLang="zh-CN" sz="4800" dirty="0" err="1">
                <a:solidFill>
                  <a:srgbClr val="FF0000"/>
                </a:solidFill>
                <a:latin typeface="汉语拼音" pitchFamily="34" charset="0"/>
                <a:ea typeface="新宋体" pitchFamily="49" charset="-122"/>
                <a:cs typeface="汉语拼音" pitchFamily="34" charset="0"/>
              </a:rPr>
              <a:t>là</a:t>
            </a:r>
            <a:endParaRPr lang="zh-CN" altLang="en-US" sz="4800" dirty="0">
              <a:solidFill>
                <a:srgbClr val="FF0000"/>
              </a:solidFill>
              <a:latin typeface="汉语拼音" pitchFamily="34" charset="0"/>
              <a:ea typeface="新宋体" pitchFamily="49" charset="-122"/>
              <a:cs typeface="汉语拼音" pitchFamily="34" charset="0"/>
            </a:endParaRPr>
          </a:p>
        </p:txBody>
      </p:sp>
      <p:sp>
        <p:nvSpPr>
          <p:cNvPr id="14" name="TextBox 6">
            <a:extLst>
              <a:ext uri="{FF2B5EF4-FFF2-40B4-BE49-F238E27FC236}">
                <a16:creationId xmlns:a16="http://schemas.microsoft.com/office/drawing/2014/main" xmlns="" id="{89F946D1-AEC3-418F-9A17-088465C7F891}"/>
              </a:ext>
            </a:extLst>
          </p:cNvPr>
          <p:cNvSpPr txBox="1">
            <a:spLocks noChangeArrowheads="1"/>
          </p:cNvSpPr>
          <p:nvPr/>
        </p:nvSpPr>
        <p:spPr bwMode="auto">
          <a:xfrm>
            <a:off x="623393" y="3542684"/>
            <a:ext cx="2097417"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en-US" altLang="zh-CN" sz="4800" dirty="0" err="1">
                <a:solidFill>
                  <a:srgbClr val="FF0000"/>
                </a:solidFill>
                <a:latin typeface="汉语拼音" pitchFamily="34" charset="0"/>
                <a:ea typeface="新宋体" pitchFamily="49" charset="-122"/>
                <a:cs typeface="汉语拼音" pitchFamily="34" charset="0"/>
              </a:rPr>
              <a:t>zhāng</a:t>
            </a:r>
            <a:endParaRPr lang="zh-CN" altLang="en-US" sz="4800" dirty="0">
              <a:solidFill>
                <a:srgbClr val="FF0000"/>
              </a:solidFill>
              <a:latin typeface="汉语拼音" pitchFamily="34" charset="0"/>
              <a:ea typeface="新宋体" pitchFamily="49" charset="-122"/>
              <a:cs typeface="汉语拼音" pitchFamily="34" charset="0"/>
            </a:endParaRPr>
          </a:p>
        </p:txBody>
      </p:sp>
      <p:sp>
        <p:nvSpPr>
          <p:cNvPr id="15" name="TextBox 6">
            <a:extLst>
              <a:ext uri="{FF2B5EF4-FFF2-40B4-BE49-F238E27FC236}">
                <a16:creationId xmlns:a16="http://schemas.microsoft.com/office/drawing/2014/main" xmlns="" id="{56009840-FEBA-4EA0-9B47-282165D5C93B}"/>
              </a:ext>
            </a:extLst>
          </p:cNvPr>
          <p:cNvSpPr txBox="1">
            <a:spLocks noChangeArrowheads="1"/>
          </p:cNvSpPr>
          <p:nvPr/>
        </p:nvSpPr>
        <p:spPr bwMode="auto">
          <a:xfrm>
            <a:off x="2927649" y="3542685"/>
            <a:ext cx="1754716"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en-US" altLang="zh-CN" sz="4800" dirty="0" err="1">
                <a:solidFill>
                  <a:srgbClr val="FF0000"/>
                </a:solidFill>
                <a:latin typeface="汉语拼音" pitchFamily="34" charset="0"/>
                <a:ea typeface="新宋体" pitchFamily="49" charset="-122"/>
                <a:cs typeface="汉语拼音" pitchFamily="34" charset="0"/>
              </a:rPr>
              <a:t>wò</a:t>
            </a:r>
            <a:endParaRPr lang="zh-CN" altLang="en-US" sz="4800" dirty="0">
              <a:solidFill>
                <a:srgbClr val="FF0000"/>
              </a:solidFill>
              <a:latin typeface="汉语拼音" pitchFamily="34" charset="0"/>
              <a:ea typeface="新宋体" pitchFamily="49" charset="-122"/>
              <a:cs typeface="汉语拼音" pitchFamily="34" charset="0"/>
            </a:endParaRPr>
          </a:p>
        </p:txBody>
      </p:sp>
      <p:sp>
        <p:nvSpPr>
          <p:cNvPr id="16" name="TextBox 6">
            <a:extLst>
              <a:ext uri="{FF2B5EF4-FFF2-40B4-BE49-F238E27FC236}">
                <a16:creationId xmlns:a16="http://schemas.microsoft.com/office/drawing/2014/main" xmlns="" id="{FBA6B0CA-689A-432F-A3CB-527EE4C06EBE}"/>
              </a:ext>
            </a:extLst>
          </p:cNvPr>
          <p:cNvSpPr txBox="1">
            <a:spLocks noChangeArrowheads="1"/>
          </p:cNvSpPr>
          <p:nvPr/>
        </p:nvSpPr>
        <p:spPr bwMode="auto">
          <a:xfrm>
            <a:off x="5039883" y="3542685"/>
            <a:ext cx="1754716"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en-US" altLang="zh-CN" sz="4800" dirty="0">
                <a:solidFill>
                  <a:srgbClr val="FF0000"/>
                </a:solidFill>
                <a:latin typeface="汉语拼音" pitchFamily="34" charset="0"/>
                <a:ea typeface="新宋体" pitchFamily="49" charset="-122"/>
                <a:cs typeface="汉语拼音" pitchFamily="34" charset="0"/>
              </a:rPr>
              <a:t> </a:t>
            </a:r>
            <a:r>
              <a:rPr lang="en-US" altLang="zh-CN" sz="4800" dirty="0" err="1">
                <a:solidFill>
                  <a:srgbClr val="FF0000"/>
                </a:solidFill>
                <a:latin typeface="汉语拼音" pitchFamily="34" charset="0"/>
                <a:ea typeface="新宋体" pitchFamily="49" charset="-122"/>
                <a:cs typeface="汉语拼音" pitchFamily="34" charset="0"/>
              </a:rPr>
              <a:t>shì</a:t>
            </a:r>
            <a:r>
              <a:rPr lang="en-US" altLang="zh-CN" sz="4800" dirty="0">
                <a:solidFill>
                  <a:srgbClr val="FF0000"/>
                </a:solidFill>
                <a:latin typeface="汉语拼音" pitchFamily="34" charset="0"/>
                <a:ea typeface="新宋体" pitchFamily="49" charset="-122"/>
                <a:cs typeface="汉语拼音" pitchFamily="34" charset="0"/>
              </a:rPr>
              <a:t> </a:t>
            </a:r>
            <a:endParaRPr lang="zh-CN" altLang="en-US" sz="4800" dirty="0">
              <a:solidFill>
                <a:srgbClr val="FF0000"/>
              </a:solidFill>
              <a:latin typeface="汉语拼音" pitchFamily="34" charset="0"/>
              <a:ea typeface="新宋体" pitchFamily="49" charset="-122"/>
              <a:cs typeface="汉语拼音" pitchFamily="34" charset="0"/>
            </a:endParaRPr>
          </a:p>
        </p:txBody>
      </p:sp>
      <p:sp>
        <p:nvSpPr>
          <p:cNvPr id="17" name="TextBox 6">
            <a:extLst>
              <a:ext uri="{FF2B5EF4-FFF2-40B4-BE49-F238E27FC236}">
                <a16:creationId xmlns:a16="http://schemas.microsoft.com/office/drawing/2014/main" xmlns="" id="{0E1105FD-B0EC-43C9-80B2-03963A743030}"/>
              </a:ext>
            </a:extLst>
          </p:cNvPr>
          <p:cNvSpPr txBox="1">
            <a:spLocks noChangeArrowheads="1"/>
          </p:cNvSpPr>
          <p:nvPr/>
        </p:nvSpPr>
        <p:spPr bwMode="auto">
          <a:xfrm>
            <a:off x="7413624" y="3542685"/>
            <a:ext cx="1754717"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en-US" altLang="zh-CN" sz="4800" dirty="0" err="1">
                <a:solidFill>
                  <a:srgbClr val="FF0000"/>
                </a:solidFill>
                <a:latin typeface="汉语拼音" pitchFamily="34" charset="0"/>
                <a:ea typeface="新宋体" pitchFamily="49" charset="-122"/>
                <a:cs typeface="汉语拼音" pitchFamily="34" charset="0"/>
              </a:rPr>
              <a:t>chá</a:t>
            </a:r>
            <a:endParaRPr lang="zh-CN" altLang="en-US" sz="4800" dirty="0">
              <a:solidFill>
                <a:srgbClr val="FF0000"/>
              </a:solidFill>
              <a:latin typeface="汉语拼音" pitchFamily="34" charset="0"/>
              <a:ea typeface="新宋体" pitchFamily="49" charset="-122"/>
              <a:cs typeface="汉语拼音" pitchFamily="34" charset="0"/>
            </a:endParaRPr>
          </a:p>
        </p:txBody>
      </p:sp>
      <p:sp>
        <p:nvSpPr>
          <p:cNvPr id="18" name="TextBox 6">
            <a:extLst>
              <a:ext uri="{FF2B5EF4-FFF2-40B4-BE49-F238E27FC236}">
                <a16:creationId xmlns:a16="http://schemas.microsoft.com/office/drawing/2014/main" xmlns="" id="{AB49FF7E-7AF8-4E40-BD05-9FBE28392ADB}"/>
              </a:ext>
            </a:extLst>
          </p:cNvPr>
          <p:cNvSpPr txBox="1">
            <a:spLocks noChangeArrowheads="1"/>
          </p:cNvSpPr>
          <p:nvPr/>
        </p:nvSpPr>
        <p:spPr bwMode="auto">
          <a:xfrm>
            <a:off x="9621871" y="3542685"/>
            <a:ext cx="1754716"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20000"/>
              </a:lnSpc>
              <a:defRPr/>
            </a:pPr>
            <a:r>
              <a:rPr lang="en-US" altLang="zh-CN" sz="4800" dirty="0" err="1">
                <a:solidFill>
                  <a:srgbClr val="FF0000"/>
                </a:solidFill>
                <a:latin typeface="汉语拼音" pitchFamily="34" charset="0"/>
                <a:ea typeface="新宋体" pitchFamily="49" charset="-122"/>
                <a:cs typeface="汉语拼音" pitchFamily="34" charset="0"/>
              </a:rPr>
              <a:t>yóu</a:t>
            </a:r>
            <a:r>
              <a:rPr lang="en-US" altLang="zh-CN" sz="4800" dirty="0">
                <a:solidFill>
                  <a:srgbClr val="FF0000"/>
                </a:solidFill>
                <a:latin typeface="汉语拼音" pitchFamily="34" charset="0"/>
                <a:ea typeface="新宋体" pitchFamily="49" charset="-122"/>
                <a:cs typeface="汉语拼音" pitchFamily="34" charset="0"/>
              </a:rPr>
              <a:t> </a:t>
            </a:r>
            <a:endParaRPr lang="zh-CN" altLang="en-US" sz="4800" dirty="0">
              <a:solidFill>
                <a:srgbClr val="FF0000"/>
              </a:solidFill>
              <a:latin typeface="汉语拼音" pitchFamily="34" charset="0"/>
              <a:ea typeface="新宋体" pitchFamily="49" charset="-122"/>
              <a:cs typeface="汉语拼音" pitchFamily="34" charset="0"/>
            </a:endParaRPr>
          </a:p>
        </p:txBody>
      </p:sp>
      <p:sp>
        <p:nvSpPr>
          <p:cNvPr id="19" name="文本框 15">
            <a:extLst>
              <a:ext uri="{FF2B5EF4-FFF2-40B4-BE49-F238E27FC236}">
                <a16:creationId xmlns:a16="http://schemas.microsoft.com/office/drawing/2014/main" xmlns="" id="{59E5E49B-C5CE-9047-A49B-3D00DDB31B47}"/>
              </a:ext>
            </a:extLst>
          </p:cNvPr>
          <p:cNvSpPr txBox="1"/>
          <p:nvPr/>
        </p:nvSpPr>
        <p:spPr>
          <a:xfrm>
            <a:off x="170375" y="0"/>
            <a:ext cx="3003451" cy="830997"/>
          </a:xfrm>
          <a:prstGeom prst="rect">
            <a:avLst/>
          </a:prstGeom>
          <a:noFill/>
        </p:spPr>
        <p:txBody>
          <a:bodyPr wrap="square" rtlCol="0">
            <a:spAutoFit/>
          </a:bodyPr>
          <a:lstStyle/>
          <a:p>
            <a:pPr defTabSz="914377">
              <a:defRPr/>
            </a:pPr>
            <a:r>
              <a:rPr kumimoji="1" lang="zh-CN" altLang="en-US" sz="4800" b="1" dirty="0">
                <a:solidFill>
                  <a:srgbClr val="FF0000"/>
                </a:solidFill>
                <a:latin typeface="宋体" panose="02010600030101010101" pitchFamily="2" charset="-122"/>
                <a:ea typeface="宋体" panose="02010600030101010101" pitchFamily="2" charset="-122"/>
              </a:rPr>
              <a:t>学认字</a:t>
            </a:r>
          </a:p>
        </p:txBody>
      </p:sp>
    </p:spTree>
    <p:extLst>
      <p:ext uri="{BB962C8B-B14F-4D97-AF65-F5344CB8AC3E}">
        <p14:creationId xmlns:p14="http://schemas.microsoft.com/office/powerpoint/2010/main" val="2889883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arn(inVertical)">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arn(inVertical)">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grpId="1" nodeType="clickEffect">
                                  <p:stCondLst>
                                    <p:cond delay="0"/>
                                  </p:stCondLst>
                                  <p:childTnLst>
                                    <p:set>
                                      <p:cBhvr>
                                        <p:cTn id="56" dur="1" fill="hold">
                                          <p:stCondLst>
                                            <p:cond delay="0"/>
                                          </p:stCondLst>
                                        </p:cTn>
                                        <p:tgtEl>
                                          <p:spTgt spid="8"/>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9"/>
                                        </p:tgtEl>
                                        <p:attrNameLst>
                                          <p:attrName>style.visibility</p:attrName>
                                        </p:attrNameLst>
                                      </p:cBhvr>
                                      <p:to>
                                        <p:strVal val="hidden"/>
                                      </p:to>
                                    </p:set>
                                  </p:childTnLst>
                                </p:cTn>
                              </p:par>
                              <p:par>
                                <p:cTn id="59" presetID="1" presetClass="exit" presetSubtype="0" fill="hold" grpId="1" nodeType="withEffect">
                                  <p:stCondLst>
                                    <p:cond delay="0"/>
                                  </p:stCondLst>
                                  <p:childTnLst>
                                    <p:set>
                                      <p:cBhvr>
                                        <p:cTn id="60" dur="1" fill="hold">
                                          <p:stCondLst>
                                            <p:cond delay="0"/>
                                          </p:stCondLst>
                                        </p:cTn>
                                        <p:tgtEl>
                                          <p:spTgt spid="10"/>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11"/>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12"/>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14"/>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1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16"/>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17"/>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0" grpId="0"/>
      <p:bldP spid="10" grpId="1"/>
      <p:bldP spid="11" grpId="0"/>
      <p:bldP spid="11" grpId="1"/>
      <p:bldP spid="12" grpId="0"/>
      <p:bldP spid="12" grpId="1"/>
      <p:bldP spid="14" grpId="0"/>
      <p:bldP spid="14" grpId="1"/>
      <p:bldP spid="15" grpId="0"/>
      <p:bldP spid="15" grpId="1"/>
      <p:bldP spid="16" grpId="0"/>
      <p:bldP spid="16" grpId="1"/>
      <p:bldP spid="17" grpId="0"/>
      <p:bldP spid="17" grpId="1"/>
      <p:bldP spid="18" grpId="0"/>
      <p:bldP spid="1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1"/>
          <p:cNvSpPr txBox="1">
            <a:spLocks noChangeArrowheads="1"/>
          </p:cNvSpPr>
          <p:nvPr/>
        </p:nvSpPr>
        <p:spPr bwMode="auto">
          <a:xfrm>
            <a:off x="110285" y="78716"/>
            <a:ext cx="2749777" cy="584773"/>
          </a:xfrm>
          <a:prstGeom prst="rect">
            <a:avLst/>
          </a:prstGeom>
          <a:solidFill>
            <a:schemeClr val="accent2">
              <a:lumMod val="20000"/>
              <a:lumOff val="80000"/>
            </a:schemeClr>
          </a:solidFill>
          <a:ln w="9525">
            <a:noFill/>
            <a:miter lim="800000"/>
            <a:headEnd/>
            <a:tailEnd/>
          </a:ln>
          <a:extLst/>
        </p:spPr>
        <p:txBody>
          <a:bodyPr wrap="square" lIns="91439" tIns="45719" rIns="91439" bIns="45719">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defTabSz="914377" fontAlgn="base">
              <a:spcBef>
                <a:spcPct val="0"/>
              </a:spcBef>
              <a:spcAft>
                <a:spcPct val="0"/>
              </a:spcAft>
              <a:defRPr/>
            </a:pPr>
            <a:r>
              <a:rPr lang="zh-CN" altLang="en-US" sz="3200" dirty="0">
                <a:solidFill>
                  <a:srgbClr val="FF0000"/>
                </a:solidFill>
                <a:latin typeface="黑体" panose="02010609060101010101" pitchFamily="49" charset="-122"/>
                <a:ea typeface="黑体" panose="02010609060101010101" pitchFamily="49" charset="-122"/>
              </a:rPr>
              <a:t>结合语境识字</a:t>
            </a:r>
          </a:p>
        </p:txBody>
      </p:sp>
      <p:sp>
        <p:nvSpPr>
          <p:cNvPr id="9" name="矩形 8"/>
          <p:cNvSpPr/>
          <p:nvPr/>
        </p:nvSpPr>
        <p:spPr>
          <a:xfrm>
            <a:off x="2159563" y="1412777"/>
            <a:ext cx="8736971" cy="830995"/>
          </a:xfrm>
          <a:prstGeom prst="rect">
            <a:avLst/>
          </a:prstGeom>
        </p:spPr>
        <p:txBody>
          <a:bodyPr wrap="square" lIns="91439" tIns="45719" rIns="91439" bIns="45719">
            <a:spAutoFit/>
          </a:bodyPr>
          <a:lstStyle/>
          <a:p>
            <a:r>
              <a:rPr lang="zh-CN" altLang="en-US" sz="4800" dirty="0">
                <a:latin typeface="楷体" pitchFamily="49" charset="-122"/>
                <a:ea typeface="楷体" pitchFamily="49" charset="-122"/>
              </a:rPr>
              <a:t>毛主席住在茅坪村的八角</a:t>
            </a:r>
            <a:r>
              <a:rPr lang="zh-CN" altLang="en-US" sz="4800" b="1" dirty="0">
                <a:solidFill>
                  <a:srgbClr val="FF0000"/>
                </a:solidFill>
                <a:latin typeface="楷体" pitchFamily="49" charset="-122"/>
                <a:ea typeface="楷体" pitchFamily="49" charset="-122"/>
              </a:rPr>
              <a:t>楼</a:t>
            </a:r>
            <a:r>
              <a:rPr lang="zh-CN" altLang="en-US" sz="4800" dirty="0">
                <a:latin typeface="楷体" pitchFamily="49" charset="-122"/>
                <a:ea typeface="楷体" pitchFamily="49" charset="-122"/>
              </a:rPr>
              <a:t>。</a:t>
            </a:r>
            <a:endParaRPr lang="zh-CN" altLang="en-US" sz="4800" dirty="0">
              <a:latin typeface="楷体" pitchFamily="49" charset="-122"/>
              <a:ea typeface="楷体" pitchFamily="49" charset="-122"/>
            </a:endParaRPr>
          </a:p>
        </p:txBody>
      </p:sp>
      <p:sp>
        <p:nvSpPr>
          <p:cNvPr id="15" name="圆角矩形标注 14"/>
          <p:cNvSpPr/>
          <p:nvPr/>
        </p:nvSpPr>
        <p:spPr>
          <a:xfrm>
            <a:off x="8304246" y="3044958"/>
            <a:ext cx="1632181" cy="1190633"/>
          </a:xfrm>
          <a:prstGeom prst="wedgeRoundRectCallout">
            <a:avLst>
              <a:gd name="adj1" fmla="val -107137"/>
              <a:gd name="adj2" fmla="val 12925"/>
              <a:gd name="adj3" fmla="val 16667"/>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defTabSz="914377"/>
            <a:r>
              <a:rPr lang="zh-CN" altLang="en-US" sz="3733" dirty="0">
                <a:solidFill>
                  <a:prstClr val="black"/>
                </a:solidFill>
                <a:latin typeface="宋体" panose="02010600030101010101" pitchFamily="2" charset="-122"/>
                <a:ea typeface="宋体" panose="02010600030101010101" pitchFamily="2" charset="-122"/>
              </a:rPr>
              <a:t>楼房</a:t>
            </a:r>
            <a:endParaRPr lang="en-US" altLang="zh-CN" sz="3733" dirty="0">
              <a:solidFill>
                <a:prstClr val="black"/>
              </a:solidFill>
              <a:latin typeface="宋体" panose="02010600030101010101" pitchFamily="2" charset="-122"/>
              <a:ea typeface="宋体" panose="02010600030101010101" pitchFamily="2" charset="-122"/>
            </a:endParaRPr>
          </a:p>
          <a:p>
            <a:pPr defTabSz="914377"/>
            <a:r>
              <a:rPr lang="zh-CN" altLang="en-US" sz="3733" dirty="0">
                <a:solidFill>
                  <a:prstClr val="black"/>
                </a:solidFill>
                <a:latin typeface="宋体" panose="02010600030101010101" pitchFamily="2" charset="-122"/>
                <a:ea typeface="宋体" panose="02010600030101010101" pitchFamily="2" charset="-122"/>
              </a:rPr>
              <a:t>高楼</a:t>
            </a:r>
            <a:endParaRPr lang="zh-CN" altLang="en-US" sz="3733" dirty="0">
              <a:solidFill>
                <a:prstClr val="black"/>
              </a:solidFill>
              <a:latin typeface="宋体" panose="02010600030101010101" pitchFamily="2" charset="-122"/>
              <a:ea typeface="宋体" panose="02010600030101010101" pitchFamily="2" charset="-122"/>
            </a:endParaRPr>
          </a:p>
        </p:txBody>
      </p:sp>
      <p:sp>
        <p:nvSpPr>
          <p:cNvPr id="16" name="文本框 2"/>
          <p:cNvSpPr txBox="1"/>
          <p:nvPr/>
        </p:nvSpPr>
        <p:spPr>
          <a:xfrm>
            <a:off x="1485174" y="2065293"/>
            <a:ext cx="1832551" cy="2062101"/>
          </a:xfrm>
          <a:prstGeom prst="rect">
            <a:avLst/>
          </a:prstGeom>
          <a:noFill/>
        </p:spPr>
        <p:txBody>
          <a:bodyPr wrap="none" lIns="91439" tIns="45719" rIns="91439" bIns="45719" rtlCol="0" anchor="t">
            <a:spAutoFit/>
          </a:bodyPr>
          <a:lstStyle/>
          <a:p>
            <a:pPr defTabSz="914377" fontAlgn="base"/>
            <a:r>
              <a:rPr lang="zh-CN" altLang="en-US" sz="12800" b="1" dirty="0">
                <a:solidFill>
                  <a:srgbClr val="FF0000"/>
                </a:solidFill>
                <a:latin typeface="楷体" panose="02010609060101010101" pitchFamily="49" charset="-122"/>
                <a:ea typeface="楷体" panose="02010609060101010101" pitchFamily="49" charset="-122"/>
                <a:sym typeface="+mn-ea"/>
              </a:rPr>
              <a:t>楼</a:t>
            </a:r>
            <a:endParaRPr lang="zh-CN" altLang="en-US" sz="12800" b="1" dirty="0">
              <a:solidFill>
                <a:srgbClr val="FF0000"/>
              </a:solidFill>
              <a:latin typeface="楷体" panose="02010609060101010101" pitchFamily="49" charset="-122"/>
              <a:ea typeface="楷体" panose="02010609060101010101" pitchFamily="49" charset="-122"/>
              <a:sym typeface="+mn-ea"/>
            </a:endParaRPr>
          </a:p>
        </p:txBody>
      </p:sp>
      <p:sp>
        <p:nvSpPr>
          <p:cNvPr id="17" name="矩形 16"/>
          <p:cNvSpPr/>
          <p:nvPr/>
        </p:nvSpPr>
        <p:spPr>
          <a:xfrm>
            <a:off x="2159563" y="2468893"/>
            <a:ext cx="960107" cy="1536171"/>
          </a:xfrm>
          <a:prstGeom prst="rect">
            <a:avLst/>
          </a:prstGeom>
          <a:noFill/>
          <a:ln w="38100">
            <a:solidFill>
              <a:srgbClr val="0000FF"/>
            </a:solid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defTabSz="914377"/>
            <a:endParaRPr lang="zh-CN" altLang="en-US" sz="2400">
              <a:solidFill>
                <a:prstClr val="white"/>
              </a:solidFill>
              <a:latin typeface="Calibri" panose="020F0502020204030204"/>
              <a:ea typeface="宋体" panose="02010600030101010101" pitchFamily="2" charset="-122"/>
            </a:endParaRPr>
          </a:p>
        </p:txBody>
      </p:sp>
      <p:sp>
        <p:nvSpPr>
          <p:cNvPr id="18" name="左弧形箭头 17"/>
          <p:cNvSpPr/>
          <p:nvPr/>
        </p:nvSpPr>
        <p:spPr>
          <a:xfrm>
            <a:off x="1178015" y="3338554"/>
            <a:ext cx="455180" cy="1060420"/>
          </a:xfrm>
          <a:prstGeom prst="curvedRight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defTabSz="914377"/>
            <a:endParaRPr lang="zh-CN" altLang="en-US" sz="2400">
              <a:solidFill>
                <a:prstClr val="black"/>
              </a:solidFill>
              <a:latin typeface="Calibri" panose="020F0502020204030204"/>
              <a:ea typeface="宋体" panose="02010600030101010101" pitchFamily="2" charset="-122"/>
            </a:endParaRPr>
          </a:p>
        </p:txBody>
      </p:sp>
      <p:sp>
        <p:nvSpPr>
          <p:cNvPr id="19" name="矩形 18"/>
          <p:cNvSpPr/>
          <p:nvPr/>
        </p:nvSpPr>
        <p:spPr>
          <a:xfrm>
            <a:off x="652900" y="4573775"/>
            <a:ext cx="3634725" cy="1241235"/>
          </a:xfrm>
          <a:prstGeom prst="rect">
            <a:avLst/>
          </a:prstGeom>
        </p:spPr>
        <p:txBody>
          <a:bodyPr wrap="square" lIns="91439" tIns="45719" rIns="91439" bIns="45719">
            <a:spAutoFit/>
          </a:bodyPr>
          <a:lstStyle/>
          <a:p>
            <a:r>
              <a:rPr lang="zh-CN" altLang="en-US" sz="3733" dirty="0">
                <a:latin typeface="楷体" pitchFamily="49" charset="-122"/>
                <a:ea typeface="楷体" pitchFamily="49" charset="-122"/>
              </a:rPr>
              <a:t>两层和两层以上的房屋。</a:t>
            </a:r>
            <a:endParaRPr lang="zh-CN" altLang="en-US" sz="3733" dirty="0">
              <a:solidFill>
                <a:srgbClr val="000000"/>
              </a:solidFill>
              <a:latin typeface="楷体" pitchFamily="49" charset="-122"/>
              <a:ea typeface="楷体" pitchFamily="49" charset="-122"/>
            </a:endParaRPr>
          </a:p>
        </p:txBody>
      </p:sp>
      <p:sp>
        <p:nvSpPr>
          <p:cNvPr id="20" name="矩形 19"/>
          <p:cNvSpPr/>
          <p:nvPr/>
        </p:nvSpPr>
        <p:spPr>
          <a:xfrm>
            <a:off x="1538991" y="3967468"/>
            <a:ext cx="1622558" cy="666784"/>
          </a:xfrm>
          <a:prstGeom prst="rect">
            <a:avLst/>
          </a:prstGeom>
        </p:spPr>
        <p:txBody>
          <a:bodyPr wrap="none" lIns="91439" tIns="45719" rIns="91439" bIns="45719">
            <a:spAutoFit/>
          </a:bodyPr>
          <a:lstStyle/>
          <a:p>
            <a:pPr defTabSz="914377"/>
            <a:r>
              <a:rPr lang="zh-CN" altLang="en-US" sz="3733" dirty="0">
                <a:solidFill>
                  <a:srgbClr val="0000FF"/>
                </a:solidFill>
                <a:latin typeface="黑体" panose="02010609060101010101" pitchFamily="49" charset="-122"/>
                <a:ea typeface="黑体" panose="02010609060101010101" pitchFamily="49" charset="-122"/>
              </a:rPr>
              <a:t>形声字</a:t>
            </a:r>
            <a:endParaRPr lang="zh-CN" altLang="en-US" sz="2400" dirty="0">
              <a:solidFill>
                <a:srgbClr val="0000FF"/>
              </a:solidFill>
              <a:latin typeface="黑体" panose="02010609060101010101" pitchFamily="49" charset="-122"/>
              <a:ea typeface="黑体" panose="02010609060101010101" pitchFamily="49" charset="-122"/>
            </a:endParaRPr>
          </a:p>
        </p:txBody>
      </p:sp>
      <p:sp>
        <p:nvSpPr>
          <p:cNvPr id="10" name="思想气泡: 云 2"/>
          <p:cNvSpPr/>
          <p:nvPr/>
        </p:nvSpPr>
        <p:spPr>
          <a:xfrm>
            <a:off x="7728181" y="1412777"/>
            <a:ext cx="1824203" cy="764039"/>
          </a:xfrm>
          <a:prstGeom prst="roundRect">
            <a:avLst/>
          </a:prstGeom>
          <a:solidFill>
            <a:schemeClr val="accent4">
              <a:lumMod val="20000"/>
              <a:lumOff val="80000"/>
              <a:alpha val="13000"/>
            </a:schemeClr>
          </a:solidFill>
          <a:ln w="28575">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7" tIns="60959" rIns="121917" bIns="60959" numCol="1" spcCol="0" rtlCol="0" fromWordArt="0" anchor="ctr" anchorCtr="0" forceAA="0" compatLnSpc="1">
            <a:noAutofit/>
          </a:bodyPr>
          <a:lstStyle/>
          <a:p>
            <a:pPr algn="ctr" defTabSz="914377"/>
            <a:endParaRPr lang="zh-CN" altLang="en-US" sz="4267" b="1" dirty="0">
              <a:solidFill>
                <a:prstClr val="white"/>
              </a:solidFill>
              <a:latin typeface="Calibri" panose="020F0502020204030204"/>
              <a:ea typeface="宋体" panose="02010600030101010101" pitchFamily="2" charset="-122"/>
            </a:endParaRPr>
          </a:p>
        </p:txBody>
      </p:sp>
      <p:pic>
        <p:nvPicPr>
          <p:cNvPr id="2050" name="Picture 2"/>
          <p:cNvPicPr>
            <a:picLocks noChangeAspect="1" noChangeArrowheads="1"/>
          </p:cNvPicPr>
          <p:nvPr/>
        </p:nvPicPr>
        <p:blipFill>
          <a:blip r:embed="rId3" cstate="print"/>
          <a:srcRect/>
          <a:stretch>
            <a:fillRect/>
          </a:stretch>
        </p:blipFill>
        <p:spPr bwMode="auto">
          <a:xfrm>
            <a:off x="4175787" y="2276873"/>
            <a:ext cx="2844800" cy="2451100"/>
          </a:xfrm>
          <a:prstGeom prst="cloud">
            <a:avLst/>
          </a:prstGeom>
          <a:noFill/>
          <a:ln w="9525">
            <a:noFill/>
            <a:miter lim="800000"/>
            <a:headEnd/>
            <a:tailEnd/>
          </a:ln>
        </p:spPr>
      </p:pic>
      <p:sp>
        <p:nvSpPr>
          <p:cNvPr id="22" name="思想气泡: 云 1"/>
          <p:cNvSpPr/>
          <p:nvPr/>
        </p:nvSpPr>
        <p:spPr>
          <a:xfrm>
            <a:off x="4271798" y="4581129"/>
            <a:ext cx="3197319" cy="1206705"/>
          </a:xfrm>
          <a:prstGeom prst="cloudCallout">
            <a:avLst>
              <a:gd name="adj1" fmla="val -74671"/>
              <a:gd name="adj2" fmla="val -110528"/>
            </a:avLst>
          </a:prstGeom>
        </p:spPr>
        <p:style>
          <a:lnRef idx="3">
            <a:schemeClr val="lt1"/>
          </a:lnRef>
          <a:fillRef idx="1">
            <a:schemeClr val="accent4"/>
          </a:fillRef>
          <a:effectRef idx="1">
            <a:schemeClr val="accent4"/>
          </a:effectRef>
          <a:fontRef idx="minor">
            <a:schemeClr val="lt1"/>
          </a:fontRef>
        </p:style>
        <p:txBody>
          <a:bodyPr lIns="91439" tIns="45719" rIns="91439" bIns="45719" rtlCol="0" anchor="ctr"/>
          <a:lstStyle/>
          <a:p>
            <a:pPr algn="ctr" defTabSz="914377"/>
            <a:r>
              <a:rPr lang="zh-CN" altLang="en-US" sz="2667" b="1" dirty="0">
                <a:solidFill>
                  <a:schemeClr val="bg1"/>
                </a:solidFill>
                <a:latin typeface="Calibri" panose="020F0502020204030204"/>
                <a:ea typeface="宋体" panose="02010600030101010101" pitchFamily="2" charset="-122"/>
              </a:rPr>
              <a:t>你能给</a:t>
            </a:r>
            <a:r>
              <a:rPr lang="zh-CN" altLang="en-US" sz="2667" b="1" dirty="0">
                <a:solidFill>
                  <a:schemeClr val="bg1"/>
                </a:solidFill>
                <a:latin typeface="Calibri" panose="020F0502020204030204"/>
                <a:ea typeface="宋体" panose="02010600030101010101" pitchFamily="2" charset="-122"/>
              </a:rPr>
              <a:t>“楼”</a:t>
            </a:r>
            <a:r>
              <a:rPr lang="zh-CN" altLang="en-US" sz="2667" b="1" dirty="0">
                <a:solidFill>
                  <a:schemeClr val="bg1"/>
                </a:solidFill>
                <a:latin typeface="Calibri" panose="020F0502020204030204"/>
                <a:ea typeface="宋体" panose="02010600030101010101" pitchFamily="2" charset="-122"/>
              </a:rPr>
              <a:t>组词吗？</a:t>
            </a:r>
          </a:p>
        </p:txBody>
      </p:sp>
    </p:spTree>
    <p:extLst>
      <p:ext uri="{BB962C8B-B14F-4D97-AF65-F5344CB8AC3E}">
        <p14:creationId xmlns:p14="http://schemas.microsoft.com/office/powerpoint/2010/main" val="33754209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1)">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amond(in)">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par>
                                <p:cTn id="22" presetID="9"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dissolv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up)">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bldLvl="0" animBg="1"/>
      <p:bldP spid="16" grpId="0"/>
      <p:bldP spid="17" grpId="0" bldLvl="0" animBg="1"/>
      <p:bldP spid="18" grpId="0" bldLvl="0" animBg="1"/>
      <p:bldP spid="19" grpId="0"/>
      <p:bldP spid="20" grpId="0"/>
      <p:bldP spid="10" grpId="0" bldLvl="0" animBg="1"/>
      <p:bldP spid="2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1714</Words>
  <Application>Microsoft Office PowerPoint</Application>
  <PresentationFormat>宽屏</PresentationFormat>
  <Paragraphs>193</Paragraphs>
  <Slides>41</Slides>
  <Notes>14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41</vt:i4>
      </vt:variant>
    </vt:vector>
  </HeadingPairs>
  <TitlesOfParts>
    <vt:vector size="53" baseType="lpstr">
      <vt:lpstr>Xingkai SC</vt:lpstr>
      <vt:lpstr>黑体</vt:lpstr>
      <vt:lpstr>华文琥珀</vt:lpstr>
      <vt:lpstr>华文细黑</vt:lpstr>
      <vt:lpstr>楷体</vt:lpstr>
      <vt:lpstr>宋体</vt:lpstr>
      <vt:lpstr>新宋体</vt:lpstr>
      <vt:lpstr>Arial</vt:lpstr>
      <vt:lpstr>Calibri</vt:lpstr>
      <vt:lpstr>Calibri Light</vt:lpstr>
      <vt:lpstr>汉语拼音</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Organization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10</cp:revision>
  <dcterms:created xsi:type="dcterms:W3CDTF">2021-10-07T07:00:16Z</dcterms:created>
  <dcterms:modified xsi:type="dcterms:W3CDTF">2021-10-07T07:17:37Z</dcterms:modified>
</cp:coreProperties>
</file>