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85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9"/>
  </p:notesMasterIdLst>
  <p:sldIdLst>
    <p:sldId id="412" r:id="rId2"/>
    <p:sldId id="258" r:id="rId3"/>
    <p:sldId id="413" r:id="rId4"/>
    <p:sldId id="260" r:id="rId5"/>
    <p:sldId id="262" r:id="rId6"/>
    <p:sldId id="263" r:id="rId7"/>
    <p:sldId id="266" r:id="rId8"/>
    <p:sldId id="267" r:id="rId9"/>
    <p:sldId id="270" r:id="rId10"/>
    <p:sldId id="271" r:id="rId11"/>
    <p:sldId id="274" r:id="rId12"/>
    <p:sldId id="275" r:id="rId13"/>
    <p:sldId id="277" r:id="rId14"/>
    <p:sldId id="278" r:id="rId15"/>
    <p:sldId id="279" r:id="rId16"/>
    <p:sldId id="281" r:id="rId17"/>
    <p:sldId id="282" r:id="rId18"/>
    <p:sldId id="284" r:id="rId19"/>
    <p:sldId id="285" r:id="rId20"/>
    <p:sldId id="287" r:id="rId21"/>
    <p:sldId id="288" r:id="rId22"/>
    <p:sldId id="290" r:id="rId23"/>
    <p:sldId id="291" r:id="rId24"/>
    <p:sldId id="293" r:id="rId25"/>
    <p:sldId id="296" r:id="rId26"/>
    <p:sldId id="299" r:id="rId27"/>
    <p:sldId id="301" r:id="rId28"/>
    <p:sldId id="302" r:id="rId29"/>
    <p:sldId id="303" r:id="rId30"/>
    <p:sldId id="305" r:id="rId31"/>
    <p:sldId id="306" r:id="rId32"/>
    <p:sldId id="308" r:id="rId33"/>
    <p:sldId id="309" r:id="rId34"/>
    <p:sldId id="311" r:id="rId35"/>
    <p:sldId id="313" r:id="rId36"/>
    <p:sldId id="315" r:id="rId37"/>
    <p:sldId id="316" r:id="rId38"/>
    <p:sldId id="318" r:id="rId39"/>
    <p:sldId id="319" r:id="rId40"/>
    <p:sldId id="321" r:id="rId41"/>
    <p:sldId id="322" r:id="rId42"/>
    <p:sldId id="324" r:id="rId43"/>
    <p:sldId id="326" r:id="rId44"/>
    <p:sldId id="327" r:id="rId45"/>
    <p:sldId id="329" r:id="rId46"/>
    <p:sldId id="330" r:id="rId47"/>
    <p:sldId id="333" r:id="rId48"/>
    <p:sldId id="336" r:id="rId49"/>
    <p:sldId id="338" r:id="rId50"/>
    <p:sldId id="341" r:id="rId51"/>
    <p:sldId id="343" r:id="rId52"/>
    <p:sldId id="345" r:id="rId53"/>
    <p:sldId id="347" r:id="rId54"/>
    <p:sldId id="349" r:id="rId55"/>
    <p:sldId id="350" r:id="rId56"/>
    <p:sldId id="352" r:id="rId57"/>
    <p:sldId id="353" r:id="rId58"/>
    <p:sldId id="355" r:id="rId59"/>
    <p:sldId id="357" r:id="rId60"/>
    <p:sldId id="359" r:id="rId61"/>
    <p:sldId id="360" r:id="rId62"/>
    <p:sldId id="362" r:id="rId63"/>
    <p:sldId id="365" r:id="rId64"/>
    <p:sldId id="366" r:id="rId65"/>
    <p:sldId id="368" r:id="rId66"/>
    <p:sldId id="371" r:id="rId67"/>
    <p:sldId id="372" r:id="rId68"/>
    <p:sldId id="374" r:id="rId69"/>
    <p:sldId id="375" r:id="rId70"/>
    <p:sldId id="377" r:id="rId71"/>
    <p:sldId id="379" r:id="rId72"/>
    <p:sldId id="381" r:id="rId73"/>
    <p:sldId id="383" r:id="rId74"/>
    <p:sldId id="385" r:id="rId75"/>
    <p:sldId id="386" r:id="rId76"/>
    <p:sldId id="388" r:id="rId77"/>
    <p:sldId id="390" r:id="rId78"/>
    <p:sldId id="392" r:id="rId79"/>
    <p:sldId id="395" r:id="rId80"/>
    <p:sldId id="397" r:id="rId81"/>
    <p:sldId id="400" r:id="rId82"/>
    <p:sldId id="402" r:id="rId83"/>
    <p:sldId id="403" r:id="rId84"/>
    <p:sldId id="405" r:id="rId85"/>
    <p:sldId id="407" r:id="rId86"/>
    <p:sldId id="409" r:id="rId87"/>
    <p:sldId id="410" r:id="rId88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>
        <p:scale>
          <a:sx n="50" d="100"/>
          <a:sy n="50" d="100"/>
        </p:scale>
        <p:origin x="-2142" y="-1284"/>
      </p:cViewPr>
      <p:guideLst>
        <p:guide orient="horz" pos="2154"/>
        <p:guide pos="3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019版53Bppt模板\2019版53Bppt模板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8800" cy="684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52.xml"/><Relationship Id="rId3" Type="http://schemas.openxmlformats.org/officeDocument/2006/relationships/slideLayout" Target="../slideLayouts/slideLayout3.xml"/><Relationship Id="rId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/>
          <p:nvPr/>
        </p:nvGrpSpPr>
        <p:grpSpPr>
          <a:xfrm>
            <a:off x="7508240" y="-771460"/>
            <a:ext cx="1477010" cy="687221"/>
            <a:chOff x="7877866" y="892779"/>
            <a:chExt cx="928694" cy="761923"/>
          </a:xfrm>
        </p:grpSpPr>
        <p:sp>
          <p:nvSpPr>
            <p:cNvPr id="15" name="圆角矩形 14"/>
            <p:cNvSpPr/>
            <p:nvPr/>
          </p:nvSpPr>
          <p:spPr>
            <a:xfrm>
              <a:off x="7898656" y="892779"/>
              <a:ext cx="888995" cy="761923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77866" y="1017955"/>
              <a:ext cx="928694" cy="5105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hlinkClick r:id="rId7" action="ppaction://hlinksldjump"/>
                </a:rPr>
                <a:t>五年高考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hlinkClick r:id="rId8" action="ppaction://hlinksldjump"/>
                </a:rPr>
                <a:t>三年</a:t>
              </a:r>
              <a:r>
                <a:rPr kumimoji="0" lang="zh-CN" altLang="en-US" sz="1200" b="1" i="0" u="sng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hlinkClick r:id="rId8" action="ppaction://hlinksldjump"/>
                </a:rPr>
                <a:t>模拟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hlinkClick r:id="rId9" action="ppaction://hlinksldjump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454901" y="-633"/>
            <a:ext cx="1740535" cy="787295"/>
          </a:xfrm>
          <a:prstGeom prst="rect">
            <a:avLst/>
          </a:prstGeom>
          <a:solidFill>
            <a:srgbClr val="A022B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2"/>
          <p:cNvGrpSpPr/>
          <p:nvPr/>
        </p:nvGrpSpPr>
        <p:grpSpPr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12" name="流程图: 终止 11"/>
            <p:cNvSpPr/>
            <p:nvPr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0">
                  <a:srgbClr val="7030A0"/>
                </a:gs>
                <a:gs pos="25000">
                  <a:srgbClr val="FF99FF"/>
                </a:gs>
                <a:gs pos="75000">
                  <a:srgbClr val="9900FF"/>
                </a:gs>
                <a:gs pos="100000">
                  <a:srgbClr val="7030A0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栏目索引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-6985" y="4717438"/>
            <a:ext cx="9144000" cy="1114754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lnSpc>
                <a:spcPts val="4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0" kern="0" cap="none" spc="0" normalizeH="0" baseline="0" noProof="0" dirty="0" smtClean="0"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专题九  图文转换</a:t>
            </a:r>
            <a:r>
              <a:rPr kumimoji="0" lang="en-US" altLang="zh-CN" sz="2800" b="0" kern="0" cap="none" spc="0" normalizeH="0" baseline="0" noProof="0" dirty="0"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/>
            </a:r>
            <a:br>
              <a:rPr kumimoji="0" lang="en-US" altLang="zh-CN" sz="2800" b="0" kern="0" cap="none" spc="0" normalizeH="0" baseline="0" noProof="0" dirty="0"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</a:br>
            <a:endParaRPr kumimoji="0" lang="zh-CN" altLang="en-US" sz="2800" b="0" kern="0" cap="none" spc="0" normalizeH="0" baseline="0" noProof="0" dirty="0">
              <a:latin typeface="黑体" panose="02010600030101010101" pitchFamily="49" charset="-122"/>
              <a:ea typeface="黑体" panose="0201060003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ctrTitle" idx="4294967295"/>
          </p:nvPr>
        </p:nvSpPr>
        <p:spPr>
          <a:xfrm>
            <a:off x="0" y="3926975"/>
            <a:ext cx="9144000" cy="68405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 eaLnBrk="1" hangingPunct="1"/>
            <a:r>
              <a:rPr lang="zh-CN" altLang="en-US" sz="2400" b="1" dirty="0" smtClean="0">
                <a:solidFill>
                  <a:schemeClr val="tx1"/>
                </a:solidFill>
                <a:ea typeface="黑体" panose="02010600030101010101" pitchFamily="49" charset="-122"/>
              </a:rPr>
              <a:t>高考语文</a:t>
            </a:r>
            <a:r>
              <a:rPr lang="zh-CN" altLang="en-US" sz="4000" dirty="0" smtClean="0">
                <a:solidFill>
                  <a:schemeClr val="tx1"/>
                </a:solidFill>
                <a:ea typeface="黑体" panose="02010600030101010101" pitchFamily="49" charset="-122"/>
              </a:rPr>
              <a:t> </a:t>
            </a:r>
            <a:r>
              <a:rPr lang="zh-CN" altLang="en-US" sz="1800" dirty="0" smtClean="0">
                <a:solidFill>
                  <a:schemeClr val="tx1"/>
                </a:solidFill>
                <a:ea typeface="黑体" panose="02010600030101010101" pitchFamily="49" charset="-122"/>
              </a:rPr>
              <a:t>(浙江专用</a:t>
            </a:r>
            <a:r>
              <a:rPr lang="zh-CN" altLang="en-US" sz="1800" dirty="0">
                <a:solidFill>
                  <a:schemeClr val="tx1"/>
                </a:solidFill>
                <a:ea typeface="黑体" panose="02010600030101010101" pitchFamily="49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(示例)不矛盾。虽然画面上的人物没有眼睛,但读者可以从他们扬着头、张着嘴的神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态中体会到这群活泼可爱的孩子正沉浸于唱歌而带来的欢乐之中。鲁迅先生用“极省俭”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的语言画人物的眼睛,丰子恺先生讲究“意到而笔不到”,二者都是通过寥寥数笔刻画出人物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的个性,所以不矛盾。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553422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本题考查图文转换的能力。解答此题,首先要抓住漫画上人物的特征,结合标题“村学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校的音乐课”来分析丰子恺不画人物眼睛的原因;其次要理解鲁迅先生“画眼睛”所反映的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创作主张;最后分析二人创作理念的异同。组织答案时,要先做出判断,再阐述理由,表达要力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求简洁、准确、通顺。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88404" y="3991773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方法技巧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漫画解读“四看”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一看标题。标题是漫画的眼睛,通过看标题,可以洞察其内涵。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二看画面。景物画,要抓住背景、物象之间的关系,深入分析;人物画,要弄清人物的活动场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所、背景、动作、表情、语言等。只有把整个画面的多个要素综合在一起,仔细观察画面,才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能读懂漫画。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三看漫画中的文字。这些文字画龙点睛,对领会漫画的寓意大有帮助。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四看夸张之处。它往往是漫画的弦外之音,是寓意所在。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1080000"/>
            <a:ext cx="8127000" cy="5220000"/>
            <a:chOff x="540000" y="1080000"/>
            <a:chExt cx="812700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4.(2018江苏,5)下列选项中,对下图漫画寓意的理解最贴切的一项是(3分)</a:t>
              </a:r>
              <a:r>
                <a:rPr lang="zh-CN" altLang="en-US" sz="1195" kern="0" spc="333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　　)</a:t>
              </a:r>
              <a:endParaRPr lang="zh-CN" altLang="en-US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40000" y="4061808"/>
              <a:ext cx="8127000" cy="2238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A.过程特别艰难,可能预示着这一次收获很大。</a:t>
              </a:r>
              <a:endParaRPr lang="zh-CN" altLang="en-US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B.在我们不注意的地方往往隐藏着巨大的困难。</a:t>
              </a:r>
              <a:endParaRPr lang="zh-CN" altLang="en-US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C.对努力挣得的东西,人们会牢牢地抱住不放。</a:t>
              </a:r>
              <a:endParaRPr lang="zh-CN" altLang="en-US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D.懂得知足常乐,会使生活中的困难更少一些。</a:t>
              </a:r>
              <a:endParaRPr lang="zh-CN" altLang="en-US"/>
            </a:p>
          </p:txBody>
        </p:sp>
        <p:pic>
          <p:nvPicPr>
            <p:cNvPr id="4" name="图片 4" descr="textimage4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1538" y="1619113"/>
              <a:ext cx="1917630" cy="237266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A    本题考查图文转换的能力。注意将文字与画面一一对应。B.“在我们不注意的地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方”与漫画不能对应,因为图中的兔子已经在拔萝卜了,不能说“不注意”。C.“努力挣得的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东西”与漫画不能对应,因为图中的兔子还没有拔出萝卜,不能说“挣得”。D.“知足常乐”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与漫画不能对应,如果是“知足常乐”,漫画中兔子的背篓里已经装满了萝卜,就应该放弃拔那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个大萝卜。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09522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方法技巧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图文转换题“三入手”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一是从题干入手,明要求;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二是从图画入手,明内容;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三是从选项入手,明答案。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9750" y="1080000"/>
            <a:ext cx="8127250" cy="5220000"/>
            <a:chOff x="539750" y="1080000"/>
            <a:chExt cx="812725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5.(2017天津,20)下面是2006年度和2016年度有关“天津旅游”的词云图,是根据国内十大旅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游网站筛选出的高频词汇生成的,字号越大,表示该词出现的频率越高,关注度就越高。(9分)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710" kern="0" spc="32364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zh-CN" altLang="en-US" dirty="0" smtClean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09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2006年度“天津旅游”词云图</a:t>
              </a:r>
              <a:endParaRPr lang="zh-CN" altLang="en-US" dirty="0"/>
            </a:p>
          </p:txBody>
        </p:sp>
        <p:pic>
          <p:nvPicPr>
            <p:cNvPr id="3" name="图片 3" descr="textimage5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9750" y="2093825"/>
              <a:ext cx="4302626" cy="26703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5220000"/>
            <a:chOff x="540000" y="1080000"/>
            <a:chExt cx="812700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710" kern="0" spc="32364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zh-CN" altLang="en-US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09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2016年度“天津旅游”词云图</a:t>
              </a:r>
              <a:endParaRPr lang="zh-CN" altLang="en-US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(1)请对比两幅词云图,简要概括天津旅游十年间发生的变化。(3分)</a:t>
              </a:r>
              <a:endParaRPr lang="zh-CN" altLang="en-US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(2)结合2016年度词云图反映的情况,为天津旅游写一段80字左右的宣传推介短文。(6分)</a:t>
              </a:r>
              <a:endParaRPr lang="zh-CN" altLang="en-US"/>
            </a:p>
          </p:txBody>
        </p:sp>
        <p:pic>
          <p:nvPicPr>
            <p:cNvPr id="3" name="图片 3" descr="textimage6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4414" y="1920071"/>
              <a:ext cx="4053988" cy="251603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(1)(示例)2006年游人对自然景观和人文景观的关注度较高,侧重景观欣赏;2016年游人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对城市文化和民俗特色的关注度较高,侧重文化体验。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(2)(示例)天津旅游资源丰富,景色优美,既有“津门十景”,也有天津“三绝”。在这里可以品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尝到正宗的煎饼馃子和狗不理包子等风味名吃,欣赏天津快板、京韵大鼓、传统相声等特色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曲艺。天津是一座有“颜值”、有“内涵”的城市,天津欢迎您! 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2991641"/>
            <a:ext cx="8127000" cy="24275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(1)2006年高频词为“海河”“蓟县”“风景”“景区”“门票”等,可知2006年游人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对自然景观和人文景观的关注度较高。2016年高频词为“文化”“休闲”“民俗”“特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色”“相声”等,可知2016年游人对文化民俗的关注度较高。依据高频词的变化,可知这十年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天津旅游的变化特点。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(2)本题考查学生的语言表达能力。为了实现特定目标,达到宣传鼓动的目的,宣传推介短文往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往用通俗的话语诠释重要的观念,传递最新的信息,因而要求语言简洁凝练,显明易记,易于传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播,具有感染力和鼓动性。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4689169"/>
            <a:chOff x="540000" y="1080000"/>
            <a:chExt cx="8127000" cy="468916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6891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6.(2017江苏,5)下列诗句中,与下图漫画的情境最吻合的一项是(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6605" kern="0" spc="292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780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780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78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A.小梅香里黄莺啭,垂柳阴中白马嘶。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B.门外平桥连柳堤,归来晚树黄莺啼。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C.学语莺儿飞未稳,放身斜坠绿杨枝。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D.黄莺久住浑相识,欲别频啼四五声。</a:t>
              </a:r>
              <a:endParaRPr lang="zh-CN" altLang="en-US" dirty="0"/>
            </a:p>
          </p:txBody>
        </p:sp>
        <p:pic>
          <p:nvPicPr>
            <p:cNvPr id="3" name="图片 3" descr="textimage7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8662" y="1634319"/>
              <a:ext cx="1747780" cy="255974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D　A.“黄莺”并没有在“小梅香里啭”,图中也不见“白马嘶”。B.不见“门外平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桥连柳堤”,也不是“归来”。C.完全背离了画面的意义。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1848633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易错警示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如果不仔细观察画面,考生很容易答错。观察时应该注意画面的每一个组成部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分。黄莺停歇在柳树枝头,而不是梅树上,也谈不上“飞未稳”;另外,画面上的两个人走向等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待他们的船,船工在撑着船篙等候,黄莺朝着他们的背影啼叫。所以,解答此类题,首先应仔细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观察画面,其次要准确理解诗句意思。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9750" y="1080000"/>
            <a:ext cx="8127250" cy="3872837"/>
            <a:chOff x="539750" y="1080000"/>
            <a:chExt cx="8127250" cy="387283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7063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7.(2016课标全国Ⅰ,17)下面是某校“中华文化体验”计划的初步构思框架,请把这个构思写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成一段话,要求内容完整,表述准确,语言连贯,不超过85个字。(6分) </a:t>
              </a:r>
              <a:endParaRPr lang="zh-CN" altLang="en-US" dirty="0"/>
            </a:p>
          </p:txBody>
        </p:sp>
        <p:pic>
          <p:nvPicPr>
            <p:cNvPr id="3" name="图片 3" descr="textimage8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9750" y="1905163"/>
              <a:ext cx="3987304" cy="304767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(示例)本次“中华文化体验”计划开设旗袍、围棋、国画三个讲座,并开展三项活动: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利用体育课体验太极拳,利用手工课体验中国结和剪纸艺术,年终举行太极拳表演和作品展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134385"/>
            <a:ext cx="8127000" cy="21446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这是一个“中华文化体验”计划的初步构思框架。“中华文化体验”分活动与讲座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两部分。活动包括体育课上的太极拳体验,手工课上的中国结与剪纸体验,还有年终的表演、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展示。讲座包括旗袍、围棋、国画等内容。把所给信息用连贯的话语连缀起来表达即可。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评析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准确、简明、连贯是语言表达的基本要求,具有重要的实用价值。本题用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15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图文转换的方式进行考查。构思框架逻辑清晰、结构紧凑,便于学生用自己的语言来转述。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难度与2015年的徽标题相比略有降低。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/>
        </p:nvGrpSpPr>
        <p:grpSpPr>
          <a:xfrm>
            <a:off x="3298985" y="1062815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五年高考</a:t>
              </a:r>
            </a:p>
          </p:txBody>
        </p:sp>
      </p:grpSp>
      <p:sp>
        <p:nvSpPr>
          <p:cNvPr id="6" name="TextBox 11"/>
          <p:cNvSpPr txBox="1"/>
          <p:nvPr/>
        </p:nvSpPr>
        <p:spPr>
          <a:xfrm>
            <a:off x="2829753" y="1685286"/>
            <a:ext cx="3413114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A组  自主命题·浙江卷题组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40000" y="2254531"/>
            <a:ext cx="8127000" cy="3111560"/>
            <a:chOff x="540000" y="2254531"/>
            <a:chExt cx="8127000" cy="311156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2254531"/>
              <a:ext cx="8127000" cy="3084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(2015浙江,7)阅读下面的图表,根据要求完成题目。(5分)</a:t>
              </a:r>
              <a:endParaRPr lang="zh-CN" altLang="en-US" dirty="0"/>
            </a:p>
          </p:txBody>
        </p:sp>
        <p:pic>
          <p:nvPicPr>
            <p:cNvPr id="8" name="图片 3" descr="textimage0.jpe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62818" y="2705889"/>
              <a:ext cx="4753156" cy="266020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3797163"/>
            <a:chOff x="540000" y="1080000"/>
            <a:chExt cx="8127000" cy="379716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7063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8.(2016课标全国Ⅱ,17)下面是某校团委“中国梦演讲赛”工作的初步构思框架,请把这个构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思写成一段话,要求内容得当,表述准确,语言连贯,不超过85个字。(6分)</a:t>
              </a:r>
              <a:endParaRPr lang="zh-CN" altLang="en-US" dirty="0"/>
            </a:p>
          </p:txBody>
        </p:sp>
        <p:pic>
          <p:nvPicPr>
            <p:cNvPr id="3" name="图片 3" descr="textimage10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8662" y="1980837"/>
              <a:ext cx="4634122" cy="289632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(示例)“中国梦演讲赛”拟于5月4日举行,赛事需要组织和宣传。组织工作需要联系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报告厅,选拔20名参赛者,最后评出6个奖项;宣传工作包括出海报、组稿,并在学校网站和校报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报道。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05823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本题考查图文转换的能力。首先要读图,读图时要全面理解图中各个组成部分的含义,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包括图形的名称、标注等;具体到此图,则要重点分析组织工作与宣传工作之间的交叉关系,然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后用准确、简明、连贯的语言表达出来。叙述时要把握框架的结构,按照自上而下的顺序逐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层介绍。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5220000"/>
            <a:chOff x="540000" y="1080000"/>
            <a:chExt cx="812700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9.(2016课标全国Ⅲ,17)下面是某高中举办迎新生晚会的构思框架,请把这个构思写成一段话,</a:t>
              </a:r>
              <a:r>
                <a:t/>
              </a:r>
              <a:br/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要求内容完整,表述准确,语言连贯,不超过80个字。(6分)</a:t>
              </a:r>
              <a:endParaRPr lang="zh-CN" altLang="en-US"/>
            </a:p>
          </p:txBody>
        </p:sp>
        <p:pic>
          <p:nvPicPr>
            <p:cNvPr id="3" name="图片 3" descr="textimage11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14480" y="1905823"/>
              <a:ext cx="2752894" cy="322895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(示例)本次迎新生晚会由高二、高三同学排练演出节目,节目内容以反映中学生学习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生活为主,形式不限。要提前通知各年级并动员相关同学积极参加,演出后进行评奖。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1848633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这是一个有关迎新生晚会的构思框架图,全图共分三个层级:第一层为主题,即迎新生晚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会;第二层分通知动员、演出、评奖三个环节;第三层级有参演人员、演出内容、表演形式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(不限)。按照由下到上或由上到下的顺序阐述图中信息均可,但要注意不要遗漏信息。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1077103"/>
            <a:ext cx="8391836" cy="3146406"/>
            <a:chOff x="540000" y="1077103"/>
            <a:chExt cx="8391836" cy="314640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10.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804836" y="1077103"/>
              <a:ext cx="8127000" cy="7063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(2015课标全国Ⅰ,17)右面是中国邮政为保护地球水环境发行的邮票中的主体图形,请写出构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图要素,并说明图形寓意,要求语意简明,句子通顺,不超过80个字。(6分)</a:t>
              </a:r>
              <a:endParaRPr lang="zh-CN" altLang="en-US" dirty="0"/>
            </a:p>
          </p:txBody>
        </p:sp>
        <p:pic>
          <p:nvPicPr>
            <p:cNvPr id="4" name="图片 4" descr="textimage12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43174" y="1991509"/>
              <a:ext cx="3348000" cy="2232000"/>
            </a:xfrm>
            <a:prstGeom prst="rect">
              <a:avLst/>
            </a:prstGeom>
          </p:spPr>
        </p:pic>
      </p:grpSp>
      <p:sp>
        <p:nvSpPr>
          <p:cNvPr id="6" name="TextBox 2"/>
          <p:cNvSpPr txBox="1"/>
          <p:nvPr/>
        </p:nvSpPr>
        <p:spPr>
          <a:xfrm>
            <a:off x="540000" y="4420401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(示例)该图由地球、清流、鱼、手和浊流构成。地球上各种鱼在清澈的水流里游动,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人类之手正在阻挡排向清流中的污水,整个图形表达了人类保护水环境、拒绝水污染的决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心。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9750" y="5474786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可采取从背景到主体、从左到右的空间顺序来描述构图要素。说明寓意时,要抓住图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形的特点,展开想象,并联系“保护地球水环境”的主题,用准确、规范的语言表达出来。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1072341"/>
            <a:ext cx="8444224" cy="3374474"/>
            <a:chOff x="540000" y="1072341"/>
            <a:chExt cx="8444224" cy="3374474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11.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857224" y="1072341"/>
              <a:ext cx="8127000" cy="7063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(2015课标全国Ⅱ,17)右面是联合国发行的“联合我们的力量”邮票中的主体图形,请写出构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图要素,并说明图形寓意,要求语意简明,句子通顺,不超过85个字。(6分)</a:t>
              </a:r>
              <a:endParaRPr lang="zh-CN" altLang="en-US" dirty="0"/>
            </a:p>
          </p:txBody>
        </p:sp>
        <p:pic>
          <p:nvPicPr>
            <p:cNvPr id="4" name="图片 4" descr="textimage13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43174" y="1920071"/>
              <a:ext cx="2150420" cy="2526744"/>
            </a:xfrm>
            <a:prstGeom prst="rect">
              <a:avLst/>
            </a:prstGeom>
          </p:spPr>
        </p:pic>
      </p:grpSp>
      <p:sp>
        <p:nvSpPr>
          <p:cNvPr id="6" name="TextBox 2"/>
          <p:cNvSpPr txBox="1"/>
          <p:nvPr/>
        </p:nvSpPr>
        <p:spPr>
          <a:xfrm>
            <a:off x="540000" y="4706153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(示例)图形由橄榄枝和多面旗帜组成,这些旗帜又巧妙地构成一只飞翔的鸽子。旗帜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代表不同国家,鸽子代表和平,飞鸽衔着橄榄枝,强化了和平寓意,整个图形表示各国应齐心协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力,维护和平。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9750" y="5831976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该邮票的构图要素有橄榄枝、旗帜、飞翔的鸽子,三个构图要素综合起来传达出和平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的寓意。表达时要注意句子通顺、简明,字数符合要求。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9750" y="1277129"/>
            <a:ext cx="8127000" cy="4259866"/>
            <a:chOff x="539750" y="1277129"/>
            <a:chExt cx="8127000" cy="4259866"/>
          </a:xfrm>
        </p:grpSpPr>
        <p:sp>
          <p:nvSpPr>
            <p:cNvPr id="3" name="TextBox 3"/>
            <p:cNvSpPr txBox="1"/>
            <p:nvPr/>
          </p:nvSpPr>
          <p:spPr>
            <a:xfrm>
              <a:off x="539750" y="1277129"/>
              <a:ext cx="8127000" cy="1059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12.(2015江苏,5)下列对“中国文化遗产”标志理解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不恰当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的一项是</a:t>
              </a:r>
              <a:r>
                <a:rPr lang="zh-CN" altLang="en-US" sz="1195" kern="0" spc="333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A.标志整体呈圆形,既体现民族团结、和谐包容的文化内涵,也体现文化遗产保护的理念。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B.标志中的太阳神鸟图案动感很强,既体现中国文化强大的向心力,也体现自强不息的民族精神。</a:t>
              </a:r>
              <a:endParaRPr lang="zh-CN" altLang="en-US" dirty="0"/>
            </a:p>
          </p:txBody>
        </p:sp>
        <p:pic>
          <p:nvPicPr>
            <p:cNvPr id="4" name="图片 4" descr="textimage14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28926" y="3063079"/>
              <a:ext cx="2447598" cy="2473916"/>
            </a:xfrm>
            <a:prstGeom prst="rect">
              <a:avLst/>
            </a:prstGeom>
          </p:spPr>
        </p:pic>
        <p:sp>
          <p:nvSpPr>
            <p:cNvPr id="5" name="TextBox 2"/>
            <p:cNvSpPr txBox="1"/>
            <p:nvPr/>
          </p:nvSpPr>
          <p:spPr>
            <a:xfrm>
              <a:off x="539750" y="2348699"/>
              <a:ext cx="8127000" cy="6616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C.标志中的神鸟与太阳光芒的数目,暗合中国文化中四季、四方、十二生肖、十二时辰等元素。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D.标志中光芒四射的太阳,既象征着光明、生命和永恒,也象征着我国飞速发展的文化产业。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D　首先要明确,该图案是“中国文化遗产”的标志,对其解说必须体现中国文化遗产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的特点。其次要审读四个选项,看哪个选项符合或不符合“中国文化遗产”的内涵。D项所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言“太阳”的第一个“象征”不是“中国文化遗产”独有,第二个“象征”不属于“遗产”。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13.(2015湖北,20)南水北调中线干线工程输水路线,源起湖北丹江口水库,终至北京、天津。请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依据下图,用一段文字描述该干线工程的输水路线。要求: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①包含图示总干渠经过地;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②不少于5个动词;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③语言表达准确、简明、连贯;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④不超过80字。(4分)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770" kern="0" spc="485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5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3174" y="3429000"/>
            <a:ext cx="1857375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(示例)一渠清泉,源自丹江口水库,从南阳上郑州,穿越黄河,过焦作,出安阳,入河北邯郸,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经邢台,走石家庄,分流东至天津,北达北京。源源南水北流去,绵绵千里饮甘泉。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1848633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一要认真观察图片信息,除了输水路线的起点(丹江口水库)、终点(天津、北京)及经过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的城市外,还应注意“输水线路横跨黄河,经石家庄后分为两个支流”的信息; 然后按从南到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北的顺序介绍。 二要准确使用动词,可用拟人的手法,增强动词的表现力。另外,还要注意语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言的准确、简明、连贯,字数不超过80字。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81208" y="1420005"/>
            <a:ext cx="8285542" cy="3143272"/>
            <a:chOff x="381208" y="1420005"/>
            <a:chExt cx="8285542" cy="3143272"/>
          </a:xfrm>
        </p:grpSpPr>
        <p:sp>
          <p:nvSpPr>
            <p:cNvPr id="7" name="TextBox 2"/>
            <p:cNvSpPr txBox="1"/>
            <p:nvPr/>
          </p:nvSpPr>
          <p:spPr>
            <a:xfrm>
              <a:off x="539750" y="1420005"/>
              <a:ext cx="8127000" cy="176586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(1)给图表拟一个标题。(不超过25字)(2分)</a:t>
              </a:r>
              <a:endPara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(2)根据图表数据,得出相关结论。(不超过40字)(3分)</a:t>
              </a:r>
              <a:endParaRPr lang="zh-CN" altLang="en-US" dirty="0"/>
            </a:p>
          </p:txBody>
        </p:sp>
        <p:pic>
          <p:nvPicPr>
            <p:cNvPr id="16691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76206" y="1905779"/>
              <a:ext cx="5067364" cy="8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6915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81208" y="3247223"/>
              <a:ext cx="5619552" cy="1316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3054650"/>
            <a:chOff x="540000" y="1080000"/>
            <a:chExt cx="8127000" cy="305465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25774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14.(2015湖北,22)欣赏下边的天鹅戏水图,围绕“早春”,写一首小诗或一则短文。要求:①突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出景物特征;②语言表达鲜明、生动;③不超过80字。(4分)</a:t>
              </a:r>
              <a:endParaRPr lang="zh-CN" altLang="en-US" dirty="0" smtClean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8105" kern="0" spc="15368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dirty="0"/>
            </a:p>
          </p:txBody>
        </p:sp>
        <p:pic>
          <p:nvPicPr>
            <p:cNvPr id="3" name="图片 3" descr="textimage16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786" y="1915292"/>
              <a:ext cx="2994222" cy="221935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750" y="107495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(示例1)一池水融融,几丝柳依依。天鹅知春暖,悠游自在啼。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(示例2)东风轻拂,柳条上钻出了片片嫩叶,丝丝柔条,袅袅依依。几只黑天鹅伸着长长的脖子,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如公主般雍容优雅,在一池碧水中自在地嬉戏,悠然地游弋;绿水微漾,泛起圈圈涟漪。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509" y="2235569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答题时要突出画面中的天鹅、水、柳丝这些构图要素,通过描写景物的细小特色突出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早春的景物特征,比如柳条的质地、天鹅的姿态、绿水的涟漪等。可以在紧扣画面要素的基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础上,根据读过的描写早春的诗文或词句进行构思。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9750" y="1080000"/>
            <a:ext cx="8127250" cy="2702041"/>
            <a:chOff x="539750" y="1080000"/>
            <a:chExt cx="8127250" cy="270204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26603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15.(2015天津,21)下列三幅劝阻吸烟的手势图,你认为哪一幅最好?请结合图像说明理由。要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求70字左右。(5分)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8465" kern="0" spc="46359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dirty="0"/>
            </a:p>
          </p:txBody>
        </p:sp>
        <p:pic>
          <p:nvPicPr>
            <p:cNvPr id="3" name="图片 3" descr="textimage17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9750" y="1848633"/>
              <a:ext cx="5816134" cy="193340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33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(示例1)我认为第一幅劝阻吸烟的手势图最好。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第一幅图中的女孩以手捂鼻,形象调皮,语言含蓄,提示吸烟者要考虑他人感受,委婉地表达了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劝阻吸烟之意,吸烟者易于接受。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(示例2)我认为第二幅劝阻吸烟的手势图最好。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第二幅图中的女孩五指并拢,手心向外,像警察发出明确警示一样,态度坚决,明确表示了劝阻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吸烟之意,对吸烟者有较强的警示作用。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(示例3)我认为第三幅劝阻吸烟的手势图最好。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第三幅图中的女孩借用了体育比赛的暂停手势,既具有幽默感,又不乏坚决的态度,还留有“你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一会儿到可以吸烟的地方吸吧”的委婉余地,劝阻效果更好。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27752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仔细观察三幅图,以手势特点,“我介意”“不可以”“请停止”的含义、语气、效果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等角度为切入点,组织语言说明理由。答案不唯一,但观点要明确,理由要充分。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39750" y="1080000"/>
            <a:ext cx="8127250" cy="5336649"/>
            <a:chOff x="539750" y="1080000"/>
            <a:chExt cx="8127250" cy="5336649"/>
          </a:xfrm>
        </p:grpSpPr>
        <p:grpSp>
          <p:nvGrpSpPr>
            <p:cNvPr id="5" name="组合 4"/>
            <p:cNvGrpSpPr/>
            <p:nvPr/>
          </p:nvGrpSpPr>
          <p:grpSpPr>
            <a:xfrm>
              <a:off x="539750" y="1080000"/>
              <a:ext cx="8127250" cy="5220000"/>
              <a:chOff x="539750" y="1080000"/>
              <a:chExt cx="8127250" cy="5220000"/>
            </a:xfrm>
          </p:grpSpPr>
          <p:sp>
            <p:nvSpPr>
              <p:cNvPr id="2" name="TextBox 2"/>
              <p:cNvSpPr txBox="1"/>
              <p:nvPr/>
            </p:nvSpPr>
            <p:spPr>
              <a:xfrm>
                <a:off x="540000" y="1080000"/>
                <a:ext cx="8127000" cy="5220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16.(2015安徽,19)请根据示意图,提取文字材料中的相应信息,并用一句话表述出来。要求:简</a:t>
                </a:r>
                <a:r>
                  <a:t/>
                </a:r>
                <a:br/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明、准确,不超过70字。(6分)</a:t>
                </a:r>
                <a:endParaRPr lang="zh-CN" altLang="en-US"/>
              </a:p>
            </p:txBody>
          </p:sp>
          <p:sp>
            <p:nvSpPr>
              <p:cNvPr id="3" name="TextBox 3"/>
              <p:cNvSpPr txBox="1"/>
              <p:nvPr/>
            </p:nvSpPr>
            <p:spPr>
              <a:xfrm>
                <a:off x="540000" y="3911616"/>
                <a:ext cx="8127000" cy="23883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2015年4月15日,亚洲基础设施投资银行的57个意向创始成员国已全部确定。在完成各国审批</a:t>
                </a:r>
                <a:r>
                  <a:t/>
                </a:r>
                <a:br/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程序后,亚投行有望在2015年底之前正式成立并投入运行。</a:t>
                </a:r>
                <a:endParaRPr lang="zh-CN" altLang="en-US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据测算,2010—2020年,亚洲每年大约需要8000亿美元的基础设施投资,而现有的世界银行、亚</a:t>
                </a:r>
                <a:r>
                  <a:t/>
                </a:r>
                <a:br/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洲开发银行等国际多边机构都无法满足需求。亚投行将有效弥补其中的资金缺口,具体方式</a:t>
                </a:r>
                <a:r>
                  <a:t/>
                </a:r>
                <a:br/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有贷款、股权投资以及提供担保等。</a:t>
                </a:r>
                <a:endParaRPr lang="zh-CN" altLang="en-US"/>
              </a:p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1530" kern="0" dirty="0" smtClean="0">
                    <a:solidFill>
                      <a:srgbClr val="000000"/>
                    </a:solidFill>
                    <a:latin typeface="Times New Roman" panose="02020603050405020304" pitchFamily="65" charset="-122"/>
                    <a:ea typeface="宋体" panose="02010600030101010101" pitchFamily="2" charset="-122"/>
                  </a:rPr>
                  <a:t>可以预期,在亚投行的支持下,亚洲各国将掀起新一轮基础设施建设高潮,建设项目集中在公</a:t>
                </a:r>
                <a:endParaRPr lang="zh-CN" altLang="en-US"/>
              </a:p>
            </p:txBody>
          </p:sp>
          <p:pic>
            <p:nvPicPr>
              <p:cNvPr id="4" name="图片 4" descr="textimage18.jpe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9750" y="1911325"/>
                <a:ext cx="6610544" cy="1866134"/>
              </a:xfrm>
              <a:prstGeom prst="rect">
                <a:avLst/>
              </a:prstGeom>
            </p:spPr>
          </p:pic>
        </p:grpSp>
        <p:sp>
          <p:nvSpPr>
            <p:cNvPr id="6" name="TextBox 2"/>
            <p:cNvSpPr txBox="1"/>
            <p:nvPr/>
          </p:nvSpPr>
          <p:spPr>
            <a:xfrm>
              <a:off x="539750" y="6063475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路、铁路、港口、通信、电力电网、油气运输等方面,这必将带动亚洲经济未来的强劲增长。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(示例1)亚投行将采用贷款、股权投资等方式,在交通、通信、能源等基础设施建设领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域向亚洲各国提供资金支持,这必将带动亚洲经济未来的强劲增长。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(示例2)亚投行在交通、通信、能源等基础设施建设领域以贷款、股权投资等方式向亚洲各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国提供的资金支持必将带动亚洲经济未来的强劲增长。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563013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根据示意图的提示在材料中筛选主要信息。材料信息的主体是亚投行,投资方式见材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料第二段最后一句,投资领域以及亚投行成立的意义见材料第三段,投资对象为亚洲各国。整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合信息,用一句话表述出来,注意字数限制。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1080000"/>
            <a:ext cx="8127000" cy="5220000"/>
            <a:chOff x="540000" y="1080000"/>
            <a:chExt cx="812700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17.(2015重庆,19)下图是“儿童在不同场地的时间分配”,根据该图提供的信息,将儿童在不同</a:t>
              </a:r>
              <a:r>
                <a:t/>
              </a:r>
              <a:br/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场地休息和运动时间分配的情况写成一段话。要求:内容完整,概括准确,不超过80字。(5分)</a:t>
              </a:r>
              <a:endParaRPr lang="zh-CN" altLang="en-US"/>
            </a:p>
          </p:txBody>
        </p:sp>
        <p:pic>
          <p:nvPicPr>
            <p:cNvPr id="3" name="图片 3" descr="textimage19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7224" y="1995235"/>
              <a:ext cx="5883112" cy="328242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在草地、运动场、娱乐场,男孩运动的时间多于原地休息的时间;而女孩则相反。在硬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场地和天然场地,男孩、女孩在原地休息的时间均多于运动的时间,但男孩运动的时间还是多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于女孩。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13856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运用比较思维,首先要关注三个要素,即图中的场地信息、“原地休息”和“进行运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动”的指示与数据、代表男孩和女孩的色条;然后比较男孩女孩各自的特点,整合作答即可。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3329373"/>
            <a:chOff x="540000" y="1080000"/>
            <a:chExt cx="8127000" cy="332937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3293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18.(2014广东,23)阅读下面三幅图,联系第二幅图的文字,给另两幅图配上文字,要求前后内容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相关,逻辑严密。每处字数不得超过所给空格数(含标点符号)。(6分)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7190" kern="0" spc="47632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005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①　　　　　　　　　　　　　　    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③　　　　　　　　　　　　　　    </a:t>
              </a:r>
              <a:endParaRPr lang="zh-CN" altLang="en-US" dirty="0"/>
            </a:p>
          </p:txBody>
        </p:sp>
        <p:pic>
          <p:nvPicPr>
            <p:cNvPr id="3" name="图片 3" descr="textimage20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4414" y="1965382"/>
              <a:ext cx="5244632" cy="146361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(示例)①从低处往高处走,每走一步,就会站得更高。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③原来,只有找到平衡点时,才能站在最高处。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1848633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三幅图虽构图简洁,但寓意深刻。首先应准确解读三幅图的画面内容,理清三幅图之间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的逻辑关系;然后结合第二幅图的配图文字,尤其是“以为还会越走越高”,准确理解三幅图的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寓意;最后根据其寓意给另两幅图配上文字。注意三段配图文字语意的连贯,注意字数限制。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(1)(示例)2013—2014年浙江省与全国图书报刊及综合阅读率比较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(2)①浙江报刊及综合阅读率高于全国水平;②图书阅读率低于全国水平;③浙江人要重视图书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阅读。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05823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观察图表,不放过任何一条信息,这是一个2013—2014年浙江阅读情况与全国阅读情况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的对比表。标题应是这幅图表的核心内容,而结论则是几组数据所反映的现实。注意结论中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应有相关建议,这才是本调查与图表的意义价值所在。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3473387"/>
            <a:chOff x="540000" y="1080000"/>
            <a:chExt cx="8127000" cy="347338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4733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19.(2014大纲全国,20)根据下面图表提供的信息,将2008年至2012年五年间我国城乡居民人均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文化消费支出的特点写成一段话。要求内容完整,语言连贯,不超过80个字。(6分)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全国城乡居民人均文化消费支出(元)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0455" kern="0" spc="44367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dirty="0"/>
            </a:p>
          </p:txBody>
        </p:sp>
        <p:pic>
          <p:nvPicPr>
            <p:cNvPr id="3" name="图片 3" descr="textimage21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1472" y="2205823"/>
              <a:ext cx="5530382" cy="229991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(示例)图表显示,2008年至2012年我国城镇居民和农村居民人均文化消费支出均逐年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增加,而城镇居民文化消费支出增幅大于农村居民,二者的差距在逐年加大。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1920071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图示对象有两个:城镇居民人均文化消费支出和农村居民人均文化消费支出。总体来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看,城镇的数据整体高于农村的数据;通过数据对比,还可以看到各自发展的趋势。概括时,既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要看到成绩,也要看到问题;答题时要注意字数要求。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20.(2014辽宁,17)阅读下面的问卷调查统计表,根据其中反映的情况,补充下面文段中空缺的内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容(不得出现数字),使上下文语意连贯。(6分)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(1)您希望开设礼仪教育的课程吗?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A.非常希望　　B.希望　　C.不希望　　D.无所谓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39750" y="2705889"/>
          <a:ext cx="7740000" cy="2514600"/>
        </p:xfrm>
        <a:graphic>
          <a:graphicData uri="http://schemas.openxmlformats.org/drawingml/2006/table">
            <a:tbl>
              <a:tblPr/>
              <a:tblGrid>
                <a:gridCol w="2580000"/>
                <a:gridCol w="2580000"/>
                <a:gridCol w="2580000"/>
              </a:tblGrid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　　调查对象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选项　　　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学　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市　民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19.08%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11.90%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68.79%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59.52%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C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5.20%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5.95%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6.94%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22.62%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(2)您认为礼仪教育的承担者应该是(多项选择)</a:t>
            </a:r>
            <a:endParaRPr lang="zh-CN" altLang="en-US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A.家庭　　B.学校　　C.社会　　D.以上都是</a:t>
            </a:r>
            <a:endParaRPr lang="zh-CN" altLang="en-US"/>
          </a:p>
        </p:txBody>
      </p:sp>
      <p:sp>
        <p:nvSpPr>
          <p:cNvPr id="3" name="TextBox 3"/>
          <p:cNvSpPr txBox="1"/>
          <p:nvPr/>
        </p:nvSpPr>
        <p:spPr>
          <a:xfrm>
            <a:off x="539750" y="4218515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调查显示,学生与市民对礼仪教育的认识有诸多相同之处。在是否希望开设礼仪教育课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程的问题上,学生与市民中①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。在礼仪教育承担者的问题上,学生与市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民中②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;同时,也都认为家庭、学校、社会三者之间,家庭是最重要的礼仪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教育承担者,然后依次为学校和社会。但学生与市民的认识也存在差异,例如对礼仪教育的需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求,③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540000" y="1787616"/>
          <a:ext cx="7740000" cy="2514600"/>
        </p:xfrm>
        <a:graphic>
          <a:graphicData uri="http://schemas.openxmlformats.org/drawingml/2006/table">
            <a:tbl>
              <a:tblPr/>
              <a:tblGrid>
                <a:gridCol w="2580005"/>
                <a:gridCol w="2579995"/>
                <a:gridCol w="2580000"/>
              </a:tblGrid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　　调查对象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选项　　　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学　生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市　民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20.23%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22.62%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B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9.83%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15.48%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C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8.67%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13.10%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65.32%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58.33%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①多数希望开设礼仪教育课程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②多数认为礼仪教育的责任应由家庭、学校和社会共同承担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③学生比市民更加强烈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0582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答题时,关键在于看懂表格所蕴含的信息,看懂语段整体的内容,并且要注意对所填句子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的限制性要求。根据第一句的提示,①②处要补出体现学生与市民相同点的句子。根据表格,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①处填入的内容是学生和市民中的多数人都希望开设礼仪教育课程。②处要注意“同时”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后面的句子对承担礼仪教育责任的三个对象是有顺序的。根据“学生与市民的认识也存在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差异”可知,③处应该补出差异性。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750" y="1030475"/>
            <a:ext cx="8127000" cy="389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C组  教师专用题组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40000" y="1544167"/>
            <a:ext cx="8127000" cy="3506092"/>
            <a:chOff x="540000" y="1544167"/>
            <a:chExt cx="8127000" cy="3506092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544167"/>
              <a:ext cx="8127000" cy="6616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1.(2009浙江,6)为下面这幅图片拟写解说词,要求至少运用两种修辞方法,能揭示画面的内涵。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(不少于50字)(4分)</a:t>
              </a:r>
              <a:endParaRPr lang="zh-CN" altLang="en-US" dirty="0"/>
            </a:p>
          </p:txBody>
        </p:sp>
        <p:pic>
          <p:nvPicPr>
            <p:cNvPr id="4" name="图片 3" descr="textimage22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71670" y="2420137"/>
              <a:ext cx="4324528" cy="263012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1" name="Picture 6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18417"/>
            <a:ext cx="7191090" cy="28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0" name="TextBox 2"/>
          <p:cNvSpPr txBox="1"/>
          <p:nvPr/>
        </p:nvSpPr>
        <p:spPr>
          <a:xfrm>
            <a:off x="540000" y="4348963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(示例)这是一幅坐在轮椅上的残疾运动员奋力击球的感人画面。她挥动球拍,展开青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春的翅膀,驰骋球场,追逐人生的梦想。比赛有胜负,人生爱拼才会赢,没有健全的身体,不一样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会有完美的人生吗?</a:t>
            </a:r>
            <a:endParaRPr lang="zh-CN" altLang="en-US" dirty="0"/>
          </a:p>
        </p:txBody>
      </p:sp>
      <p:sp>
        <p:nvSpPr>
          <p:cNvPr id="71" name="TextBox 70"/>
          <p:cNvSpPr txBox="1"/>
          <p:nvPr/>
        </p:nvSpPr>
        <p:spPr>
          <a:xfrm>
            <a:off x="539750" y="5403348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首先要抓住“拟写解说词”一句,答题时必须写出画面内容;其次抓住“揭示画面的内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涵”一句,写出作者所要反映的人生价值;再次不要忘记运用恰当的修辞方法。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5220000"/>
            <a:chOff x="540000" y="1080000"/>
            <a:chExt cx="812700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2.(2014湖北,22)下边的绘画和书法作品,展现了画家和书法家心中的奔马的神韵。请用诗或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文的形式描绘你心中的奔马。要求:①必须原创;②运用比喻、比拟两种修辞手法;③不超过6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0字。(4分)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935" kern="0" spc="28614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dirty="0"/>
            </a:p>
          </p:txBody>
        </p:sp>
        <p:pic>
          <p:nvPicPr>
            <p:cNvPr id="3" name="图片 3" descr="textimage23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4414" y="2294876"/>
              <a:ext cx="4048192" cy="2268248"/>
            </a:xfrm>
            <a:prstGeom prst="rect">
              <a:avLst/>
            </a:prstGeom>
          </p:spPr>
        </p:pic>
      </p:grpSp>
      <p:sp>
        <p:nvSpPr>
          <p:cNvPr id="5" name="TextBox 2"/>
          <p:cNvSpPr txBox="1"/>
          <p:nvPr/>
        </p:nvSpPr>
        <p:spPr>
          <a:xfrm>
            <a:off x="540000" y="4777591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(示例1)奔跃气如虹,昂首啸长空。龙马抖精神,奋蹄疾如风。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(示例2)哒哒哒哒,蹄声敲醒草原;萧萧长嘶,鸣声激荡群山!啊,草原的精灵,大地的骄子,迅疾如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风,快似闪电!骏马奔驰,一往无前。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750" y="5903414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解题关键是要结合绘画和书法作品进行联想和想象,把绘画和书法作品中“马”的神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韵描绘出来,注意运用比喻和比拟两种修辞。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4620432"/>
            <a:chOff x="540000" y="1080000"/>
            <a:chExt cx="8127000" cy="4620432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6204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3.(2014江苏,5)阅读下边这幅漫画,对它的寓意理解最贴切的一项是</a:t>
              </a:r>
              <a:r>
                <a:rPr lang="zh-CN" altLang="en-US" sz="1195" kern="0" spc="333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4025" kern="0" spc="175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805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805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805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805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805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A.人如果不用眼睛看,而只用耳朵听,肯定会受骗上当。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B.人生一般总是在两种互相矛盾的真理之间寻找中庸。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C.我们很少想到我们有什么,可是总想到我们缺什么。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D.我们不仅希望我们自己幸福,而且也希望他人幸福。</a:t>
              </a:r>
              <a:endParaRPr lang="zh-CN" altLang="en-US" dirty="0"/>
            </a:p>
          </p:txBody>
        </p:sp>
        <p:pic>
          <p:nvPicPr>
            <p:cNvPr id="3" name="图片 3" descr="textimage24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4414" y="1580069"/>
              <a:ext cx="1838344" cy="2554580"/>
            </a:xfrm>
            <a:prstGeom prst="rect">
              <a:avLst/>
            </a:prstGeom>
          </p:spPr>
        </p:pic>
      </p:grpSp>
      <p:sp>
        <p:nvSpPr>
          <p:cNvPr id="5" name="TextBox 2"/>
          <p:cNvSpPr txBox="1"/>
          <p:nvPr/>
        </p:nvSpPr>
        <p:spPr>
          <a:xfrm>
            <a:off x="539750" y="577772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C　漫画的寓意要依据漫画所呈现出的特征来挖掘,漫画中的人物只看到一条鱼,可是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心里想的却是要有四条鱼该多好啊,外与内形成鲜明对比,由此判断C项正确。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71472" y="848501"/>
            <a:ext cx="8127000" cy="3500462"/>
            <a:chOff x="540000" y="1062815"/>
            <a:chExt cx="8127000" cy="3500462"/>
          </a:xfrm>
        </p:grpSpPr>
        <p:sp>
          <p:nvSpPr>
            <p:cNvPr id="3" name="TextBox 3"/>
            <p:cNvSpPr txBox="1"/>
            <p:nvPr/>
          </p:nvSpPr>
          <p:spPr>
            <a:xfrm>
              <a:off x="540000" y="1062815"/>
              <a:ext cx="8127000" cy="10148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4.(2014山东,17)右图是俄罗斯女摄影师艾琳娜·舒米洛娃拍摄的儿子与小兔子在一起的画面。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请仔细观察,对画面进行准确、生动的描写。要求:使用比喻或比拟的修辞手法,不超过80字。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(4分)</a:t>
              </a:r>
              <a:endParaRPr lang="zh-CN" altLang="en-US" dirty="0"/>
            </a:p>
          </p:txBody>
        </p:sp>
        <p:pic>
          <p:nvPicPr>
            <p:cNvPr id="4" name="图片 4" descr="textimage25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54446" y="2151847"/>
              <a:ext cx="3650638" cy="2411430"/>
            </a:xfrm>
            <a:prstGeom prst="rect">
              <a:avLst/>
            </a:prstGeom>
          </p:spPr>
        </p:pic>
      </p:grpSp>
      <p:sp>
        <p:nvSpPr>
          <p:cNvPr id="6" name="TextBox 2"/>
          <p:cNvSpPr txBox="1"/>
          <p:nvPr/>
        </p:nvSpPr>
        <p:spPr>
          <a:xfrm>
            <a:off x="603194" y="4509024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(示例)天真烂漫、面带笑容的孩子双手捧着恬静、乖巧的小兔子。孩子双目微闭,仿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佛在喃喃低语,小兔子似在注视着孩子凝神倾听。此情此景,像冬日里煦暖的阳光,温暖着人们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的心田。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2944" y="5621240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做这道图文转换题时,要看清题目的要求,紧扣题干要求具体作答。注意以下几点:①描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写画面,注意细节;②组织语言,注意表达的准确、生动;③抒发己见,切中肯綮;④运用修辞,合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乎要求。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1564042"/>
            <a:ext cx="8127000" cy="4335841"/>
            <a:chOff x="540000" y="1921232"/>
            <a:chExt cx="8127000" cy="433584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921232"/>
              <a:ext cx="8127000" cy="28563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1.(2018课标全国Ⅰ,21)下面是某校为教师编写个人专业发展规划而提供的流程图,请把这个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图转写成一段文字介绍,要求内容完整,表述准确,语言连贯,不超过90个字。(6分)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315" kern="0" spc="786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dirty="0"/>
            </a:p>
          </p:txBody>
        </p:sp>
        <p:pic>
          <p:nvPicPr>
            <p:cNvPr id="3" name="图片 3" descr="textimage1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794" y="2777327"/>
              <a:ext cx="2962312" cy="3479746"/>
            </a:xfrm>
            <a:prstGeom prst="rect">
              <a:avLst/>
            </a:prstGeom>
          </p:spPr>
        </p:pic>
      </p:grpSp>
      <p:sp>
        <p:nvSpPr>
          <p:cNvPr id="4" name="TextBox 11"/>
          <p:cNvSpPr txBox="1"/>
          <p:nvPr/>
        </p:nvSpPr>
        <p:spPr>
          <a:xfrm>
            <a:off x="2430994" y="991377"/>
            <a:ext cx="4188967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B组  统一命题、省(区、市)卷题组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9750" y="919939"/>
            <a:ext cx="8127250" cy="5631553"/>
            <a:chOff x="539750" y="919939"/>
            <a:chExt cx="8127250" cy="563155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19939"/>
              <a:ext cx="8127000" cy="4591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5.(2014安徽,19)下面关于我国正在建造的大型射电望远镜的图片和文字材料,是某中学科技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节期间一块展板上的内容。请筛选相关信息,以</a:t>
              </a:r>
              <a:r>
                <a:rPr lang="zh-CN" altLang="en-US" sz="1530" u="sng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解说员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的身份,向前来参观的同学作介绍。要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求:简明、生动、得体,至少运用一种修辞手法,不超过100字。(6分)</a:t>
              </a:r>
              <a:endPara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名　　称:500米口径球面射电望远镜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选址特点:贵州黔南平塘县天然喀斯特洼坑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构造特点:球冠状反射面由约1 800个六边形球面单元拼合而成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建造特点:利用四面环山、中间凹陷的天然喀斯特洼坑铺设超大口径的球冠状反射面</a:t>
              </a:r>
              <a:endParaRPr lang="zh-CN" altLang="en-US" dirty="0"/>
            </a:p>
          </p:txBody>
        </p:sp>
        <p:pic>
          <p:nvPicPr>
            <p:cNvPr id="3" name="图片 3" descr="textimage26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2976" y="2117200"/>
              <a:ext cx="4101622" cy="1644016"/>
            </a:xfrm>
            <a:prstGeom prst="rect">
              <a:avLst/>
            </a:prstGeom>
          </p:spPr>
        </p:pic>
        <p:sp>
          <p:nvSpPr>
            <p:cNvPr id="4" name="TextBox 2"/>
            <p:cNvSpPr txBox="1"/>
            <p:nvPr/>
          </p:nvSpPr>
          <p:spPr>
            <a:xfrm>
              <a:off x="539750" y="5491971"/>
              <a:ext cx="8127000" cy="1059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用　　途:将我国空间测控范围由地球同步轨道延伸至太阳系外缘,探测宇宙中的遥远信号和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物质,搜索地外文明和生物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意　　义:将成为世界上最大的天文射电望远镜,未来20~30年处于世界一流地位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(示例)同学们,展板上介绍的巨型球面射电望远镜,口径有500米,像一只巨碗,安放在天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然喀斯特洼坑中。它建成后将是世界上最大的射电望远镜,能为我们探测遥远的天外之谜。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1848633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注意将“生动”和“修辞”结合起来考虑;“得体”有语体风格方面的要求,应结合三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张图片,将文字材料转述为较为口语化的解说词,结合身份、场合、对象等要求合理表述。注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意字数限制同时也是字数提示,字数太少也不行。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/>
        </p:nvGrpSpPr>
        <p:grpSpPr>
          <a:xfrm>
            <a:off x="3295650" y="1088007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三年模拟</a:t>
              </a:r>
            </a:p>
          </p:txBody>
        </p:sp>
      </p:grpSp>
      <p:sp>
        <p:nvSpPr>
          <p:cNvPr id="6" name="TextBox 11"/>
          <p:cNvSpPr txBox="1"/>
          <p:nvPr/>
        </p:nvSpPr>
        <p:spPr>
          <a:xfrm>
            <a:off x="2257639" y="1652522"/>
            <a:ext cx="4627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A组  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6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—201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8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年高考模拟·基础题</a:t>
            </a: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组</a:t>
            </a:r>
            <a:endParaRPr lang="zh-CN" altLang="en-US" sz="20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40000" y="2191125"/>
            <a:ext cx="8127000" cy="3591183"/>
            <a:chOff x="540000" y="2191125"/>
            <a:chExt cx="8127000" cy="359118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2191125"/>
              <a:ext cx="8127000" cy="10148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1.(2018台州高三调考,6)请欣赏下面一幅标题为“高不成,低不就”的漫画。在博士和无文凭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者中,你会劝说谁去应聘就业岗位呢?请你针对该人物的特点写一段劝说辞。要求:符合情境,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表达生动,至少使用一种修辞方法,不少于100个字。(6分)</a:t>
              </a:r>
              <a:endParaRPr lang="zh-CN" altLang="en-US" dirty="0"/>
            </a:p>
          </p:txBody>
        </p:sp>
        <p:pic>
          <p:nvPicPr>
            <p:cNvPr id="7" name="图片 2" descr="textimage27.jpe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76364" y="3604582"/>
              <a:ext cx="3181520" cy="217772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780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(示例1)甲博士,你这种“高学历低就业有掉身价”的观点是片面的。在当前就业难的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形势下,低就业比不就业,比待在家中啃老,比无所事事,要好要强。更重要的是低就业能够积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累人生经验、职场经验。如果你一味孤芳自赏,待价而沽,高不成低不就,那才是真的浪费人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才。万丈高楼平地起,低就业不丢人,请放下身段去应聘那个能磨炼自己的工作岗位吧!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(示例2)乙先生,没有文凭,并不代表你没有职业技能。其实,随着社会经济的多元发展以及人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才结构性矛盾的日益突出,“以学历论英雄”的招聘模式受到了巨大的冲击,文凭的吸引力大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不如前,不少企业都表明在招聘中更看重人才的岗位技能和综合素养。只要具备了娴熟的岗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位技能和职业素养,就不要妄自菲薄,你应该勇敢地去应聘那个理想岗位!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9177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本题考查学生综合表达语言的基本能力。解答此类题目,需要学生准确细致理解题目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的基本意图,特别是要结合题目中的内容要点进行具体分析,重点把握图片的具体内容。图片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中有两类人,一类是文凭极高的博士生,面对普通的岗位,博士嗤之以鼻,埋怨掉价;另一类人是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想工作,但是没有文凭。在表达的时候要注意结合社会实际,针对人物的身份、心理等特点进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行劝说,注意语言表达要准确、生动,内容要具体。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1080000"/>
            <a:ext cx="8127000" cy="3668520"/>
            <a:chOff x="540000" y="1080000"/>
            <a:chExt cx="8127000" cy="366852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7063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2.(2018慈溪中学高三月考,6)为下面一幅名为《沙漠脚印》的图片配上一则场景描写。要求: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①运用第一人称,有心理描写;②语言连贯、生动,有一定文采;③不少100字。(5分)</a:t>
              </a:r>
              <a:endParaRPr lang="zh-CN" altLang="en-US" dirty="0"/>
            </a:p>
          </p:txBody>
        </p:sp>
        <p:pic>
          <p:nvPicPr>
            <p:cNvPr id="3" name="图片 3" descr="textimage28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43108" y="2109480"/>
              <a:ext cx="3507992" cy="263904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0743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(示例)除了沙漠还是沙漠,我的前后左右都是一望无际的沙漠。骄阳悬空,烤得脚下的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沙漠都是热热的,连空气似乎都烧着了一样。没有水源,甚至见不到一点绿色。此时的我口干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舌燥,两嘴角都起了热泡。是继续前行,还是原路返回,抑或等待救援?我不停地拷问自己。我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知道后两者生还的概率近乎为0,只有前行,因为我知道,前方一定有传说中的、我心目中的绿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洲,那里一定有清清的沙泉、绿绿的枣椰树、挺拔的胡杨。于是我挺起胸膛,抖擞精神,继续坚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定地朝前方走去,把丈量的脚印留在身后,刻在沙漠上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277393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答题时要注意题干的显性要求“第一人称”,同时这一要求也暗示着考生在作答时应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注重心理活动的描写。可以带有合理想象,进行环境和场景描写。表达过程中可以适当使用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比喻等修辞增加文字的感染力。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3378649"/>
            <a:chOff x="540000" y="1080000"/>
            <a:chExt cx="8127000" cy="337864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084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3.(2018杭州质检,5)下图是“孔子学院”的标识,请指出标识的主要元素,并揭示其意义。(3分)</a:t>
              </a:r>
              <a:endParaRPr lang="zh-CN" altLang="en-US" dirty="0"/>
            </a:p>
          </p:txBody>
        </p:sp>
        <p:pic>
          <p:nvPicPr>
            <p:cNvPr id="3" name="图片 3" descr="textimage29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28926" y="1705757"/>
              <a:ext cx="2752892" cy="275289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要素:简体中文“汉”字的变体,融合昂首高飞的和平鸽和地球两种图案。意义:既充分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体现中国传统的语言文化,又体现了中国希望发展与世界各国的和平友好关系的愿望。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1848633"/>
            <a:ext cx="8127000" cy="1720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解答图文转换类题目,应在感知图文大体内容的基础上,结合具体语境,根据上下文的句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子结构、语意逻辑等来分析推理。简体中文“汉”字的变体,融合昂首高飞的和平鸽和地球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两种图案。对于图文,要宏观把握其外形特点,说明画面内容时,画面中的要素要全,不能偏颇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或漏掉。充分体现中国传统的语言文化,结合“和平鸽和地球”分析,体现了中国希望发展与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世界各国的和平友好关系的愿望。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3522943"/>
            <a:chOff x="540000" y="1080000"/>
            <a:chExt cx="8127000" cy="352294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1059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4.(2018浙江名校联考,5)下面是亚马逊发布的“2016年全民阅读调查报告”中的一组关于纸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质阅读与电子阅读的调查数据,请根据图表信息,概括出“全民阅读”中纸质书、电子书阅读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现状的三条特征。要求:不出现具体的数字,不超过100个字。(5分)</a:t>
              </a:r>
              <a:endParaRPr lang="zh-CN" altLang="en-US" dirty="0"/>
            </a:p>
          </p:txBody>
        </p:sp>
        <p:pic>
          <p:nvPicPr>
            <p:cNvPr id="3" name="图片 2" descr="textimage30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47604" y="2277261"/>
              <a:ext cx="5181784" cy="232568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①单纯只读纸质书或电子书的人较少,两者都阅读的人较多;②男性更喜欢阅读电子书,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女性更喜欢阅读纸质书;③80后人群最爱阅读电子书。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1848633"/>
            <a:ext cx="8127000" cy="24264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本题考查图文转换的能力。解答此题,关键是读懂图表。读图表可以分以下几步。一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是整体阅读。此图表由三部分组成:纸质书、电子书阅读比例,不同性别阅读电子书和纸质书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的比例,不同年龄段阅读电子书和纸质书的比例。二是分析数据。如只读纸质书的人占16%,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只读电子书的人占4%,同时阅读的人占80%,由此可以得出同时阅读的人较多的结论。三是抓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关键信息。如题中的“全民阅读”“纸质书”“电子书”“男女”“70”“80”“90”等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均属关键信息。将关键信息整合,并用自己的话表达出来即可,且要注意题干中的“三条特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征”“不出现具体的数字”等要求。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1500" y="1401914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(示例)编写教师个人专业发展规划首先要进行环境分析和自我分析,在此基础上进行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个人定位并设置发展目标,然后制订达成目标的操作策略,最后展开评估与信息反馈,再据此作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进一步修订。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2415405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本题考查图文转换的能力。题目中已经明示该图是“某校为教师编写个人专业发展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规划而提供的流程图”,箭头已标示清楚流程的先后,答题时按照从上到下的顺序逐层介绍即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9750" y="3429000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解题步骤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三步骤解答流程图类试题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①看清题目要求,明确陈述对象是什么。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②分析各流程环节的关系,把握好箭头所表示的事件的发展走向。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③根据逻辑思维,选定关键词语进行连缀。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9750" y="1080000"/>
            <a:ext cx="8127250" cy="3689558"/>
            <a:chOff x="539750" y="1080000"/>
            <a:chExt cx="8127250" cy="3689558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5.(2018浙江十二校联盟,6)仔细观察下面漫画,按要求完成问题。(5分)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39750" y="4063211"/>
              <a:ext cx="8127000" cy="7063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(1)描述漫画内容。(3分)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(2)用简洁的语言揭示漫画的寓意。(不超过40字)(2分)</a:t>
              </a:r>
              <a:endParaRPr lang="zh-CN" altLang="en-US" dirty="0"/>
            </a:p>
          </p:txBody>
        </p:sp>
        <p:pic>
          <p:nvPicPr>
            <p:cNvPr id="4" name="图片 4" descr="textimage31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95604" y="1505739"/>
              <a:ext cx="2390644" cy="262199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(1)画面的主体是一条正从水里跃上水面的鱼,画面的左上方是一只正在空中自由飞舞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的蝴蝶,而那正是鱼儿的梦想。画面的右上方写着:“鱼儿一旦想变成蝶,它便苦恼。”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(2)漫画告诉我们做任何事情都不能痴心妄想,应从实际出发,尊重客观条件,做自己力所能及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的事。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563013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本题要求的是描述漫画内容并揭示寓意。描述的时候要做到客观、全面,即把所呈现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的内容按照一定的逻辑关系进行说明。漫画的主体部分是一条鱼,这条鱼从水里跃上水面;画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面的左上方是一只自由飞舞的蝴蝶;画面的右上方是一句话。揭示寓意的时候要抓主体,这幅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漫画的主体是鱼儿,故应从鱼儿身上找作者的意图。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6.(2018宁波十校适应性考试,5)假如你是导游李明,将组团到绍兴一日游,请你于出发前一天将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下表内容,以群发短信的形式告知旅客,不超过100字。(4分)</a:t>
            </a:r>
            <a:endParaRPr lang="zh-CN" altLang="en-US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540000" y="1935953"/>
          <a:ext cx="7740000" cy="1127126"/>
        </p:xfrm>
        <a:graphic>
          <a:graphicData uri="http://schemas.openxmlformats.org/drawingml/2006/table">
            <a:tbl>
              <a:tblPr/>
              <a:tblGrid>
                <a:gridCol w="1290000"/>
                <a:gridCol w="1290000"/>
                <a:gridCol w="1290000"/>
                <a:gridCol w="1290000"/>
                <a:gridCol w="1290000"/>
                <a:gridCol w="1290000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车型/号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发车时间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集合地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到达时间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返回时间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旅游景点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宇通/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浙B2888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6月1日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7:00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宁波客运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中心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6月1日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9:00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6月1日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19:00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鲁迅故里、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沈园、兰亭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4" name="TextBox 2"/>
          <p:cNvSpPr txBox="1"/>
          <p:nvPr/>
        </p:nvSpPr>
        <p:spPr>
          <a:xfrm>
            <a:off x="539750" y="3348831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(示例)各位旅客,你们好!我是导游李明。明天(6月1日)7:00前请到宁波客运中心集合,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我们将乘坐宇通/浙B2888客车,预计9:00到达绍兴,游览鲁迅故里、沈园、兰亭,当天19:00返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回。请带好行李准时集合,祝您旅途顺利!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9500" y="4474654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首先要明确发信人的身份——导游和发信的对象——游客,短信开头要注意使用问候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语并介绍身份。其次要注意理清各个信息在发送时的先后顺序:如应先说明集合时间、地点;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然后交代发车时间和乘坐的车型、车号;接着交代游览内容和返回时间。最后还要送上祝福语。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9750" y="1080000"/>
            <a:ext cx="8127250" cy="3697591"/>
            <a:chOff x="539750" y="1080000"/>
            <a:chExt cx="8127250" cy="369759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7.(2017浙江三校模拟,6)阅读下面的微信用户基本信息调查图表,按要求完成题目。(5分)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39750" y="4071244"/>
              <a:ext cx="8127000" cy="7063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(1)给图表拟一个标题。(不超过12个字)(2分)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(2)根据图表数据,得出相关结论。(不超过25个字)(3分)</a:t>
              </a:r>
              <a:endParaRPr lang="zh-CN" altLang="en-US" dirty="0"/>
            </a:p>
          </p:txBody>
        </p:sp>
        <p:pic>
          <p:nvPicPr>
            <p:cNvPr id="4" name="图片 4" descr="textimage32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786" y="1634319"/>
              <a:ext cx="3895900" cy="230619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540000" y="1562881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(1)微信用户的年龄分布情况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(2)微信用户年轻化,18~35岁的青年成为主要群体。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9750" y="2331514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作答此类题,首先要认真审题,明确要求;其次要注意分析图表所配文字等,弄清图表说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明的对象和比较的角度。题干提示本图表是对“微信用户基本信息”的调查,再结合图表内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容中的年龄比例,可拟出第(1)题答案。第(2)题要求根据数据,得出相关结论。考生在细读图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表时要全面准确地捕捉信息,明确数据分布及变化特点,以得出结论。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3519993"/>
            <a:chOff x="540000" y="1080000"/>
            <a:chExt cx="8127000" cy="351999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287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8.(2017温州2月模拟,5)阅读下面的图表,根据数据概括出两点结论(不得出现具体数字)。(3分)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710" kern="0" spc="32439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dirty="0"/>
            </a:p>
          </p:txBody>
        </p:sp>
        <p:pic>
          <p:nvPicPr>
            <p:cNvPr id="3" name="图片 3" descr="textimage33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1538" y="1562881"/>
              <a:ext cx="4901718" cy="3037112"/>
            </a:xfrm>
            <a:prstGeom prst="rect">
              <a:avLst/>
            </a:prstGeom>
          </p:spPr>
        </p:pic>
      </p:grpSp>
      <p:sp>
        <p:nvSpPr>
          <p:cNvPr id="5" name="TextBox 2"/>
          <p:cNvSpPr txBox="1"/>
          <p:nvPr/>
        </p:nvSpPr>
        <p:spPr>
          <a:xfrm>
            <a:off x="539750" y="4777591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①近年我国网络零售交易增长率放缓;②交易规模整体呈不断扩大的态势。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500" y="5260472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这是一道表文转换题。做此类题,需要懂得一些图表知识。先看表题,抓住“规模”和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“增长率”两个关键词,再看右上角的图标,据此观察图表,直观感觉到“增长率”有波动但整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体呈下降趋势;“交易规模”呈扩大态势。据此,用准确的语言组织答案,表达出两个结论即可。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3503588"/>
            <a:chOff x="540000" y="1080000"/>
            <a:chExt cx="8127000" cy="3503588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5035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9.(2017浙江吴越联盟高三二联,6)阅读下面的漫画,回答后面的问题。(4分)</a:t>
              </a:r>
              <a:endParaRPr lang="zh-CN" altLang="en-US" dirty="0" smtClean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10590" kern="0" spc="30661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(1)请简要介绍画面内容。(2分)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(2)请用一个成语概括漫画的寓意。(2分)</a:t>
              </a:r>
              <a:endParaRPr lang="zh-CN" altLang="en-US" dirty="0"/>
            </a:p>
          </p:txBody>
        </p:sp>
        <p:pic>
          <p:nvPicPr>
            <p:cNvPr id="3" name="图片 3" descr="textimage34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14414" y="1667549"/>
              <a:ext cx="3128440" cy="175192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(1)(示例)一个人弓着腰,双手拿着洒水壶,壶上有“营养”二字,壶中的水洒在他前面花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盆中开得正盛的花上,他身后阴影里的种在地上的花已经枯萎。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(2)(示例)厚此薄彼。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05823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漫画一般由标题、画面、寓意三部分组成,标题和画面是显性的信息,寓意是隐性的信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息。(1)描述画面时要遵循以下原则:注意对象,留意方位,按照顺序,采用恰当的表达技巧。介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绍本题画面时要抓住人、壶、两种花。(2)概括寓意时先要认真分析画面的内容,找出讽刺或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颂扬的对象或行为。概括寓意时注意题目要求,言之有理的成语即可,如“厚此薄彼”等。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3132459"/>
            <a:chOff x="540000" y="1080000"/>
            <a:chExt cx="8127000" cy="313245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22836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10.(2016杭州五校月考,7)仔细观察下面这幅漫画,用简洁的语言描述这幅漫画,并指出其寓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意。(5分)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6835" kern="0" spc="7941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dirty="0"/>
            </a:p>
          </p:txBody>
        </p:sp>
        <p:pic>
          <p:nvPicPr>
            <p:cNvPr id="3" name="图片 3" descr="textimage35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71604" y="1991509"/>
              <a:ext cx="2266980" cy="22209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①画面中一只大手托着一座小小的房屋,手臂上写着“学区”二字,房屋上方有一个标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识着金钱的红色箭头,而在房屋旁边,一群人争先恐后地冲着房屋喊着“我要”。②揭示了人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为刻意制造学区房并哄抬房价的现象,批评了人们盲目追求学区房的从众心理。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63654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图中的“大手”很有象征意义,象征着房子其实是被大手操控的,是人为的。而右下方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的一群人灰蒙蒙一片,说明数量之多;“我要”更是表现出他们的争先恐后和盲目。描述画面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必须提及“一群人”“手”“房屋”“学区”等要素以及“我要”等字眼。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3696612"/>
            <a:chOff x="540000" y="1080000"/>
            <a:chExt cx="8127000" cy="3696612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6402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2.(2018课标全国Ⅲ,21)某同学拟了一个被拒绝后常见的四种反应及应对方式的构思框架,请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把这个构思框架写成一段话,要求内容完整,表述准确,语言连贯,不超过100个字。(6分)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710" kern="0" spc="36189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dirty="0"/>
            </a:p>
          </p:txBody>
        </p:sp>
        <p:pic>
          <p:nvPicPr>
            <p:cNvPr id="3" name="图片 3" descr="textimage2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1538" y="2081388"/>
              <a:ext cx="4711220" cy="269522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/>
          <p:cNvSpPr txBox="1"/>
          <p:nvPr/>
        </p:nvSpPr>
        <p:spPr>
          <a:xfrm>
            <a:off x="2265894" y="1062815"/>
            <a:ext cx="4627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B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组  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6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—201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8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年高考模拟·综合题</a:t>
            </a: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组</a:t>
            </a:r>
            <a:endParaRPr lang="zh-CN" altLang="en-US" sz="20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40000" y="1668840"/>
            <a:ext cx="8127000" cy="3268474"/>
            <a:chOff x="540000" y="1668840"/>
            <a:chExt cx="8127000" cy="3268474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668840"/>
              <a:ext cx="8127000" cy="6616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1.(2018杭州高三质检,5)下面是某大学张贴在运动场边的一幅漫画,请为它拟写配套宣传语。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要求语言活泼鲜明,不超过20字。(3分)</a:t>
              </a:r>
              <a:endParaRPr lang="zh-CN" altLang="en-US" dirty="0"/>
            </a:p>
          </p:txBody>
        </p:sp>
        <p:pic>
          <p:nvPicPr>
            <p:cNvPr id="4" name="图片 2" descr="textimage36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43174" y="2544810"/>
              <a:ext cx="3181520" cy="239250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(示例1)想要学问长,身体先练壮。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(示例2)天天锻炼身体,不让学弟学妹嘲笑!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1920071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广告宣传语要注意准确、生动。准确就是要针对画面直接反映主旨,比如这幅漫画中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提示的“身体素质检测”,在准确的基础上力求生动,可以采用对仗、夸张、比喻等修辞来增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添吸引力、关注度。同时注意字数要求。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9750" y="1080000"/>
            <a:ext cx="8127250" cy="3979327"/>
            <a:chOff x="539750" y="1080000"/>
            <a:chExt cx="8127250" cy="397932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2.(2018浙江名校预测,6)阅读漫画《课堂精彩,何需“刷脸”?》,回答下面的问题。(5分)</a:t>
              </a:r>
              <a:endParaRPr lang="zh-CN" altLang="en-US" dirty="0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39750" y="4348963"/>
              <a:ext cx="8127000" cy="5461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(1)漫画反映出了大学校园里存在的什么问题?(20个字以内)(2分)</a:t>
              </a:r>
              <a:endParaRPr lang="zh-CN" altLang="en-US" dirty="0"/>
            </a:p>
          </p:txBody>
        </p:sp>
        <p:pic>
          <p:nvPicPr>
            <p:cNvPr id="4" name="图片 4" descr="textimage37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28794" y="1777195"/>
              <a:ext cx="3689458" cy="2367566"/>
            </a:xfrm>
            <a:prstGeom prst="rect">
              <a:avLst/>
            </a:prstGeom>
          </p:spPr>
        </p:pic>
        <p:sp>
          <p:nvSpPr>
            <p:cNvPr id="5" name="TextBox 2"/>
            <p:cNvSpPr txBox="1"/>
            <p:nvPr/>
          </p:nvSpPr>
          <p:spPr>
            <a:xfrm>
              <a:off x="539750" y="4706153"/>
              <a:ext cx="8127000" cy="3531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(2)针对漫画所反映的现象,写出三点解决的办法和措施。(100个字以内)(3分)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(1)老师讲课不精彩,大学生逃课现象严重。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(2)①教师要提高课堂教学水平,使课堂多一点思想性、学术性,多一点针对性、趣味性;②大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学课程设置要更合理一点,学校要加强课堂管理,对学生严格要求,不能放任自流;③学生自身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要认识到逃课的危害,加强自律性。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557439"/>
            <a:ext cx="8127000" cy="1720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作答此类试题,首先要读懂图意——有什么事物,有什么特点,表达什么意思。然后解读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漫画的寓意。挖掘本题中漫画的寓意,要从构图主体(两个大学老师)以及各个组成部分(老师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手上的东西、二人所说的话)之间的关系入手。不难看出,漫画反映的是老师讲课不精彩而大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学生逃课现象严重的问题。针对该现象,考生可从教师、学校、学生等不同的角度提出解决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的办法和措施。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3727450"/>
            <a:chOff x="540000" y="1080000"/>
            <a:chExt cx="8127000" cy="372745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7063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3.(2018江苏模拟,5)下图是沙洲中学首届“校园体育艺术节”的会徽设计图,请结合学校名称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及活动主题,对此创意予以解说。不超过80字。(5分)</a:t>
              </a:r>
              <a:endParaRPr lang="zh-CN" altLang="en-US" dirty="0"/>
            </a:p>
          </p:txBody>
        </p:sp>
        <p:pic>
          <p:nvPicPr>
            <p:cNvPr id="3" name="图片 3" descr="textimage38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00298" y="2031500"/>
              <a:ext cx="2432856" cy="277595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图案由字母“S”和“Z”组成,是“沙”和“洲”的拼音首字母。图案像一个向前跨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越的运动员,又似飞舞彩带的文艺演员,体现体育、艺术的特色和内涵。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1920071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解答徽标类图文转换题,要通过题干了解徽标相关的信息,然后仔细阅读徽标的每一个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细节,并根据题干的信息读懂图表创意。徽标的左侧,是一个“S”的字母图案,联系题干中的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“沙州中学”就可以读出下面是字母“Z”的图案。然后根据联想与想象看看这个图案还有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没有别的意蕴,这就要联系“校园体育艺术节”这一信息。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3915253"/>
            <a:chOff x="540000" y="1080000"/>
            <a:chExt cx="8127000" cy="391525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1059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4.(2017重庆模拟,17)认真观察丰子恺先生的这幅名为《小桌呼朋三面坐,留将一面与梅花》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的漫画,给漫画配上恰当的文字。要求:①简要描述画面内容;②分析这幅漫画的寓意;③语言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简洁,表达连贯;④不超过100个字。(6分)</a:t>
              </a:r>
              <a:endParaRPr lang="zh-CN" altLang="en-US" dirty="0"/>
            </a:p>
          </p:txBody>
        </p:sp>
        <p:pic>
          <p:nvPicPr>
            <p:cNvPr id="3" name="图片 2" descr="textimage39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1802" y="2348699"/>
              <a:ext cx="2051080" cy="264655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(示例)漫画内容:小木屋前,修竹俊秀,屋前开阔平坦,三两朋友,环几而坐,饮酒品茗,独留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一面相邀梅花。漫画寓意:人生途中,良友相伴,感受友情之时,也要保持自我的情怀与清高。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1848633"/>
            <a:ext cx="8127000" cy="3133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《小桌呼朋三面坐,留将一面与梅花》是丰子恺先生的名作,也是最具中国文化内涵的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作品之一。画中有三个古典文化代表元素:一是竹子,竹子在民间有着不一般的传统文化含义,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空心代表虚怀若谷,有节是高风亮节的象征,且正直清高、清秀俊逸,这些都是中国文人所追求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的品格。二是茅屋,茅屋出高士,板桥生远山。在古代山水画中,几片树林,几间草房,远山渺渺,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隐人高士携童子,或远行,或驻足,或饮酒作诗,总给人一种自然恬淡、洒脱出尘的感觉。这里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的茅屋起到衬托主人身份的作用,进一步说明此隐人乃志趣、品行高尚出俗之士。三是梅花,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梅以高洁、坚强、谦虚的品格,在严寒中开百花之先,独天下而春。此画原创于抗战时期,含意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异常明确。三五知己谈笑风生,虽然还有一位迟迟未到,但也绝不让青山白云作陪,暂留一席给傲</a:t>
            </a:r>
            <a:endParaRPr lang="en-US" altLang="zh-CN" sz="1530" kern="0" dirty="0" smtClean="0">
              <a:solidFill>
                <a:srgbClr val="000000"/>
              </a:solidFill>
              <a:latin typeface="Times New Roman" panose="02020603050405020304" pitchFamily="65" charset="-122"/>
              <a:ea typeface="宋体" panose="02010600030101010101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骨的老梅吧,它和我们是同道之人。劝诫世人宁可隐居深山保持气节,也不追求奢华而附庸权贵。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5.(2017浙江五校二联,6)阅读下面的图表,完成后面的题目。(6分)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某社团针对网络实名制问题在部分大学生网友中展开了问卷调查,得到如下信息:</a:t>
            </a:r>
            <a:endParaRPr lang="zh-CN" altLang="en-US" dirty="0"/>
          </a:p>
        </p:txBody>
      </p:sp>
      <p:sp>
        <p:nvSpPr>
          <p:cNvPr id="3" name="TextBox 3"/>
          <p:cNvSpPr txBox="1"/>
          <p:nvPr/>
        </p:nvSpPr>
        <p:spPr>
          <a:xfrm>
            <a:off x="1224000" y="1787616"/>
            <a:ext cx="6660000" cy="32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585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0030101010101" pitchFamily="49" charset="-122"/>
              </a:rPr>
              <a:t>表一　你认为网络实名制对于保障网络安全重要吗?</a:t>
            </a:r>
            <a:endParaRPr lang="zh-CN" altLang="en-US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540000" y="2111616"/>
          <a:ext cx="7740000" cy="1303020"/>
        </p:xfrm>
        <a:graphic>
          <a:graphicData uri="http://schemas.openxmlformats.org/drawingml/2006/table">
            <a:tbl>
              <a:tblPr/>
              <a:tblGrid>
                <a:gridCol w="3870000"/>
                <a:gridCol w="3870000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非常重要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81.6%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一般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2.8%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不清楚、无所谓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15.6%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1223750" y="3579199"/>
            <a:ext cx="6660000" cy="324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00000"/>
              </a:lnSpc>
              <a:spcBef>
                <a:spcPts val="140"/>
              </a:spcBef>
              <a:buNone/>
            </a:pPr>
            <a:r>
              <a:rPr lang="zh-CN" altLang="en-US" sz="1585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黑体" panose="02010600030101010101" pitchFamily="49" charset="-122"/>
              </a:rPr>
              <a:t>表二　你的网络注册名是实名吗?</a:t>
            </a:r>
            <a:endParaRPr lang="zh-CN" altLang="en-US" dirty="0"/>
          </a:p>
        </p:txBody>
      </p:sp>
      <p:graphicFrame>
        <p:nvGraphicFramePr>
          <p:cNvPr id="6" name="表格 3"/>
          <p:cNvGraphicFramePr>
            <a:graphicFrameLocks noGrp="1"/>
          </p:cNvGraphicFramePr>
          <p:nvPr/>
        </p:nvGraphicFramePr>
        <p:xfrm>
          <a:off x="539750" y="3903199"/>
          <a:ext cx="7740000" cy="1303020"/>
        </p:xfrm>
        <a:graphic>
          <a:graphicData uri="http://schemas.openxmlformats.org/drawingml/2006/table">
            <a:tbl>
              <a:tblPr/>
              <a:tblGrid>
                <a:gridCol w="3870000"/>
                <a:gridCol w="3870000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是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2.1%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不是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76.5%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未作答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5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21.4%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539750" y="5357128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(1)简要概括以上两个表格的内容。(不使用数字作答,不超过35字)(2分)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(2)针对“网络实名制”的利弊,谈谈你的看法。(200字左右)(4分)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64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(1)多数人认为网络实名制可保障网络安全,但现实中人们却不愿践行。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(2)利:网络实名制可减少各种网络垃圾的出现,增加信息发布的可信度,对打击网络违法犯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罪、减少网络暴力、净化网络环境、规范网民行为、强化网民责任意识、推动诚信社会建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设等,起到积极作用。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弊:网络本是一个可自由发表见解的地方,网络实名制可能导致人们因过于担心发言后果而不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敢发声,在一定程度上限制了人们的话语权。同时,如果网民的注册信息的安全得不到保障,就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难以避免相关信息被不法之徒盗用。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63458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(1)由表一可知,81.6%的被调查者认为网络实名制对于保障网络安全非常重要;由表二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可知,76.5%的被调查者的网络注册名不是实名,可见现实中真正做到网络实名注册的人数比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较少。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(2)利:网络实名制之“实”能对网络之“虚”形成有效的约束。弊:①因为实名,所以影响网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民自由发声;②网络实名注册可能导致用户信息泄露。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(示例)面对拒绝,有人会说“算了”,然后结束这件事,另作打算;有人会说“好吧”,心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中闷闷不乐,感觉被挫败;有人会问“凭什么”,随后不断怀疑、批判;有人会问“为什么”,接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着分析原因,再作尝试。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05823"/>
            <a:ext cx="8127000" cy="1720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本题考查图文转换的能力。做图文转换题,首先要读懂图形,了解表现对象、图形构成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和各要素之间的关系。命题人为我们提供了一幅构思框架图,左边圆圈中的“拒绝”二字是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陈述的中心,右边的四个方框是被拒绝后四种不同的反应及应对方式。方框里加引号的词语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是言语上的外在表现,后面的词语是进一步的行动或心理。根据题中要求,把上述信息连缀起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来合理表达即可。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9750" y="4063211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审题方法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由显而隐,明确图文转换的表述要求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图文转换题的审题,有显性要求,如本题中的“内容完整”“表述准确”“语言连贯”“不超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过100个字”等;还有一些隐性要求,审题时要审清并在表述时落实到位。“表述准确”包括: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准确体现图形各要素之间的逻辑关系,表述要点全面不遗漏,语言简明无语病。“语言连贯”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包括:叙述按顺序、有条理;有大致相同的结构、句式、语气等。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16966" y="1080000"/>
            <a:ext cx="8150034" cy="5185740"/>
            <a:chOff x="516966" y="1080000"/>
            <a:chExt cx="8150034" cy="5185740"/>
          </a:xfrm>
        </p:grpSpPr>
        <p:grpSp>
          <p:nvGrpSpPr>
            <p:cNvPr id="6" name="组合 5"/>
            <p:cNvGrpSpPr/>
            <p:nvPr/>
          </p:nvGrpSpPr>
          <p:grpSpPr>
            <a:xfrm>
              <a:off x="540000" y="1080000"/>
              <a:ext cx="8127000" cy="4126220"/>
              <a:chOff x="540000" y="1080000"/>
              <a:chExt cx="8127000" cy="412622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540000" y="1080000"/>
                <a:ext cx="8127000" cy="3216587"/>
                <a:chOff x="540000" y="1080000"/>
                <a:chExt cx="8127000" cy="3216587"/>
              </a:xfrm>
            </p:grpSpPr>
            <p:sp>
              <p:nvSpPr>
                <p:cNvPr id="2" name="TextBox 2"/>
                <p:cNvSpPr txBox="1"/>
                <p:nvPr/>
              </p:nvSpPr>
              <p:spPr>
                <a:xfrm>
                  <a:off x="540000" y="1080000"/>
                  <a:ext cx="8127000" cy="228363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indent="0" eaLnBrk="0" latinLnBrk="1" hangingPunct="0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zh-CN" altLang="en-US" sz="1530" kern="0" dirty="0" smtClean="0">
                      <a:solidFill>
                        <a:srgbClr val="000000"/>
                      </a:solidFill>
                      <a:latin typeface="Times New Roman" panose="02020603050405020304" pitchFamily="65" charset="-122"/>
                      <a:ea typeface="宋体" panose="02010600030101010101" pitchFamily="2" charset="-122"/>
                    </a:rPr>
                    <a:t>6.(2017宁波镇海中学,6)仔细观察著名漫画家丰子恺先生的一幅漫画,根据要求完成题目。(3分)</a:t>
                  </a:r>
                  <a:endParaRPr lang="zh-CN" altLang="en-US" dirty="0"/>
                </a:p>
                <a:p>
                  <a:pPr marL="0" indent="0" eaLnBrk="0" latinLnBrk="1" hangingPunct="0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zh-CN" altLang="en-US" sz="1530" kern="0" dirty="0" smtClean="0">
                      <a:solidFill>
                        <a:srgbClr val="000000"/>
                      </a:solidFill>
                      <a:latin typeface="Times New Roman" panose="02020603050405020304" pitchFamily="65" charset="-122"/>
                      <a:ea typeface="宋体" panose="02010600030101010101" pitchFamily="2" charset="-122"/>
                    </a:rPr>
                    <a:t>(1)给漫画拟—个标题。(不超过5个字)(1分)</a:t>
                  </a:r>
                  <a:endParaRPr lang="zh-CN" altLang="en-US" dirty="0"/>
                </a:p>
                <a:p>
                  <a:pPr marL="0" indent="0" eaLnBrk="0" latinLnBrk="1" hangingPunct="0">
                    <a:lnSpc>
                      <a:spcPct val="150000"/>
                    </a:lnSpc>
                    <a:spcBef>
                      <a:spcPts val="0"/>
                    </a:spcBef>
                    <a:buNone/>
                  </a:pPr>
                  <a:r>
                    <a:rPr lang="zh-CN" altLang="en-US" sz="6835" kern="0" spc="6966" dirty="0" smtClean="0">
                      <a:solidFill>
                        <a:srgbClr val="000000"/>
                      </a:solidFill>
                      <a:latin typeface="Times New Roman" panose="02020603050405020304" pitchFamily="65" charset="-122"/>
                      <a:ea typeface="宋体" panose="02010600030101010101" pitchFamily="2" charset="-122"/>
                    </a:rPr>
                    <a:t> </a:t>
                  </a:r>
                  <a:r>
                    <a:rPr lang="zh-CN" altLang="en-US" sz="1530" kern="0" dirty="0" smtClean="0">
                      <a:solidFill>
                        <a:srgbClr val="000000"/>
                      </a:solidFill>
                      <a:latin typeface="Times New Roman" panose="02020603050405020304" pitchFamily="65" charset="-122"/>
                      <a:ea typeface="宋体" panose="02010600030101010101" pitchFamily="2" charset="-122"/>
                    </a:rPr>
                    <a:t> </a:t>
                  </a:r>
                  <a:endParaRPr lang="zh-CN" altLang="en-US" dirty="0"/>
                </a:p>
              </p:txBody>
            </p:sp>
            <p:pic>
              <p:nvPicPr>
                <p:cNvPr id="3" name="图片 3" descr="textimage40.jpeg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500166" y="1991509"/>
                  <a:ext cx="2197586" cy="2305078"/>
                </a:xfrm>
                <a:prstGeom prst="rect">
                  <a:avLst/>
                </a:prstGeom>
              </p:spPr>
            </p:pic>
          </p:grpSp>
          <p:pic>
            <p:nvPicPr>
              <p:cNvPr id="167938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180630" y="4444210"/>
                <a:ext cx="3034180" cy="7620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7" name="TextBox 2"/>
            <p:cNvSpPr txBox="1"/>
            <p:nvPr/>
          </p:nvSpPr>
          <p:spPr>
            <a:xfrm>
              <a:off x="516966" y="5206219"/>
              <a:ext cx="8127000" cy="1059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(2)随着时代的发展,春节已不像丰子恺画作中那么温馨、热闹了,大人抱着手机刷微博、抢红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包,小孩抱着手机,看动画片、玩游戏。面对此情此景,你分别想对大人和小孩说什么?每句话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均须用到—种修辞方法,两句修辞方法可重复,每句话不超过20个字。(2分)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88404" y="1091624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(示例)(1)春节小景/喜迎春节/爆竹声声/爆竹迎新年/欢笑迎新年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(2)对大人:别让亲情之花枯萎在手机红包里。对小孩:只有放下手机才能发现春节的美妙,不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是吗?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88617" y="2250267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(1)在观察漫画内容的基础上,结合第(2)题,不难得出此图是春节的一个画面,因此标题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只要写到过年或春节就可得分。(2)主要针对春节期间大人和小孩的行为给出建议和意见,在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讲述过程中需要用到一些修辞方法,注意字数要求。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3785780"/>
            <a:chOff x="540000" y="1080000"/>
            <a:chExt cx="8127000" cy="378578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7857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7.(2017温州中学高三模拟,7)欣赏王献忠的漫画《到“百度”里转了一圈》,根据要求答题。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(5分)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6835" kern="0" spc="15366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870"/>
                </a:spcBef>
                <a:buNone/>
              </a:pPr>
              <a:endPara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87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(1)用一句话说明这幅漫画的寓意。(不超过25 个字)(2分)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(2)从这幅漫画的特点出发,对它进行简要的评价。(3分)</a:t>
              </a:r>
              <a:endParaRPr lang="zh-CN" altLang="en-US" dirty="0"/>
            </a:p>
          </p:txBody>
        </p:sp>
        <p:pic>
          <p:nvPicPr>
            <p:cNvPr id="3" name="图片 3" descr="textimage41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8662" y="1991509"/>
              <a:ext cx="3143174" cy="204943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20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(1)讽刺人们借助互联网(“百度”)抄袭、拼凑,缺乏原创的现象。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 ①以人物大步行走的姿态,竖起的食指及咧开的嘴表现了人物拼凑有“得”的得意之态,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讽刺性强。②以鹿角、鳄鱼嘴、刺猬身、马蹄这样的“四不像”动物来嘲讽拼凑出的毫无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价值的作品,表现力强。③以“四不像”动物从电脑显示屏中走出来暗示人们借助互联网抄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袭、拼凑。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13538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仔细观察画面,“我的作品”是从电脑里“拉”出来的,意味着不是自己的创造。拉出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来的“作品”是鹿角、鳄鱼嘴、刺猬身、马蹄,简直是个“四不像”,真是不伦不类。但那个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留着怪头发的另类人,咧开大嘴,竖着食指,迈着大步,得意扬扬。由此联想到某些人举着自己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所谓的“创作”四处张扬的丑态。对上述现象,结合社会现实,看出其讽刺意味,抓住漫画特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点,进行寓意或艺术评价。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522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8.(2017温州九校高三期末联考,6)阅读漫画《失落的一角》,联系已给出的文字,给另外两幅图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配上文字。要求:前后内容相关,逻辑严密。(6分)</a:t>
            </a:r>
            <a:endParaRPr lang="zh-CN" altLang="en-US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686111" y="2011218"/>
          <a:ext cx="6324792" cy="3480753"/>
        </p:xfrm>
        <a:graphic>
          <a:graphicData uri="http://schemas.openxmlformats.org/drawingml/2006/table">
            <a:tbl>
              <a:tblPr/>
              <a:tblGrid>
                <a:gridCol w="3162396"/>
                <a:gridCol w="3162396"/>
              </a:tblGrid>
              <a:tr h="1717791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1660"/>
                        </a:spcBef>
                      </a:pPr>
                      <a:r>
                        <a:rPr lang="zh-CN" altLang="en-US" sz="4400" kern="0" spc="23954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1660"/>
                        </a:spcBef>
                      </a:pPr>
                      <a:r>
                        <a:rPr lang="zh-CN" altLang="en-US" sz="8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①它缺了一角,觉得很不快乐。于是,它开始动身去寻找丢失的一角。</a:t>
                      </a:r>
                    </a:p>
                  </a:txBody>
                  <a:tcPr marL="37360" marR="37360" marT="37360" marB="3736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4400" kern="0" spc="23992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8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②</a:t>
                      </a:r>
                    </a:p>
                  </a:txBody>
                  <a:tcPr marL="37360" marR="37360" marT="37360" marB="37360"/>
                </a:tc>
              </a:tr>
              <a:tr h="1762962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1715"/>
                        </a:spcBef>
                      </a:pPr>
                      <a:r>
                        <a:rPr lang="zh-CN" altLang="en-US" sz="4500" kern="0" spc="21013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1715"/>
                        </a:spcBef>
                      </a:pPr>
                      <a:r>
                        <a:rPr lang="zh-CN" altLang="en-US" sz="8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③它终于找到了合适的那一角。因为不缺什么,它越滚越快,连停下来</a:t>
                      </a:r>
                      <a:r>
                        <a:rPr sz="1500" dirty="0"/>
                        <a:t/>
                      </a:r>
                      <a:br>
                        <a:rPr sz="1500" dirty="0"/>
                      </a:br>
                      <a:r>
                        <a:rPr lang="zh-CN" altLang="en-US" sz="8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闻闻花香都做不到。</a:t>
                      </a:r>
                    </a:p>
                  </a:txBody>
                  <a:tcPr marL="37360" marR="37360" marT="37360" marB="3736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1120"/>
                        </a:spcBef>
                      </a:pPr>
                      <a:r>
                        <a:rPr lang="zh-CN" altLang="en-US" sz="3200" kern="0" spc="25375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 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1120"/>
                        </a:spcBef>
                      </a:pPr>
                      <a:r>
                        <a:rPr lang="zh-CN" altLang="en-US" sz="800" kern="0" dirty="0" smtClean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④</a:t>
                      </a:r>
                    </a:p>
                  </a:txBody>
                  <a:tcPr marL="37360" marR="37360" marT="37360" marB="37360"/>
                </a:tc>
              </a:tr>
            </a:tbl>
          </a:graphicData>
        </a:graphic>
      </p:graphicFrame>
      <p:pic>
        <p:nvPicPr>
          <p:cNvPr id="4" name="图片 4" descr="textimage4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592" y="1996950"/>
            <a:ext cx="2743830" cy="1082552"/>
          </a:xfrm>
          <a:prstGeom prst="rect">
            <a:avLst/>
          </a:prstGeom>
        </p:spPr>
      </p:pic>
      <p:pic>
        <p:nvPicPr>
          <p:cNvPr id="5" name="图片 5" descr="textimage4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0155" y="1994200"/>
            <a:ext cx="2746702" cy="1075678"/>
          </a:xfrm>
          <a:prstGeom prst="rect">
            <a:avLst/>
          </a:prstGeom>
        </p:spPr>
      </p:pic>
      <p:pic>
        <p:nvPicPr>
          <p:cNvPr id="6" name="图片 6" descr="textimage44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34" y="4110355"/>
            <a:ext cx="2472796" cy="1110662"/>
          </a:xfrm>
          <a:prstGeom prst="rect">
            <a:avLst/>
          </a:prstGeom>
        </p:spPr>
      </p:pic>
      <p:pic>
        <p:nvPicPr>
          <p:cNvPr id="7" name="图片 7" descr="textimage4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5848" y="3994146"/>
            <a:ext cx="2895316" cy="820238"/>
          </a:xfrm>
          <a:prstGeom prst="rect">
            <a:avLst/>
          </a:prstGeom>
        </p:spPr>
      </p:pic>
      <p:sp>
        <p:nvSpPr>
          <p:cNvPr id="8" name="TextBox 2"/>
          <p:cNvSpPr txBox="1"/>
          <p:nvPr/>
        </p:nvSpPr>
        <p:spPr>
          <a:xfrm>
            <a:off x="539750" y="5706285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(示例)②它因为缺了一角,不能滚得很快,所以也会停下来闻闻花香,跟小花说说话。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④它想了想,轻轻地把那一角放下,慢慢地向前滚动,一边滚动,一边唱着清亮的歌。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1848633"/>
            <a:ext cx="8127000" cy="1720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一个缺了一角的圆球,它一边唱着歌一边寻找着缺失的那一部分,终于找到了与自己最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合适的那一角,它们组成完整的圆,但是圆却发现自己再也无法做它想做的事了,所以它轻轻放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下已经寻到的一角,又独自上路继续它的征途。漫画以最简洁有味的线条和文字,阐释了一则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有关“完美”与“缺憾”的寓言,令我们产生感慨。要理解漫画内涵,联系题目及相关内容进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行解答。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5220000"/>
            <a:chOff x="540000" y="1080000"/>
            <a:chExt cx="812700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9.(2017山东模拟,6)结合漫画内容写一段文字,表达阅读后的感想。要求:①运用比喻、比拟、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夸张、对偶中的一种修辞;②不超过50字。(4分)</a:t>
              </a:r>
              <a:endParaRPr lang="zh-CN" altLang="en-US" dirty="0"/>
            </a:p>
          </p:txBody>
        </p:sp>
        <p:pic>
          <p:nvPicPr>
            <p:cNvPr id="3" name="图片 3" descr="textimage46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14546" y="2002517"/>
              <a:ext cx="2833916" cy="283391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(示例)一个身材矮小的男人,站在身高测量仪上,蹬着一双硕大的名为“自居”的高跟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鞋,鞋下垫着被一个伏在地上的人吹得大大的名为“吹捧”的气球。矮男人望着自己被垫高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后的身高得意不已。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154467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①仔细观察整体画面,注意细节(描述要全面)背景与人物,人物的服饰、动作、表情,标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题以及其他文字信息等。②抓住特征客观描述画面(说明性的文字)抓住能反映画面寓意的特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征进行详细描绘,描述时只对漫画内容本身加以说明,切忌添枝加叶,主观想象。③注意说明的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顺序,介绍人物时,可按照“穿着(从上到下)—动作—神态”这样的顺序进行说明。④要提到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漫画标题(或画中的提示语言)。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1080000"/>
            <a:ext cx="8127000" cy="5220000"/>
            <a:chOff x="540000" y="1080000"/>
            <a:chExt cx="812700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3.(2018天津,20)阅读下面的漫画,按要求作答。(6分)</a:t>
              </a:r>
              <a:endParaRPr lang="zh-CN" altLang="en-US"/>
            </a:p>
          </p:txBody>
        </p:sp>
        <p:sp>
          <p:nvSpPr>
            <p:cNvPr id="3" name="TextBox 3"/>
            <p:cNvSpPr txBox="1"/>
            <p:nvPr/>
          </p:nvSpPr>
          <p:spPr>
            <a:xfrm>
              <a:off x="540000" y="5213808"/>
              <a:ext cx="8127000" cy="1086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鲁迅提过,“要极省俭的画出一个人的特点,最好是画他的眼睛”,丰子恺的漫画《村学校的音</a:t>
              </a:r>
              <a:r>
                <a:t/>
              </a:r>
              <a:br/>
              <a:r>
                <a:rPr lang="zh-CN" altLang="en-US" sz="1530" kern="0" dirty="0" smtClean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乐课》却没有画人的眼睛。你觉得二者矛盾吗?请结合画面说明理由。</a:t>
              </a:r>
              <a:endParaRPr lang="zh-CN" altLang="en-US"/>
            </a:p>
          </p:txBody>
        </p:sp>
        <p:pic>
          <p:nvPicPr>
            <p:cNvPr id="4" name="图片 4" descr="textimage3.jpe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100" y="1702121"/>
              <a:ext cx="2913808" cy="328978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9</TotalTime>
  <Words>2102</Words>
  <Application>WPS 演示</Application>
  <PresentationFormat>自定义</PresentationFormat>
  <Paragraphs>354</Paragraphs>
  <Slides>87</Slides>
  <Notes>86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87</vt:i4>
      </vt:variant>
    </vt:vector>
  </HeadingPairs>
  <TitlesOfParts>
    <vt:vector size="88" baseType="lpstr">
      <vt:lpstr>主题1</vt:lpstr>
      <vt:lpstr>高考语文 (浙江专用)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 </dc:subject>
  <dc:creator> </dc:creator>
  <cp:keywords> </cp:keywords>
  <dc:description> </dc:description>
  <cp:lastModifiedBy>User</cp:lastModifiedBy>
  <cp:revision>172</cp:revision>
  <dcterms:created xsi:type="dcterms:W3CDTF">2018-07-23T10:25:37Z</dcterms:created>
  <dcterms:modified xsi:type="dcterms:W3CDTF">2019-03-06T08:24:14Z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  <property fmtid="{64440492-4C8B-11D1-8B70-080036B11A03}" pid="4">
    <vt:lpwstr> </vt:lpwstr>
  </property>
</Properties>
</file>