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AEAEA"/>
    <a:srgbClr val="FF66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2" d="100"/>
          <a:sy n="82" d="100"/>
        </p:scale>
        <p:origin x="-1464" y="-8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标题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7" name="副标题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30" name="日期占位符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2016/10/27</a:t>
            </a:fld>
            <a:endParaRPr lang="zh-CN" altLang="en-US"/>
          </a:p>
        </p:txBody>
      </p:sp>
      <p:sp>
        <p:nvSpPr>
          <p:cNvPr id="19" name="页脚占位符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27" name="灯片编号占位符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5" name="内容占位符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2016/10/27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单圆角矩形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直角三角形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zh-CN" altLang="en-US" smtClean="0"/>
              <a:t>单击图标添加图片</a:t>
            </a:r>
            <a:endParaRPr kumimoji="0" lang="en-US" dirty="0"/>
          </a:p>
        </p:txBody>
      </p:sp>
      <p:sp>
        <p:nvSpPr>
          <p:cNvPr id="10" name="任意多边形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任意多边形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任意多边形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标题占位符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0" name="文本占位符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10" name="日期占位符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2016/10/27</a:t>
            </a:fld>
            <a:endParaRPr lang="zh-CN" altLang="en-US"/>
          </a:p>
        </p:txBody>
      </p:sp>
      <p:sp>
        <p:nvSpPr>
          <p:cNvPr id="22" name="页脚占位符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任意多边形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任意多边形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 descr="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71480"/>
            <a:ext cx="9144000" cy="7286628"/>
          </a:xfrm>
          <a:prstGeom prst="rect">
            <a:avLst/>
          </a:prstGeom>
          <a:ln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</p:pic>
      <p:sp>
        <p:nvSpPr>
          <p:cNvPr id="5" name="TextBox 4"/>
          <p:cNvSpPr txBox="1"/>
          <p:nvPr/>
        </p:nvSpPr>
        <p:spPr>
          <a:xfrm>
            <a:off x="1571604" y="1928802"/>
            <a:ext cx="5715040" cy="1015663"/>
          </a:xfrm>
          <a:prstGeom prst="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        </a:t>
            </a:r>
            <a:r>
              <a:rPr lang="zh-CN" altLang="en-US" sz="6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条据     启事</a:t>
            </a:r>
            <a:endParaRPr lang="zh-CN" altLang="en-US" sz="6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857752" y="4929198"/>
            <a:ext cx="22860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/>
              <a:t>2016.10</a:t>
            </a:r>
            <a:endParaRPr lang="zh-CN" alt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zh-CN" altLang="en-US" dirty="0" smtClean="0"/>
              <a:t>例</a:t>
            </a:r>
            <a:r>
              <a:rPr lang="en-US" altLang="zh-CN" dirty="0" smtClean="0"/>
              <a:t>6</a:t>
            </a:r>
            <a:r>
              <a:rPr lang="zh-CN" altLang="en-US" dirty="0" smtClean="0"/>
              <a:t>：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solidFill>
            <a:schemeClr val="accent6">
              <a:lumMod val="40000"/>
              <a:lumOff val="60000"/>
            </a:schemeClr>
          </a:solidFill>
        </p:spPr>
        <p:txBody>
          <a:bodyPr/>
          <a:lstStyle/>
          <a:p>
            <a:pPr>
              <a:buNone/>
            </a:pPr>
            <a:r>
              <a:rPr lang="zh-CN" altLang="en-US" sz="3200" dirty="0" smtClean="0"/>
              <a:t>                                  领</a:t>
            </a:r>
            <a:r>
              <a:rPr lang="en-US" sz="3200" dirty="0" smtClean="0"/>
              <a:t>    </a:t>
            </a:r>
            <a:r>
              <a:rPr lang="zh-CN" altLang="en-US" sz="3200" dirty="0" smtClean="0"/>
              <a:t>条</a:t>
            </a:r>
          </a:p>
          <a:p>
            <a:pPr>
              <a:buNone/>
            </a:pPr>
            <a:r>
              <a:rPr lang="zh-CN" altLang="en-US" sz="3200" dirty="0" smtClean="0"/>
              <a:t>           今从总务科领到下列办公用品：可调台灯壹台，玻璃板壹块，文件夹壹个，订书器壹个，直尺壹把。</a:t>
            </a:r>
          </a:p>
          <a:p>
            <a:pPr>
              <a:buNone/>
            </a:pPr>
            <a:r>
              <a:rPr lang="zh-CN" altLang="en-US" sz="3200" dirty="0" smtClean="0"/>
              <a:t>                                            领物人</a:t>
            </a:r>
            <a:r>
              <a:rPr lang="en-US" altLang="zh-CN" sz="3200" dirty="0" smtClean="0"/>
              <a:t>×××</a:t>
            </a:r>
          </a:p>
          <a:p>
            <a:pPr>
              <a:buNone/>
            </a:pPr>
            <a:r>
              <a:rPr lang="en-US" altLang="zh-CN" sz="3200" dirty="0" smtClean="0"/>
              <a:t>                                             ×</a:t>
            </a:r>
            <a:r>
              <a:rPr lang="zh-CN" altLang="en-US" sz="3200" dirty="0" smtClean="0"/>
              <a:t>年</a:t>
            </a:r>
            <a:r>
              <a:rPr lang="en-US" altLang="zh-CN" sz="3200" dirty="0" smtClean="0"/>
              <a:t>×</a:t>
            </a:r>
            <a:r>
              <a:rPr lang="zh-CN" altLang="en-US" sz="3200" dirty="0" smtClean="0"/>
              <a:t>月</a:t>
            </a:r>
            <a:r>
              <a:rPr lang="en-US" altLang="zh-CN" sz="3200" dirty="0" smtClean="0"/>
              <a:t>×</a:t>
            </a:r>
            <a:r>
              <a:rPr lang="zh-CN" altLang="en-US" sz="3200" dirty="0" smtClean="0"/>
              <a:t>日</a:t>
            </a:r>
          </a:p>
          <a:p>
            <a:pPr>
              <a:buNone/>
            </a:pP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0034" y="571480"/>
            <a:ext cx="8229600" cy="1143000"/>
          </a:xfrm>
          <a:solidFill>
            <a:schemeClr val="accent3">
              <a:lumMod val="60000"/>
              <a:lumOff val="40000"/>
            </a:schemeClr>
          </a:solidFill>
        </p:spPr>
        <p:txBody>
          <a:bodyPr/>
          <a:lstStyle/>
          <a:p>
            <a:r>
              <a:rPr lang="zh-CN" altLang="en-US" dirty="0" smtClean="0"/>
              <a:t>启事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00634"/>
          </a:xfrm>
          <a:solidFill>
            <a:schemeClr val="accent3">
              <a:lumMod val="40000"/>
              <a:lumOff val="60000"/>
            </a:schemeClr>
          </a:solidFill>
        </p:spPr>
        <p:txBody>
          <a:bodyPr>
            <a:normAutofit/>
          </a:bodyPr>
          <a:lstStyle/>
          <a:p>
            <a:r>
              <a:rPr lang="zh-CN" altLang="en-US" dirty="0" smtClean="0">
                <a:solidFill>
                  <a:srgbClr val="FF0000"/>
                </a:solidFill>
              </a:rPr>
              <a:t>概念：</a:t>
            </a:r>
            <a:endParaRPr lang="en-US" altLang="zh-CN" dirty="0" smtClean="0">
              <a:solidFill>
                <a:srgbClr val="FF0000"/>
              </a:solidFill>
            </a:endParaRPr>
          </a:p>
          <a:p>
            <a:r>
              <a:rPr lang="zh-CN" altLang="en-US" dirty="0" smtClean="0"/>
              <a:t>是单位或个人有事情需要向公众说明，或希望得到大家的帮助时使用的一种应用文。</a:t>
            </a:r>
            <a:endParaRPr lang="en-US" altLang="zh-CN" dirty="0" smtClean="0"/>
          </a:p>
          <a:p>
            <a:r>
              <a:rPr lang="zh-CN" altLang="en-US" dirty="0" smtClean="0">
                <a:solidFill>
                  <a:srgbClr val="FF0000"/>
                </a:solidFill>
              </a:rPr>
              <a:t>格式、内容和写法：</a:t>
            </a:r>
            <a:endParaRPr lang="en-US" altLang="zh-CN" dirty="0" smtClean="0">
              <a:solidFill>
                <a:srgbClr val="FF0000"/>
              </a:solidFill>
            </a:endParaRPr>
          </a:p>
          <a:p>
            <a:r>
              <a:rPr lang="en-US" dirty="0" smtClean="0"/>
              <a:t>(1)</a:t>
            </a:r>
            <a:r>
              <a:rPr lang="zh-CN" altLang="en-US" dirty="0" smtClean="0"/>
              <a:t>标题：第一行中间写明“启事”或加上启事内容如“寻物启事”“征文启事”等。</a:t>
            </a:r>
          </a:p>
          <a:p>
            <a:r>
              <a:rPr lang="en-US" dirty="0" smtClean="0"/>
              <a:t>(2)</a:t>
            </a:r>
            <a:r>
              <a:rPr lang="zh-CN" altLang="en-US" dirty="0" smtClean="0"/>
              <a:t>正文：另起一行，空两格写起，正文写清楚启事的具体事项。不同类型的启事，正文内容也有所不同。</a:t>
            </a:r>
          </a:p>
          <a:p>
            <a:r>
              <a:rPr lang="en-US" dirty="0" smtClean="0"/>
              <a:t>(3)</a:t>
            </a:r>
            <a:r>
              <a:rPr lang="zh-CN" altLang="en-US" dirty="0" smtClean="0"/>
              <a:t>落款：正文右下方写明启事的单位或个人姓名，写明启事时间。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zh-CN" altLang="en-US" dirty="0" smtClean="0"/>
              <a:t>例</a:t>
            </a:r>
            <a:r>
              <a:rPr lang="en-US" altLang="zh-CN" dirty="0" smtClean="0"/>
              <a:t>7</a:t>
            </a:r>
            <a:r>
              <a:rPr lang="zh-CN" altLang="en-US" dirty="0" smtClean="0"/>
              <a:t>：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solidFill>
            <a:schemeClr val="accent4">
              <a:lumMod val="40000"/>
              <a:lumOff val="60000"/>
            </a:schemeClr>
          </a:solidFill>
        </p:spPr>
        <p:txBody>
          <a:bodyPr>
            <a:normAutofit/>
          </a:bodyPr>
          <a:lstStyle/>
          <a:p>
            <a:pPr algn="ctr">
              <a:buNone/>
            </a:pPr>
            <a:r>
              <a:rPr lang="zh-CN" altLang="en-US" dirty="0" smtClean="0"/>
              <a:t>寻物启事</a:t>
            </a:r>
          </a:p>
          <a:p>
            <a:pPr>
              <a:buNone/>
            </a:pPr>
            <a:r>
              <a:rPr lang="zh-CN" altLang="en-US" dirty="0" smtClean="0"/>
              <a:t>            我本月</a:t>
            </a:r>
            <a:r>
              <a:rPr lang="en-US" dirty="0" smtClean="0"/>
              <a:t>13</a:t>
            </a:r>
            <a:r>
              <a:rPr lang="zh-CN" altLang="en-US" dirty="0" smtClean="0"/>
              <a:t>日（星期二）下午</a:t>
            </a:r>
            <a:r>
              <a:rPr lang="en-US" dirty="0" smtClean="0"/>
              <a:t>3</a:t>
            </a:r>
            <a:r>
              <a:rPr lang="zh-CN" altLang="en-US" dirty="0" smtClean="0"/>
              <a:t>点左右乘</a:t>
            </a:r>
            <a:r>
              <a:rPr lang="en-US" dirty="0" smtClean="0"/>
              <a:t>15</a:t>
            </a:r>
            <a:r>
              <a:rPr lang="zh-CN" altLang="en-US" dirty="0" smtClean="0"/>
              <a:t>路公共汽车时，不慎将一个黑色公文包遗落在车上，黑色公文包内有本人身份证、机关出入证等。请拾到者与北方开发公司业务部联系，谢谢。</a:t>
            </a:r>
          </a:p>
          <a:p>
            <a:pPr>
              <a:buNone/>
            </a:pPr>
            <a:r>
              <a:rPr lang="zh-CN" altLang="en-US" dirty="0" smtClean="0"/>
              <a:t>                              联系电话：</a:t>
            </a:r>
            <a:r>
              <a:rPr lang="en-US" altLang="zh-CN" dirty="0" smtClean="0"/>
              <a:t>××××××</a:t>
            </a:r>
          </a:p>
          <a:p>
            <a:pPr>
              <a:buNone/>
            </a:pPr>
            <a:r>
              <a:rPr lang="zh-CN" altLang="en-US" dirty="0" smtClean="0"/>
              <a:t>                             北方开发公司业务部</a:t>
            </a:r>
            <a:r>
              <a:rPr lang="en-US" altLang="zh-CN" dirty="0" smtClean="0"/>
              <a:t>×××</a:t>
            </a:r>
          </a:p>
          <a:p>
            <a:pPr>
              <a:buNone/>
            </a:pPr>
            <a:r>
              <a:rPr lang="en-US" altLang="zh-CN" dirty="0" smtClean="0"/>
              <a:t>                                         ×</a:t>
            </a:r>
            <a:r>
              <a:rPr lang="zh-CN" altLang="en-US" dirty="0" smtClean="0"/>
              <a:t>年</a:t>
            </a:r>
            <a:r>
              <a:rPr lang="en-US" altLang="zh-CN" dirty="0" smtClean="0"/>
              <a:t>×</a:t>
            </a:r>
            <a:r>
              <a:rPr lang="zh-CN" altLang="en-US" dirty="0" smtClean="0"/>
              <a:t>月</a:t>
            </a:r>
            <a:r>
              <a:rPr lang="en-US" altLang="zh-CN" dirty="0" smtClean="0"/>
              <a:t>×</a:t>
            </a:r>
            <a:r>
              <a:rPr lang="zh-CN" altLang="en-US" dirty="0" smtClean="0"/>
              <a:t>日</a:t>
            </a:r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zh-CN" altLang="en-US" dirty="0" smtClean="0"/>
              <a:t>例</a:t>
            </a:r>
            <a:r>
              <a:rPr lang="en-US" altLang="zh-CN" dirty="0" smtClean="0"/>
              <a:t>8</a:t>
            </a:r>
            <a:r>
              <a:rPr lang="zh-CN" altLang="en-US" dirty="0" smtClean="0"/>
              <a:t>：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solidFill>
            <a:schemeClr val="accent4">
              <a:lumMod val="40000"/>
              <a:lumOff val="60000"/>
            </a:schemeClr>
          </a:solidFill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zh-CN" altLang="en-US" dirty="0" smtClean="0"/>
              <a:t>                                         征订启事</a:t>
            </a:r>
          </a:p>
          <a:p>
            <a:pPr>
              <a:buNone/>
            </a:pPr>
            <a:r>
              <a:rPr lang="en-US" altLang="zh-CN" dirty="0" smtClean="0"/>
              <a:t>            《</a:t>
            </a:r>
            <a:r>
              <a:rPr lang="zh-CN" altLang="en-US" dirty="0" smtClean="0"/>
              <a:t>环境保护报</a:t>
            </a:r>
            <a:r>
              <a:rPr lang="en-US" altLang="zh-CN" dirty="0" smtClean="0"/>
              <a:t>》</a:t>
            </a:r>
            <a:r>
              <a:rPr lang="zh-CN" altLang="en-US" dirty="0" smtClean="0"/>
              <a:t>是一张环境保护专业报纸，主要内容是宣传国家环境保护的方针、政策，反映各行各业的环保动态，交流普及保护环境、治理污染的科学技术，介绍国内外环境保护的经验，适合机关、工矿企业、大专院校从事环保工作的干部和群众阅读。</a:t>
            </a:r>
          </a:p>
          <a:p>
            <a:pPr>
              <a:buNone/>
            </a:pPr>
            <a:r>
              <a:rPr lang="en-US" altLang="zh-CN" dirty="0" smtClean="0"/>
              <a:t>           《</a:t>
            </a:r>
            <a:r>
              <a:rPr lang="zh-CN" altLang="en-US" dirty="0" smtClean="0"/>
              <a:t>环境保护报</a:t>
            </a:r>
            <a:r>
              <a:rPr lang="en-US" altLang="zh-CN" dirty="0" smtClean="0"/>
              <a:t>》</a:t>
            </a:r>
            <a:r>
              <a:rPr lang="zh-CN" altLang="en-US" dirty="0" smtClean="0"/>
              <a:t>为月刊，每月</a:t>
            </a:r>
            <a:r>
              <a:rPr lang="en-US" dirty="0" smtClean="0"/>
              <a:t>5</a:t>
            </a:r>
            <a:r>
              <a:rPr lang="zh-CN" altLang="en-US" dirty="0" smtClean="0"/>
              <a:t>日出版，每期定价</a:t>
            </a:r>
            <a:r>
              <a:rPr lang="en-US" dirty="0" smtClean="0"/>
              <a:t>2.5</a:t>
            </a:r>
            <a:r>
              <a:rPr lang="zh-CN" altLang="en-US" dirty="0" smtClean="0"/>
              <a:t>元。如需订阅。即日起可与</a:t>
            </a:r>
            <a:r>
              <a:rPr lang="en-US" altLang="zh-CN" dirty="0" smtClean="0"/>
              <a:t>《</a:t>
            </a:r>
            <a:r>
              <a:rPr lang="zh-CN" altLang="en-US" dirty="0" smtClean="0"/>
              <a:t>环境保护报</a:t>
            </a:r>
            <a:r>
              <a:rPr lang="en-US" altLang="zh-CN" dirty="0" smtClean="0"/>
              <a:t>》</a:t>
            </a:r>
            <a:r>
              <a:rPr lang="zh-CN" altLang="en-US" dirty="0" smtClean="0"/>
              <a:t>发行部联系，办理订阅手续。</a:t>
            </a:r>
          </a:p>
          <a:p>
            <a:pPr>
              <a:buNone/>
            </a:pPr>
            <a:r>
              <a:rPr lang="en-US" altLang="zh-CN" dirty="0" smtClean="0"/>
              <a:t>                                                《</a:t>
            </a:r>
            <a:r>
              <a:rPr lang="zh-CN" altLang="en-US" dirty="0" smtClean="0"/>
              <a:t>环境保护报</a:t>
            </a:r>
            <a:r>
              <a:rPr lang="en-US" altLang="zh-CN" dirty="0" smtClean="0"/>
              <a:t>》</a:t>
            </a:r>
            <a:r>
              <a:rPr lang="zh-CN" altLang="en-US" dirty="0" smtClean="0"/>
              <a:t>发行部</a:t>
            </a:r>
          </a:p>
          <a:p>
            <a:pPr>
              <a:buNone/>
            </a:pPr>
            <a:r>
              <a:rPr lang="en-US" altLang="zh-CN" dirty="0" smtClean="0"/>
              <a:t>                                                              ×</a:t>
            </a:r>
            <a:r>
              <a:rPr lang="zh-CN" altLang="en-US" dirty="0" smtClean="0"/>
              <a:t>年</a:t>
            </a:r>
            <a:r>
              <a:rPr lang="en-US" altLang="zh-CN" dirty="0" smtClean="0"/>
              <a:t>×</a:t>
            </a:r>
            <a:r>
              <a:rPr lang="zh-CN" altLang="en-US" dirty="0" smtClean="0"/>
              <a:t>月</a:t>
            </a:r>
            <a:r>
              <a:rPr lang="en-US" altLang="zh-CN" dirty="0" smtClean="0"/>
              <a:t>×</a:t>
            </a:r>
            <a:r>
              <a:rPr lang="zh-CN" altLang="en-US" dirty="0" smtClean="0"/>
              <a:t>日</a:t>
            </a:r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zh-CN" altLang="en-US" dirty="0" smtClean="0"/>
              <a:t>例</a:t>
            </a:r>
            <a:r>
              <a:rPr lang="en-US" altLang="zh-CN" dirty="0" smtClean="0"/>
              <a:t>9</a:t>
            </a:r>
            <a:r>
              <a:rPr lang="zh-CN" altLang="en-US" dirty="0" smtClean="0"/>
              <a:t>：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00034" y="1428736"/>
            <a:ext cx="8229600" cy="5143536"/>
          </a:xfrm>
          <a:solidFill>
            <a:schemeClr val="accent4">
              <a:lumMod val="40000"/>
              <a:lumOff val="60000"/>
            </a:schemeClr>
          </a:solidFill>
        </p:spPr>
        <p:txBody>
          <a:bodyPr>
            <a:normAutofit fontScale="55000" lnSpcReduction="20000"/>
          </a:bodyPr>
          <a:lstStyle/>
          <a:p>
            <a:pPr>
              <a:buNone/>
            </a:pPr>
            <a:r>
              <a:rPr lang="zh-CN" altLang="en-US" dirty="0" smtClean="0"/>
              <a:t>                                                          </a:t>
            </a:r>
            <a:r>
              <a:rPr lang="zh-CN" altLang="en-US" sz="3800" dirty="0" smtClean="0"/>
              <a:t>“园丁颂”征文启事</a:t>
            </a:r>
          </a:p>
          <a:p>
            <a:pPr>
              <a:buNone/>
            </a:pPr>
            <a:r>
              <a:rPr lang="zh-CN" altLang="en-US" sz="3800" dirty="0" smtClean="0"/>
              <a:t>               为迎接教师节，赞颂辛勤的园丁们，我校春苗编辑部决定举办“园丁颂”征文活动。</a:t>
            </a:r>
          </a:p>
          <a:p>
            <a:pPr>
              <a:buNone/>
            </a:pPr>
            <a:r>
              <a:rPr lang="zh-CN" altLang="en-US" sz="3800" dirty="0" smtClean="0"/>
              <a:t>               应征稿件题目自拟，体裁不限。小小说、散文、诗歌、报告文学、曲艺等均可。字数一般不要超过</a:t>
            </a:r>
            <a:r>
              <a:rPr lang="en-US" sz="3800" dirty="0" smtClean="0"/>
              <a:t>2000</a:t>
            </a:r>
            <a:r>
              <a:rPr lang="zh-CN" altLang="en-US" sz="3800" dirty="0" smtClean="0"/>
              <a:t>字，诗歌一般在</a:t>
            </a:r>
            <a:r>
              <a:rPr lang="en-US" sz="3800" dirty="0" smtClean="0"/>
              <a:t>40</a:t>
            </a:r>
            <a:r>
              <a:rPr lang="zh-CN" altLang="en-US" sz="3800" dirty="0" smtClean="0"/>
              <a:t>行以内。</a:t>
            </a:r>
          </a:p>
          <a:p>
            <a:pPr>
              <a:buNone/>
            </a:pPr>
            <a:r>
              <a:rPr lang="zh-CN" altLang="en-US" sz="3800" dirty="0" smtClean="0"/>
              <a:t>              征文日期：即日起到</a:t>
            </a:r>
            <a:r>
              <a:rPr lang="en-US" sz="3800" dirty="0" smtClean="0"/>
              <a:t>9</a:t>
            </a:r>
            <a:r>
              <a:rPr lang="zh-CN" altLang="en-US" sz="3800" dirty="0" smtClean="0"/>
              <a:t>月</a:t>
            </a:r>
            <a:r>
              <a:rPr lang="en-US" sz="3800" dirty="0" smtClean="0"/>
              <a:t>2</a:t>
            </a:r>
            <a:r>
              <a:rPr lang="zh-CN" altLang="en-US" sz="3800" dirty="0" smtClean="0"/>
              <a:t>日止。</a:t>
            </a:r>
          </a:p>
          <a:p>
            <a:pPr>
              <a:buNone/>
            </a:pPr>
            <a:r>
              <a:rPr lang="zh-CN" altLang="en-US" sz="3800" dirty="0" smtClean="0"/>
              <a:t>              应征稿件请投入春苗稿箱（稿箱设在校学生会办公室）， 来稿一律不退，请自留底稿。</a:t>
            </a:r>
          </a:p>
          <a:p>
            <a:pPr>
              <a:buNone/>
            </a:pPr>
            <a:r>
              <a:rPr lang="zh-CN" altLang="en-US" sz="3800" dirty="0" smtClean="0"/>
              <a:t>              春苗编辑部将聘请著名作家</a:t>
            </a:r>
            <a:r>
              <a:rPr lang="en-US" altLang="zh-CN" sz="3800" dirty="0" smtClean="0"/>
              <a:t>×××</a:t>
            </a:r>
            <a:r>
              <a:rPr lang="zh-CN" altLang="en-US" sz="3800" dirty="0" smtClean="0"/>
              <a:t>，市教育局领导</a:t>
            </a:r>
            <a:r>
              <a:rPr lang="en-US" altLang="zh-CN" sz="3800" dirty="0" smtClean="0"/>
              <a:t>×××</a:t>
            </a:r>
            <a:r>
              <a:rPr lang="zh-CN" altLang="en-US" sz="3800" dirty="0" smtClean="0"/>
              <a:t>，出版社资深编辑</a:t>
            </a:r>
            <a:r>
              <a:rPr lang="en-US" altLang="zh-CN" sz="3800" dirty="0" smtClean="0"/>
              <a:t>×××</a:t>
            </a:r>
            <a:r>
              <a:rPr lang="zh-CN" altLang="en-US" sz="3800" dirty="0" smtClean="0"/>
              <a:t>，著名特级教师</a:t>
            </a:r>
            <a:r>
              <a:rPr lang="en-US" altLang="zh-CN" sz="3800" dirty="0" smtClean="0"/>
              <a:t>×××</a:t>
            </a:r>
            <a:r>
              <a:rPr lang="zh-CN" altLang="en-US" sz="3800" dirty="0" smtClean="0"/>
              <a:t>，以及春苗编委会正副主任，</a:t>
            </a:r>
            <a:r>
              <a:rPr lang="en-US" altLang="zh-CN" sz="3800" dirty="0" smtClean="0"/>
              <a:t>××</a:t>
            </a:r>
            <a:r>
              <a:rPr lang="zh-CN" altLang="en-US" sz="3800" dirty="0" smtClean="0"/>
              <a:t>文学社代表等组成评选委员会，评出一等奖</a:t>
            </a:r>
            <a:r>
              <a:rPr lang="en-US" sz="3800" dirty="0" smtClean="0"/>
              <a:t>3</a:t>
            </a:r>
            <a:r>
              <a:rPr lang="zh-CN" altLang="en-US" sz="3800" dirty="0" smtClean="0"/>
              <a:t>名，二、三等奖各</a:t>
            </a:r>
            <a:r>
              <a:rPr lang="en-US" sz="3800" dirty="0" smtClean="0"/>
              <a:t>5</a:t>
            </a:r>
            <a:r>
              <a:rPr lang="zh-CN" altLang="en-US" sz="3800" dirty="0" smtClean="0"/>
              <a:t>名。</a:t>
            </a:r>
            <a:r>
              <a:rPr lang="en-US" altLang="zh-CN" sz="3800" dirty="0" smtClean="0"/>
              <a:t>《</a:t>
            </a:r>
            <a:r>
              <a:rPr lang="zh-CN" altLang="en-US" sz="3800" dirty="0" smtClean="0"/>
              <a:t>春苗</a:t>
            </a:r>
            <a:r>
              <a:rPr lang="en-US" altLang="zh-CN" sz="3800" dirty="0" smtClean="0"/>
              <a:t>》</a:t>
            </a:r>
            <a:r>
              <a:rPr lang="zh-CN" altLang="en-US" sz="3800" dirty="0" smtClean="0"/>
              <a:t>将于</a:t>
            </a:r>
            <a:r>
              <a:rPr lang="en-US" sz="3800" dirty="0" smtClean="0"/>
              <a:t>9</a:t>
            </a:r>
            <a:r>
              <a:rPr lang="zh-CN" altLang="en-US" sz="3800" dirty="0" smtClean="0"/>
              <a:t>月</a:t>
            </a:r>
            <a:r>
              <a:rPr lang="en-US" sz="3800" dirty="0" smtClean="0"/>
              <a:t>10</a:t>
            </a:r>
            <a:r>
              <a:rPr lang="zh-CN" altLang="en-US" sz="3800" dirty="0" smtClean="0"/>
              <a:t>日出版“园丁颂”征文活动获奖作品专辑。</a:t>
            </a:r>
          </a:p>
          <a:p>
            <a:pPr>
              <a:buNone/>
            </a:pPr>
            <a:r>
              <a:rPr lang="zh-CN" altLang="en-US" sz="3800" dirty="0" smtClean="0"/>
              <a:t>               欢迎广大同学踊跃参加。</a:t>
            </a:r>
          </a:p>
          <a:p>
            <a:pPr>
              <a:buNone/>
            </a:pPr>
            <a:r>
              <a:rPr lang="zh-CN" altLang="en-US" sz="3800" dirty="0" smtClean="0"/>
              <a:t>                                                           </a:t>
            </a:r>
            <a:r>
              <a:rPr lang="en-US" altLang="zh-CN" sz="3800" dirty="0" smtClean="0"/>
              <a:t>× ×</a:t>
            </a:r>
            <a:r>
              <a:rPr lang="zh-CN" altLang="en-US" sz="3800" dirty="0" smtClean="0"/>
              <a:t>  职业中学春苗编辑部</a:t>
            </a:r>
          </a:p>
          <a:p>
            <a:pPr>
              <a:buNone/>
            </a:pPr>
            <a:r>
              <a:rPr lang="en-US" altLang="zh-CN" sz="3800" dirty="0" smtClean="0"/>
              <a:t>                                                                    ×</a:t>
            </a:r>
            <a:r>
              <a:rPr lang="zh-CN" altLang="en-US" sz="3800" dirty="0" smtClean="0"/>
              <a:t>年</a:t>
            </a:r>
            <a:r>
              <a:rPr lang="en-US" altLang="zh-CN" sz="3800" dirty="0" smtClean="0"/>
              <a:t>×</a:t>
            </a:r>
            <a:r>
              <a:rPr lang="zh-CN" altLang="en-US" sz="3800" dirty="0" smtClean="0"/>
              <a:t>月</a:t>
            </a:r>
            <a:r>
              <a:rPr lang="en-US" altLang="zh-CN" sz="3800" dirty="0" smtClean="0"/>
              <a:t>×</a:t>
            </a:r>
            <a:r>
              <a:rPr lang="zh-CN" altLang="en-US" sz="3800" dirty="0" smtClean="0"/>
              <a:t>日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714348" y="2214554"/>
            <a:ext cx="7429552" cy="1571636"/>
          </a:xfrm>
          <a:solidFill>
            <a:schemeClr val="bg2">
              <a:lumMod val="60000"/>
              <a:lumOff val="40000"/>
            </a:schemeClr>
          </a:solidFill>
        </p:spPr>
        <p:txBody>
          <a:bodyPr>
            <a:normAutofit/>
          </a:bodyPr>
          <a:lstStyle/>
          <a:p>
            <a:pPr algn="l"/>
            <a:r>
              <a:rPr lang="zh-CN" altLang="en-US" dirty="0" smtClean="0">
                <a:latin typeface="方正粗倩简体" pitchFamily="65" charset="-122"/>
                <a:ea typeface="方正粗倩简体" pitchFamily="65" charset="-122"/>
              </a:rPr>
              <a:t>数字要大写：</a:t>
            </a:r>
            <a:r>
              <a:rPr lang="en-US" altLang="zh-CN" dirty="0" smtClean="0"/>
              <a:t/>
            </a:r>
            <a:br>
              <a:rPr lang="en-US" altLang="zh-CN" dirty="0" smtClean="0"/>
            </a:br>
            <a:r>
              <a:rPr lang="zh-CN" altLang="en-US" sz="4000" dirty="0" smtClean="0">
                <a:solidFill>
                  <a:srgbClr val="FF0000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壹贰叁肆伍陆柒捌玖拾佰仟万亿</a:t>
            </a:r>
            <a:endParaRPr lang="zh-CN" altLang="en-US" sz="4000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714348" y="3786190"/>
            <a:ext cx="7429552" cy="2571768"/>
          </a:xfrm>
          <a:solidFill>
            <a:schemeClr val="accent1">
              <a:lumMod val="60000"/>
              <a:lumOff val="40000"/>
            </a:schemeClr>
          </a:solidFill>
        </p:spPr>
        <p:txBody>
          <a:bodyPr>
            <a:noAutofit/>
          </a:bodyPr>
          <a:lstStyle/>
          <a:p>
            <a:pPr algn="l"/>
            <a:r>
              <a:rPr lang="zh-CN" altLang="en-US" sz="3600" dirty="0" smtClean="0">
                <a:solidFill>
                  <a:schemeClr val="bg1"/>
                </a:solidFill>
              </a:rPr>
              <a:t>钱数字后面要注明币</a:t>
            </a:r>
            <a:r>
              <a:rPr lang="zh-CN" altLang="en-US" sz="3600" dirty="0" smtClean="0">
                <a:solidFill>
                  <a:schemeClr val="bg1"/>
                </a:solidFill>
              </a:rPr>
              <a:t>种</a:t>
            </a:r>
            <a:r>
              <a:rPr lang="zh-CN" altLang="en-US" sz="3600" dirty="0" smtClean="0">
                <a:solidFill>
                  <a:schemeClr val="bg1"/>
                </a:solidFill>
              </a:rPr>
              <a:t>并</a:t>
            </a:r>
            <a:r>
              <a:rPr lang="zh-CN" altLang="en-US" sz="3600" dirty="0" smtClean="0">
                <a:solidFill>
                  <a:schemeClr val="bg1"/>
                </a:solidFill>
              </a:rPr>
              <a:t>加</a:t>
            </a:r>
            <a:r>
              <a:rPr lang="zh-CN" altLang="en-US" sz="3600" dirty="0" smtClean="0">
                <a:solidFill>
                  <a:schemeClr val="bg1"/>
                </a:solidFill>
              </a:rPr>
              <a:t>“整”字；</a:t>
            </a:r>
            <a:r>
              <a:rPr lang="en-US" altLang="zh-CN" sz="3600" dirty="0" smtClean="0">
                <a:solidFill>
                  <a:schemeClr val="bg1"/>
                </a:solidFill>
              </a:rPr>
              <a:t/>
            </a:r>
            <a:br>
              <a:rPr lang="en-US" altLang="zh-CN" sz="3600" dirty="0" smtClean="0">
                <a:solidFill>
                  <a:schemeClr val="bg1"/>
                </a:solidFill>
              </a:rPr>
            </a:br>
            <a:r>
              <a:rPr lang="zh-CN" altLang="en-US" sz="3600" dirty="0" smtClean="0">
                <a:solidFill>
                  <a:schemeClr val="bg1"/>
                </a:solidFill>
              </a:rPr>
              <a:t>数字后面单位名称要准确</a:t>
            </a:r>
            <a:r>
              <a:rPr lang="zh-CN" altLang="en-US" sz="3600" dirty="0" smtClean="0">
                <a:solidFill>
                  <a:schemeClr val="bg1"/>
                </a:solidFill>
              </a:rPr>
              <a:t>；</a:t>
            </a:r>
            <a:r>
              <a:rPr lang="en-US" altLang="zh-CN" sz="3600" dirty="0" smtClean="0">
                <a:solidFill>
                  <a:schemeClr val="bg1"/>
                </a:solidFill>
              </a:rPr>
              <a:t/>
            </a:r>
            <a:br>
              <a:rPr lang="en-US" altLang="zh-CN" sz="3600" dirty="0" smtClean="0">
                <a:solidFill>
                  <a:schemeClr val="bg1"/>
                </a:solidFill>
              </a:rPr>
            </a:br>
            <a:r>
              <a:rPr lang="zh-CN" altLang="en-US" sz="3600" dirty="0" smtClean="0">
                <a:solidFill>
                  <a:schemeClr val="bg1"/>
                </a:solidFill>
              </a:rPr>
              <a:t>落款写明经手人。</a:t>
            </a:r>
            <a:endParaRPr lang="zh-CN" altLang="en-US" sz="3600" dirty="0">
              <a:solidFill>
                <a:schemeClr val="bg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85786" y="571480"/>
            <a:ext cx="4143404" cy="70788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zh-CN" altLang="en-US" sz="4000" dirty="0" smtClean="0">
                <a:solidFill>
                  <a:schemeClr val="tx1"/>
                </a:solidFill>
              </a:rPr>
              <a:t>单据常见问题：</a:t>
            </a:r>
            <a:endParaRPr lang="zh-CN" altLang="en-US" sz="4000" dirty="0">
              <a:solidFill>
                <a:schemeClr val="tx1"/>
              </a:solidFill>
            </a:endParaRPr>
          </a:p>
        </p:txBody>
      </p:sp>
      <p:sp>
        <p:nvSpPr>
          <p:cNvPr id="5" name="下箭头 4"/>
          <p:cNvSpPr/>
          <p:nvPr/>
        </p:nvSpPr>
        <p:spPr>
          <a:xfrm>
            <a:off x="2571736" y="1357298"/>
            <a:ext cx="785818" cy="85725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214414" y="857232"/>
            <a:ext cx="6643734" cy="1143000"/>
          </a:xfrm>
          <a:solidFill>
            <a:schemeClr val="tx2">
              <a:lumMod val="60000"/>
              <a:lumOff val="40000"/>
            </a:schemeClr>
          </a:solidFill>
        </p:spPr>
        <p:txBody>
          <a:bodyPr/>
          <a:lstStyle/>
          <a:p>
            <a:pPr algn="l"/>
            <a:r>
              <a:rPr lang="zh-CN" altLang="en-US" dirty="0" smtClean="0"/>
              <a:t>便条常见问题：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285852" y="2857496"/>
            <a:ext cx="6572296" cy="2357453"/>
          </a:xfrm>
          <a:solidFill>
            <a:schemeClr val="tx2">
              <a:lumMod val="60000"/>
              <a:lumOff val="40000"/>
            </a:schemeClr>
          </a:solidFill>
        </p:spPr>
        <p:txBody>
          <a:bodyPr>
            <a:noAutofit/>
          </a:bodyPr>
          <a:lstStyle/>
          <a:p>
            <a:r>
              <a:rPr lang="zh-CN" altLang="en-US" sz="4000" dirty="0" smtClean="0"/>
              <a:t>称谓恰当，用词要妥当；</a:t>
            </a:r>
            <a:endParaRPr lang="en-US" altLang="zh-CN" sz="4000" dirty="0" smtClean="0"/>
          </a:p>
          <a:p>
            <a:r>
              <a:rPr lang="zh-CN" altLang="en-US" sz="4000" dirty="0" smtClean="0"/>
              <a:t>便条理由要写明白，</a:t>
            </a:r>
            <a:endParaRPr lang="en-US" altLang="zh-CN" sz="4000" dirty="0" smtClean="0"/>
          </a:p>
          <a:p>
            <a:r>
              <a:rPr lang="zh-CN" altLang="en-US" sz="4000" dirty="0" smtClean="0"/>
              <a:t>便条时间要注明。</a:t>
            </a:r>
            <a:endParaRPr lang="en-US" altLang="zh-CN" sz="4000" dirty="0" smtClean="0"/>
          </a:p>
        </p:txBody>
      </p:sp>
      <p:sp>
        <p:nvSpPr>
          <p:cNvPr id="4" name="下箭头 3"/>
          <p:cNvSpPr/>
          <p:nvPr/>
        </p:nvSpPr>
        <p:spPr>
          <a:xfrm>
            <a:off x="2714612" y="2071678"/>
            <a:ext cx="714380" cy="78581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2910" y="1357298"/>
            <a:ext cx="4786346" cy="1000132"/>
          </a:xfrm>
          <a:solidFill>
            <a:schemeClr val="bg2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algn="l"/>
            <a:r>
              <a:rPr lang="zh-CN" altLang="en-US" sz="4800" dirty="0" smtClean="0">
                <a:solidFill>
                  <a:schemeClr val="tx1"/>
                </a:solidFill>
              </a:rPr>
              <a:t>启事常见问题</a:t>
            </a:r>
            <a:endParaRPr lang="zh-CN" altLang="en-US" sz="4800" dirty="0">
              <a:solidFill>
                <a:schemeClr val="tx1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71472" y="2786058"/>
            <a:ext cx="6715172" cy="1643074"/>
          </a:xfrm>
          <a:solidFill>
            <a:schemeClr val="bg2">
              <a:lumMod val="50000"/>
            </a:schemeClr>
          </a:solidFill>
        </p:spPr>
        <p:txBody>
          <a:bodyPr/>
          <a:lstStyle/>
          <a:p>
            <a:r>
              <a:rPr lang="zh-CN" altLang="en-US" sz="4000" dirty="0" smtClean="0"/>
              <a:t>内容要清楚明白；</a:t>
            </a:r>
            <a:endParaRPr lang="en-US" altLang="zh-CN" sz="4000" dirty="0" smtClean="0"/>
          </a:p>
          <a:p>
            <a:r>
              <a:rPr lang="zh-CN" altLang="en-US" sz="4000" dirty="0" smtClean="0"/>
              <a:t>时间、要求、条件要清楚；</a:t>
            </a:r>
            <a:endParaRPr lang="en-US" altLang="zh-CN" sz="4000" dirty="0" smtClean="0"/>
          </a:p>
          <a:p>
            <a:endParaRPr lang="zh-CN" altLang="en-US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71472" y="928670"/>
            <a:ext cx="30003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/>
              <a:t>练习：</a:t>
            </a:r>
            <a:endParaRPr lang="zh-CN" altLang="en-US" sz="3200" dirty="0"/>
          </a:p>
        </p:txBody>
      </p:sp>
      <p:sp>
        <p:nvSpPr>
          <p:cNvPr id="7" name="TextBox 6"/>
          <p:cNvSpPr txBox="1"/>
          <p:nvPr/>
        </p:nvSpPr>
        <p:spPr>
          <a:xfrm>
            <a:off x="857224" y="1643050"/>
            <a:ext cx="7286676" cy="35702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（</a:t>
            </a:r>
            <a:r>
              <a:rPr lang="zh-CN" altLang="en-US" sz="2000" dirty="0" smtClean="0"/>
              <a:t>一）下列条据和启事，有的在书写格式方面不符合要求，有的内容方面不符合要求，有的在用语方面有不当之处。请分别指出并改正。</a:t>
            </a:r>
          </a:p>
          <a:p>
            <a:r>
              <a:rPr lang="en-US" sz="36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[</a:t>
            </a:r>
            <a:r>
              <a:rPr lang="zh-CN" altLang="en-US" sz="36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条据</a:t>
            </a:r>
            <a:r>
              <a:rPr lang="en-US" sz="36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1]</a:t>
            </a:r>
            <a:endParaRPr lang="zh-CN" altLang="en-US" sz="3600" dirty="0" smtClean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  <a:p>
            <a:r>
              <a:rPr lang="zh-CN" altLang="en-US" sz="2800" dirty="0" smtClean="0"/>
              <a:t>                                  借</a:t>
            </a:r>
            <a:r>
              <a:rPr lang="en-US" sz="2800" dirty="0" smtClean="0"/>
              <a:t>   </a:t>
            </a:r>
            <a:r>
              <a:rPr lang="zh-CN" altLang="en-US" sz="2800" dirty="0" smtClean="0"/>
              <a:t>条</a:t>
            </a:r>
          </a:p>
          <a:p>
            <a:r>
              <a:rPr lang="zh-CN" altLang="en-US" sz="2800" dirty="0" smtClean="0"/>
              <a:t>           今</a:t>
            </a:r>
            <a:r>
              <a:rPr lang="zh-CN" altLang="en-US" sz="2800" dirty="0" smtClean="0"/>
              <a:t>借到财务处现金一千六百元。</a:t>
            </a:r>
          </a:p>
          <a:p>
            <a:r>
              <a:rPr lang="zh-CN" altLang="en-US" sz="2800" dirty="0" smtClean="0"/>
              <a:t>                                                       第二</a:t>
            </a:r>
            <a:r>
              <a:rPr lang="zh-CN" altLang="en-US" sz="2800" dirty="0" smtClean="0"/>
              <a:t>编辑室</a:t>
            </a:r>
          </a:p>
          <a:p>
            <a:r>
              <a:rPr lang="en-US" altLang="zh-CN" sz="2800" dirty="0" smtClean="0"/>
              <a:t>                                                       ×</a:t>
            </a:r>
            <a:r>
              <a:rPr lang="zh-CN" altLang="en-US" sz="2800" dirty="0" smtClean="0"/>
              <a:t>年</a:t>
            </a:r>
            <a:r>
              <a:rPr lang="en-US" altLang="zh-CN" sz="2800" dirty="0" smtClean="0"/>
              <a:t>×</a:t>
            </a:r>
            <a:r>
              <a:rPr lang="zh-CN" altLang="en-US" sz="2800" dirty="0" smtClean="0"/>
              <a:t>月</a:t>
            </a:r>
            <a:r>
              <a:rPr lang="en-US" altLang="zh-CN" sz="2800" dirty="0" smtClean="0"/>
              <a:t>×</a:t>
            </a:r>
            <a:r>
              <a:rPr lang="zh-CN" altLang="en-US" sz="2800" dirty="0" smtClean="0"/>
              <a:t>日</a:t>
            </a:r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28596" y="500042"/>
            <a:ext cx="8229600" cy="1143000"/>
          </a:xfrm>
        </p:spPr>
        <p:txBody>
          <a:bodyPr>
            <a:normAutofit/>
          </a:bodyPr>
          <a:lstStyle/>
          <a:p>
            <a:r>
              <a:rPr lang="zh-CN" altLang="en-US" dirty="0" smtClean="0"/>
              <a:t> </a:t>
            </a:r>
            <a:r>
              <a:rPr lang="en-US" dirty="0" smtClean="0"/>
              <a:t>[</a:t>
            </a:r>
            <a:r>
              <a:rPr lang="zh-CN" altLang="en-US" dirty="0" smtClean="0"/>
              <a:t>条据</a:t>
            </a:r>
            <a:r>
              <a:rPr lang="en-US" dirty="0" smtClean="0"/>
              <a:t>2</a:t>
            </a:r>
            <a:r>
              <a:rPr lang="en-US" dirty="0" smtClean="0"/>
              <a:t>]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00034" y="2428868"/>
            <a:ext cx="8229600" cy="3636660"/>
          </a:xfrm>
        </p:spPr>
        <p:txBody>
          <a:bodyPr/>
          <a:lstStyle/>
          <a:p>
            <a:pPr>
              <a:buNone/>
            </a:pPr>
            <a:r>
              <a:rPr lang="zh-CN" altLang="en-US" dirty="0" smtClean="0"/>
              <a:t>                                       请假条</a:t>
            </a:r>
            <a:endParaRPr lang="zh-CN" altLang="en-US" dirty="0" smtClean="0"/>
          </a:p>
          <a:p>
            <a:pPr>
              <a:buNone/>
            </a:pPr>
            <a:r>
              <a:rPr lang="zh-CN" altLang="en-US" dirty="0" smtClean="0"/>
              <a:t>班主任：我因为有急事需要请假，请批准。</a:t>
            </a:r>
          </a:p>
          <a:p>
            <a:pPr>
              <a:buNone/>
            </a:pPr>
            <a:r>
              <a:rPr lang="zh-CN" altLang="en-US" dirty="0" smtClean="0"/>
              <a:t>                                                     柳</a:t>
            </a:r>
            <a:r>
              <a:rPr lang="zh-CN" altLang="en-US" dirty="0" smtClean="0"/>
              <a:t>燕燕</a:t>
            </a:r>
          </a:p>
          <a:p>
            <a:pPr>
              <a:buNone/>
            </a:pPr>
            <a:r>
              <a:rPr lang="en-US" altLang="zh-CN" dirty="0" smtClean="0"/>
              <a:t>                                                  ×</a:t>
            </a:r>
            <a:r>
              <a:rPr lang="zh-CN" altLang="en-US" dirty="0" smtClean="0"/>
              <a:t>年</a:t>
            </a:r>
            <a:r>
              <a:rPr lang="en-US" altLang="zh-CN" dirty="0" smtClean="0"/>
              <a:t>×</a:t>
            </a:r>
            <a:r>
              <a:rPr lang="zh-CN" altLang="en-US" dirty="0" smtClean="0"/>
              <a:t>月</a:t>
            </a:r>
            <a:r>
              <a:rPr lang="en-US" altLang="zh-CN" dirty="0" smtClean="0"/>
              <a:t>×</a:t>
            </a:r>
            <a:r>
              <a:rPr lang="zh-CN" altLang="en-US" dirty="0" smtClean="0"/>
              <a:t>日</a:t>
            </a:r>
          </a:p>
          <a:p>
            <a:pPr>
              <a:buNone/>
            </a:pPr>
            <a:endParaRPr lang="zh-CN" alt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511288"/>
          </a:xfrm>
          <a:solidFill>
            <a:schemeClr val="accent1"/>
          </a:solidFill>
        </p:spPr>
        <p:txBody>
          <a:bodyPr/>
          <a:lstStyle/>
          <a:p>
            <a:pPr algn="l"/>
            <a:r>
              <a:rPr lang="zh-CN" altLang="en-US" dirty="0" smtClean="0"/>
              <a:t>按内容和功用分类：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28596" y="2857496"/>
            <a:ext cx="4038600" cy="3328998"/>
          </a:xfr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50000" t="50000" r="50000" b="50000"/>
            </a:path>
            <a:tileRect/>
          </a:gradFill>
        </p:spPr>
        <p:txBody>
          <a:bodyPr/>
          <a:lstStyle/>
          <a:p>
            <a:r>
              <a:rPr lang="zh-CN" altLang="en-US" dirty="0" smtClean="0"/>
              <a:t>（说明性条据）</a:t>
            </a:r>
            <a:r>
              <a:rPr lang="zh-CN" altLang="en-US" u="sng" dirty="0" smtClean="0"/>
              <a:t>便条</a:t>
            </a:r>
            <a:endParaRPr lang="en-US" altLang="zh-CN" u="sng" dirty="0" smtClean="0"/>
          </a:p>
          <a:p>
            <a:endParaRPr lang="en-US" altLang="zh-CN" dirty="0" smtClean="0"/>
          </a:p>
          <a:p>
            <a:r>
              <a:rPr lang="zh-CN" altLang="en-US" dirty="0" smtClean="0"/>
              <a:t>请假条</a:t>
            </a:r>
            <a:endParaRPr lang="en-US" altLang="zh-CN" dirty="0" smtClean="0"/>
          </a:p>
          <a:p>
            <a:r>
              <a:rPr lang="zh-CN" altLang="en-US" dirty="0" smtClean="0"/>
              <a:t>留言条</a:t>
            </a:r>
            <a:endParaRPr lang="en-US" altLang="zh-CN" dirty="0" smtClean="0"/>
          </a:p>
          <a:p>
            <a:r>
              <a:rPr lang="zh-CN" altLang="en-US" dirty="0" smtClean="0"/>
              <a:t>托事条</a:t>
            </a:r>
            <a:endParaRPr lang="en-US" altLang="zh-CN" dirty="0" smtClean="0"/>
          </a:p>
          <a:p>
            <a:r>
              <a:rPr lang="zh-CN" altLang="en-US" dirty="0" smtClean="0"/>
              <a:t>约见条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00562" y="2857496"/>
            <a:ext cx="4038600" cy="3357586"/>
          </a:xfrm>
          <a:solidFill>
            <a:schemeClr val="accent6">
              <a:lumMod val="40000"/>
              <a:lumOff val="60000"/>
            </a:schemeClr>
          </a:solidFill>
        </p:spPr>
        <p:txBody>
          <a:bodyPr/>
          <a:lstStyle/>
          <a:p>
            <a:r>
              <a:rPr lang="zh-CN" altLang="en-US" dirty="0" smtClean="0"/>
              <a:t>（证明性条据）</a:t>
            </a:r>
            <a:r>
              <a:rPr lang="zh-CN" altLang="en-US" u="sng" dirty="0" smtClean="0"/>
              <a:t>单据</a:t>
            </a:r>
            <a:endParaRPr lang="en-US" altLang="zh-CN" u="sng" dirty="0" smtClean="0"/>
          </a:p>
          <a:p>
            <a:endParaRPr lang="en-US" altLang="zh-CN" dirty="0" smtClean="0"/>
          </a:p>
          <a:p>
            <a:r>
              <a:rPr lang="zh-CN" altLang="en-US" dirty="0" smtClean="0"/>
              <a:t>借条</a:t>
            </a:r>
            <a:endParaRPr lang="en-US" altLang="zh-CN" dirty="0" smtClean="0"/>
          </a:p>
          <a:p>
            <a:r>
              <a:rPr lang="zh-CN" altLang="en-US" dirty="0" smtClean="0"/>
              <a:t>收条</a:t>
            </a:r>
            <a:endParaRPr lang="en-US" altLang="zh-CN" dirty="0" smtClean="0"/>
          </a:p>
          <a:p>
            <a:r>
              <a:rPr lang="zh-CN" altLang="en-US" dirty="0" smtClean="0"/>
              <a:t>欠条</a:t>
            </a:r>
            <a:endParaRPr lang="en-US" altLang="zh-CN" dirty="0" smtClean="0"/>
          </a:p>
          <a:p>
            <a:r>
              <a:rPr lang="zh-CN" altLang="en-US" dirty="0" smtClean="0"/>
              <a:t>领条</a:t>
            </a:r>
            <a:endParaRPr lang="zh-CN" altLang="en-US" dirty="0"/>
          </a:p>
        </p:txBody>
      </p:sp>
      <p:sp>
        <p:nvSpPr>
          <p:cNvPr id="5" name="左大括号 4"/>
          <p:cNvSpPr/>
          <p:nvPr/>
        </p:nvSpPr>
        <p:spPr>
          <a:xfrm rot="5400000">
            <a:off x="4179091" y="-392933"/>
            <a:ext cx="714380" cy="5357850"/>
          </a:xfrm>
          <a:prstGeom prst="leftBrace">
            <a:avLst>
              <a:gd name="adj1" fmla="val 8333"/>
              <a:gd name="adj2" fmla="val 50000"/>
            </a:avLst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36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[</a:t>
            </a:r>
            <a:r>
              <a:rPr lang="zh-CN" altLang="en-US" dirty="0" smtClean="0"/>
              <a:t>条据</a:t>
            </a:r>
            <a:r>
              <a:rPr lang="en-US" dirty="0" smtClean="0"/>
              <a:t>3]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zh-CN" altLang="en-US" sz="3200" dirty="0" smtClean="0"/>
              <a:t>                                 留言条</a:t>
            </a:r>
            <a:endParaRPr lang="zh-CN" altLang="en-US" sz="3200" dirty="0" smtClean="0"/>
          </a:p>
          <a:p>
            <a:pPr>
              <a:buNone/>
            </a:pPr>
            <a:r>
              <a:rPr lang="zh-CN" altLang="en-US" sz="3200" dirty="0" smtClean="0"/>
              <a:t>余爷爷：</a:t>
            </a:r>
          </a:p>
          <a:p>
            <a:pPr>
              <a:buNone/>
            </a:pPr>
            <a:r>
              <a:rPr lang="zh-CN" altLang="en-US" sz="3200" dirty="0" smtClean="0"/>
              <a:t>        惊悉</a:t>
            </a:r>
            <a:r>
              <a:rPr lang="zh-CN" altLang="en-US" sz="3200" dirty="0" smtClean="0"/>
              <a:t>阁下病了，父亲让我登门造访，未能见面。现馈赠鲜花一束，祝早日康复！</a:t>
            </a:r>
          </a:p>
          <a:p>
            <a:pPr>
              <a:buNone/>
            </a:pPr>
            <a:r>
              <a:rPr lang="zh-CN" altLang="en-US" sz="3200" dirty="0" smtClean="0"/>
              <a:t>                                                       小</a:t>
            </a:r>
            <a:r>
              <a:rPr lang="zh-CN" altLang="en-US" sz="3200" dirty="0" smtClean="0"/>
              <a:t>宇</a:t>
            </a:r>
          </a:p>
          <a:p>
            <a:pPr>
              <a:buNone/>
            </a:pPr>
            <a:r>
              <a:rPr lang="en-US" sz="3200" dirty="0" smtClean="0"/>
              <a:t>                                                     6</a:t>
            </a:r>
            <a:r>
              <a:rPr lang="zh-CN" altLang="en-US" sz="3200" dirty="0" smtClean="0"/>
              <a:t>月</a:t>
            </a:r>
            <a:r>
              <a:rPr lang="en-US" sz="3200" dirty="0" smtClean="0"/>
              <a:t>7</a:t>
            </a:r>
            <a:r>
              <a:rPr lang="zh-CN" altLang="en-US" sz="3200" dirty="0" smtClean="0"/>
              <a:t>日</a:t>
            </a:r>
            <a:endParaRPr lang="zh-CN" altLang="en-US" sz="3200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[</a:t>
            </a:r>
            <a:r>
              <a:rPr lang="zh-CN" altLang="en-US" dirty="0" smtClean="0"/>
              <a:t>启事</a:t>
            </a:r>
            <a:r>
              <a:rPr lang="en-US" dirty="0" smtClean="0"/>
              <a:t>1]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zh-CN" altLang="en-US" dirty="0" smtClean="0"/>
              <a:t>                                       </a:t>
            </a:r>
            <a:r>
              <a:rPr lang="zh-CN" altLang="en-US" sz="3200" dirty="0" smtClean="0"/>
              <a:t>招领</a:t>
            </a:r>
            <a:r>
              <a:rPr lang="zh-CN" altLang="en-US" sz="3200" dirty="0" smtClean="0"/>
              <a:t>启事</a:t>
            </a:r>
          </a:p>
          <a:p>
            <a:pPr>
              <a:buNone/>
            </a:pPr>
            <a:r>
              <a:rPr lang="zh-CN" altLang="en-US" sz="3200" dirty="0" smtClean="0"/>
              <a:t>           本人</a:t>
            </a:r>
            <a:r>
              <a:rPr lang="zh-CN" altLang="en-US" sz="3200" dirty="0" smtClean="0"/>
              <a:t>昨天（星期三）下午两点钟，在大操场北端第二个篮球场内拾到红色挎包一个，内有现金</a:t>
            </a:r>
            <a:r>
              <a:rPr lang="en-US" sz="3200" dirty="0" smtClean="0"/>
              <a:t>500</a:t>
            </a:r>
            <a:r>
              <a:rPr lang="zh-CN" altLang="en-US" sz="3200" dirty="0" smtClean="0"/>
              <a:t>元、计算器</a:t>
            </a:r>
            <a:r>
              <a:rPr lang="en-US" sz="3200" dirty="0" smtClean="0"/>
              <a:t>1</a:t>
            </a:r>
            <a:r>
              <a:rPr lang="zh-CN" altLang="en-US" sz="3200" dirty="0" smtClean="0"/>
              <a:t>个、银行借记卡一张，请失主前来认领。</a:t>
            </a:r>
          </a:p>
          <a:p>
            <a:pPr>
              <a:buNone/>
            </a:pPr>
            <a:r>
              <a:rPr lang="zh-CN" altLang="en-US" sz="3200" dirty="0" smtClean="0"/>
              <a:t>                                               汽车</a:t>
            </a:r>
            <a:r>
              <a:rPr lang="zh-CN" altLang="en-US" sz="3200" dirty="0" smtClean="0"/>
              <a:t>专业</a:t>
            </a:r>
            <a:r>
              <a:rPr lang="en-US" sz="3200" dirty="0" smtClean="0"/>
              <a:t>3</a:t>
            </a:r>
            <a:r>
              <a:rPr lang="zh-CN" altLang="en-US" sz="3200" dirty="0" smtClean="0"/>
              <a:t>班张翔</a:t>
            </a:r>
          </a:p>
          <a:p>
            <a:pPr>
              <a:buNone/>
            </a:pPr>
            <a:r>
              <a:rPr lang="en-US" altLang="zh-CN" sz="3200" dirty="0" smtClean="0"/>
              <a:t>                                                    ×</a:t>
            </a:r>
            <a:r>
              <a:rPr lang="zh-CN" altLang="en-US" sz="3200" dirty="0" smtClean="0"/>
              <a:t>年</a:t>
            </a:r>
            <a:r>
              <a:rPr lang="en-US" altLang="zh-CN" sz="3200" dirty="0" smtClean="0"/>
              <a:t>×</a:t>
            </a:r>
            <a:r>
              <a:rPr lang="zh-CN" altLang="en-US" sz="3200" dirty="0" smtClean="0"/>
              <a:t>月</a:t>
            </a:r>
            <a:r>
              <a:rPr lang="en-US" altLang="zh-CN" sz="3200" dirty="0" smtClean="0"/>
              <a:t>×</a:t>
            </a:r>
            <a:r>
              <a:rPr lang="zh-CN" altLang="en-US" sz="3200" dirty="0" smtClean="0"/>
              <a:t>日</a:t>
            </a:r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[</a:t>
            </a:r>
            <a:r>
              <a:rPr lang="zh-CN" altLang="en-US" dirty="0" smtClean="0"/>
              <a:t>启事</a:t>
            </a:r>
            <a:r>
              <a:rPr lang="en-US" dirty="0" smtClean="0"/>
              <a:t>2</a:t>
            </a:r>
            <a:r>
              <a:rPr lang="en-US" dirty="0" smtClean="0"/>
              <a:t>]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zh-CN" altLang="en-US" dirty="0" smtClean="0"/>
              <a:t>                                       </a:t>
            </a:r>
            <a:r>
              <a:rPr lang="zh-CN" altLang="en-US" sz="3200" dirty="0" smtClean="0"/>
              <a:t>招聘</a:t>
            </a:r>
            <a:r>
              <a:rPr lang="zh-CN" altLang="en-US" sz="3200" dirty="0" smtClean="0"/>
              <a:t>启事</a:t>
            </a:r>
          </a:p>
          <a:p>
            <a:pPr>
              <a:buNone/>
            </a:pPr>
            <a:r>
              <a:rPr lang="zh-CN" altLang="en-US" sz="3200" dirty="0" smtClean="0"/>
              <a:t>            经</a:t>
            </a:r>
            <a:r>
              <a:rPr lang="zh-CN" altLang="en-US" sz="3200" dirty="0" smtClean="0"/>
              <a:t>学生会研究，我校电视台决定面向全校学生公开招聘记者和编辑，符合条件者优先聘用，有意者请到学生会填写报名表，参加考试。</a:t>
            </a:r>
          </a:p>
          <a:p>
            <a:pPr>
              <a:buNone/>
            </a:pPr>
            <a:r>
              <a:rPr lang="zh-CN" altLang="en-US" sz="3200" dirty="0" smtClean="0"/>
              <a:t>                                                        校</a:t>
            </a:r>
            <a:r>
              <a:rPr lang="zh-CN" altLang="en-US" sz="3200" dirty="0" smtClean="0"/>
              <a:t>学生会</a:t>
            </a:r>
          </a:p>
          <a:p>
            <a:pPr>
              <a:buNone/>
            </a:pPr>
            <a:r>
              <a:rPr lang="zh-CN" altLang="en-US" sz="3200" dirty="0" smtClean="0"/>
              <a:t>                                                        校</a:t>
            </a:r>
            <a:r>
              <a:rPr lang="zh-CN" altLang="en-US" sz="3200" dirty="0" smtClean="0"/>
              <a:t>电视台</a:t>
            </a:r>
          </a:p>
          <a:p>
            <a:pPr>
              <a:buNone/>
            </a:pPr>
            <a:r>
              <a:rPr lang="en-US" altLang="zh-CN" sz="3200" dirty="0" smtClean="0"/>
              <a:t>                                                    ×</a:t>
            </a:r>
            <a:r>
              <a:rPr lang="zh-CN" altLang="en-US" sz="3200" dirty="0" smtClean="0"/>
              <a:t>年</a:t>
            </a:r>
            <a:r>
              <a:rPr lang="en-US" altLang="zh-CN" sz="3200" dirty="0" smtClean="0"/>
              <a:t>×</a:t>
            </a:r>
            <a:r>
              <a:rPr lang="zh-CN" altLang="en-US" sz="3200" dirty="0" smtClean="0"/>
              <a:t>月</a:t>
            </a:r>
            <a:r>
              <a:rPr lang="en-US" altLang="zh-CN" sz="3200" dirty="0" smtClean="0"/>
              <a:t>×</a:t>
            </a:r>
            <a:r>
              <a:rPr lang="zh-CN" altLang="en-US" sz="3200" dirty="0" smtClean="0"/>
              <a:t>日</a:t>
            </a:r>
            <a:endParaRPr lang="zh-CN" altLang="en-US" sz="3200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3600" dirty="0" smtClean="0">
                <a:solidFill>
                  <a:schemeClr val="tx1"/>
                </a:solidFill>
                <a:latin typeface="+mn-ea"/>
                <a:ea typeface="+mn-ea"/>
              </a:rPr>
              <a:t>（二）按要求完成下列条据的</a:t>
            </a:r>
            <a:r>
              <a:rPr lang="zh-CN" altLang="en-US" sz="3600" dirty="0" smtClean="0">
                <a:solidFill>
                  <a:schemeClr val="tx1"/>
                </a:solidFill>
                <a:latin typeface="+mn-ea"/>
                <a:ea typeface="+mn-ea"/>
              </a:rPr>
              <a:t>写作</a:t>
            </a:r>
            <a:endParaRPr lang="zh-CN" altLang="en-US" sz="36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28596" y="2357430"/>
            <a:ext cx="8229600" cy="3636660"/>
          </a:xfrm>
        </p:spPr>
        <p:txBody>
          <a:bodyPr/>
          <a:lstStyle/>
          <a:p>
            <a:pPr>
              <a:buNone/>
            </a:pPr>
            <a:r>
              <a:rPr lang="en-US" dirty="0" smtClean="0"/>
              <a:t>1</a:t>
            </a:r>
            <a:r>
              <a:rPr lang="zh-CN" altLang="en-US" dirty="0" smtClean="0"/>
              <a:t>、护理专业的张铭同学应邀参加全区组织的护理基本技能大赛，历时三天，其中要耽误一天的课，根据学校规定，耽误上课一天以上（含一天）需向校长请假。请代他写一张请假条。</a:t>
            </a:r>
            <a:endParaRPr lang="zh-CN" altLang="en-US"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2</a:t>
            </a:r>
            <a:r>
              <a:rPr lang="zh-CN" altLang="en-US" dirty="0" smtClean="0"/>
              <a:t>、王刚到青岛出差期间，与老朋友李明约定在市中心广场报刊阅览室见面，等了很久也没有见到李明，只好写了一张留言条贴在报刊阅览室留言栏内，然后回到下榻的海洋宾馆</a:t>
            </a:r>
            <a:r>
              <a:rPr lang="en-US" dirty="0" smtClean="0"/>
              <a:t>306</a:t>
            </a:r>
            <a:r>
              <a:rPr lang="zh-CN" altLang="en-US" dirty="0" smtClean="0"/>
              <a:t>房间。这张留言条该怎样写？请写在下面。</a:t>
            </a:r>
            <a:endParaRPr lang="zh-CN" altLang="en-US" dirty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3</a:t>
            </a:r>
            <a:r>
              <a:rPr lang="zh-CN" altLang="en-US" dirty="0" smtClean="0"/>
              <a:t>、机修车间的崔勇为家庭经济遇到了暂时困难，最近，他的妻子正住院准备手术，女儿又收到了某大学录取通知书，为了交上妻子的手术费和女儿的学费，崔勇为向厂工会救助基金借了一万元，保证半年之内归还。请代崔勇为写一张借条。</a:t>
            </a:r>
            <a:endParaRPr lang="zh-CN" altLang="en-US" dirty="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3600" dirty="0" smtClean="0">
                <a:solidFill>
                  <a:schemeClr val="tx1"/>
                </a:solidFill>
                <a:latin typeface="+mn-ea"/>
                <a:ea typeface="+mn-ea"/>
              </a:rPr>
              <a:t>（三）按要求完成下列启事的</a:t>
            </a:r>
            <a:r>
              <a:rPr lang="zh-CN" altLang="en-US" sz="3600" dirty="0" smtClean="0">
                <a:solidFill>
                  <a:schemeClr val="tx1"/>
                </a:solidFill>
                <a:latin typeface="+mn-ea"/>
                <a:ea typeface="+mn-ea"/>
              </a:rPr>
              <a:t>写作</a:t>
            </a:r>
            <a:endParaRPr lang="zh-CN" altLang="en-US" sz="36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00034" y="2928934"/>
            <a:ext cx="8229600" cy="2850842"/>
          </a:xfrm>
        </p:spPr>
        <p:txBody>
          <a:bodyPr/>
          <a:lstStyle/>
          <a:p>
            <a:r>
              <a:rPr lang="en-US" dirty="0" smtClean="0"/>
              <a:t>1</a:t>
            </a:r>
            <a:r>
              <a:rPr lang="zh-CN" altLang="en-US" dirty="0" smtClean="0"/>
              <a:t>、李小芳想写一台二手笔记本电脑，到电脑城转了转，合心意的太贵，便宜的质量又不好。于是想在校园公告栏内张贴一则启事，求购一台可心的二手笔记本电脑。请代她拟一则求购启事</a:t>
            </a:r>
            <a:r>
              <a:rPr lang="zh-CN" altLang="en-US" dirty="0" smtClean="0"/>
              <a:t>。</a:t>
            </a:r>
            <a:endParaRPr lang="zh-CN" altLang="en-US" dirty="0" smtClean="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2</a:t>
            </a:r>
            <a:r>
              <a:rPr lang="zh-CN" altLang="en-US" dirty="0" smtClean="0"/>
              <a:t>、绿洲职业学校是一所农业技术学校，开办了农机修理、果树栽培、水产品养殖等十几个专业，毕业生很受社会欢迎。经上级主管部门批准，学校决定自主招生。请你代拟一则招生启事。</a:t>
            </a:r>
            <a:endParaRPr lang="zh-CN" alt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solidFill>
            <a:schemeClr val="tx2">
              <a:lumMod val="40000"/>
              <a:lumOff val="60000"/>
            </a:schemeClr>
          </a:solidFill>
        </p:spPr>
        <p:txBody>
          <a:bodyPr/>
          <a:lstStyle/>
          <a:p>
            <a:pPr algn="l"/>
            <a:r>
              <a:rPr lang="zh-CN" altLang="en-US" dirty="0" smtClean="0"/>
              <a:t>便条的格式、内容和写法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gradFill flip="none" rotWithShape="1">
            <a:gsLst>
              <a:gs pos="0">
                <a:schemeClr val="tx2">
                  <a:lumMod val="40000"/>
                  <a:lumOff val="60000"/>
                  <a:tint val="66000"/>
                  <a:satMod val="160000"/>
                </a:schemeClr>
              </a:gs>
              <a:gs pos="50000">
                <a:schemeClr val="tx2">
                  <a:lumMod val="40000"/>
                  <a:lumOff val="60000"/>
                  <a:tint val="44500"/>
                  <a:satMod val="160000"/>
                </a:schemeClr>
              </a:gs>
              <a:gs pos="100000">
                <a:schemeClr val="tx2">
                  <a:lumMod val="40000"/>
                  <a:lumOff val="60000"/>
                  <a:tint val="23500"/>
                  <a:satMod val="160000"/>
                </a:schemeClr>
              </a:gs>
            </a:gsLst>
            <a:path path="circle">
              <a:fillToRect l="50000" t="50000" r="50000" b="50000"/>
            </a:path>
            <a:tileRect/>
          </a:gradFill>
        </p:spPr>
        <p:txBody>
          <a:bodyPr>
            <a:normAutofit/>
          </a:bodyPr>
          <a:lstStyle/>
          <a:p>
            <a:r>
              <a:rPr lang="en-US" sz="2800" dirty="0" smtClean="0"/>
              <a:t>(1)</a:t>
            </a:r>
            <a:r>
              <a:rPr lang="zh-CN" altLang="en-US" sz="2800" dirty="0" smtClean="0"/>
              <a:t>标题：第一行中间写明便条名称。如：请假条、留言条等。</a:t>
            </a:r>
          </a:p>
          <a:p>
            <a:r>
              <a:rPr lang="en-US" sz="2800" dirty="0" smtClean="0"/>
              <a:t>(2)</a:t>
            </a:r>
            <a:r>
              <a:rPr lang="zh-CN" altLang="en-US" sz="2800" dirty="0" smtClean="0"/>
              <a:t>称谓：另起一行，顶格书写收条人姓名或称呼。</a:t>
            </a:r>
          </a:p>
          <a:p>
            <a:r>
              <a:rPr lang="en-US" sz="2800" dirty="0" smtClean="0"/>
              <a:t>(3)</a:t>
            </a:r>
            <a:r>
              <a:rPr lang="zh-CN" altLang="en-US" sz="2800" dirty="0" smtClean="0"/>
              <a:t>正文：另起一行，空两格写起，正文内容由便条性质决定。如：请假条要写明请假的缘由以及起讫时间。正文结尾可以写上表示礼貌的敬语，如：谢谢、拜托等。</a:t>
            </a:r>
          </a:p>
          <a:p>
            <a:r>
              <a:rPr lang="en-US" sz="2800" dirty="0" smtClean="0"/>
              <a:t>(4)</a:t>
            </a:r>
            <a:r>
              <a:rPr lang="zh-CN" altLang="en-US" sz="2800" dirty="0" smtClean="0"/>
              <a:t>署名和日期：正文右下方写上姓名和时间。</a:t>
            </a:r>
            <a:endParaRPr lang="zh-CN" alt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ln>
            <a:noFill/>
          </a:ln>
        </p:spPr>
        <p:txBody>
          <a:bodyPr/>
          <a:lstStyle/>
          <a:p>
            <a:pPr algn="l"/>
            <a:r>
              <a:rPr lang="zh-CN" altLang="en-US" dirty="0" smtClean="0"/>
              <a:t>例</a:t>
            </a:r>
            <a:r>
              <a:rPr lang="en-US" altLang="zh-CN" dirty="0" smtClean="0"/>
              <a:t>1</a:t>
            </a:r>
            <a:r>
              <a:rPr lang="zh-CN" altLang="en-US" dirty="0" smtClean="0"/>
              <a:t>：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solidFill>
            <a:schemeClr val="tx2">
              <a:lumMod val="20000"/>
              <a:lumOff val="80000"/>
            </a:schemeClr>
          </a:solidFill>
        </p:spPr>
        <p:txBody>
          <a:bodyPr/>
          <a:lstStyle/>
          <a:p>
            <a:pPr algn="ctr">
              <a:buNone/>
            </a:pPr>
            <a:r>
              <a:rPr lang="zh-CN" altLang="en-US" dirty="0" smtClean="0"/>
              <a:t>请假条</a:t>
            </a:r>
          </a:p>
          <a:p>
            <a:pPr>
              <a:buNone/>
            </a:pPr>
            <a:r>
              <a:rPr lang="zh-CN" altLang="en-US" sz="2800" dirty="0" smtClean="0"/>
              <a:t>   刘老师：</a:t>
            </a:r>
          </a:p>
          <a:p>
            <a:pPr>
              <a:buNone/>
            </a:pPr>
            <a:r>
              <a:rPr lang="zh-CN" altLang="en-US" sz="2800" dirty="0" smtClean="0"/>
              <a:t>           昨夜我突然发烧，今天早上仍然头晕、四肢无力，医生诊断为重感冒。特请病假两天，请予批准。（市第一医院开具的病休证明附上）</a:t>
            </a:r>
          </a:p>
          <a:p>
            <a:pPr>
              <a:buNone/>
            </a:pPr>
            <a:r>
              <a:rPr lang="zh-CN" altLang="en-US" sz="2800" dirty="0" smtClean="0"/>
              <a:t>                                                学生</a:t>
            </a:r>
            <a:r>
              <a:rPr lang="en-US" sz="2800" dirty="0" smtClean="0"/>
              <a:t>  </a:t>
            </a:r>
            <a:r>
              <a:rPr lang="zh-CN" altLang="en-US" sz="2800" dirty="0" smtClean="0"/>
              <a:t>张晓凤</a:t>
            </a:r>
          </a:p>
          <a:p>
            <a:pPr>
              <a:buNone/>
            </a:pPr>
            <a:r>
              <a:rPr lang="en-US" altLang="zh-CN" sz="2800" dirty="0" smtClean="0"/>
              <a:t>                                               ×</a:t>
            </a:r>
            <a:r>
              <a:rPr lang="zh-CN" altLang="en-US" sz="2800" dirty="0" smtClean="0"/>
              <a:t>年</a:t>
            </a:r>
            <a:r>
              <a:rPr lang="en-US" altLang="zh-CN" sz="2800" dirty="0" smtClean="0"/>
              <a:t>×</a:t>
            </a:r>
            <a:r>
              <a:rPr lang="zh-CN" altLang="en-US" sz="2800" dirty="0" smtClean="0"/>
              <a:t>月</a:t>
            </a:r>
            <a:r>
              <a:rPr lang="en-US" altLang="zh-CN" sz="2800" dirty="0" smtClean="0"/>
              <a:t>×</a:t>
            </a:r>
            <a:r>
              <a:rPr lang="zh-CN" altLang="en-US" sz="2800" dirty="0" smtClean="0"/>
              <a:t>日</a:t>
            </a:r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zh-CN" altLang="en-US" dirty="0" smtClean="0"/>
              <a:t>例</a:t>
            </a:r>
            <a:r>
              <a:rPr lang="en-US" altLang="zh-CN" dirty="0" smtClean="0"/>
              <a:t>2</a:t>
            </a:r>
            <a:r>
              <a:rPr lang="zh-CN" altLang="en-US" dirty="0" smtClean="0"/>
              <a:t>：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solidFill>
            <a:schemeClr val="tx2">
              <a:lumMod val="20000"/>
              <a:lumOff val="80000"/>
            </a:schemeClr>
          </a:solidFill>
        </p:spPr>
        <p:txBody>
          <a:bodyPr/>
          <a:lstStyle/>
          <a:p>
            <a:pPr algn="ctr">
              <a:buNone/>
            </a:pPr>
            <a:r>
              <a:rPr lang="zh-CN" altLang="en-US" dirty="0" smtClean="0"/>
              <a:t>留言条</a:t>
            </a:r>
          </a:p>
          <a:p>
            <a:pPr>
              <a:buNone/>
            </a:pPr>
            <a:r>
              <a:rPr lang="zh-CN" altLang="en-US" dirty="0" smtClean="0"/>
              <a:t> 小江：</a:t>
            </a:r>
          </a:p>
          <a:p>
            <a:pPr>
              <a:buNone/>
            </a:pPr>
            <a:r>
              <a:rPr lang="zh-CN" altLang="en-US" dirty="0" smtClean="0"/>
              <a:t>         来访未遇，我将于本周日上午</a:t>
            </a:r>
            <a:r>
              <a:rPr lang="en-US" dirty="0" smtClean="0"/>
              <a:t>9</a:t>
            </a:r>
            <a:r>
              <a:rPr lang="zh-CN" altLang="en-US" dirty="0" smtClean="0"/>
              <a:t>点再来，有事情商量，请等我。</a:t>
            </a:r>
          </a:p>
          <a:p>
            <a:pPr>
              <a:buNone/>
            </a:pPr>
            <a:r>
              <a:rPr lang="zh-CN" altLang="en-US" dirty="0" smtClean="0"/>
              <a:t>                                                总务科老赵</a:t>
            </a:r>
          </a:p>
          <a:p>
            <a:pPr>
              <a:buNone/>
            </a:pPr>
            <a:r>
              <a:rPr lang="en-US" altLang="zh-CN" dirty="0" smtClean="0"/>
              <a:t>                                                 ×</a:t>
            </a:r>
            <a:r>
              <a:rPr lang="zh-CN" altLang="en-US" dirty="0" smtClean="0"/>
              <a:t>年</a:t>
            </a:r>
            <a:r>
              <a:rPr lang="en-US" altLang="zh-CN" dirty="0" smtClean="0"/>
              <a:t>×</a:t>
            </a:r>
            <a:r>
              <a:rPr lang="zh-CN" altLang="en-US" dirty="0" smtClean="0"/>
              <a:t>月</a:t>
            </a:r>
            <a:r>
              <a:rPr lang="en-US" altLang="zh-CN" dirty="0" smtClean="0"/>
              <a:t>×</a:t>
            </a:r>
            <a:r>
              <a:rPr lang="zh-CN" altLang="en-US" dirty="0" smtClean="0"/>
              <a:t>日</a:t>
            </a:r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zh-CN" altLang="en-US" dirty="0" smtClean="0"/>
              <a:t>例</a:t>
            </a:r>
            <a:r>
              <a:rPr lang="en-US" altLang="zh-CN" dirty="0" smtClean="0"/>
              <a:t>3</a:t>
            </a:r>
            <a:r>
              <a:rPr lang="zh-CN" altLang="en-US" dirty="0" smtClean="0"/>
              <a:t>：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solidFill>
            <a:schemeClr val="tx2">
              <a:lumMod val="20000"/>
              <a:lumOff val="80000"/>
            </a:schemeClr>
          </a:solidFill>
        </p:spPr>
        <p:txBody>
          <a:bodyPr/>
          <a:lstStyle/>
          <a:p>
            <a:pPr algn="ctr">
              <a:buNone/>
            </a:pPr>
            <a:r>
              <a:rPr lang="zh-CN" altLang="en-US" dirty="0" smtClean="0"/>
              <a:t>托事条</a:t>
            </a:r>
          </a:p>
          <a:p>
            <a:pPr>
              <a:buNone/>
            </a:pPr>
            <a:r>
              <a:rPr lang="zh-CN" altLang="en-US" dirty="0" smtClean="0"/>
              <a:t> 王阿姨：</a:t>
            </a:r>
          </a:p>
          <a:p>
            <a:pPr>
              <a:buNone/>
            </a:pPr>
            <a:r>
              <a:rPr lang="zh-CN" altLang="en-US" dirty="0" smtClean="0"/>
              <a:t>         听我妈说，您最近去南京出差，如果方便，请您帮我买几块雨花石，像鹌鹑蛋大小的就行，钱您先垫上，回来再向您付清。拜托了！</a:t>
            </a:r>
          </a:p>
          <a:p>
            <a:pPr>
              <a:buNone/>
            </a:pPr>
            <a:r>
              <a:rPr lang="zh-CN" altLang="en-US" dirty="0" smtClean="0"/>
              <a:t>                                                     小芳</a:t>
            </a:r>
          </a:p>
          <a:p>
            <a:pPr>
              <a:buNone/>
            </a:pPr>
            <a:r>
              <a:rPr lang="en-US" altLang="zh-CN" dirty="0" smtClean="0"/>
              <a:t>                                            ×</a:t>
            </a:r>
            <a:r>
              <a:rPr lang="zh-CN" altLang="en-US" dirty="0" smtClean="0"/>
              <a:t>年</a:t>
            </a:r>
            <a:r>
              <a:rPr lang="en-US" altLang="zh-CN" dirty="0" smtClean="0"/>
              <a:t>×</a:t>
            </a:r>
            <a:r>
              <a:rPr lang="zh-CN" altLang="en-US" dirty="0" smtClean="0"/>
              <a:t>月</a:t>
            </a:r>
            <a:r>
              <a:rPr lang="en-US" altLang="zh-CN" dirty="0" smtClean="0"/>
              <a:t>×</a:t>
            </a:r>
            <a:r>
              <a:rPr lang="zh-CN" altLang="en-US" dirty="0" smtClean="0"/>
              <a:t>日</a:t>
            </a:r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solidFill>
            <a:schemeClr val="accent6">
              <a:lumMod val="60000"/>
              <a:lumOff val="40000"/>
            </a:schemeClr>
          </a:solidFill>
        </p:spPr>
        <p:txBody>
          <a:bodyPr>
            <a:normAutofit/>
          </a:bodyPr>
          <a:lstStyle/>
          <a:p>
            <a:pPr algn="l"/>
            <a:r>
              <a:rPr lang="zh-CN" altLang="en-US" dirty="0" smtClean="0"/>
              <a:t>单据的格式、内容和写法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28596" y="1785926"/>
            <a:ext cx="8229600" cy="4257692"/>
          </a:xfrm>
          <a:solidFill>
            <a:schemeClr val="accent6">
              <a:lumMod val="40000"/>
              <a:lumOff val="60000"/>
            </a:schemeClr>
          </a:solidFill>
        </p:spPr>
        <p:txBody>
          <a:bodyPr/>
          <a:lstStyle/>
          <a:p>
            <a:r>
              <a:rPr lang="en-US" dirty="0" smtClean="0"/>
              <a:t>(1)</a:t>
            </a:r>
            <a:r>
              <a:rPr lang="zh-CN" altLang="en-US" dirty="0" smtClean="0"/>
              <a:t>标题：第一行中间写明“收条”“欠条”等字样，标明单据的性质。</a:t>
            </a:r>
          </a:p>
          <a:p>
            <a:r>
              <a:rPr lang="en-US" dirty="0" smtClean="0"/>
              <a:t>(2)</a:t>
            </a:r>
            <a:r>
              <a:rPr lang="zh-CN" altLang="en-US" dirty="0" smtClean="0"/>
              <a:t>正文：另起一行，空两格写起，正文写完后可以紧接着写上“此据”二字，也可以不写。</a:t>
            </a:r>
          </a:p>
          <a:p>
            <a:r>
              <a:rPr lang="en-US" dirty="0" smtClean="0"/>
              <a:t>(3)</a:t>
            </a:r>
            <a:r>
              <a:rPr lang="zh-CN" altLang="en-US" dirty="0" smtClean="0"/>
              <a:t>署名和日期：正文右下方写上经手人姓名，必要时加盖公章。最后写明时间。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zh-CN" altLang="en-US" dirty="0" smtClean="0"/>
              <a:t>例</a:t>
            </a:r>
            <a:r>
              <a:rPr lang="en-US" altLang="zh-CN" dirty="0" smtClean="0"/>
              <a:t>4</a:t>
            </a:r>
            <a:r>
              <a:rPr lang="zh-CN" altLang="en-US" dirty="0" smtClean="0"/>
              <a:t>：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4114816"/>
          </a:xfrm>
          <a:solidFill>
            <a:schemeClr val="accent6">
              <a:lumMod val="40000"/>
              <a:lumOff val="60000"/>
            </a:schemeClr>
          </a:solidFill>
        </p:spPr>
        <p:txBody>
          <a:bodyPr/>
          <a:lstStyle/>
          <a:p>
            <a:pPr algn="ctr">
              <a:buNone/>
            </a:pPr>
            <a:r>
              <a:rPr lang="zh-CN" altLang="en-US" dirty="0" smtClean="0"/>
              <a:t>借</a:t>
            </a:r>
            <a:r>
              <a:rPr lang="en-US" dirty="0" smtClean="0"/>
              <a:t>     </a:t>
            </a:r>
            <a:r>
              <a:rPr lang="zh-CN" altLang="en-US" dirty="0" smtClean="0"/>
              <a:t>条</a:t>
            </a:r>
          </a:p>
          <a:p>
            <a:pPr>
              <a:buNone/>
            </a:pPr>
            <a:r>
              <a:rPr lang="zh-CN" altLang="en-US" dirty="0" smtClean="0"/>
              <a:t>            今借到校体育教研组篮球伍只、乒乓球拍肆副，本周五归还。此据。</a:t>
            </a:r>
          </a:p>
          <a:p>
            <a:pPr>
              <a:buNone/>
            </a:pPr>
            <a:r>
              <a:rPr lang="zh-CN" altLang="en-US" dirty="0" smtClean="0"/>
              <a:t>                                     </a:t>
            </a:r>
            <a:r>
              <a:rPr lang="en-US" altLang="zh-CN" dirty="0" smtClean="0"/>
              <a:t>15</a:t>
            </a:r>
            <a:r>
              <a:rPr lang="zh-CN" altLang="en-US" dirty="0" smtClean="0"/>
              <a:t>级幼师班</a:t>
            </a:r>
            <a:r>
              <a:rPr lang="en-US" dirty="0" smtClean="0"/>
              <a:t>  </a:t>
            </a:r>
            <a:r>
              <a:rPr lang="zh-CN" altLang="en-US" dirty="0" smtClean="0"/>
              <a:t>经手人</a:t>
            </a:r>
            <a:r>
              <a:rPr lang="en-US" altLang="zh-CN" dirty="0" smtClean="0"/>
              <a:t>××</a:t>
            </a:r>
          </a:p>
          <a:p>
            <a:pPr>
              <a:buNone/>
            </a:pPr>
            <a:r>
              <a:rPr lang="en-US" altLang="zh-CN" dirty="0" smtClean="0"/>
              <a:t>                                                ×</a:t>
            </a:r>
            <a:r>
              <a:rPr lang="zh-CN" altLang="en-US" dirty="0" smtClean="0"/>
              <a:t>年</a:t>
            </a:r>
            <a:r>
              <a:rPr lang="en-US" altLang="zh-CN" dirty="0" smtClean="0"/>
              <a:t>×</a:t>
            </a:r>
            <a:r>
              <a:rPr lang="zh-CN" altLang="en-US" dirty="0" smtClean="0"/>
              <a:t>月</a:t>
            </a:r>
            <a:r>
              <a:rPr lang="en-US" altLang="zh-CN" dirty="0" smtClean="0"/>
              <a:t>×</a:t>
            </a:r>
            <a:r>
              <a:rPr lang="zh-CN" altLang="en-US" dirty="0" smtClean="0"/>
              <a:t>日</a:t>
            </a:r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zh-CN" altLang="en-US" dirty="0" smtClean="0"/>
              <a:t>例</a:t>
            </a:r>
            <a:r>
              <a:rPr lang="en-US" altLang="zh-CN" dirty="0" smtClean="0"/>
              <a:t>5</a:t>
            </a:r>
            <a:r>
              <a:rPr lang="zh-CN" altLang="en-US" dirty="0" smtClean="0"/>
              <a:t>：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solidFill>
            <a:schemeClr val="accent6">
              <a:lumMod val="40000"/>
              <a:lumOff val="60000"/>
            </a:schemeClr>
          </a:solidFill>
        </p:spPr>
        <p:txBody>
          <a:bodyPr/>
          <a:lstStyle/>
          <a:p>
            <a:pPr>
              <a:buNone/>
            </a:pPr>
            <a:r>
              <a:rPr lang="zh-CN" altLang="en-US" dirty="0" smtClean="0"/>
              <a:t>                                  欠</a:t>
            </a:r>
            <a:r>
              <a:rPr lang="en-US" dirty="0" smtClean="0"/>
              <a:t>    </a:t>
            </a:r>
            <a:r>
              <a:rPr lang="zh-CN" altLang="en-US" dirty="0" smtClean="0"/>
              <a:t>条</a:t>
            </a:r>
          </a:p>
          <a:p>
            <a:pPr>
              <a:buNone/>
            </a:pPr>
            <a:r>
              <a:rPr lang="zh-CN" altLang="en-US" dirty="0" smtClean="0"/>
              <a:t>            暂欠财务处</a:t>
            </a:r>
            <a:r>
              <a:rPr lang="en-US" altLang="zh-CN" dirty="0" smtClean="0"/>
              <a:t>《</a:t>
            </a:r>
            <a:r>
              <a:rPr lang="zh-CN" altLang="en-US" dirty="0" smtClean="0"/>
              <a:t>语文</a:t>
            </a:r>
            <a:r>
              <a:rPr lang="en-US" altLang="zh-CN" dirty="0" smtClean="0"/>
              <a:t>》</a:t>
            </a:r>
            <a:r>
              <a:rPr lang="zh-CN" altLang="en-US" dirty="0" smtClean="0"/>
              <a:t>课本费叁佰肆拾陆元整，于本月十八日上午如数付清。此据。</a:t>
            </a:r>
          </a:p>
          <a:p>
            <a:pPr>
              <a:buNone/>
            </a:pPr>
            <a:r>
              <a:rPr lang="zh-CN" altLang="en-US" dirty="0" smtClean="0"/>
              <a:t>                               经手人语文教研室</a:t>
            </a:r>
            <a:r>
              <a:rPr lang="en-US" altLang="zh-CN" dirty="0" smtClean="0"/>
              <a:t>×××</a:t>
            </a:r>
          </a:p>
          <a:p>
            <a:pPr>
              <a:buNone/>
            </a:pPr>
            <a:r>
              <a:rPr lang="en-US" altLang="zh-CN" dirty="0" smtClean="0"/>
              <a:t>                                                ×</a:t>
            </a:r>
            <a:r>
              <a:rPr lang="zh-CN" altLang="en-US" dirty="0" smtClean="0"/>
              <a:t>年</a:t>
            </a:r>
            <a:r>
              <a:rPr lang="en-US" altLang="zh-CN" dirty="0" smtClean="0"/>
              <a:t>×</a:t>
            </a:r>
            <a:r>
              <a:rPr lang="zh-CN" altLang="en-US" dirty="0" smtClean="0"/>
              <a:t>月</a:t>
            </a:r>
            <a:r>
              <a:rPr lang="en-US" altLang="zh-CN" dirty="0" smtClean="0"/>
              <a:t>×</a:t>
            </a:r>
            <a:r>
              <a:rPr lang="zh-CN" altLang="en-US" dirty="0" smtClean="0"/>
              <a:t>日</a:t>
            </a:r>
          </a:p>
          <a:p>
            <a:pPr>
              <a:buNone/>
            </a:pP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流畅">
  <a:themeElements>
    <a:clrScheme name="流畅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流畅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流畅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327</TotalTime>
  <Words>1659</Words>
  <PresentationFormat/>
  <Paragraphs>132</Paragraphs>
  <Slides>27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28" baseType="lpstr">
      <vt:lpstr>流畅</vt:lpstr>
      <vt:lpstr>幻灯片 1</vt:lpstr>
      <vt:lpstr>按内容和功用分类：</vt:lpstr>
      <vt:lpstr>便条的格式、内容和写法</vt:lpstr>
      <vt:lpstr>例1：</vt:lpstr>
      <vt:lpstr>例2：</vt:lpstr>
      <vt:lpstr>例3：</vt:lpstr>
      <vt:lpstr>单据的格式、内容和写法</vt:lpstr>
      <vt:lpstr>例4：</vt:lpstr>
      <vt:lpstr>例5：</vt:lpstr>
      <vt:lpstr>例6：</vt:lpstr>
      <vt:lpstr>启事</vt:lpstr>
      <vt:lpstr>例7：</vt:lpstr>
      <vt:lpstr>例8：</vt:lpstr>
      <vt:lpstr>例9：</vt:lpstr>
      <vt:lpstr>数字要大写： 壹贰叁肆伍陆柒捌玖拾佰仟万亿</vt:lpstr>
      <vt:lpstr>便条常见问题：</vt:lpstr>
      <vt:lpstr>启事常见问题</vt:lpstr>
      <vt:lpstr>幻灯片 18</vt:lpstr>
      <vt:lpstr> [条据2]</vt:lpstr>
      <vt:lpstr>[条据3]</vt:lpstr>
      <vt:lpstr>[启事1]</vt:lpstr>
      <vt:lpstr>[启事2]</vt:lpstr>
      <vt:lpstr>（二）按要求完成下列条据的写作</vt:lpstr>
      <vt:lpstr>幻灯片 24</vt:lpstr>
      <vt:lpstr>幻灯片 25</vt:lpstr>
      <vt:lpstr>（三）按要求完成下列启事的写作</vt:lpstr>
      <vt:lpstr>幻灯片 27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/>
  <dc:description/>
  <cp:lastModifiedBy>pc</cp:lastModifiedBy>
  <cp:revision/>
  <dcterms:created xsi:type="dcterms:W3CDTF">2016-10-20T08:15:34Z</dcterms:created>
  <dcterms:modified xsi:type="dcterms:W3CDTF">2016-10-27T01:35:09Z</dcterms:modified>
</cp:coreProperties>
</file>