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30"/>
  </p:handoutMasterIdLst>
  <p:sldIdLst>
    <p:sldId id="328" r:id="rId3"/>
    <p:sldId id="371" r:id="rId4"/>
    <p:sldId id="329" r:id="rId5"/>
    <p:sldId id="331" r:id="rId7"/>
    <p:sldId id="410" r:id="rId8"/>
    <p:sldId id="354" r:id="rId9"/>
    <p:sldId id="372" r:id="rId10"/>
    <p:sldId id="356" r:id="rId11"/>
    <p:sldId id="355" r:id="rId12"/>
    <p:sldId id="391" r:id="rId13"/>
    <p:sldId id="357" r:id="rId14"/>
    <p:sldId id="358" r:id="rId15"/>
    <p:sldId id="373" r:id="rId16"/>
    <p:sldId id="359" r:id="rId17"/>
    <p:sldId id="396" r:id="rId18"/>
    <p:sldId id="398" r:id="rId19"/>
    <p:sldId id="360" r:id="rId20"/>
    <p:sldId id="361" r:id="rId21"/>
    <p:sldId id="399" r:id="rId22"/>
    <p:sldId id="362" r:id="rId23"/>
    <p:sldId id="374" r:id="rId24"/>
    <p:sldId id="363" r:id="rId25"/>
    <p:sldId id="364" r:id="rId26"/>
    <p:sldId id="367" r:id="rId27"/>
    <p:sldId id="368" r:id="rId28"/>
    <p:sldId id="392"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5" d="100"/>
          <a:sy n="65" d="100"/>
        </p:scale>
        <p:origin x="-918" y="-114"/>
      </p:cViewPr>
      <p:guideLst>
        <p:guide orient="horz" pos="2154"/>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57" d="100"/>
          <a:sy n="57" d="100"/>
        </p:scale>
        <p:origin x="-2604" y="-90"/>
      </p:cViewPr>
      <p:guideLst>
        <p:guide orient="horz" pos="2872"/>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D4924E9-ADEA-4F9B-B42D-EFD036A1DDD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951278A-F2CD-443E-BD2A-5040FCFD95B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3013EF-AA46-41D5-93C2-36F7A5EF5D8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04242-42E4-462F-B9A6-468AC33D61A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4862286" y="2555649"/>
            <a:ext cx="2467428" cy="2467428"/>
          </a:xfrm>
          <a:custGeom>
            <a:avLst/>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oAutofit/>
          </a:bodyPr>
          <a:lstStyle/>
          <a:p>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5_两栏内容">
    <p:spTree>
      <p:nvGrpSpPr>
        <p:cNvPr id="1" name=""/>
        <p:cNvGrpSpPr/>
        <p:nvPr/>
      </p:nvGrpSpPr>
      <p:grpSpPr>
        <a:xfrm>
          <a:off x="0" y="0"/>
          <a:ext cx="0" cy="0"/>
          <a:chOff x="0" y="0"/>
          <a:chExt cx="0" cy="0"/>
        </a:xfrm>
      </p:grpSpPr>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6183"/>
          </a:xfrm>
        </p:spPr>
        <p:txBody>
          <a:bodyPr/>
          <a:lstStyle>
            <a:lvl1pPr>
              <a:defRPr/>
            </a:lvl1pPr>
          </a:lstStyle>
          <a:p>
            <a:pPr>
              <a:defRPr/>
            </a:pPr>
            <a:fld id="{F1DF8838-2596-481A-81BD-BA549497E720}" type="datetimeFigureOut">
              <a:rPr lang="zh-CN" altLang="en-US"/>
            </a:fld>
            <a:endParaRPr lang="zh-CN" altLang="en-US"/>
          </a:p>
        </p:txBody>
      </p:sp>
      <p:sp>
        <p:nvSpPr>
          <p:cNvPr id="5" name="页脚占位符 4"/>
          <p:cNvSpPr>
            <a:spLocks noGrp="1"/>
          </p:cNvSpPr>
          <p:nvPr>
            <p:ph type="ftr" sz="quarter" idx="11"/>
          </p:nvPr>
        </p:nvSpPr>
        <p:spPr>
          <a:xfrm>
            <a:off x="4165600" y="6356351"/>
            <a:ext cx="3860800" cy="366183"/>
          </a:xfr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8737600" y="6356351"/>
            <a:ext cx="2844800" cy="366183"/>
          </a:xfrm>
        </p:spPr>
        <p:txBody>
          <a:bodyPr/>
          <a:lstStyle>
            <a:lvl1pPr>
              <a:defRPr/>
            </a:lvl1pPr>
          </a:lstStyle>
          <a:p>
            <a:pPr>
              <a:defRPr/>
            </a:pPr>
            <a:fld id="{7F7507C5-9851-4EF6-82C9-5647805156C3}" type="slidenum">
              <a:rPr lang="zh-CN" altLang="en-US"/>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97933" y="228600"/>
            <a:ext cx="11387667"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253" name="日期占位符 14585"/>
          <p:cNvSpPr>
            <a:spLocks noGrp="1"/>
          </p:cNvSpPr>
          <p:nvPr>
            <p:ph type="dt" sz="half" idx="2"/>
          </p:nvPr>
        </p:nvSpPr>
        <p:spPr>
          <a:xfrm>
            <a:off x="397933" y="6245225"/>
            <a:ext cx="3052233" cy="476250"/>
          </a:xfrm>
          <a:prstGeom prst="rect">
            <a:avLst/>
          </a:prstGeom>
          <a:noFill/>
          <a:ln w="9525">
            <a:noFill/>
            <a:mite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4" name="页脚占位符 14586"/>
          <p:cNvSpPr>
            <a:spLocks noGrp="1"/>
          </p:cNvSpPr>
          <p:nvPr>
            <p:ph type="ftr" sz="quarter" idx="3"/>
          </p:nvPr>
        </p:nvSpPr>
        <p:spPr>
          <a:xfrm>
            <a:off x="4161367" y="6245225"/>
            <a:ext cx="3860800" cy="476250"/>
          </a:xfrm>
          <a:prstGeom prst="rect">
            <a:avLst/>
          </a:prstGeom>
          <a:noFill/>
          <a:ln w="9525">
            <a:noFill/>
            <a:mite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5" name="灯片编号占位符 14587"/>
          <p:cNvSpPr>
            <a:spLocks noGrp="1"/>
          </p:cNvSpPr>
          <p:nvPr>
            <p:ph type="sldNum" sz="quarter" idx="4"/>
          </p:nvPr>
        </p:nvSpPr>
        <p:spPr>
          <a:xfrm>
            <a:off x="8733367" y="6245225"/>
            <a:ext cx="3052233" cy="476250"/>
          </a:xfrm>
          <a:prstGeom prst="rect">
            <a:avLst/>
          </a:prstGeom>
          <a:noFill/>
          <a:ln w="9525">
            <a:noFill/>
            <a:mite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8A83F1FC-75F4-48C1-8F2F-20E27F8EF47E}"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Tree>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8325228" y="6545425"/>
            <a:ext cx="775136" cy="246221"/>
          </a:xfrm>
          <a:prstGeom prst="rect">
            <a:avLst/>
          </a:prstGeom>
        </p:spPr>
        <p:txBody>
          <a:bodyPr wrap="square">
            <a:spAutoFit/>
          </a:bodyPr>
          <a:lstStyle/>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模板下载：</a:t>
            </a:r>
            <a:r>
              <a:rPr lang="en-US" altLang="zh-CN" sz="100">
                <a:solidFill>
                  <a:prstClr val="white"/>
                </a:solidFill>
                <a:latin typeface="Calibri" panose="020F0502020204030204"/>
                <a:ea typeface="宋体" panose="02010600030101010101" pitchFamily="2" charset="-122"/>
              </a:rPr>
              <a:t>www.1ppt.com/moban/     </a:t>
            </a:r>
            <a:r>
              <a:rPr lang="zh-CN" altLang="en-US" sz="100">
                <a:solidFill>
                  <a:prstClr val="white"/>
                </a:solidFill>
                <a:latin typeface="Calibri" panose="020F0502020204030204"/>
                <a:ea typeface="宋体" panose="02010600030101010101" pitchFamily="2" charset="-122"/>
              </a:rPr>
              <a:t>行业</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www.1ppt.com/hangye/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节日</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www.1ppt.com/jieri/           PPT</a:t>
            </a:r>
            <a:r>
              <a:rPr lang="zh-CN" altLang="en-US" sz="100">
                <a:solidFill>
                  <a:prstClr val="white"/>
                </a:solidFill>
                <a:latin typeface="Calibri" panose="020F0502020204030204"/>
                <a:ea typeface="宋体" panose="02010600030101010101" pitchFamily="2" charset="-122"/>
              </a:rPr>
              <a:t>素材下载：</a:t>
            </a:r>
            <a:r>
              <a:rPr lang="en-US" altLang="zh-CN" sz="100">
                <a:solidFill>
                  <a:prstClr val="white"/>
                </a:solidFill>
                <a:latin typeface="Calibri" panose="020F0502020204030204"/>
                <a:ea typeface="宋体" panose="02010600030101010101" pitchFamily="2" charset="-122"/>
              </a:rPr>
              <a:t>www.1ppt.com/sucai/</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背景图片：</a:t>
            </a:r>
            <a:r>
              <a:rPr lang="en-US" altLang="zh-CN" sz="100">
                <a:solidFill>
                  <a:prstClr val="white"/>
                </a:solidFill>
                <a:latin typeface="Calibri" panose="020F0502020204030204"/>
                <a:ea typeface="宋体" panose="02010600030101010101" pitchFamily="2" charset="-122"/>
              </a:rPr>
              <a:t>www.1ppt.com/beijing/      PPT</a:t>
            </a:r>
            <a:r>
              <a:rPr lang="zh-CN" altLang="en-US" sz="100">
                <a:solidFill>
                  <a:prstClr val="white"/>
                </a:solidFill>
                <a:latin typeface="Calibri" panose="020F0502020204030204"/>
                <a:ea typeface="宋体" panose="02010600030101010101" pitchFamily="2" charset="-122"/>
              </a:rPr>
              <a:t>图表下载：</a:t>
            </a:r>
            <a:r>
              <a:rPr lang="en-US" altLang="zh-CN" sz="100">
                <a:solidFill>
                  <a:prstClr val="white"/>
                </a:solidFill>
                <a:latin typeface="Calibri" panose="020F0502020204030204"/>
                <a:ea typeface="宋体" panose="02010600030101010101" pitchFamily="2" charset="-122"/>
              </a:rPr>
              <a:t>www.1ppt.com/tubiao/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优秀</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下载：</a:t>
            </a:r>
            <a:r>
              <a:rPr lang="en-US" altLang="zh-CN" sz="100">
                <a:solidFill>
                  <a:prstClr val="white"/>
                </a:solidFill>
                <a:latin typeface="Calibri" panose="020F0502020204030204"/>
                <a:ea typeface="宋体" panose="02010600030101010101" pitchFamily="2" charset="-122"/>
              </a:rPr>
              <a:t>www.1ppt.com/xiazai/        PPT</a:t>
            </a:r>
            <a:r>
              <a:rPr lang="zh-CN" altLang="en-US" sz="100">
                <a:solidFill>
                  <a:prstClr val="white"/>
                </a:solidFill>
                <a:latin typeface="Calibri" panose="020F0502020204030204"/>
                <a:ea typeface="宋体" panose="02010600030101010101" pitchFamily="2" charset="-122"/>
              </a:rPr>
              <a:t>教程： </a:t>
            </a:r>
            <a:r>
              <a:rPr lang="en-US" altLang="zh-CN" sz="100">
                <a:solidFill>
                  <a:prstClr val="white"/>
                </a:solidFill>
                <a:latin typeface="Calibri" panose="020F0502020204030204"/>
                <a:ea typeface="宋体" panose="02010600030101010101" pitchFamily="2" charset="-122"/>
              </a:rPr>
              <a:t>www.1ppt.com/powerpoint/      </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Word</a:t>
            </a:r>
            <a:r>
              <a:rPr lang="zh-CN" altLang="en-US" sz="100">
                <a:solidFill>
                  <a:prstClr val="white"/>
                </a:solidFill>
                <a:latin typeface="Calibri" panose="020F0502020204030204"/>
                <a:ea typeface="宋体" panose="02010600030101010101" pitchFamily="2" charset="-122"/>
              </a:rPr>
              <a:t>教程： </a:t>
            </a:r>
            <a:r>
              <a:rPr lang="en-US" altLang="zh-CN" sz="100">
                <a:solidFill>
                  <a:prstClr val="white"/>
                </a:solidFill>
                <a:latin typeface="Calibri" panose="020F0502020204030204"/>
                <a:ea typeface="宋体" panose="02010600030101010101" pitchFamily="2" charset="-122"/>
              </a:rPr>
              <a:t>www.1ppt.com/word/              Excel</a:t>
            </a:r>
            <a:r>
              <a:rPr lang="zh-CN" altLang="en-US" sz="100">
                <a:solidFill>
                  <a:prstClr val="white"/>
                </a:solidFill>
                <a:latin typeface="Calibri" panose="020F0502020204030204"/>
                <a:ea typeface="宋体" panose="02010600030101010101" pitchFamily="2" charset="-122"/>
              </a:rPr>
              <a:t>教程：</a:t>
            </a:r>
            <a:r>
              <a:rPr lang="en-US" altLang="zh-CN" sz="100">
                <a:solidFill>
                  <a:prstClr val="white"/>
                </a:solidFill>
                <a:latin typeface="Calibri" panose="020F0502020204030204"/>
                <a:ea typeface="宋体" panose="02010600030101010101" pitchFamily="2" charset="-122"/>
              </a:rPr>
              <a:t>www.1ppt.com/excel/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资料下载：</a:t>
            </a:r>
            <a:r>
              <a:rPr lang="en-US" altLang="zh-CN" sz="100">
                <a:solidFill>
                  <a:prstClr val="white"/>
                </a:solidFill>
                <a:latin typeface="Calibri" panose="020F0502020204030204"/>
                <a:ea typeface="宋体" panose="02010600030101010101" pitchFamily="2" charset="-122"/>
              </a:rPr>
              <a:t>www.1ppt.com/ziliao/                PPT</a:t>
            </a:r>
            <a:r>
              <a:rPr lang="zh-CN" altLang="en-US" sz="100">
                <a:solidFill>
                  <a:prstClr val="white"/>
                </a:solidFill>
                <a:latin typeface="Calibri" panose="020F0502020204030204"/>
                <a:ea typeface="宋体" panose="02010600030101010101" pitchFamily="2" charset="-122"/>
              </a:rPr>
              <a:t>课件下载：</a:t>
            </a:r>
            <a:r>
              <a:rPr lang="en-US" altLang="zh-CN" sz="100">
                <a:solidFill>
                  <a:prstClr val="white"/>
                </a:solidFill>
                <a:latin typeface="Calibri" panose="020F0502020204030204"/>
                <a:ea typeface="宋体" panose="02010600030101010101" pitchFamily="2" charset="-122"/>
              </a:rPr>
              <a:t>www.1ppt.com/kejian/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范文下载：</a:t>
            </a:r>
            <a:r>
              <a:rPr lang="en-US" altLang="zh-CN" sz="100">
                <a:solidFill>
                  <a:prstClr val="white"/>
                </a:solidFill>
                <a:latin typeface="Calibri" panose="020F0502020204030204"/>
                <a:ea typeface="宋体" panose="02010600030101010101" pitchFamily="2" charset="-122"/>
              </a:rPr>
              <a:t>www.1ppt.com/fanwen/             </a:t>
            </a:r>
            <a:r>
              <a:rPr lang="zh-CN" altLang="en-US" sz="100">
                <a:solidFill>
                  <a:prstClr val="white"/>
                </a:solidFill>
                <a:latin typeface="Calibri" panose="020F0502020204030204"/>
                <a:ea typeface="宋体" panose="02010600030101010101" pitchFamily="2" charset="-122"/>
              </a:rPr>
              <a:t>试卷下载：</a:t>
            </a:r>
            <a:r>
              <a:rPr lang="en-US" altLang="zh-CN" sz="100">
                <a:solidFill>
                  <a:prstClr val="white"/>
                </a:solidFill>
                <a:latin typeface="Calibri" panose="020F0502020204030204"/>
                <a:ea typeface="宋体" panose="02010600030101010101" pitchFamily="2" charset="-122"/>
              </a:rPr>
              <a:t>www.1ppt.com/shiti/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教案下载：</a:t>
            </a:r>
            <a:r>
              <a:rPr lang="en-US" altLang="zh-CN" sz="100">
                <a:solidFill>
                  <a:prstClr val="white"/>
                </a:solidFill>
                <a:latin typeface="Calibri" panose="020F0502020204030204"/>
                <a:ea typeface="宋体" panose="02010600030101010101" pitchFamily="2" charset="-122"/>
              </a:rPr>
              <a:t>www.1ppt.com/jiaoan/  </a:t>
            </a:r>
            <a:r>
              <a:rPr lang="en-US" altLang="zh-CN" sz="100" smtClean="0">
                <a:solidFill>
                  <a:prstClr val="white"/>
                </a:solidFill>
                <a:latin typeface="Calibri" panose="020F0502020204030204"/>
                <a:ea typeface="宋体" panose="02010600030101010101" pitchFamily="2" charset="-122"/>
              </a:rPr>
              <a:t>      </a:t>
            </a:r>
            <a:endParaRPr lang="en-US" altLang="zh-CN" sz="100">
              <a:solidFill>
                <a:prstClr val="white"/>
              </a:solidFill>
              <a:latin typeface="Calibri" panose="020F0502020204030204"/>
              <a:ea typeface="宋体" panose="02010600030101010101" pitchFamily="2" charset="-122"/>
            </a:endParaRPr>
          </a:p>
          <a:p>
            <a:r>
              <a:rPr lang="zh-CN" altLang="en-US" sz="100" smtClean="0">
                <a:solidFill>
                  <a:prstClr val="white"/>
                </a:solidFill>
                <a:latin typeface="Calibri" panose="020F0502020204030204"/>
                <a:ea typeface="宋体" panose="02010600030101010101" pitchFamily="2" charset="-122"/>
              </a:rPr>
              <a:t>字体下载：</a:t>
            </a:r>
            <a:r>
              <a:rPr lang="en-US" altLang="zh-CN" sz="100" smtClean="0">
                <a:solidFill>
                  <a:prstClr val="white"/>
                </a:solidFill>
                <a:latin typeface="Calibri" panose="020F0502020204030204"/>
                <a:ea typeface="宋体" panose="02010600030101010101" pitchFamily="2" charset="-122"/>
              </a:rPr>
              <a:t>www.1ppt.com/ziti/</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 </a:t>
            </a:r>
            <a:endParaRPr lang="zh-CN" altLang="en-US" sz="100">
              <a:solidFill>
                <a:prstClr val="white"/>
              </a:solidFill>
              <a:latin typeface="Calibri" panose="020F0502020204030204"/>
              <a:ea typeface="宋体" panose="02010600030101010101" pitchFamily="2"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1600201" y="2085976"/>
            <a:ext cx="3971925" cy="2162175"/>
          </a:xfrm>
          <a:custGeom>
            <a:avLst/>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3" name="图片占位符 12"/>
          <p:cNvSpPr>
            <a:spLocks noGrp="1"/>
          </p:cNvSpPr>
          <p:nvPr>
            <p:ph type="pic" sz="quarter" idx="11"/>
          </p:nvPr>
        </p:nvSpPr>
        <p:spPr>
          <a:xfrm>
            <a:off x="6305550"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802126" y="1936268"/>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802126"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305550" y="3797182"/>
            <a:ext cx="2294499" cy="1622543"/>
          </a:xfrm>
          <a:custGeom>
            <a:avLst/>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ah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352675" y="1908631"/>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
        <p:nvSpPr>
          <p:cNvPr id="7" name="图片占位符 6"/>
          <p:cNvSpPr>
            <a:spLocks noGrp="1"/>
          </p:cNvSpPr>
          <p:nvPr>
            <p:ph type="pic" sz="quarter" idx="11"/>
          </p:nvPr>
        </p:nvSpPr>
        <p:spPr>
          <a:xfrm>
            <a:off x="6629400" y="3727906"/>
            <a:ext cx="3448050" cy="2162175"/>
          </a:xfrm>
          <a:custGeom>
            <a:avLst/>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ah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698623" y="2746373"/>
            <a:ext cx="2187580" cy="2187580"/>
          </a:xfrm>
          <a:custGeom>
            <a:avLst/>
            <a:gdLst>
              <a:gd name="connsiteX0" fmla="*/ 1093790 w 2187580"/>
              <a:gd name="connsiteY0" fmla="*/ 0 h 2187580"/>
              <a:gd name="connsiteX1" fmla="*/ 2187580 w 2187580"/>
              <a:gd name="connsiteY1" fmla="*/ 1093790 h 2187580"/>
              <a:gd name="connsiteX2" fmla="*/ 1093790 w 2187580"/>
              <a:gd name="connsiteY2" fmla="*/ 2187580 h 2187580"/>
              <a:gd name="connsiteX3" fmla="*/ 0 w 2187580"/>
              <a:gd name="connsiteY3" fmla="*/ 1093790 h 2187580"/>
              <a:gd name="connsiteX4" fmla="*/ 1093790 w 2187580"/>
              <a:gd name="connsiteY4" fmla="*/ 0 h 2187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7580" h="2187580">
                <a:moveTo>
                  <a:pt x="1093790" y="0"/>
                </a:moveTo>
                <a:cubicBezTo>
                  <a:pt x="1697874" y="0"/>
                  <a:pt x="2187580" y="489706"/>
                  <a:pt x="2187580" y="1093790"/>
                </a:cubicBezTo>
                <a:cubicBezTo>
                  <a:pt x="2187580" y="1697874"/>
                  <a:pt x="1697874" y="2187580"/>
                  <a:pt x="1093790" y="2187580"/>
                </a:cubicBezTo>
                <a:cubicBezTo>
                  <a:pt x="489706" y="2187580"/>
                  <a:pt x="0" y="1697874"/>
                  <a:pt x="0" y="1093790"/>
                </a:cubicBezTo>
                <a:cubicBezTo>
                  <a:pt x="0" y="489706"/>
                  <a:pt x="489706" y="0"/>
                  <a:pt x="1093790" y="0"/>
                </a:cubicBezTo>
                <a:close/>
              </a:path>
            </a:pathLst>
          </a:custGeom>
        </p:spPr>
        <p:txBody>
          <a:bodyPr wrap="square">
            <a:noAutofit/>
          </a:bodyPr>
          <a:lstStyle/>
          <a:p>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斜纹 3"/>
          <p:cNvSpPr/>
          <p:nvPr userDrawn="1"/>
        </p:nvSpPr>
        <p:spPr>
          <a:xfrm>
            <a:off x="0" y="0"/>
            <a:ext cx="2068025" cy="1688841"/>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jpeg"/><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5.jpeg"/><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4.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9.png"/><Relationship Id="rId2" Type="http://schemas.openxmlformats.org/officeDocument/2006/relationships/hyperlink" Target="27e66a489c5499d089025988c7eb91f0.mp4" TargetMode="External"/><Relationship Id="rId1" Type="http://schemas.openxmlformats.org/officeDocument/2006/relationships/hyperlink" Target="&#12298;&#31435;&#22312;&#22320;&#29699;&#36793;&#19978;&#25918;&#21495;&#12299;&#22830;&#35270;&#20027;&#25345;&#20154;&#35799;&#27468;&#26391;&#35829;&#27427;&#36175;_&#39640;&#28165;.mp4"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166c5768a70b0000012e7e7dffad"/>
          <p:cNvPicPr>
            <a:picLocks noChangeAspect="1"/>
          </p:cNvPicPr>
          <p:nvPr/>
        </p:nvPicPr>
        <p:blipFill>
          <a:blip r:embed="rId1"/>
          <a:stretch>
            <a:fillRect/>
          </a:stretch>
        </p:blipFill>
        <p:spPr>
          <a:xfrm>
            <a:off x="-1270" y="-26670"/>
            <a:ext cx="12184380" cy="6902450"/>
          </a:xfrm>
          <a:prstGeom prst="rect">
            <a:avLst/>
          </a:prstGeom>
        </p:spPr>
      </p:pic>
      <p:pic>
        <p:nvPicPr>
          <p:cNvPr id="4" name="图片 3" descr="图片3"/>
          <p:cNvPicPr>
            <a:picLocks noChangeAspect="1"/>
          </p:cNvPicPr>
          <p:nvPr/>
        </p:nvPicPr>
        <p:blipFill>
          <a:blip r:embed="rId2"/>
          <a:stretch>
            <a:fillRect/>
          </a:stretch>
        </p:blipFill>
        <p:spPr>
          <a:xfrm>
            <a:off x="1174750" y="1727835"/>
            <a:ext cx="9917430" cy="1823720"/>
          </a:xfrm>
          <a:prstGeom prst="rect">
            <a:avLst/>
          </a:prstGeom>
        </p:spPr>
      </p:pic>
      <p:pic>
        <p:nvPicPr>
          <p:cNvPr id="5" name="图片 4" descr="图片2"/>
          <p:cNvPicPr>
            <a:picLocks noChangeAspect="1"/>
          </p:cNvPicPr>
          <p:nvPr/>
        </p:nvPicPr>
        <p:blipFill>
          <a:blip r:embed="rId3"/>
          <a:stretch>
            <a:fillRect/>
          </a:stretch>
        </p:blipFill>
        <p:spPr>
          <a:xfrm>
            <a:off x="1741805" y="3714115"/>
            <a:ext cx="8424545" cy="10179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noRot="1"/>
          </p:cNvSpPr>
          <p:nvPr>
            <p:ph type="title"/>
          </p:nvPr>
        </p:nvSpPr>
        <p:spPr>
          <a:xfrm>
            <a:off x="3213100" y="403225"/>
            <a:ext cx="5140325" cy="1289050"/>
          </a:xfrm>
        </p:spPr>
        <p:txBody>
          <a:bodyPr vert="horz" wrap="square" lIns="91440" tIns="45720" rIns="91440" bIns="45720" anchor="ctr"/>
          <a:lstStyle/>
          <a:p>
            <a:pPr eaLnBrk="1" hangingPunct="1"/>
            <a:r>
              <a:rPr lang="zh-CN" altLang="en-US" b="1">
                <a:solidFill>
                  <a:srgbClr val="FF0000"/>
                </a:solidFill>
              </a:rPr>
              <a:t>分析意象</a:t>
            </a:r>
            <a:br>
              <a:rPr lang="zh-CN" altLang="en-US" b="1">
                <a:solidFill>
                  <a:srgbClr val="FF0000"/>
                </a:solidFill>
              </a:rPr>
            </a:br>
            <a:endParaRPr lang="zh-CN" altLang="en-US" b="1">
              <a:solidFill>
                <a:srgbClr val="FF0000"/>
              </a:solidFill>
            </a:endParaRPr>
          </a:p>
        </p:txBody>
      </p:sp>
      <p:sp>
        <p:nvSpPr>
          <p:cNvPr id="3" name="内容占位符 2"/>
          <p:cNvSpPr>
            <a:spLocks noGrp="1" noRot="1"/>
          </p:cNvSpPr>
          <p:nvPr>
            <p:ph idx="1"/>
          </p:nvPr>
        </p:nvSpPr>
        <p:spPr>
          <a:xfrm>
            <a:off x="1971675" y="1327150"/>
            <a:ext cx="8685213" cy="4498975"/>
          </a:xfrm>
        </p:spPr>
        <p:txBody>
          <a:bodyPr vert="horz" wrap="square" lIns="91440" tIns="45720" rIns="91440" bIns="45720" anchor="t"/>
          <a:lstStyle/>
          <a:p>
            <a:pPr eaLnBrk="1" hangingPunct="1"/>
            <a:r>
              <a:rPr lang="zh-CN" altLang="en-US" b="1">
                <a:solidFill>
                  <a:srgbClr val="0000FF"/>
                </a:solidFill>
              </a:rPr>
              <a:t>全诗7节，都涉及哪些意象？这些意象具有怎样的特点？</a:t>
            </a:r>
            <a:endParaRPr lang="zh-CN" altLang="en-US" b="1">
              <a:solidFill>
                <a:srgbClr val="0000FF"/>
              </a:solidFill>
            </a:endParaRPr>
          </a:p>
          <a:p>
            <a:pPr eaLnBrk="1" hangingPunct="1"/>
            <a:endParaRPr lang="zh-CN" altLang="en-US" b="1">
              <a:solidFill>
                <a:srgbClr val="0000FF"/>
              </a:solidFill>
            </a:endParaRPr>
          </a:p>
          <a:p>
            <a:pPr eaLnBrk="1" hangingPunct="1"/>
            <a:endParaRPr lang="zh-CN" altLang="en-US" b="1">
              <a:solidFill>
                <a:srgbClr val="0000FF"/>
              </a:solidFill>
            </a:endParaRPr>
          </a:p>
          <a:p>
            <a:pPr eaLnBrk="1" hangingPunct="1"/>
            <a:endParaRPr lang="zh-CN" altLang="en-US" b="1"/>
          </a:p>
          <a:p>
            <a:pPr eaLnBrk="1" hangingPunct="1"/>
            <a:r>
              <a:rPr lang="zh-CN" altLang="en-US" b="1">
                <a:solidFill>
                  <a:srgbClr val="0000FF"/>
                </a:solidFill>
              </a:rPr>
              <a:t>这些意象都是写实的吗？</a:t>
            </a:r>
            <a:endParaRPr lang="zh-CN" altLang="en-US" b="1"/>
          </a:p>
          <a:p>
            <a:pPr eaLnBrk="1" hangingPunct="1"/>
            <a:endParaRPr lang="zh-CN" altLang="en-US" b="1"/>
          </a:p>
        </p:txBody>
      </p:sp>
      <p:sp>
        <p:nvSpPr>
          <p:cNvPr id="2" name="文本框 1"/>
          <p:cNvSpPr txBox="1"/>
          <p:nvPr/>
        </p:nvSpPr>
        <p:spPr>
          <a:xfrm>
            <a:off x="2163763" y="2535238"/>
            <a:ext cx="8301037" cy="1568450"/>
          </a:xfrm>
          <a:prstGeom prst="rect">
            <a:avLst/>
          </a:prstGeom>
          <a:noFill/>
          <a:ln w="9525">
            <a:noFill/>
          </a:ln>
        </p:spPr>
        <p:txBody>
          <a:bodyPr anchor="t">
            <a:spAutoFit/>
          </a:bodyPr>
          <a:lstStyle/>
          <a:p>
            <a:r>
              <a:rPr lang="zh-CN" altLang="en-US" sz="3200" b="1">
                <a:latin typeface="Arial" panose="020B0604020202020204" pitchFamily="34" charset="0"/>
                <a:ea typeface="宋体" panose="02010600030101010101" pitchFamily="2" charset="-122"/>
              </a:rPr>
              <a:t>白云、北冰洋、太平洋、洪涛、我、力</a:t>
            </a:r>
            <a:endParaRPr lang="zh-CN" altLang="en-US" sz="3200" b="1">
              <a:latin typeface="Arial" panose="020B0604020202020204" pitchFamily="34" charset="0"/>
              <a:ea typeface="宋体" panose="02010600030101010101" pitchFamily="2" charset="-122"/>
            </a:endParaRPr>
          </a:p>
          <a:p>
            <a:r>
              <a:rPr lang="zh-CN" altLang="en-US" sz="3200" b="1">
                <a:latin typeface="Arial" panose="020B0604020202020204" pitchFamily="34" charset="0"/>
                <a:ea typeface="宋体" panose="02010600030101010101" pitchFamily="2" charset="-122"/>
              </a:rPr>
              <a:t>宏大、阔远、壮丽、雄奇、气势磅礴</a:t>
            </a:r>
            <a:endParaRPr lang="zh-CN" altLang="en-US" sz="3200" b="1">
              <a:latin typeface="Arial" panose="020B0604020202020204" pitchFamily="34" charset="0"/>
              <a:ea typeface="宋体" panose="02010600030101010101" pitchFamily="2" charset="-122"/>
            </a:endParaRPr>
          </a:p>
          <a:p>
            <a:endParaRPr lang="zh-CN" altLang="en-US" sz="3200" b="1">
              <a:latin typeface="Arial" panose="020B0604020202020204" pitchFamily="34" charset="0"/>
              <a:ea typeface="宋体" panose="02010600030101010101" pitchFamily="2" charset="-122"/>
            </a:endParaRPr>
          </a:p>
        </p:txBody>
      </p:sp>
      <p:sp>
        <p:nvSpPr>
          <p:cNvPr id="4" name="文本框 3"/>
          <p:cNvSpPr txBox="1"/>
          <p:nvPr/>
        </p:nvSpPr>
        <p:spPr>
          <a:xfrm>
            <a:off x="2163763" y="4965700"/>
            <a:ext cx="6230937" cy="860425"/>
          </a:xfrm>
          <a:prstGeom prst="rect">
            <a:avLst/>
          </a:prstGeom>
          <a:noFill/>
          <a:ln w="9525">
            <a:noFill/>
          </a:ln>
        </p:spPr>
        <p:txBody>
          <a:bodyPr anchor="t">
            <a:spAutoFit/>
          </a:bodyPr>
          <a:lstStyle/>
          <a:p>
            <a:r>
              <a:rPr lang="zh-CN" altLang="en-US" sz="3200" b="1">
                <a:latin typeface="Arial" panose="020B0604020202020204" pitchFamily="34" charset="0"/>
                <a:ea typeface="宋体" panose="02010600030101010101" pitchFamily="2" charset="-122"/>
              </a:rPr>
              <a:t>以写景为基础，再展开想像。</a:t>
            </a:r>
            <a:endParaRPr lang="zh-CN" altLang="en-US" b="1">
              <a:latin typeface="Arial" panose="020B0604020202020204" pitchFamily="34" charset="0"/>
              <a:ea typeface="宋体" panose="02010600030101010101" pitchFamily="2" charset="-122"/>
            </a:endParaRPr>
          </a:p>
          <a:p>
            <a:endParaRPr lang="zh-CN" altLang="en-US" b="1">
              <a:latin typeface="Arial" panose="020B0604020202020204" pitchFamily="34" charset="0"/>
              <a:ea typeface="宋体" panose="02010600030101010101" pitchFamily="2" charset="-122"/>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blinds(horizontal)">
                                      <p:cBhvr>
                                        <p:cTn id="15" dur="500"/>
                                        <p:tgtEl>
                                          <p:spTgt spid="2">
                                            <p:txEl>
                                              <p:pRg st="0" end="0"/>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linds(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blinds(horizontal)">
                                      <p:cBhvr>
                                        <p:cTn id="2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3980" y="1302385"/>
            <a:ext cx="7171055" cy="534035"/>
          </a:xfrm>
          <a:prstGeom prst="rect">
            <a:avLst/>
          </a:prstGeom>
          <a:solidFill>
            <a:srgbClr val="00B0F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a:solidFill>
                  <a:schemeClr val="bg1"/>
                </a:solidFill>
                <a:sym typeface="+mn-ea"/>
              </a:rPr>
              <a:t>试用自己的语言描绘诗歌画面</a:t>
            </a:r>
            <a:endParaRPr lang="zh-CN" altLang="en-US" sz="2400" b="1">
              <a:solidFill>
                <a:schemeClr val="bg1"/>
              </a:solidFill>
              <a:sym typeface="+mn-ea"/>
            </a:endParaRPr>
          </a:p>
        </p:txBody>
      </p:sp>
      <p:sp>
        <p:nvSpPr>
          <p:cNvPr id="8" name="矩形 7"/>
          <p:cNvSpPr/>
          <p:nvPr/>
        </p:nvSpPr>
        <p:spPr>
          <a:xfrm>
            <a:off x="94615" y="2007235"/>
            <a:ext cx="7170420" cy="4746625"/>
          </a:xfrm>
          <a:prstGeom prst="rect">
            <a:avLst/>
          </a:prstGeom>
          <a:noFill/>
          <a:ln w="190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ts val="3300"/>
              </a:lnSpc>
              <a:buNone/>
            </a:pPr>
            <a:r>
              <a:rPr lang="zh-CN" altLang="en-US" sz="2400" b="1">
                <a:latin typeface="黑体" panose="02010609060101010101" pitchFamily="49" charset="-122"/>
                <a:ea typeface="黑体" panose="02010609060101010101" pitchFamily="49" charset="-122"/>
                <a:cs typeface="黑体" panose="02010609060101010101" pitchFamily="49" charset="-122"/>
                <a:sym typeface="+mn-ea"/>
              </a:rPr>
              <a:t>这首诗展现在读者面前的，是一个巨人的形象。他站在地球边上，站在“全方位”俯瞰地球的立足点上，吹响一声声响彻寰宇的号角。他的号角声欢呼在怒涌的白云、壮丽的北冰洋，也欢呼在要把地球推倒的太平洋——欢呼来自空间各个方向。排山倒海般的洪涛既具有巨大的破坏力，又蕴藏着同样巨大的创造力，那就看人们能否掌握它、驾驭它。看吧，滚滚而来的洪涛正在不断地努力向前，描绘着“力的绘画”，表演着“力的舞蹈”，演奏着“力的音乐”，抒写着“力的诗歌”，激荡着“力的律吕”。</a:t>
            </a:r>
            <a:endParaRPr lang="zh-CN" altLang="en-US" sz="2400" b="1">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24" name="组合 2"/>
          <p:cNvGrpSpPr/>
          <p:nvPr/>
        </p:nvGrpSpPr>
        <p:grpSpPr>
          <a:xfrm>
            <a:off x="0" y="650830"/>
            <a:ext cx="12192000" cy="53170"/>
            <a:chOff x="0" y="542924"/>
            <a:chExt cx="12190413" cy="53182"/>
          </a:xfrm>
        </p:grpSpPr>
        <p:sp>
          <p:nvSpPr>
            <p:cNvPr id="2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朗读辨境</a:t>
            </a:r>
            <a:endParaRPr lang="zh-CN" altLang="en-US" sz="5400" b="1" smtClean="0">
              <a:latin typeface="微软雅黑" panose="020B0503020204020204" pitchFamily="34" charset="-122"/>
              <a:ea typeface="微软雅黑" panose="020B0503020204020204" pitchFamily="34" charset="-122"/>
            </a:endParaRPr>
          </a:p>
        </p:txBody>
      </p:sp>
      <p:pic>
        <p:nvPicPr>
          <p:cNvPr id="3" name="图片 2" descr="3-1PP2220500"/>
          <p:cNvPicPr>
            <a:picLocks noChangeAspect="1"/>
          </p:cNvPicPr>
          <p:nvPr/>
        </p:nvPicPr>
        <p:blipFill>
          <a:blip r:embed="rId1"/>
          <a:stretch>
            <a:fillRect/>
          </a:stretch>
        </p:blipFill>
        <p:spPr>
          <a:xfrm>
            <a:off x="7359015" y="1302385"/>
            <a:ext cx="4744720" cy="41808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7"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ppt_w/2"/>
                                          </p:val>
                                        </p:tav>
                                        <p:tav tm="100000">
                                          <p:val>
                                            <p:strVal val="#ppt_x"/>
                                          </p:val>
                                        </p:tav>
                                      </p:tavLst>
                                    </p:anim>
                                    <p:anim calcmode="lin" valueType="num">
                                      <p:cBhvr>
                                        <p:cTn id="19" dur="500" fill="hold"/>
                                        <p:tgtEl>
                                          <p:spTgt spid="8"/>
                                        </p:tgtEl>
                                        <p:attrNameLst>
                                          <p:attrName>ppt_y</p:attrName>
                                        </p:attrNameLst>
                                      </p:cBhvr>
                                      <p:tavLst>
                                        <p:tav tm="0">
                                          <p:val>
                                            <p:strVal val="#ppt_y"/>
                                          </p:val>
                                        </p:tav>
                                        <p:tav tm="100000">
                                          <p:val>
                                            <p:strVal val="#ppt_y"/>
                                          </p:val>
                                        </p:tav>
                                      </p:tavLst>
                                    </p:anim>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93980" y="1302385"/>
            <a:ext cx="7171055" cy="2151362"/>
          </a:xfrm>
          <a:prstGeom prst="roundRect">
            <a:avLst/>
          </a:prstGeom>
          <a:solidFill>
            <a:srgbClr val="00B0F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2000" b="1">
                <a:solidFill>
                  <a:schemeClr val="bg1"/>
                </a:solidFill>
                <a:latin typeface="黑体" panose="02010609060101010101" pitchFamily="49" charset="-122"/>
                <a:ea typeface="黑体" panose="02010609060101010101" pitchFamily="49" charset="-122"/>
                <a:sym typeface="+mn-ea"/>
              </a:rPr>
              <a:t>诗中雄奇的形象和澎湃的激情使人惊赞、仰慕，唤起人们对自身力量的自觉意识和对生活的巨大热情，激起人们以全部生命的力去努力创造，去追求光明，去获取力的艺术，力的美。这是崇高与壮美的统一，作者唱出的是一曲表现崇高美的激情洋溢的赞歌。</a:t>
            </a:r>
            <a:endParaRPr lang="zh-CN" altLang="en-US" sz="2000" b="1">
              <a:solidFill>
                <a:schemeClr val="bg1"/>
              </a:solidFill>
              <a:latin typeface="黑体" panose="02010609060101010101" pitchFamily="49" charset="-122"/>
              <a:ea typeface="黑体" panose="02010609060101010101" pitchFamily="49" charset="-122"/>
              <a:sym typeface="+mn-ea"/>
            </a:endParaRPr>
          </a:p>
        </p:txBody>
      </p:sp>
      <p:grpSp>
        <p:nvGrpSpPr>
          <p:cNvPr id="24" name="组合 2"/>
          <p:cNvGrpSpPr/>
          <p:nvPr/>
        </p:nvGrpSpPr>
        <p:grpSpPr>
          <a:xfrm>
            <a:off x="0" y="650830"/>
            <a:ext cx="12192000" cy="53170"/>
            <a:chOff x="0" y="542924"/>
            <a:chExt cx="12190413" cy="53182"/>
          </a:xfrm>
        </p:grpSpPr>
        <p:sp>
          <p:nvSpPr>
            <p:cNvPr id="2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朗读辨境</a:t>
            </a:r>
            <a:endParaRPr lang="zh-CN" altLang="en-US" sz="5400" b="1" smtClean="0">
              <a:latin typeface="微软雅黑" panose="020B0503020204020204" pitchFamily="34" charset="-122"/>
              <a:ea typeface="微软雅黑" panose="020B0503020204020204" pitchFamily="34" charset="-122"/>
            </a:endParaRPr>
          </a:p>
        </p:txBody>
      </p:sp>
      <p:pic>
        <p:nvPicPr>
          <p:cNvPr id="2" name="图片 1" descr="13367760_211704198000_2"/>
          <p:cNvPicPr>
            <a:picLocks noChangeAspect="1"/>
          </p:cNvPicPr>
          <p:nvPr/>
        </p:nvPicPr>
        <p:blipFill>
          <a:blip r:embed="rId1"/>
          <a:stretch>
            <a:fillRect/>
          </a:stretch>
        </p:blipFill>
        <p:spPr>
          <a:xfrm>
            <a:off x="93980" y="3660775"/>
            <a:ext cx="7171055" cy="2943860"/>
          </a:xfrm>
          <a:prstGeom prst="rect">
            <a:avLst/>
          </a:prstGeom>
        </p:spPr>
      </p:pic>
      <p:pic>
        <p:nvPicPr>
          <p:cNvPr id="4" name="图片 3" descr="512ca5392fd8b400b76981d711032863"/>
          <p:cNvPicPr>
            <a:picLocks noChangeAspect="1"/>
          </p:cNvPicPr>
          <p:nvPr/>
        </p:nvPicPr>
        <p:blipFill>
          <a:blip r:embed="rId2"/>
          <a:stretch>
            <a:fillRect/>
          </a:stretch>
        </p:blipFill>
        <p:spPr>
          <a:xfrm>
            <a:off x="7443470" y="1302385"/>
            <a:ext cx="4505960" cy="53016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705adf9a690443fbf98d97a0903bac5_r"/>
          <p:cNvPicPr>
            <a:picLocks noChangeAspect="1"/>
          </p:cNvPicPr>
          <p:nvPr/>
        </p:nvPicPr>
        <p:blipFill>
          <a:blip r:embed="rId1"/>
          <a:stretch>
            <a:fillRect/>
          </a:stretch>
        </p:blipFill>
        <p:spPr>
          <a:xfrm>
            <a:off x="-9525" y="-1270"/>
            <a:ext cx="12183745" cy="6842760"/>
          </a:xfrm>
          <a:prstGeom prst="rect">
            <a:avLst/>
          </a:prstGeom>
        </p:spPr>
      </p:pic>
      <p:sp>
        <p:nvSpPr>
          <p:cNvPr id="59" name="矩形 58"/>
          <p:cNvSpPr/>
          <p:nvPr/>
        </p:nvSpPr>
        <p:spPr bwMode="auto">
          <a:xfrm>
            <a:off x="2818130" y="1699895"/>
            <a:ext cx="6556375" cy="2282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anchor="ctr"/>
          <a:lstStyle/>
          <a:p>
            <a:pPr algn="ctr"/>
            <a:r>
              <a:rPr lang="zh-CN" altLang="en-US" sz="11500" b="1" smtClean="0">
                <a:solidFill>
                  <a:srgbClr val="FF0000"/>
                </a:solidFill>
                <a:latin typeface="微软雅黑" panose="020B0503020204020204" pitchFamily="34" charset="-122"/>
                <a:ea typeface="微软雅黑" panose="020B0503020204020204" pitchFamily="34" charset="-122"/>
                <a:sym typeface="+mn-ea"/>
              </a:rPr>
              <a:t>研读析旨</a:t>
            </a:r>
            <a:endParaRPr lang="zh-CN" altLang="en-US" sz="11500" b="1" smtClean="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62000" y="1129030"/>
            <a:ext cx="10928985" cy="3147060"/>
          </a:xfrm>
          <a:prstGeom prst="rect">
            <a:avLst/>
          </a:prstGeom>
          <a:ln w="19050">
            <a:solidFill>
              <a:schemeClr val="tx1"/>
            </a:solidFill>
            <a:prstDash val="sysDash"/>
          </a:ln>
        </p:spPr>
        <p:txBody>
          <a:bodyPr wrap="square" lIns="121916" tIns="60957" rIns="121916" bIns="60957">
            <a:spAutoFit/>
          </a:bodyPr>
          <a:lstStyle/>
          <a:p>
            <a:pPr algn="just" fontAlgn="auto">
              <a:lnSpc>
                <a:spcPct val="164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立在地球边上放号》写于1919年9、10月间。其时郭沫若受五四运动和十月革命的冲击，决然从日本渡海回国。当他置身于日本横滨的海岸，面对浩渺无边的大海，那惊天的激浪和着时代的洪流一起撞击着他的胸怀。于是，在诗人的笔下出现了一幅雄奇壮伟、流动奔突的画面。于是诗人写下这首对于力的赞歌，正是那种向旧世界、旧文化、旧传统猛烈冲击的时代精神的象征。</a:t>
            </a: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2" name="组合 2"/>
          <p:cNvGrpSpPr/>
          <p:nvPr/>
        </p:nvGrpSpPr>
        <p:grpSpPr>
          <a:xfrm>
            <a:off x="-37465" y="524465"/>
            <a:ext cx="12192000" cy="53170"/>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38100"/>
            <a:ext cx="3422650" cy="1026160"/>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研读析旨</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746125" y="948691"/>
            <a:ext cx="10621010" cy="1815204"/>
            <a:chOff x="1197597" y="3204864"/>
            <a:chExt cx="4477405" cy="1081588"/>
          </a:xfrm>
        </p:grpSpPr>
        <p:sp>
          <p:nvSpPr>
            <p:cNvPr id="22" name="矩形 9"/>
            <p:cNvSpPr>
              <a:spLocks noChangeArrowheads="1"/>
            </p:cNvSpPr>
            <p:nvPr/>
          </p:nvSpPr>
          <p:spPr bwMode="auto">
            <a:xfrm>
              <a:off x="4954440" y="3204864"/>
              <a:ext cx="720562"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27" name="矩形 9"/>
            <p:cNvSpPr>
              <a:spLocks noChangeArrowheads="1"/>
            </p:cNvSpPr>
            <p:nvPr/>
          </p:nvSpPr>
          <p:spPr bwMode="auto">
            <a:xfrm>
              <a:off x="2625036" y="3989814"/>
              <a:ext cx="1155556"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b="0" smtClean="0">
                  <a:solidFill>
                    <a:schemeClr val="bg1"/>
                  </a:solidFill>
                  <a:latin typeface="楷体" panose="02010609060101010101" pitchFamily="49" charset="-122"/>
                  <a:ea typeface="楷体" panose="02010609060101010101" pitchFamily="49" charset="-122"/>
                </a:rPr>
                <a:t>天一巷</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nvSpPr>
          <p:spPr>
            <a:xfrm>
              <a:off x="1197597" y="3205040"/>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latin typeface="微软雅黑" panose="020B0503020204020204" pitchFamily="34" charset="-122"/>
                  <a:ea typeface="微软雅黑" panose="020B0503020204020204" pitchFamily="34" charset="-122"/>
                </a:rPr>
                <a:t>写作背景</a:t>
              </a:r>
              <a:endParaRPr lang="zh-CN" altLang="en-US" sz="2800" b="1" smtClean="0">
                <a:latin typeface="微软雅黑" panose="020B0503020204020204" pitchFamily="34" charset="-122"/>
                <a:ea typeface="微软雅黑" panose="020B0503020204020204" pitchFamily="34" charset="-122"/>
              </a:endParaRPr>
            </a:p>
          </p:txBody>
        </p:sp>
      </p:grpSp>
      <p:pic>
        <p:nvPicPr>
          <p:cNvPr id="16" name="图片 15" descr="1155116341940603_b"/>
          <p:cNvPicPr>
            <a:picLocks noChangeAspect="1"/>
          </p:cNvPicPr>
          <p:nvPr/>
        </p:nvPicPr>
        <p:blipFill>
          <a:blip r:embed="rId1"/>
          <a:stretch>
            <a:fillRect/>
          </a:stretch>
        </p:blipFill>
        <p:spPr>
          <a:xfrm>
            <a:off x="861060" y="4276090"/>
            <a:ext cx="5205730" cy="2323465"/>
          </a:xfrm>
          <a:prstGeom prst="rect">
            <a:avLst/>
          </a:prstGeom>
        </p:spPr>
      </p:pic>
      <p:pic>
        <p:nvPicPr>
          <p:cNvPr id="17" name="图片 16" descr="1036414982"/>
          <p:cNvPicPr>
            <a:picLocks noChangeAspect="1"/>
          </p:cNvPicPr>
          <p:nvPr/>
        </p:nvPicPr>
        <p:blipFill>
          <a:blip r:embed="rId2"/>
          <a:stretch>
            <a:fillRect/>
          </a:stretch>
        </p:blipFill>
        <p:spPr>
          <a:xfrm>
            <a:off x="6487795" y="4276090"/>
            <a:ext cx="5264150" cy="23234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edge">
                                      <p:cBhvr>
                                        <p:cTn id="12" dur="20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edge">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ircle(in)">
                                      <p:cBhvr>
                                        <p:cTn id="3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3"/>
          <p:cNvSpPr>
            <a:spLocks noGrp="1" noChangeArrowheads="1"/>
          </p:cNvSpPr>
          <p:nvPr>
            <p:ph type="body" idx="1"/>
          </p:nvPr>
        </p:nvSpPr>
        <p:spPr>
          <a:xfrm>
            <a:off x="357188" y="661988"/>
            <a:ext cx="11647488" cy="960438"/>
          </a:xfrm>
        </p:spPr>
        <p:txBody>
          <a:bodyPr vert="horz" wrap="square" lIns="91440" tIns="45720" rIns="91440" bIns="45720" numCol="1" rtlCol="0" anchor="t" anchorCtr="0" compatLnSpc="1">
            <a:normAutofit fontScale="77500" lnSpcReduction="20000"/>
          </a:bodyPr>
          <a:lstStyle/>
          <a:p>
            <a:pPr marL="457200" marR="0" lvl="0" indent="-457200" algn="just" defTabSz="1219200" rtl="0" eaLnBrk="1" fontAlgn="base" latinLnBrk="0" hangingPunct="1">
              <a:lnSpc>
                <a:spcPct val="150000"/>
              </a:lnSpc>
              <a:spcBef>
                <a:spcPts val="100"/>
              </a:spcBef>
              <a:spcAft>
                <a:spcPct val="0"/>
              </a:spcAft>
              <a:buClrTx/>
              <a:buSzTx/>
              <a:buFont typeface="Arial" panose="020B0604020202020204" pitchFamily="34" charset="0"/>
              <a:buNone/>
              <a:defRPr/>
            </a:pPr>
            <a:r>
              <a:rPr kumimoji="0" lang="en-US" altLang="zh-CN" sz="2800" b="1" i="0" u="none" strike="noStrike" kern="1200" cap="none" spc="0" normalizeH="0" baseline="0" noProof="0">
                <a:ln>
                  <a:noFill/>
                </a:ln>
                <a:solidFill>
                  <a:srgbClr val="FF0000"/>
                </a:solidFill>
                <a:effectLst/>
                <a:uLnTx/>
                <a:uFillTx/>
                <a:latin typeface="宋体" panose="02010600030101010101" pitchFamily="2" charset="-122"/>
                <a:ea typeface="+mn-ea"/>
                <a:cs typeface="Times New Roman" panose="02020603050405020304" pitchFamily="18" charset="0"/>
              </a:rPr>
              <a:t>   5、合作探究：诗人为什么要把诗歌的题目命名为《立在地球边上放号》，有何新意</a:t>
            </a:r>
            <a:r>
              <a:rPr kumimoji="0" lang="zh-CN" altLang="en-US" sz="2800" b="1" i="0" u="none" strike="noStrike" kern="1200" cap="none" spc="0" normalizeH="0" baseline="0" noProof="0">
                <a:ln>
                  <a:noFill/>
                </a:ln>
                <a:solidFill>
                  <a:srgbClr val="FF0000"/>
                </a:solidFill>
                <a:effectLst/>
                <a:uLnTx/>
                <a:uFillTx/>
                <a:latin typeface="宋体" panose="02010600030101010101" pitchFamily="2" charset="-122"/>
                <a:ea typeface="+mn-ea"/>
                <a:cs typeface="Times New Roman" panose="02020603050405020304" pitchFamily="18" charset="0"/>
              </a:rPr>
              <a:t>？</a:t>
            </a:r>
            <a:endParaRPr kumimoji="0" lang="zh-CN" altLang="en-US" sz="2800" b="1" i="0" u="none" strike="noStrike" kern="1200" cap="none" spc="0" normalizeH="0" baseline="0" noProof="0">
              <a:ln>
                <a:noFill/>
              </a:ln>
              <a:solidFill>
                <a:srgbClr val="FF0000"/>
              </a:solidFill>
              <a:effectLst/>
              <a:uLnTx/>
              <a:uFillTx/>
              <a:latin typeface="宋体" panose="02010600030101010101" pitchFamily="2" charset="-122"/>
              <a:ea typeface="+mn-ea"/>
              <a:cs typeface="Times New Roman" panose="02020603050405020304" pitchFamily="18" charset="0"/>
            </a:endParaRPr>
          </a:p>
        </p:txBody>
      </p:sp>
      <p:sp>
        <p:nvSpPr>
          <p:cNvPr id="240643" name="Rectangle 3"/>
          <p:cNvSpPr/>
          <p:nvPr/>
        </p:nvSpPr>
        <p:spPr>
          <a:xfrm>
            <a:off x="342900" y="2097088"/>
            <a:ext cx="8207375" cy="4038600"/>
          </a:xfrm>
          <a:prstGeom prst="rect">
            <a:avLst/>
          </a:prstGeom>
          <a:noFill/>
          <a:ln w="9525">
            <a:noFill/>
          </a:ln>
        </p:spPr>
        <p:txBody>
          <a:bodyPr/>
          <a:lstStyle>
            <a:lvl1pPr marL="457200" indent="-457200" algn="l" defTabSz="1219200" rtl="0" eaLnBrk="0" fontAlgn="base" hangingPunct="0">
              <a:spcBef>
                <a:spcPts val="125"/>
              </a:spcBef>
              <a:spcAft>
                <a:spcPct val="0"/>
              </a:spcAft>
              <a:buFont typeface="Arial" panose="020B0604020202020204" pitchFamily="34" charset="0"/>
              <a:buChar char="•"/>
              <a:defRPr sz="4200" kern="1200">
                <a:solidFill>
                  <a:schemeClr val="tx1"/>
                </a:solidFill>
                <a:latin typeface="+mn-lt"/>
                <a:ea typeface="+mn-ea"/>
                <a:cs typeface="+mn-cs"/>
              </a:defRPr>
            </a:lvl1pPr>
            <a:lvl2pPr marL="990600" indent="-381000" algn="l" defTabSz="1219200" rtl="0" eaLnBrk="0" fontAlgn="base" hangingPunct="0">
              <a:spcBef>
                <a:spcPts val="125"/>
              </a:spcBef>
              <a:spcAft>
                <a:spcPct val="0"/>
              </a:spcAft>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0" fontAlgn="base" hangingPunct="0">
              <a:spcBef>
                <a:spcPts val="125"/>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4pPr>
            <a:lvl5pPr marL="27432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5pPr>
          </a:lstStyle>
          <a:p>
            <a:pPr marL="457200" lvl="0" indent="-457200" defTabSz="1219200" eaLnBrk="1" hangingPunct="1">
              <a:lnSpc>
                <a:spcPct val="150000"/>
              </a:lnSpc>
              <a:spcBef>
                <a:spcPts val="100"/>
              </a:spcBef>
              <a:buNone/>
            </a:pPr>
            <a:r>
              <a:rPr lang="zh-CN" altLang="en-US" sz="2800">
                <a:solidFill>
                  <a:schemeClr val="hlink"/>
                </a:solidFill>
                <a:latin typeface="宋体" panose="02010600030101010101" pitchFamily="2" charset="-122"/>
                <a:cs typeface="Times New Roman" panose="02020603050405020304" pitchFamily="18" charset="0"/>
              </a:rPr>
              <a:t>       通观全诗，诗人把自己想象为一个站在地球边上目光遍及广阔天地，并发出了激情的呼唤的巨人。通过对自然的抒写，可以看到抒情主人公的高大形象，窥视到他的充实的内心，感受到他的如沸的激情，而抒情形象所显示的这种独特感情、心理，正反映了被五四时代怒潮唤醒的革命知识青年的共同特征 </a:t>
            </a:r>
            <a:endParaRPr lang="zh-CN" altLang="en-US" sz="2800">
              <a:solidFill>
                <a:schemeClr val="hlink"/>
              </a:solidFill>
              <a:latin typeface="宋体" panose="02010600030101010101" pitchFamily="2" charset="-122"/>
              <a:ea typeface="Times New Roman" panose="02020603050405020304" pitchFamily="18" charset="0"/>
            </a:endParaRPr>
          </a:p>
        </p:txBody>
      </p:sp>
      <p:pic>
        <p:nvPicPr>
          <p:cNvPr id="19460" name="Picture 4"/>
          <p:cNvPicPr>
            <a:picLocks noChangeAspect="1"/>
          </p:cNvPicPr>
          <p:nvPr/>
        </p:nvPicPr>
        <p:blipFill>
          <a:blip r:embed="rId1"/>
          <a:stretch>
            <a:fillRect/>
          </a:stretch>
        </p:blipFill>
        <p:spPr>
          <a:xfrm>
            <a:off x="8516938" y="2743200"/>
            <a:ext cx="3498850" cy="2824163"/>
          </a:xfrm>
          <a:prstGeom prst="rect">
            <a:avLst/>
          </a:prstGeom>
          <a:noFill/>
          <a:ln w="9525">
            <a:noFill/>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0642">
                                            <p:txEl>
                                              <p:pRg st="0" end="0"/>
                                            </p:txEl>
                                          </p:spTgt>
                                        </p:tgtEl>
                                        <p:attrNameLst>
                                          <p:attrName>style.visibility</p:attrName>
                                        </p:attrNameLst>
                                      </p:cBhvr>
                                      <p:to>
                                        <p:strVal val="visible"/>
                                      </p:to>
                                    </p:set>
                                    <p:anim calcmode="lin" valueType="num">
                                      <p:cBhvr additive="base">
                                        <p:cTn id="7" dur="500" fill="hold"/>
                                        <p:tgtEl>
                                          <p:spTgt spid="2406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064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0643"/>
                                        </p:tgtEl>
                                        <p:attrNameLst>
                                          <p:attrName>style.visibility</p:attrName>
                                        </p:attrNameLst>
                                      </p:cBhvr>
                                      <p:to>
                                        <p:strVal val="visible"/>
                                      </p:to>
                                    </p:set>
                                    <p:anim calcmode="lin" valueType="num">
                                      <p:cBhvr additive="base">
                                        <p:cTn id="13" dur="500" fill="hold"/>
                                        <p:tgtEl>
                                          <p:spTgt spid="240643"/>
                                        </p:tgtEl>
                                        <p:attrNameLst>
                                          <p:attrName>ppt_x</p:attrName>
                                        </p:attrNameLst>
                                      </p:cBhvr>
                                      <p:tavLst>
                                        <p:tav tm="0">
                                          <p:val>
                                            <p:strVal val="#ppt_x"/>
                                          </p:val>
                                        </p:tav>
                                        <p:tav tm="100000">
                                          <p:val>
                                            <p:strVal val="#ppt_x"/>
                                          </p:val>
                                        </p:tav>
                                      </p:tavLst>
                                    </p:anim>
                                    <p:anim calcmode="lin" valueType="num">
                                      <p:cBhvr additive="base">
                                        <p:cTn id="14" dur="500" fill="hold"/>
                                        <p:tgtEl>
                                          <p:spTgt spid="2406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build="p"/>
      <p:bldP spid="240643"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1" name="文本占位符 21506"/>
          <p:cNvSpPr>
            <a:spLocks noGrp="1" noRot="1"/>
          </p:cNvSpPr>
          <p:nvPr>
            <p:ph type="body" idx="4294967295"/>
          </p:nvPr>
        </p:nvSpPr>
        <p:spPr>
          <a:xfrm>
            <a:off x="1847850" y="260350"/>
            <a:ext cx="8229600" cy="5726113"/>
          </a:xfrm>
          <a:ln>
            <a:miter/>
          </a:ln>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zh-CN" altLang="en-US" sz="3600" b="1" i="0" u="none" strike="noStrike" kern="1200" cap="none" spc="0" normalizeH="0" baseline="0" noProof="1">
                <a:ln>
                  <a:noFill/>
                </a:ln>
                <a:solidFill>
                  <a:srgbClr val="FF0000"/>
                </a:solidFill>
                <a:effectLst>
                  <a:outerShdw blurRad="38100" dist="38100" dir="2700000">
                    <a:srgbClr val="C0C0C0"/>
                  </a:outerShdw>
                </a:effectLst>
                <a:uLnTx/>
                <a:uFillTx/>
                <a:latin typeface="+mn-lt"/>
                <a:ea typeface="+mn-ea"/>
                <a:cs typeface="+mn-cs"/>
              </a:rPr>
              <a:t>这首诗歌塑造了一个怎样的形象?</a:t>
            </a:r>
            <a:endParaRPr kumimoji="0" lang="zh-CN" altLang="en-US" sz="3600" b="1" i="0" u="none" strike="noStrike" kern="1200" cap="none" spc="0" normalizeH="0" baseline="0" noProof="1">
              <a:ln>
                <a:noFill/>
              </a:ln>
              <a:solidFill>
                <a:srgbClr val="FF0000"/>
              </a:solidFill>
              <a:effectLst>
                <a:outerShdw blurRad="38100" dist="38100" dir="2700000">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mn-lt"/>
                <a:ea typeface="+mn-ea"/>
                <a:cs typeface="+mn-cs"/>
              </a:rPr>
              <a:t>   </a:t>
            </a:r>
            <a:r>
              <a:rPr kumimoji="0" lang="zh-CN" altLang="en-US" sz="3200" b="1" i="0" u="none" strike="noStrike" kern="1200" cap="none" spc="0" normalizeH="0" baseline="0" noProof="1">
                <a:ln>
                  <a:noFill/>
                </a:ln>
                <a:solidFill>
                  <a:srgbClr val="0000FF"/>
                </a:solidFill>
                <a:effectLst>
                  <a:outerShdw blurRad="38100" dist="38100" dir="2700000">
                    <a:srgbClr val="C0C0C0"/>
                  </a:outerShdw>
                </a:effectLst>
                <a:uLnTx/>
                <a:uFillTx/>
                <a:latin typeface="+mn-lt"/>
                <a:ea typeface="+mn-ea"/>
                <a:cs typeface="+mn-cs"/>
              </a:rPr>
              <a:t>巨人的形象，其实就是诗人自我的形象</a:t>
            </a:r>
            <a:endParaRPr kumimoji="0" lang="zh-CN" altLang="en-US" sz="3200" b="1" i="0" u="none" strike="noStrike" kern="1200" cap="none" spc="0" normalizeH="0" baseline="0" noProof="1">
              <a:ln>
                <a:noFill/>
              </a:ln>
              <a:solidFill>
                <a:srgbClr val="0000FF"/>
              </a:solidFill>
              <a:effectLst>
                <a:outerShdw blurRad="38100" dist="38100" dir="2700000">
                  <a:srgbClr val="C0C0C0"/>
                </a:outerShdw>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mn-lt"/>
                <a:ea typeface="+mn-ea"/>
                <a:cs typeface="+mn-cs"/>
              </a:rPr>
              <a:t>   </a:t>
            </a:r>
            <a:r>
              <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他站在地球边上,站在“全方位”俯瞰地球的立足点上,吹响一声声响彻寰宇的号角。排山倒海般的洪涛既具有巨大的破坏力,又蕴藏着同样巨大的创造力,巨人就是要掌握它、驾驭它,用他那火热赤诚的心,澎湃激扬的热情,彻底推翻旧世界,创造一个新世界。</a:t>
            </a:r>
            <a:endPar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Char char="§"/>
              <a:defRPr/>
            </a:pPr>
            <a:endPar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 calcmode="lin" valueType="num">
                                      <p:cBhvr>
                                        <p:cTn id="7" dur="500" fill="hold"/>
                                        <p:tgtEl>
                                          <p:spTgt spid="1024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02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1">
                                            <p:txEl>
                                              <p:pRg st="1" end="1"/>
                                            </p:txEl>
                                          </p:spTgt>
                                        </p:tgtEl>
                                        <p:attrNameLst>
                                          <p:attrName>style.visibility</p:attrName>
                                        </p:attrNameLst>
                                      </p:cBhvr>
                                      <p:to>
                                        <p:strVal val="visible"/>
                                      </p:to>
                                    </p:set>
                                    <p:anim calcmode="lin" valueType="num">
                                      <p:cBhvr>
                                        <p:cTn id="13" dur="500" fill="hold"/>
                                        <p:tgtEl>
                                          <p:spTgt spid="1024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1024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1">
                                            <p:txEl>
                                              <p:pRg st="2" end="2"/>
                                            </p:txEl>
                                          </p:spTgt>
                                        </p:tgtEl>
                                        <p:attrNameLst>
                                          <p:attrName>style.visibility</p:attrName>
                                        </p:attrNameLst>
                                      </p:cBhvr>
                                      <p:to>
                                        <p:strVal val="visible"/>
                                      </p:to>
                                    </p:set>
                                    <p:anim calcmode="lin" valueType="num">
                                      <p:cBhvr>
                                        <p:cTn id="19" dur="500" fill="hold"/>
                                        <p:tgtEl>
                                          <p:spTgt spid="10241">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1024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61060" y="1894840"/>
            <a:ext cx="10928985" cy="1028065"/>
          </a:xfrm>
          <a:prstGeom prst="rect">
            <a:avLst/>
          </a:prstGeom>
          <a:ln w="19050">
            <a:solidFill>
              <a:schemeClr val="tx1"/>
            </a:solidFill>
            <a:prstDash val="sysDash"/>
          </a:ln>
        </p:spPr>
        <p:txBody>
          <a:bodyPr wrap="square" lIns="121916" tIns="60957" rIns="121916" bIns="60957">
            <a:spAutoFit/>
          </a:bodyPr>
          <a:lstStyle/>
          <a:p>
            <a:pPr algn="just" fontAlgn="auto">
              <a:lnSpc>
                <a:spcPct val="164000"/>
              </a:lnSpc>
            </a:pPr>
            <a:r>
              <a:rPr lang="zh-CN" altLang="en-US">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诗中描绘的滚滚洪涛的景象，正是“五·四”运动巨大声势的象征。再推开一层说，也是世界潮流的大工业生产规模的具体象征。</a:t>
            </a:r>
            <a:endParaRPr lang="zh-CN" altLang="en-US">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2" name="组合 2"/>
          <p:cNvGrpSpPr/>
          <p:nvPr/>
        </p:nvGrpSpPr>
        <p:grpSpPr>
          <a:xfrm>
            <a:off x="0" y="650830"/>
            <a:ext cx="12192000" cy="53170"/>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研读析旨</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22960" y="1186180"/>
            <a:ext cx="10417175" cy="1471035"/>
            <a:chOff x="1223563" y="3409937"/>
            <a:chExt cx="4391476" cy="876515"/>
          </a:xfrm>
        </p:grpSpPr>
        <p:sp>
          <p:nvSpPr>
            <p:cNvPr id="22" name="矩形 9"/>
            <p:cNvSpPr>
              <a:spLocks noChangeArrowheads="1"/>
            </p:cNvSpPr>
            <p:nvPr/>
          </p:nvSpPr>
          <p:spPr bwMode="auto">
            <a:xfrm>
              <a:off x="4894477" y="3409937"/>
              <a:ext cx="720562"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27" name="矩形 9"/>
            <p:cNvSpPr>
              <a:spLocks noChangeArrowheads="1"/>
            </p:cNvSpPr>
            <p:nvPr/>
          </p:nvSpPr>
          <p:spPr bwMode="auto">
            <a:xfrm>
              <a:off x="2625036" y="3989814"/>
              <a:ext cx="1155556"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b="0" smtClean="0">
                  <a:solidFill>
                    <a:schemeClr val="bg1"/>
                  </a:solidFill>
                  <a:latin typeface="楷体" panose="02010609060101010101" pitchFamily="49" charset="-122"/>
                  <a:ea typeface="楷体" panose="02010609060101010101" pitchFamily="49" charset="-122"/>
                </a:rPr>
                <a:t>天一巷</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nvSpPr>
          <p:spPr>
            <a:xfrm>
              <a:off x="1223563" y="3477286"/>
              <a:ext cx="4391476" cy="253882"/>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latin typeface="微软雅黑" panose="020B0503020204020204" pitchFamily="34" charset="-122"/>
                  <a:ea typeface="微软雅黑" panose="020B0503020204020204" pitchFamily="34" charset="-122"/>
                </a:rPr>
                <a:t>诗歌为什么要描绘滚滚洪涛？</a:t>
              </a:r>
              <a:endParaRPr lang="zh-CN" altLang="en-US" sz="2800" b="1" smtClean="0">
                <a:latin typeface="微软雅黑" panose="020B0503020204020204" pitchFamily="34" charset="-122"/>
                <a:ea typeface="微软雅黑" panose="020B0503020204020204" pitchFamily="34" charset="-122"/>
              </a:endParaRPr>
            </a:p>
          </p:txBody>
        </p:sp>
      </p:grpSp>
      <p:sp>
        <p:nvSpPr>
          <p:cNvPr id="5" name="矩形 4"/>
          <p:cNvSpPr/>
          <p:nvPr/>
        </p:nvSpPr>
        <p:spPr>
          <a:xfrm>
            <a:off x="822960" y="3255645"/>
            <a:ext cx="10928985" cy="574040"/>
          </a:xfrm>
          <a:prstGeom prst="rect">
            <a:avLst/>
          </a:prstGeom>
          <a:ln w="19050">
            <a:solidFill>
              <a:schemeClr val="tx1"/>
            </a:solidFill>
            <a:prstDash val="sysDash"/>
          </a:ln>
        </p:spPr>
        <p:txBody>
          <a:bodyPr wrap="square" lIns="121916" tIns="60957" rIns="121916" bIns="60957">
            <a:spAutoFit/>
          </a:bodyPr>
          <a:lstStyle/>
          <a:p>
            <a:pPr algn="just" fontAlgn="auto">
              <a:lnSpc>
                <a:spcPct val="164000"/>
              </a:lnSpc>
            </a:pPr>
            <a:r>
              <a:rPr lang="zh-CN" altLang="en-US">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诗中所描绘的全部力的形象，同样可以看作是新兴生产力战胜落后生产力的强起奋进图。</a:t>
            </a:r>
            <a:endParaRPr lang="zh-CN" altLang="en-US">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p:txBody>
      </p:sp>
      <p:sp>
        <p:nvSpPr>
          <p:cNvPr id="100" name="文本框 99"/>
          <p:cNvSpPr txBox="1"/>
          <p:nvPr/>
        </p:nvSpPr>
        <p:spPr>
          <a:xfrm>
            <a:off x="861060" y="4285298"/>
            <a:ext cx="5080000" cy="2245360"/>
          </a:xfrm>
          <a:prstGeom prst="rect">
            <a:avLst/>
          </a:prstGeom>
          <a:noFill/>
          <a:ln w="19050">
            <a:solidFill>
              <a:schemeClr val="tx1"/>
            </a:solidFill>
          </a:ln>
        </p:spPr>
        <p:txBody>
          <a:bodyPr>
            <a:spAutoFit/>
          </a:bodyPr>
          <a:lstStyle/>
          <a:p>
            <a:pPr indent="0" fontAlgn="auto">
              <a:lnSpc>
                <a:spcPct val="200000"/>
              </a:lnSpc>
            </a:pPr>
            <a:r>
              <a:rPr lang="zh-CN" b="0">
                <a:latin typeface="隶书" panose="02010509060101010101" pitchFamily="49" charset="-122"/>
                <a:ea typeface="隶书" panose="02010509060101010101" pitchFamily="49" charset="-122"/>
                <a:cs typeface="隶书" panose="02010509060101010101" pitchFamily="49" charset="-122"/>
              </a:rPr>
              <a:t>一枝枝的烟筒都开着了朵黑色的牡丹呀!</a:t>
            </a:r>
            <a:endParaRPr lang="zh-CN" b="0">
              <a:latin typeface="隶书" panose="02010509060101010101" pitchFamily="49" charset="-122"/>
              <a:ea typeface="隶书" panose="02010509060101010101" pitchFamily="49" charset="-122"/>
              <a:cs typeface="隶书" panose="02010509060101010101" pitchFamily="49" charset="-122"/>
            </a:endParaRPr>
          </a:p>
          <a:p>
            <a:pPr indent="0" fontAlgn="auto">
              <a:lnSpc>
                <a:spcPct val="200000"/>
              </a:lnSpc>
            </a:pPr>
            <a:r>
              <a:rPr lang="zh-CN" b="0">
                <a:latin typeface="隶书" panose="02010509060101010101" pitchFamily="49" charset="-122"/>
                <a:ea typeface="隶书" panose="02010509060101010101" pitchFamily="49" charset="-122"/>
                <a:cs typeface="隶书" panose="02010509060101010101" pitchFamily="49" charset="-122"/>
              </a:rPr>
              <a:t>哦哦，二十世纪的名花!</a:t>
            </a:r>
            <a:endParaRPr lang="zh-CN" b="0">
              <a:latin typeface="隶书" panose="02010509060101010101" pitchFamily="49" charset="-122"/>
              <a:ea typeface="隶书" panose="02010509060101010101" pitchFamily="49" charset="-122"/>
              <a:cs typeface="隶书" panose="02010509060101010101" pitchFamily="49" charset="-122"/>
            </a:endParaRPr>
          </a:p>
          <a:p>
            <a:pPr indent="0" fontAlgn="auto">
              <a:lnSpc>
                <a:spcPct val="200000"/>
              </a:lnSpc>
            </a:pPr>
            <a:r>
              <a:rPr lang="zh-CN" b="0">
                <a:latin typeface="隶书" panose="02010509060101010101" pitchFamily="49" charset="-122"/>
                <a:ea typeface="隶书" panose="02010509060101010101" pitchFamily="49" charset="-122"/>
                <a:cs typeface="隶书" panose="02010509060101010101" pitchFamily="49" charset="-122"/>
              </a:rPr>
              <a:t>近代文明的严母呀!</a:t>
            </a:r>
            <a:endParaRPr lang="zh-CN" b="0">
              <a:latin typeface="隶书" panose="02010509060101010101" pitchFamily="49" charset="-122"/>
              <a:ea typeface="隶书" panose="02010509060101010101" pitchFamily="49" charset="-122"/>
              <a:cs typeface="隶书" panose="02010509060101010101" pitchFamily="49" charset="-122"/>
            </a:endParaRPr>
          </a:p>
          <a:p>
            <a:pPr indent="0" fontAlgn="auto">
              <a:lnSpc>
                <a:spcPct val="200000"/>
              </a:lnSpc>
            </a:pPr>
            <a:r>
              <a:rPr lang="en-US" altLang="zh-CN" sz="1600" b="0">
                <a:solidFill>
                  <a:srgbClr val="FF0000"/>
                </a:solidFill>
                <a:latin typeface="隶书" panose="02010509060101010101" pitchFamily="49" charset="-122"/>
                <a:ea typeface="隶书" panose="02010509060101010101" pitchFamily="49" charset="-122"/>
                <a:cs typeface="隶书" panose="02010509060101010101" pitchFamily="49" charset="-122"/>
              </a:rPr>
              <a:t>                    ——《笔立山头展望》</a:t>
            </a:r>
            <a:endParaRPr lang="en-US" altLang="zh-CN" sz="1600" b="0">
              <a:solidFill>
                <a:srgbClr val="FF0000"/>
              </a:solidFill>
              <a:latin typeface="隶书" panose="02010509060101010101" pitchFamily="49" charset="-122"/>
              <a:ea typeface="隶书" panose="02010509060101010101" pitchFamily="49" charset="-122"/>
              <a:cs typeface="隶书" panose="02010509060101010101" pitchFamily="49" charset="-122"/>
            </a:endParaRPr>
          </a:p>
        </p:txBody>
      </p:sp>
      <p:pic>
        <p:nvPicPr>
          <p:cNvPr id="7" name="图片 6" descr="hailangbotaoxiongyong_5100030"/>
          <p:cNvPicPr>
            <a:picLocks noChangeAspect="1"/>
          </p:cNvPicPr>
          <p:nvPr/>
        </p:nvPicPr>
        <p:blipFill>
          <a:blip r:embed="rId1"/>
          <a:stretch>
            <a:fillRect/>
          </a:stretch>
        </p:blipFill>
        <p:spPr>
          <a:xfrm>
            <a:off x="6315710" y="4286250"/>
            <a:ext cx="5474335" cy="2244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diamond(in)">
                                      <p:cBhvr>
                                        <p:cTn id="19" dur="2000"/>
                                        <p:tgtEl>
                                          <p:spTgt spid="100"/>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P spid="1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650830"/>
            <a:ext cx="12192000" cy="53170"/>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研读析旨</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22960" y="1252220"/>
            <a:ext cx="10644505" cy="952500"/>
            <a:chOff x="1223563" y="3409937"/>
            <a:chExt cx="4391476" cy="512683"/>
          </a:xfrm>
        </p:grpSpPr>
        <p:sp>
          <p:nvSpPr>
            <p:cNvPr id="22" name="矩形 9"/>
            <p:cNvSpPr>
              <a:spLocks noChangeArrowheads="1"/>
            </p:cNvSpPr>
            <p:nvPr/>
          </p:nvSpPr>
          <p:spPr bwMode="auto">
            <a:xfrm>
              <a:off x="4894477" y="3409937"/>
              <a:ext cx="720562" cy="26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latin typeface="微软雅黑" panose="020B0503020204020204" pitchFamily="34" charset="-122"/>
                  <a:ea typeface="微软雅黑" panose="020B0503020204020204" pitchFamily="34" charset="-122"/>
                </a:rPr>
                <a:t>“力的绘画，力的舞蹈，力的音乐，力的诗歌，力的律吕哟！”怎样理解这段话的深刻含义？</a:t>
              </a:r>
              <a:endParaRPr lang="zh-CN" altLang="en-US" sz="2800" b="1" smtClean="0">
                <a:latin typeface="微软雅黑" panose="020B0503020204020204" pitchFamily="34" charset="-122"/>
                <a:ea typeface="微软雅黑" panose="020B0503020204020204" pitchFamily="34" charset="-122"/>
              </a:endParaRPr>
            </a:p>
          </p:txBody>
        </p:sp>
      </p:grpSp>
      <p:sp>
        <p:nvSpPr>
          <p:cNvPr id="5" name="圆角矩形 4"/>
          <p:cNvSpPr/>
          <p:nvPr/>
        </p:nvSpPr>
        <p:spPr>
          <a:xfrm>
            <a:off x="137160" y="2004695"/>
            <a:ext cx="4570095" cy="4803556"/>
          </a:xfrm>
          <a:prstGeom prst="roundRect">
            <a:avLst/>
          </a:prstGeom>
          <a:ln w="19050">
            <a:solidFill>
              <a:schemeClr val="tx1"/>
            </a:solidFill>
            <a:prstDash val="sysDash"/>
          </a:ln>
        </p:spPr>
        <p:txBody>
          <a:bodyPr wrap="square" lIns="121916" tIns="60957" rIns="121916" bIns="60957">
            <a:spAutoFit/>
          </a:bodyPr>
          <a:lstStyle/>
          <a:p>
            <a:pPr algn="just" fontAlgn="auto">
              <a:lnSpc>
                <a:spcPct val="164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这是对力的歌颂和赞美，诗人从多角度描绘了力的</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内涵</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，强调</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色彩</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，突出</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形态</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，体现其</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神韵</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，反映其</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节奏</a:t>
            </a: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，多层面感受力和美。诗人尽情歌颂的力，其实正是五四时期的那种时代精神的特征。</a:t>
            </a: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p:txBody>
      </p:sp>
      <p:pic>
        <p:nvPicPr>
          <p:cNvPr id="6" name="图片 5" descr="13367760_211704198000_2"/>
          <p:cNvPicPr>
            <a:picLocks noChangeAspect="1"/>
          </p:cNvPicPr>
          <p:nvPr/>
        </p:nvPicPr>
        <p:blipFill>
          <a:blip r:embed="rId1"/>
          <a:stretch>
            <a:fillRect/>
          </a:stretch>
        </p:blipFill>
        <p:spPr>
          <a:xfrm>
            <a:off x="4707255" y="2619375"/>
            <a:ext cx="6760210" cy="35750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7" name="标题 20481"/>
          <p:cNvSpPr>
            <a:spLocks noGrp="1" noRot="1"/>
          </p:cNvSpPr>
          <p:nvPr>
            <p:ph type="title" idx="4294967295"/>
          </p:nvPr>
        </p:nvSpPr>
        <p:spPr>
          <a:xfrm>
            <a:off x="1524000" y="0"/>
            <a:ext cx="9207500" cy="908050"/>
          </a:xfrm>
          <a:ln>
            <a:miter/>
          </a:ln>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
                <a:srgbClr val="000000"/>
              </a:buClr>
              <a:buSzTx/>
              <a:buFontTx/>
              <a:buNone/>
              <a:defRPr/>
            </a:pPr>
            <a:r>
              <a:rPr kumimoji="0" lang="zh-CN" altLang="en-US" sz="3600" b="1" i="0" u="none" strike="noStrike" kern="1200" cap="none" spc="0" normalizeH="0" baseline="0" noProof="1">
                <a:ln>
                  <a:noFill/>
                </a:ln>
                <a:solidFill>
                  <a:schemeClr val="tx2"/>
                </a:solidFill>
                <a:effectLst>
                  <a:outerShdw blurRad="38100" dist="38100" dir="2700000">
                    <a:srgbClr val="C0C0C0"/>
                  </a:outerShdw>
                </a:effectLst>
                <a:uLnTx/>
                <a:uFillTx/>
                <a:latin typeface="+mj-lt"/>
                <a:ea typeface="+mj-ea"/>
                <a:cs typeface="+mj-cs"/>
              </a:rPr>
              <a:t>问题</a:t>
            </a:r>
            <a:r>
              <a:rPr kumimoji="0" lang="en-US" altLang="zh-CN" sz="3600" b="1" i="0" u="none" strike="noStrike" kern="1200" cap="none" spc="0" normalizeH="0" baseline="0" noProof="1">
                <a:ln>
                  <a:noFill/>
                </a:ln>
                <a:solidFill>
                  <a:schemeClr val="tx2"/>
                </a:solidFill>
                <a:effectLst>
                  <a:outerShdw blurRad="38100" dist="38100" dir="2700000">
                    <a:srgbClr val="C0C0C0"/>
                  </a:outerShdw>
                </a:effectLst>
                <a:uLnTx/>
                <a:uFillTx/>
                <a:latin typeface="+mj-lt"/>
                <a:ea typeface="+mj-ea"/>
                <a:cs typeface="+mj-cs"/>
              </a:rPr>
              <a:t>4</a:t>
            </a:r>
            <a:r>
              <a:rPr kumimoji="0" lang="zh-CN" altLang="en-US" sz="3600" b="1" i="0" u="none" strike="noStrike" kern="1200" cap="none" spc="0" normalizeH="0" baseline="0" noProof="1">
                <a:ln>
                  <a:noFill/>
                </a:ln>
                <a:solidFill>
                  <a:schemeClr val="tx2"/>
                </a:solidFill>
                <a:effectLst>
                  <a:outerShdw blurRad="38100" dist="38100" dir="2700000">
                    <a:srgbClr val="C0C0C0"/>
                  </a:outerShdw>
                </a:effectLst>
                <a:uLnTx/>
                <a:uFillTx/>
                <a:latin typeface="+mj-lt"/>
                <a:ea typeface="+mj-ea"/>
                <a:cs typeface="+mj-cs"/>
              </a:rPr>
              <a:t>：如何理解诗歌中的 “力”字</a:t>
            </a:r>
            <a:r>
              <a:rPr kumimoji="0" lang="en-US" altLang="zh-CN" sz="3600" b="1" i="0" u="none" strike="noStrike" kern="1200" cap="none" spc="0" normalizeH="0" baseline="0" noProof="1">
                <a:ln>
                  <a:noFill/>
                </a:ln>
                <a:solidFill>
                  <a:schemeClr val="tx2"/>
                </a:solidFill>
                <a:effectLst>
                  <a:outerShdw blurRad="38100" dist="38100" dir="2700000">
                    <a:srgbClr val="C0C0C0"/>
                  </a:outerShdw>
                </a:effectLst>
                <a:uLnTx/>
                <a:uFillTx/>
                <a:latin typeface="+mj-lt"/>
                <a:ea typeface="+mj-ea"/>
                <a:cs typeface="+mj-cs"/>
              </a:rPr>
              <a:t>?</a:t>
            </a:r>
            <a:endParaRPr kumimoji="0" lang="en-US" altLang="zh-CN" sz="3600" b="1" i="0" u="none" strike="noStrike" kern="1200" cap="none" spc="0" normalizeH="0" baseline="0" noProof="1">
              <a:ln>
                <a:noFill/>
              </a:ln>
              <a:solidFill>
                <a:schemeClr val="tx2"/>
              </a:solidFill>
              <a:effectLst>
                <a:outerShdw blurRad="38100" dist="38100" dir="2700000">
                  <a:srgbClr val="C0C0C0"/>
                </a:outerShdw>
              </a:effectLst>
              <a:uLnTx/>
              <a:uFillTx/>
              <a:latin typeface="+mj-lt"/>
              <a:ea typeface="+mj-ea"/>
              <a:cs typeface="+mj-cs"/>
            </a:endParaRPr>
          </a:p>
        </p:txBody>
      </p:sp>
      <p:sp>
        <p:nvSpPr>
          <p:cNvPr id="9218" name="文本占位符 20482"/>
          <p:cNvSpPr>
            <a:spLocks noGrp="1" noRot="1"/>
          </p:cNvSpPr>
          <p:nvPr>
            <p:ph type="body" idx="4294967295"/>
          </p:nvPr>
        </p:nvSpPr>
        <p:spPr>
          <a:xfrm>
            <a:off x="1524000" y="1125538"/>
            <a:ext cx="8820150" cy="4608513"/>
          </a:xfrm>
          <a:ln>
            <a:miter/>
          </a:ln>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zh-CN" altLang="en-US" sz="3600" b="0" i="0" u="none" strike="noStrike" kern="1200" cap="none" spc="0" normalizeH="0" baseline="0" noProof="1">
                <a:ln>
                  <a:noFill/>
                </a:ln>
                <a:solidFill>
                  <a:schemeClr val="tx1"/>
                </a:solidFill>
                <a:effectLst>
                  <a:outerShdw blurRad="38100" dist="38100" dir="2700000">
                    <a:srgbClr val="C0C0C0"/>
                  </a:outerShdw>
                </a:effectLst>
                <a:uLnTx/>
                <a:uFillTx/>
                <a:latin typeface="+mn-lt"/>
                <a:ea typeface="+mn-ea"/>
                <a:cs typeface="+mn-cs"/>
              </a:rPr>
              <a:t>   </a:t>
            </a:r>
            <a:r>
              <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①五四运动所产生的伟大的“力波”。诗中描绘的滚滚洪涛的景象,正是五四运动巨大声势的象征,这种力量直接震动了年轻气盛的诗人。</a:t>
            </a:r>
            <a:endPar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defRPr/>
            </a:pPr>
            <a:r>
              <a:rPr kumimoji="0" lang="en-US" altLang="zh-CN"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  ②</a:t>
            </a:r>
            <a:r>
              <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rPr>
              <a:t>大工业生产之力,诗中所描绘的全部力的形象,也可以看作是新兴生产力战胜落后生产力的强起奋进图。</a:t>
            </a:r>
            <a:endParaRPr kumimoji="0" lang="zh-CN" altLang="en-US" sz="3600" b="1" i="0" u="none" strike="noStrike" kern="1200" cap="none" spc="0" normalizeH="0" baseline="0" noProof="1">
              <a:ln>
                <a:noFill/>
              </a:ln>
              <a:solidFill>
                <a:schemeClr val="tx1"/>
              </a:solidFill>
              <a:effectLst>
                <a:outerShdw blurRad="38100" dist="38100" dir="2700000">
                  <a:srgbClr val="C0C0C0"/>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pull dir="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705adf9a690443fbf98d97a0903bac5_r"/>
          <p:cNvPicPr>
            <a:picLocks noChangeAspect="1"/>
          </p:cNvPicPr>
          <p:nvPr/>
        </p:nvPicPr>
        <p:blipFill>
          <a:blip r:embed="rId1"/>
          <a:stretch>
            <a:fillRect/>
          </a:stretch>
        </p:blipFill>
        <p:spPr>
          <a:xfrm>
            <a:off x="-9525" y="-1270"/>
            <a:ext cx="12183745" cy="6842760"/>
          </a:xfrm>
          <a:prstGeom prst="rect">
            <a:avLst/>
          </a:prstGeom>
        </p:spPr>
      </p:pic>
      <p:sp>
        <p:nvSpPr>
          <p:cNvPr id="59" name="矩形 58"/>
          <p:cNvSpPr/>
          <p:nvPr/>
        </p:nvSpPr>
        <p:spPr bwMode="auto">
          <a:xfrm>
            <a:off x="2818130" y="1699895"/>
            <a:ext cx="6556375" cy="2282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anchor="ctr"/>
          <a:lstStyle/>
          <a:p>
            <a:pPr algn="ctr"/>
            <a:r>
              <a:rPr lang="zh-CN" altLang="en-US" sz="11500" b="1" smtClean="0">
                <a:solidFill>
                  <a:srgbClr val="0066FF"/>
                </a:solidFill>
                <a:latin typeface="微软雅黑" panose="020B0503020204020204" pitchFamily="34" charset="-122"/>
                <a:ea typeface="微软雅黑" panose="020B0503020204020204" pitchFamily="34" charset="-122"/>
                <a:sym typeface="+mn-ea"/>
              </a:rPr>
              <a:t>导读识人</a:t>
            </a:r>
            <a:endParaRPr lang="zh-CN" altLang="en-US" sz="11500" b="1" smtClean="0">
              <a:solidFill>
                <a:srgbClr val="0066FF"/>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22960" y="2069465"/>
            <a:ext cx="10928985" cy="1028065"/>
          </a:xfrm>
          <a:prstGeom prst="rect">
            <a:avLst/>
          </a:prstGeom>
          <a:ln w="19050">
            <a:solidFill>
              <a:schemeClr val="tx1"/>
            </a:solidFill>
            <a:prstDash val="sysDash"/>
          </a:ln>
        </p:spPr>
        <p:txBody>
          <a:bodyPr wrap="square" lIns="121916" tIns="60957" rIns="121916" bIns="60957">
            <a:spAutoFit/>
          </a:bodyPr>
          <a:lstStyle/>
          <a:p>
            <a:pPr algn="just" fontAlgn="auto">
              <a:lnSpc>
                <a:spcPct val="164000"/>
              </a:lnSpc>
            </a:pPr>
            <a:r>
              <a:rPr lang="zh-CN" altLang="en-US">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这首诗的描写的横跨两大洋的巨人，其实都是诗人的自我形象，诗歌表达了诗人</a:t>
            </a:r>
            <a:r>
              <a:rPr lang="zh-CN" altLang="en-US">
                <a:solidFill>
                  <a:srgbClr val="FF0000"/>
                </a:solidFill>
                <a:latin typeface="黑体" panose="02010609060101010101" pitchFamily="49" charset="-122"/>
                <a:ea typeface="黑体" panose="02010609060101010101" pitchFamily="49" charset="-122"/>
                <a:cs typeface="黑体" panose="02010609060101010101" pitchFamily="49" charset="-122"/>
              </a:rPr>
              <a:t>渴望破坏旧世界、创造新世界的热情和决心</a:t>
            </a:r>
            <a:r>
              <a:rPr lang="zh-CN" altLang="en-US">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a:t>
            </a:r>
            <a:endParaRPr lang="zh-CN" altLang="en-US">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2" name="组合 2"/>
          <p:cNvGrpSpPr/>
          <p:nvPr/>
        </p:nvGrpSpPr>
        <p:grpSpPr>
          <a:xfrm>
            <a:off x="0" y="650830"/>
            <a:ext cx="12192000" cy="53170"/>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研读析旨</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762000" y="1530350"/>
            <a:ext cx="10478770" cy="1471035"/>
            <a:chOff x="1197597" y="3409937"/>
            <a:chExt cx="4417442" cy="876515"/>
          </a:xfrm>
        </p:grpSpPr>
        <p:sp>
          <p:nvSpPr>
            <p:cNvPr id="22" name="矩形 9"/>
            <p:cNvSpPr>
              <a:spLocks noChangeArrowheads="1"/>
            </p:cNvSpPr>
            <p:nvPr/>
          </p:nvSpPr>
          <p:spPr bwMode="auto">
            <a:xfrm>
              <a:off x="4894477" y="3409937"/>
              <a:ext cx="720562"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27" name="矩形 9"/>
            <p:cNvSpPr>
              <a:spLocks noChangeArrowheads="1"/>
            </p:cNvSpPr>
            <p:nvPr/>
          </p:nvSpPr>
          <p:spPr bwMode="auto">
            <a:xfrm>
              <a:off x="2625036" y="3989814"/>
              <a:ext cx="1155556"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b="0" smtClean="0">
                  <a:solidFill>
                    <a:schemeClr val="bg1"/>
                  </a:solidFill>
                  <a:latin typeface="楷体" panose="02010609060101010101" pitchFamily="49" charset="-122"/>
                  <a:ea typeface="楷体" panose="02010609060101010101" pitchFamily="49" charset="-122"/>
                </a:rPr>
                <a:t>天一巷</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nvSpPr>
          <p:spPr>
            <a:xfrm>
              <a:off x="1197597" y="3428275"/>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latin typeface="微软雅黑" panose="020B0503020204020204" pitchFamily="34" charset="-122"/>
                  <a:ea typeface="微软雅黑" panose="020B0503020204020204" pitchFamily="34" charset="-122"/>
                </a:rPr>
                <a:t>诗歌主旨</a:t>
              </a:r>
              <a:endParaRPr lang="zh-CN" altLang="en-US" sz="2800" b="1" smtClean="0">
                <a:latin typeface="微软雅黑" panose="020B0503020204020204" pitchFamily="34" charset="-122"/>
                <a:ea typeface="微软雅黑" panose="020B0503020204020204" pitchFamily="34" charset="-122"/>
              </a:endParaRPr>
            </a:p>
          </p:txBody>
        </p:sp>
      </p:grpSp>
      <p:sp>
        <p:nvSpPr>
          <p:cNvPr id="100" name="文本框 99"/>
          <p:cNvSpPr txBox="1"/>
          <p:nvPr/>
        </p:nvSpPr>
        <p:spPr>
          <a:xfrm>
            <a:off x="822960" y="3305493"/>
            <a:ext cx="5080000" cy="1753235"/>
          </a:xfrm>
          <a:prstGeom prst="rect">
            <a:avLst/>
          </a:prstGeom>
          <a:noFill/>
          <a:ln w="19050">
            <a:solidFill>
              <a:schemeClr val="tx1"/>
            </a:solidFill>
          </a:ln>
        </p:spPr>
        <p:txBody>
          <a:bodyPr>
            <a:spAutoFit/>
          </a:bodyPr>
          <a:lstStyle/>
          <a:p>
            <a:pPr indent="0" fontAlgn="auto">
              <a:lnSpc>
                <a:spcPct val="200000"/>
              </a:lnSpc>
            </a:pPr>
            <a:r>
              <a:rPr lang="zh-CN" b="0">
                <a:latin typeface="隶书" panose="02010509060101010101" pitchFamily="49" charset="-122"/>
                <a:ea typeface="隶书" panose="02010509060101010101" pitchFamily="49" charset="-122"/>
                <a:cs typeface="隶书" panose="02010509060101010101" pitchFamily="49" charset="-122"/>
              </a:rPr>
              <a:t>这首诗堪称为郭沫若早期“火山爆发式”的诗歌代表作之一，从其诗歌中最能感受到“五·四”时期狂飙突进的时代精神。</a:t>
            </a:r>
            <a:endParaRPr lang="zh-CN" b="0">
              <a:latin typeface="隶书" panose="02010509060101010101" pitchFamily="49" charset="-122"/>
              <a:ea typeface="隶书" panose="02010509060101010101" pitchFamily="49" charset="-122"/>
              <a:cs typeface="隶书" panose="02010509060101010101" pitchFamily="49" charset="-122"/>
            </a:endParaRPr>
          </a:p>
        </p:txBody>
      </p:sp>
      <p:sp>
        <p:nvSpPr>
          <p:cNvPr id="5" name="文本框 4"/>
          <p:cNvSpPr txBox="1"/>
          <p:nvPr/>
        </p:nvSpPr>
        <p:spPr>
          <a:xfrm>
            <a:off x="822960" y="5223510"/>
            <a:ext cx="5080000" cy="1587874"/>
          </a:xfrm>
          <a:prstGeom prst="round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noFill/>
          </a:ln>
        </p:spPr>
        <p:txBody>
          <a:bodyPr>
            <a:spAutoFit/>
          </a:bodyPr>
          <a:lstStyle/>
          <a:p>
            <a:pPr indent="0" fontAlgn="auto">
              <a:lnSpc>
                <a:spcPts val="2620"/>
              </a:lnSpc>
            </a:pPr>
            <a:r>
              <a:rPr lang="zh-CN" b="1">
                <a:latin typeface="微软雅黑" panose="020B0503020204020204" pitchFamily="34" charset="-122"/>
                <a:ea typeface="微软雅黑" panose="020B0503020204020204" pitchFamily="34" charset="-122"/>
                <a:cs typeface="微软雅黑" panose="020B0503020204020204" pitchFamily="34" charset="-122"/>
              </a:rPr>
              <a:t>惠特曼的那种把一切的旧套摆脱干净了的诗风和五四时代的暴飙突进的精神十分合拍，我是彻底地为他那雄浑的豪放的宏朗的调子所动荡了。    </a:t>
            </a:r>
            <a:r>
              <a:rPr 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《我的作诗的经过》</a:t>
            </a:r>
            <a:endPar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Picture 2" descr="C:\Documents and Settings\Administrator\桌面\9127-12040423521931.jpg"/>
          <p:cNvPicPr>
            <a:picLocks noChangeAspect="1" noChangeArrowheads="1"/>
          </p:cNvPicPr>
          <p:nvPr/>
        </p:nvPicPr>
        <p:blipFill>
          <a:blip r:embed="rId1"/>
          <a:stretch>
            <a:fillRect/>
          </a:stretch>
        </p:blipFill>
        <p:spPr bwMode="auto">
          <a:xfrm>
            <a:off x="6031230" y="3305810"/>
            <a:ext cx="5720080" cy="3505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edge">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0"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705adf9a690443fbf98d97a0903bac5_r"/>
          <p:cNvPicPr>
            <a:picLocks noChangeAspect="1"/>
          </p:cNvPicPr>
          <p:nvPr/>
        </p:nvPicPr>
        <p:blipFill>
          <a:blip r:embed="rId1"/>
          <a:stretch>
            <a:fillRect/>
          </a:stretch>
        </p:blipFill>
        <p:spPr>
          <a:xfrm>
            <a:off x="-9525" y="-1270"/>
            <a:ext cx="12183745" cy="6842760"/>
          </a:xfrm>
          <a:prstGeom prst="rect">
            <a:avLst/>
          </a:prstGeom>
        </p:spPr>
      </p:pic>
      <p:sp>
        <p:nvSpPr>
          <p:cNvPr id="59" name="矩形 58"/>
          <p:cNvSpPr/>
          <p:nvPr/>
        </p:nvSpPr>
        <p:spPr bwMode="auto">
          <a:xfrm>
            <a:off x="2818130" y="1699895"/>
            <a:ext cx="6556375" cy="2282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anchor="ctr"/>
          <a:lstStyle/>
          <a:p>
            <a:pPr algn="ctr"/>
            <a:r>
              <a:rPr lang="zh-CN" altLang="en-US" sz="11500" b="1" smtClean="0">
                <a:latin typeface="微软雅黑" panose="020B0503020204020204" pitchFamily="34" charset="-122"/>
                <a:ea typeface="微软雅黑" panose="020B0503020204020204" pitchFamily="34" charset="-122"/>
                <a:sym typeface="+mn-ea"/>
              </a:rPr>
              <a:t>拓读明技</a:t>
            </a:r>
            <a:endParaRPr lang="zh-CN" altLang="en-US" sz="11500" b="1" smtClean="0">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184650" y="3257550"/>
            <a:ext cx="3151505" cy="3138170"/>
          </a:xfrm>
          <a:prstGeom prst="rect">
            <a:avLst/>
          </a:prstGeom>
          <a:noFill/>
          <a:ln w="19050">
            <a:solidFill>
              <a:schemeClr val="bg1"/>
            </a:solidFill>
          </a:ln>
        </p:spPr>
        <p:txBody>
          <a:bodyPr wrap="square">
            <a:spAutoFit/>
          </a:bodyPr>
          <a:lstStyle/>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啊，我年轻的女郎！</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我想我的前身，</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原本是有用的栋梁，</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我活埋在地底多年，</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到今朝总得重见天光。</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啊，我年轻的女郎!</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我自从重见天光，</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我常常思念我的故乡，</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我为我心爱的人儿</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燃到了这般模样！</a:t>
            </a:r>
            <a:endParaRPr b="0">
              <a:latin typeface="黑体" panose="02010609060101010101" pitchFamily="49" charset="-122"/>
              <a:ea typeface="黑体" panose="02010609060101010101" pitchFamily="49" charset="-122"/>
              <a:cs typeface="黑体" panose="02010609060101010101" pitchFamily="49" charset="-122"/>
            </a:endParaRPr>
          </a:p>
        </p:txBody>
      </p:sp>
      <p:sp>
        <p:nvSpPr>
          <p:cNvPr id="100" name="文本框 99"/>
          <p:cNvSpPr txBox="1"/>
          <p:nvPr/>
        </p:nvSpPr>
        <p:spPr>
          <a:xfrm>
            <a:off x="975995" y="2360930"/>
            <a:ext cx="10400030" cy="4123055"/>
          </a:xfrm>
          <a:prstGeom prst="rect">
            <a:avLst/>
          </a:prstGeom>
          <a:noFill/>
          <a:ln w="19050">
            <a:solidFill>
              <a:schemeClr val="tx1"/>
            </a:solidFill>
          </a:ln>
        </p:spPr>
        <p:txBody>
          <a:bodyPr wrap="square">
            <a:spAutoFit/>
          </a:bodyPr>
          <a:lstStyle/>
          <a:p>
            <a:pPr indent="2133600"/>
            <a:r>
              <a:rPr lang="zh-CN" sz="2800" b="1">
                <a:solidFill>
                  <a:srgbClr val="FF0000"/>
                </a:solidFill>
                <a:latin typeface="微软雅黑" panose="020B0503020204020204" pitchFamily="34" charset="-122"/>
                <a:ea typeface="微软雅黑" panose="020B0503020204020204" pitchFamily="34" charset="-122"/>
              </a:rPr>
              <a:t>炉    中    煤</a:t>
            </a:r>
            <a:r>
              <a:rPr lang="zh-CN" b="0">
                <a:ea typeface="宋体" panose="02010600030101010101" pitchFamily="2" charset="-122"/>
              </a:rPr>
              <a:t>                     </a:t>
            </a:r>
            <a:r>
              <a:rPr lang="zh-CN" b="1">
                <a:latin typeface="微软雅黑" panose="020B0503020204020204" pitchFamily="34" charset="-122"/>
                <a:ea typeface="微软雅黑" panose="020B0503020204020204" pitchFamily="34" charset="-122"/>
                <a:cs typeface="微软雅黑" panose="020B0503020204020204" pitchFamily="34" charset="-122"/>
              </a:rPr>
              <a:t>——眷念祖国的情绪（</a:t>
            </a:r>
            <a:r>
              <a:rPr lang="en-US" b="1">
                <a:latin typeface="微软雅黑" panose="020B0503020204020204" pitchFamily="34" charset="-122"/>
                <a:ea typeface="微软雅黑" panose="020B0503020204020204" pitchFamily="34" charset="-122"/>
                <a:cs typeface="微软雅黑" panose="020B0503020204020204" pitchFamily="34" charset="-122"/>
              </a:rPr>
              <a:t> </a:t>
            </a:r>
            <a:r>
              <a:rPr lang="zh-CN" b="1">
                <a:latin typeface="微软雅黑" panose="020B0503020204020204" pitchFamily="34" charset="-122"/>
                <a:ea typeface="微软雅黑" panose="020B0503020204020204" pitchFamily="34" charset="-122"/>
                <a:cs typeface="微软雅黑" panose="020B0503020204020204" pitchFamily="34" charset="-122"/>
              </a:rPr>
              <a:t>郭沫若）</a:t>
            </a:r>
            <a:r>
              <a:rPr lang="zh-CN" b="1">
                <a:latin typeface="微软雅黑" panose="020B0503020204020204" pitchFamily="34" charset="-122"/>
                <a:ea typeface="微软雅黑" panose="020B0503020204020204" pitchFamily="34" charset="-122"/>
                <a:cs typeface="微软雅黑" panose="020B0503020204020204" pitchFamily="34" charset="-122"/>
              </a:rPr>
              <a:t>
</a:t>
            </a:r>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1">
              <a:latin typeface="微软雅黑" panose="020B0503020204020204" pitchFamily="34" charset="-122"/>
              <a:ea typeface="微软雅黑" panose="020B0503020204020204" pitchFamily="34" charset="-122"/>
              <a:cs typeface="微软雅黑" panose="020B0503020204020204" pitchFamily="34" charset="-122"/>
            </a:endParaRPr>
          </a:p>
          <a:p>
            <a:pPr indent="2133600"/>
            <a:endParaRPr lang="zh-CN" b="0">
              <a:ea typeface="宋体" panose="02010600030101010101" pitchFamily="2" charset="-122"/>
            </a:endParaRPr>
          </a:p>
          <a:p>
            <a:pPr indent="2133600"/>
            <a:endParaRPr lang="zh-CN" altLang="en-US" b="0">
              <a:latin typeface="黑体" panose="02010609060101010101" pitchFamily="49" charset="-122"/>
              <a:ea typeface="黑体" panose="02010609060101010101" pitchFamily="49" charset="-122"/>
              <a:cs typeface="黑体" panose="02010609060101010101" pitchFamily="49" charset="-122"/>
            </a:endParaRPr>
          </a:p>
        </p:txBody>
      </p:sp>
      <p:grpSp>
        <p:nvGrpSpPr>
          <p:cNvPr id="2" name="组合 2"/>
          <p:cNvGrpSpPr/>
          <p:nvPr/>
        </p:nvGrpSpPr>
        <p:grpSpPr>
          <a:xfrm>
            <a:off x="0" y="65083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拓读明技</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31850" y="1242695"/>
            <a:ext cx="10644505" cy="697230"/>
            <a:chOff x="1223563" y="3409937"/>
            <a:chExt cx="4391476" cy="512683"/>
          </a:xfrm>
        </p:grpSpPr>
        <p:sp>
          <p:nvSpPr>
            <p:cNvPr id="3" name="矩形 9"/>
            <p:cNvSpPr>
              <a:spLocks noChangeArrowheads="1"/>
            </p:cNvSpPr>
            <p:nvPr/>
          </p:nvSpPr>
          <p:spPr bwMode="auto">
            <a:xfrm>
              <a:off x="4894477" y="3409937"/>
              <a:ext cx="720562" cy="36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8" name="圆角矩形 7"/>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latin typeface="微软雅黑" panose="020B0503020204020204" pitchFamily="34" charset="-122"/>
                  <a:ea typeface="微软雅黑" panose="020B0503020204020204" pitchFamily="34" charset="-122"/>
                </a:rPr>
                <a:t>对比阅读《炉中煤》：这两首诗的主体形象各是谁？表达了诗人怎样的感情？</a:t>
              </a:r>
              <a:endParaRPr lang="zh-CN" altLang="en-US" sz="2400" b="1" smtClean="0">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a:blip r:embed="rId1"/>
          <a:stretch>
            <a:fillRect/>
          </a:stretch>
        </p:blipFill>
        <p:spPr>
          <a:xfrm>
            <a:off x="6887845" y="2520315"/>
            <a:ext cx="4341495" cy="3773805"/>
          </a:xfrm>
          <a:prstGeom prst="rect">
            <a:avLst/>
          </a:prstGeom>
        </p:spPr>
      </p:pic>
      <p:sp>
        <p:nvSpPr>
          <p:cNvPr id="4" name="文本框 3"/>
          <p:cNvSpPr txBox="1"/>
          <p:nvPr/>
        </p:nvSpPr>
        <p:spPr>
          <a:xfrm>
            <a:off x="1165225" y="3257550"/>
            <a:ext cx="3151505" cy="3138170"/>
          </a:xfrm>
          <a:prstGeom prst="rect">
            <a:avLst/>
          </a:prstGeom>
          <a:noFill/>
          <a:ln w="19050">
            <a:solidFill>
              <a:schemeClr val="bg1"/>
            </a:solidFill>
          </a:ln>
        </p:spPr>
        <p:txBody>
          <a:bodyPr wrap="square">
            <a:spAutoFit/>
          </a:bodyPr>
          <a:lstStyle/>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啊，我年轻的女郎！</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我不辜负你的殷勤，</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你也不要辜负了我的思量，</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我为我心爱的人儿</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燃到了这般模样！</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啊，我年轻的女郎！</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你该知道了我的前身？</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你该不嫌我黑奴卤莽？</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要我这黑奴的胸中，</a:t>
            </a:r>
            <a:endParaRPr b="0">
              <a:latin typeface="黑体" panose="02010609060101010101" pitchFamily="49" charset="-122"/>
              <a:ea typeface="黑体" panose="02010609060101010101" pitchFamily="49" charset="-122"/>
              <a:cs typeface="黑体" panose="02010609060101010101" pitchFamily="49" charset="-122"/>
            </a:endParaRPr>
          </a:p>
          <a:p>
            <a:pPr indent="304800" fontAlgn="auto">
              <a:lnSpc>
                <a:spcPct val="100000"/>
              </a:lnSpc>
            </a:pPr>
            <a:r>
              <a:rPr b="0">
                <a:latin typeface="黑体" panose="02010609060101010101" pitchFamily="49" charset="-122"/>
                <a:ea typeface="黑体" panose="02010609060101010101" pitchFamily="49" charset="-122"/>
                <a:cs typeface="黑体" panose="02010609060101010101" pitchFamily="49" charset="-122"/>
              </a:rPr>
              <a:t>才有火一样的心肠。</a:t>
            </a:r>
            <a:endParaRPr b="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diamond(in)">
                                      <p:cBhvr>
                                        <p:cTn id="12" dur="20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edge">
                                      <p:cBhvr>
                                        <p:cTn id="22" dur="2000"/>
                                        <p:tgtEl>
                                          <p:spTgt spid="100"/>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amond(in)">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00" grpId="0"/>
      <p:bldP spid="4"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65083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拓读明技</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31850" y="1242695"/>
            <a:ext cx="10644505" cy="697230"/>
            <a:chOff x="1223563" y="3409937"/>
            <a:chExt cx="4391476" cy="512683"/>
          </a:xfrm>
        </p:grpSpPr>
        <p:sp>
          <p:nvSpPr>
            <p:cNvPr id="3" name="矩形 9"/>
            <p:cNvSpPr>
              <a:spLocks noChangeArrowheads="1"/>
            </p:cNvSpPr>
            <p:nvPr/>
          </p:nvSpPr>
          <p:spPr bwMode="auto">
            <a:xfrm>
              <a:off x="4894477" y="3409937"/>
              <a:ext cx="720562" cy="36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8" name="圆角矩形 7"/>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latin typeface="微软雅黑" panose="020B0503020204020204" pitchFamily="34" charset="-122"/>
                  <a:ea typeface="微软雅黑" panose="020B0503020204020204" pitchFamily="34" charset="-122"/>
                </a:rPr>
                <a:t>对比阅读《炉中煤》：这两首诗的主体形象各是谁？表达了诗人怎样的感情？</a:t>
              </a:r>
              <a:endParaRPr lang="zh-CN" altLang="en-US" sz="2400" b="1" smtClean="0">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831850" y="2159635"/>
            <a:ext cx="5476875" cy="1631133"/>
          </a:xfrm>
          <a:prstGeom prst="roundRect">
            <a:avLst/>
          </a:prstGeom>
          <a:solidFill>
            <a:schemeClr val="accent5">
              <a:lumMod val="20000"/>
              <a:lumOff val="80000"/>
            </a:schemeClr>
          </a:solidFill>
          <a:ln w="9525">
            <a:noFill/>
          </a:ln>
        </p:spPr>
        <p:txBody>
          <a:bodyPr wrap="square">
            <a:spAutoFit/>
          </a:bodyPr>
          <a:lstStyle/>
          <a:p>
            <a:pPr indent="0" fontAlgn="auto">
              <a:lnSpc>
                <a:spcPct val="150000"/>
              </a:lnSpc>
            </a:pPr>
            <a:r>
              <a:rPr lang="zh-CN" sz="2000" b="0">
                <a:latin typeface="黑体" panose="02010609060101010101" pitchFamily="49" charset="-122"/>
                <a:ea typeface="黑体" panose="02010609060101010101" pitchFamily="49" charset="-122"/>
              </a:rPr>
              <a:t>《炉中煤》的主体形象是炉中煤，《立在地球边上放号》的主体形象是横跨两大洋的巨人，其实都是诗人的自我形象。</a:t>
            </a:r>
            <a:endParaRPr lang="zh-CN" altLang="en-US" sz="2000" b="0">
              <a:latin typeface="黑体" panose="02010609060101010101" pitchFamily="49" charset="-122"/>
              <a:ea typeface="黑体" panose="02010609060101010101" pitchFamily="49" charset="-122"/>
            </a:endParaRPr>
          </a:p>
        </p:txBody>
      </p:sp>
      <p:sp>
        <p:nvSpPr>
          <p:cNvPr id="14" name="文本框 13"/>
          <p:cNvSpPr txBox="1"/>
          <p:nvPr/>
        </p:nvSpPr>
        <p:spPr>
          <a:xfrm>
            <a:off x="831850" y="4063365"/>
            <a:ext cx="5476875" cy="2140306"/>
          </a:xfrm>
          <a:prstGeom prst="roundRect">
            <a:avLst/>
          </a:prstGeom>
          <a:solidFill>
            <a:srgbClr val="D1E1B2"/>
          </a:solidFill>
          <a:ln w="9525">
            <a:noFill/>
          </a:ln>
        </p:spPr>
        <p:txBody>
          <a:bodyPr wrap="square">
            <a:spAutoFit/>
          </a:bodyPr>
          <a:lstStyle/>
          <a:p>
            <a:pPr indent="0" fontAlgn="auto">
              <a:lnSpc>
                <a:spcPct val="150000"/>
              </a:lnSpc>
            </a:pPr>
            <a:r>
              <a:rPr lang="zh-CN" sz="2000" b="0">
                <a:latin typeface="黑体" panose="02010609060101010101" pitchFamily="49" charset="-122"/>
                <a:ea typeface="黑体" panose="02010609060101010101" pitchFamily="49" charset="-122"/>
              </a:rPr>
              <a:t>《炉中煤》表达了诗人眷念祖国，愿为祖国奉献一切的感情。《立在地球边上放号》表达了诗人渴望破坏旧世界、创造新世界的热情和决心。</a:t>
            </a:r>
            <a:endParaRPr lang="zh-CN" sz="2000" b="0">
              <a:latin typeface="黑体" panose="02010609060101010101" pitchFamily="49" charset="-122"/>
              <a:ea typeface="黑体" panose="02010609060101010101" pitchFamily="49" charset="-122"/>
            </a:endParaRPr>
          </a:p>
        </p:txBody>
      </p:sp>
      <p:pic>
        <p:nvPicPr>
          <p:cNvPr id="16" name="图片 15" descr="xes_2c0bff08b52a7c2a4910283cae1258c4"/>
          <p:cNvPicPr>
            <a:picLocks noChangeAspect="1"/>
          </p:cNvPicPr>
          <p:nvPr/>
        </p:nvPicPr>
        <p:blipFill>
          <a:blip r:embed="rId1"/>
          <a:stretch>
            <a:fillRect/>
          </a:stretch>
        </p:blipFill>
        <p:spPr>
          <a:xfrm>
            <a:off x="6468110" y="2159635"/>
            <a:ext cx="5007610" cy="4044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65083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拓读明技</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31850" y="1242695"/>
            <a:ext cx="10644505" cy="697230"/>
            <a:chOff x="1223563" y="3409937"/>
            <a:chExt cx="4391476" cy="512683"/>
          </a:xfrm>
        </p:grpSpPr>
        <p:sp>
          <p:nvSpPr>
            <p:cNvPr id="3" name="矩形 9"/>
            <p:cNvSpPr>
              <a:spLocks noChangeArrowheads="1"/>
            </p:cNvSpPr>
            <p:nvPr/>
          </p:nvSpPr>
          <p:spPr bwMode="auto">
            <a:xfrm>
              <a:off x="4894477" y="3409937"/>
              <a:ext cx="720562" cy="36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8" name="圆角矩形 7"/>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郭沫若早期诗歌的特点</a:t>
              </a:r>
              <a:endParaRPr lang="zh-CN" altLang="en-US" sz="4000" b="1" smtClean="0">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3667125" y="2101850"/>
            <a:ext cx="5250815" cy="816999"/>
          </a:xfrm>
          <a:prstGeom prst="roundRect">
            <a:avLst/>
          </a:prstGeom>
          <a:solidFill>
            <a:srgbClr val="FFC000"/>
          </a:solidFill>
          <a:ln w="9525">
            <a:noFill/>
          </a:ln>
        </p:spPr>
        <p:txBody>
          <a:bodyPr wrap="square">
            <a:spAutoFit/>
          </a:bodyPr>
          <a:lstStyle/>
          <a:p>
            <a:pPr indent="0" algn="ctr" fontAlgn="auto">
              <a:lnSpc>
                <a:spcPct val="150000"/>
              </a:lnSpc>
            </a:pPr>
            <a:r>
              <a:rPr lang="zh-CN" sz="2800" b="1">
                <a:solidFill>
                  <a:schemeClr val="bg1"/>
                </a:solidFill>
                <a:latin typeface="微软雅黑" panose="020B0503020204020204" pitchFamily="34" charset="-122"/>
                <a:ea typeface="微软雅黑" panose="020B0503020204020204" pitchFamily="34" charset="-122"/>
                <a:sym typeface="+mn-ea"/>
              </a:rPr>
              <a:t>诗境想象的奇特</a:t>
            </a:r>
            <a:endParaRPr lang="zh-CN" sz="28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07415" y="3081020"/>
            <a:ext cx="5175250" cy="2999740"/>
          </a:xfrm>
          <a:prstGeom prst="rect">
            <a:avLst/>
          </a:prstGeom>
          <a:noFill/>
        </p:spPr>
        <p:txBody>
          <a:bodyPr wrap="square" rtlCol="0" anchor="t">
            <a:spAutoFit/>
          </a:bodyPr>
          <a:lstStyle/>
          <a:p>
            <a:pPr indent="0" fontAlgn="auto">
              <a:lnSpc>
                <a:spcPct val="150000"/>
              </a:lnSpc>
            </a:pPr>
            <a:r>
              <a:rPr lang="zh-CN">
                <a:latin typeface="黑体" panose="02010609060101010101" pitchFamily="49" charset="-122"/>
                <a:ea typeface="黑体" panose="02010609060101010101" pitchFamily="49" charset="-122"/>
                <a:sym typeface="+mn-ea"/>
              </a:rPr>
              <a:t>《立在地球边上放号》通过对自然景观的真实反映，展示了大自然雄伟和壮丽的景色。诗中的自然形象具有异乎寻常的规模、面积、体积、威力，它们引起读者惊异、赞叹，一种狂暴的激情荡涤心胸从而使人由这种自然形象产生对社会生活的某种关于崇高和伟大的联想，表现出一种正面的崇高，一种富于乐观进取精神的壮美。</a:t>
            </a:r>
            <a:endParaRPr lang="zh-CN" altLang="en-US"/>
          </a:p>
        </p:txBody>
      </p:sp>
      <p:pic>
        <p:nvPicPr>
          <p:cNvPr id="7" name="图片 6" descr="W020111114605004299844"/>
          <p:cNvPicPr>
            <a:picLocks noChangeAspect="1"/>
          </p:cNvPicPr>
          <p:nvPr/>
        </p:nvPicPr>
        <p:blipFill>
          <a:blip r:embed="rId1"/>
          <a:stretch>
            <a:fillRect/>
          </a:stretch>
        </p:blipFill>
        <p:spPr>
          <a:xfrm>
            <a:off x="6265545" y="3276600"/>
            <a:ext cx="5211445" cy="2804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65083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拓读明技</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31850" y="1242695"/>
            <a:ext cx="10644505" cy="697230"/>
            <a:chOff x="1223563" y="3409937"/>
            <a:chExt cx="4391476" cy="512683"/>
          </a:xfrm>
        </p:grpSpPr>
        <p:sp>
          <p:nvSpPr>
            <p:cNvPr id="3" name="矩形 9"/>
            <p:cNvSpPr>
              <a:spLocks noChangeArrowheads="1"/>
            </p:cNvSpPr>
            <p:nvPr/>
          </p:nvSpPr>
          <p:spPr bwMode="auto">
            <a:xfrm>
              <a:off x="4894477" y="3409937"/>
              <a:ext cx="720562" cy="366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8" name="圆角矩形 7"/>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latin typeface="微软雅黑" panose="020B0503020204020204" pitchFamily="34" charset="-122"/>
                  <a:ea typeface="微软雅黑" panose="020B0503020204020204" pitchFamily="34" charset="-122"/>
                </a:rPr>
                <a:t>郭沫若早期诗歌的特点</a:t>
              </a:r>
              <a:endParaRPr lang="zh-CN" altLang="en-US" sz="4000" b="1" smtClean="0">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3470275" y="2150110"/>
            <a:ext cx="5250815" cy="816999"/>
          </a:xfrm>
          <a:prstGeom prst="roundRect">
            <a:avLst/>
          </a:prstGeom>
          <a:solidFill>
            <a:srgbClr val="FFC000"/>
          </a:solidFill>
          <a:ln w="9525">
            <a:noFill/>
          </a:ln>
        </p:spPr>
        <p:txBody>
          <a:bodyPr wrap="square">
            <a:spAutoFit/>
          </a:bodyPr>
          <a:lstStyle/>
          <a:p>
            <a:pPr indent="0" algn="ctr" fontAlgn="auto">
              <a:lnSpc>
                <a:spcPct val="150000"/>
              </a:lnSpc>
            </a:pPr>
            <a:r>
              <a:rPr lang="zh-CN" sz="2800" b="1">
                <a:solidFill>
                  <a:schemeClr val="bg1"/>
                </a:solidFill>
                <a:latin typeface="微软雅黑" panose="020B0503020204020204" pitchFamily="34" charset="-122"/>
                <a:ea typeface="微软雅黑" panose="020B0503020204020204" pitchFamily="34" charset="-122"/>
              </a:rPr>
              <a:t>直抒胸臆的特色</a:t>
            </a:r>
            <a:endParaRPr lang="zh-CN" sz="2800"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07415" y="3081020"/>
            <a:ext cx="5175250" cy="3415030"/>
          </a:xfrm>
          <a:prstGeom prst="rect">
            <a:avLst/>
          </a:prstGeom>
          <a:noFill/>
        </p:spPr>
        <p:txBody>
          <a:bodyPr wrap="square" rtlCol="0" anchor="t">
            <a:spAutoFit/>
          </a:bodyPr>
          <a:lstStyle/>
          <a:p>
            <a:pPr indent="0" fontAlgn="auto">
              <a:lnSpc>
                <a:spcPct val="150000"/>
              </a:lnSpc>
            </a:pPr>
            <a:r>
              <a:rPr lang="zh-CN">
                <a:latin typeface="黑体" panose="02010609060101010101" pitchFamily="49" charset="-122"/>
                <a:ea typeface="黑体" panose="02010609060101010101" pitchFamily="49" charset="-122"/>
                <a:sym typeface="+mn-ea"/>
              </a:rPr>
              <a:t>“炉中煤”，只是一个比喻，实际上就是指诗人自己眷念祖国的那种感情。而诗里一再谈起的那个“炉中煤”所“心爱的”“年青的女郎”，就是“五四”时代祖国的象征。由于对祖国的强烈思念，诗人的内心燃烧得象旺盛的煤火一样。全诗首节总述爱国之情和报国之志，第二节侧重抒爱国之情，第三节侧重述报国之志，末节与首节是复叠形式，将全诗情感推向高潮。</a:t>
            </a:r>
            <a:endParaRPr lang="zh-CN" altLang="en-US"/>
          </a:p>
        </p:txBody>
      </p:sp>
      <p:pic>
        <p:nvPicPr>
          <p:cNvPr id="7" name="图片 6"/>
          <p:cNvPicPr>
            <a:picLocks noChangeAspect="1"/>
          </p:cNvPicPr>
          <p:nvPr/>
        </p:nvPicPr>
        <p:blipFill>
          <a:blip r:embed="rId1"/>
          <a:stretch>
            <a:fillRect/>
          </a:stretch>
        </p:blipFill>
        <p:spPr>
          <a:xfrm>
            <a:off x="6026150" y="3334385"/>
            <a:ext cx="5450840" cy="3070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6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ircle(in)">
                                      <p:cBhvr>
                                        <p:cTn id="18" dur="2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edge">
                                      <p:cBhvr>
                                        <p:cTn id="23" dur="2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edge">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3"/>
          <p:cNvSpPr>
            <a:spLocks noGrp="1"/>
          </p:cNvSpPr>
          <p:nvPr>
            <p:ph type="body" idx="4294967295"/>
          </p:nvPr>
        </p:nvSpPr>
        <p:spPr>
          <a:xfrm>
            <a:off x="357188" y="661988"/>
            <a:ext cx="11647487" cy="960437"/>
          </a:xfrm>
        </p:spPr>
        <p:txBody>
          <a:bodyPr vert="horz" wrap="square" lIns="91440" tIns="45720" rIns="91440" bIns="45720" anchor="t"/>
          <a:lstStyle/>
          <a:p>
            <a:pPr algn="just" eaLnBrk="1" hangingPunct="1">
              <a:lnSpc>
                <a:spcPct val="150000"/>
              </a:lnSpc>
              <a:spcBef>
                <a:spcPts val="100"/>
              </a:spcBef>
              <a:buNone/>
            </a:pPr>
            <a:r>
              <a:rPr lang="en-US" altLang="zh-CN" sz="2800" b="1">
                <a:solidFill>
                  <a:srgbClr val="FF0000"/>
                </a:solidFill>
                <a:latin typeface="宋体" panose="02010600030101010101" pitchFamily="2" charset="-122"/>
                <a:cs typeface="Times New Roman" panose="02020603050405020304" pitchFamily="18" charset="0"/>
              </a:rPr>
              <a:t>  7、</a:t>
            </a:r>
            <a:r>
              <a:rPr lang="zh-CN" altLang="en-US" sz="2800" b="1">
                <a:solidFill>
                  <a:srgbClr val="FF0000"/>
                </a:solidFill>
                <a:latin typeface="宋体" panose="02010600030101010101" pitchFamily="2" charset="-122"/>
                <a:cs typeface="Times New Roman" panose="02020603050405020304" pitchFamily="18" charset="0"/>
              </a:rPr>
              <a:t>小结</a:t>
            </a:r>
            <a:endParaRPr lang="zh-CN" altLang="en-US" sz="2800" b="1">
              <a:solidFill>
                <a:srgbClr val="FF0000"/>
              </a:solidFill>
              <a:latin typeface="宋体" panose="02010600030101010101" pitchFamily="2" charset="-122"/>
              <a:ea typeface="Times New Roman" panose="02020603050405020304" pitchFamily="18" charset="0"/>
            </a:endParaRPr>
          </a:p>
        </p:txBody>
      </p:sp>
      <p:sp>
        <p:nvSpPr>
          <p:cNvPr id="241667" name="Rectangle 3"/>
          <p:cNvSpPr/>
          <p:nvPr/>
        </p:nvSpPr>
        <p:spPr>
          <a:xfrm>
            <a:off x="333375" y="1484313"/>
            <a:ext cx="7667625" cy="4038600"/>
          </a:xfrm>
          <a:prstGeom prst="rect">
            <a:avLst/>
          </a:prstGeom>
          <a:noFill/>
          <a:ln w="9525">
            <a:noFill/>
          </a:ln>
        </p:spPr>
        <p:txBody>
          <a:bodyPr/>
          <a:lstStyle>
            <a:lvl1pPr marL="457200" indent="-457200" algn="l" defTabSz="1219200" rtl="0" eaLnBrk="0" fontAlgn="base" hangingPunct="0">
              <a:spcBef>
                <a:spcPts val="125"/>
              </a:spcBef>
              <a:spcAft>
                <a:spcPct val="0"/>
              </a:spcAft>
              <a:buFont typeface="Arial" panose="020B0604020202020204" pitchFamily="34" charset="0"/>
              <a:buChar char="•"/>
              <a:defRPr sz="4200" kern="1200">
                <a:solidFill>
                  <a:schemeClr val="tx1"/>
                </a:solidFill>
                <a:latin typeface="+mn-lt"/>
                <a:ea typeface="+mn-ea"/>
                <a:cs typeface="+mn-cs"/>
              </a:defRPr>
            </a:lvl1pPr>
            <a:lvl2pPr marL="990600" indent="-381000" algn="l" defTabSz="1219200" rtl="0" eaLnBrk="0" fontAlgn="base" hangingPunct="0">
              <a:spcBef>
                <a:spcPts val="125"/>
              </a:spcBef>
              <a:spcAft>
                <a:spcPct val="0"/>
              </a:spcAft>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0" fontAlgn="base" hangingPunct="0">
              <a:spcBef>
                <a:spcPts val="125"/>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4pPr>
            <a:lvl5pPr marL="27432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5pPr>
          </a:lstStyle>
          <a:p>
            <a:pPr marL="457200" lvl="0" indent="-457200" defTabSz="1219200" eaLnBrk="1" hangingPunct="1">
              <a:lnSpc>
                <a:spcPct val="150000"/>
              </a:lnSpc>
              <a:spcBef>
                <a:spcPts val="100"/>
              </a:spcBef>
              <a:buNone/>
            </a:pPr>
            <a:r>
              <a:rPr lang="zh-CN" altLang="en-US" sz="2800">
                <a:solidFill>
                  <a:schemeClr val="hlink"/>
                </a:solidFill>
                <a:latin typeface="宋体" panose="02010600030101010101" pitchFamily="2" charset="-122"/>
                <a:cs typeface="Times New Roman" panose="02020603050405020304" pitchFamily="18" charset="0"/>
              </a:rPr>
              <a:t>     这首诗给人的主要感受和印象是：宏伟、强力、壮丽、炽热。诗中雄奇的形象和澎湃的激情使人惊赞、仰</a:t>
            </a:r>
            <a:r>
              <a:rPr lang="en-US" altLang="zh-CN" sz="2800">
                <a:solidFill>
                  <a:schemeClr val="hlink"/>
                </a:solidFill>
                <a:latin typeface="宋体" panose="02010600030101010101" pitchFamily="2" charset="-122"/>
                <a:cs typeface="Times New Roman" panose="02020603050405020304" pitchFamily="18" charset="0"/>
              </a:rPr>
              <a:t>.</a:t>
            </a:r>
            <a:r>
              <a:rPr lang="zh-CN" altLang="en-US" sz="2800">
                <a:solidFill>
                  <a:schemeClr val="hlink"/>
                </a:solidFill>
                <a:latin typeface="宋体" panose="02010600030101010101" pitchFamily="2" charset="-122"/>
                <a:cs typeface="Times New Roman" panose="02020603050405020304" pitchFamily="18" charset="0"/>
              </a:rPr>
              <a:t>慕，唤起人们对自身力量的自觉意识和对生活的巨大热情，激起人们以全部生命的力去努力创造，去追求光明，去获取力的艺术，力的美。这是崇高与壮美的统一，作者唱出的是一曲表现崇高美的激情洋溢的赞歌。</a:t>
            </a:r>
            <a:endParaRPr lang="zh-CN" altLang="en-US" sz="2800">
              <a:solidFill>
                <a:schemeClr val="hlink"/>
              </a:solidFill>
              <a:latin typeface="宋体" panose="02010600030101010101" pitchFamily="2" charset="-122"/>
              <a:cs typeface="Times New Roman" panose="02020603050405020304" pitchFamily="18" charset="0"/>
            </a:endParaRPr>
          </a:p>
          <a:p>
            <a:pPr marL="457200" lvl="0" indent="-457200" defTabSz="1219200" eaLnBrk="1" hangingPunct="1">
              <a:lnSpc>
                <a:spcPct val="150000"/>
              </a:lnSpc>
              <a:spcBef>
                <a:spcPts val="100"/>
              </a:spcBef>
              <a:buNone/>
            </a:pPr>
            <a:endParaRPr lang="zh-CN" altLang="en-US" sz="2800">
              <a:solidFill>
                <a:schemeClr val="hlink"/>
              </a:solidFill>
              <a:latin typeface="宋体" panose="02010600030101010101" pitchFamily="2" charset="-122"/>
              <a:ea typeface="Times New Roman" panose="02020603050405020304" pitchFamily="18" charset="0"/>
            </a:endParaRPr>
          </a:p>
        </p:txBody>
      </p:sp>
      <p:pic>
        <p:nvPicPr>
          <p:cNvPr id="23556" name="Picture 5"/>
          <p:cNvPicPr>
            <a:picLocks noChangeAspect="1"/>
          </p:cNvPicPr>
          <p:nvPr/>
        </p:nvPicPr>
        <p:blipFill>
          <a:blip r:embed="rId1"/>
          <a:stretch>
            <a:fillRect/>
          </a:stretch>
        </p:blipFill>
        <p:spPr>
          <a:xfrm>
            <a:off x="7947025" y="2054225"/>
            <a:ext cx="4054475" cy="3681413"/>
          </a:xfrm>
          <a:prstGeom prst="rect">
            <a:avLst/>
          </a:prstGeom>
          <a:noFill/>
          <a:ln w="9525">
            <a:noFill/>
          </a:ln>
        </p:spPr>
      </p:pic>
      <p:pic>
        <p:nvPicPr>
          <p:cNvPr id="241668" name="New picture" hidden="1"/>
          <p:cNvPicPr/>
          <p:nvPr/>
        </p:nvPicPr>
        <p:blipFill>
          <a:blip r:embed="rId2"/>
          <a:stretch>
            <a:fillRect/>
          </a:stretch>
        </p:blipFill>
        <p:spPr>
          <a:xfrm>
            <a:off x="11353800" y="10731500"/>
            <a:ext cx="330200" cy="406400"/>
          </a:xfrm>
          <a:prstGeom prst="cube">
            <a:avLst/>
          </a:prstGeom>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1666">
                                            <p:txEl>
                                              <p:pRg st="0" end="0"/>
                                            </p:txEl>
                                          </p:spTgt>
                                        </p:tgtEl>
                                        <p:attrNameLst>
                                          <p:attrName>style.visibility</p:attrName>
                                        </p:attrNameLst>
                                      </p:cBhvr>
                                      <p:to>
                                        <p:strVal val="visible"/>
                                      </p:to>
                                    </p:set>
                                    <p:anim calcmode="lin" valueType="num">
                                      <p:cBhvr additive="base">
                                        <p:cTn id="7" dur="500" fill="hold"/>
                                        <p:tgtEl>
                                          <p:spTgt spid="2416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16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gtEl>
                                        <p:attrNameLst>
                                          <p:attrName>style.visibility</p:attrName>
                                        </p:attrNameLst>
                                      </p:cBhvr>
                                      <p:to>
                                        <p:strVal val="visible"/>
                                      </p:to>
                                    </p:set>
                                    <p:anim calcmode="lin" valueType="num">
                                      <p:cBhvr additive="base">
                                        <p:cTn id="13" dur="500" fill="hold"/>
                                        <p:tgtEl>
                                          <p:spTgt spid="241667"/>
                                        </p:tgtEl>
                                        <p:attrNameLst>
                                          <p:attrName>ppt_x</p:attrName>
                                        </p:attrNameLst>
                                      </p:cBhvr>
                                      <p:tavLst>
                                        <p:tav tm="0">
                                          <p:val>
                                            <p:strVal val="#ppt_x"/>
                                          </p:val>
                                        </p:tav>
                                        <p:tav tm="100000">
                                          <p:val>
                                            <p:strVal val="#ppt_x"/>
                                          </p:val>
                                        </p:tav>
                                      </p:tavLst>
                                    </p:anim>
                                    <p:anim calcmode="lin" valueType="num">
                                      <p:cBhvr additive="base">
                                        <p:cTn id="14" dur="500" fill="hold"/>
                                        <p:tgtEl>
                                          <p:spTgt spid="2416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6" grpId="0" build="p"/>
      <p:bldP spid="24166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65083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4" name="组合 3"/>
          <p:cNvGrpSpPr/>
          <p:nvPr/>
        </p:nvGrpSpPr>
        <p:grpSpPr>
          <a:xfrm>
            <a:off x="762000" y="1520825"/>
            <a:ext cx="10478770" cy="1471035"/>
            <a:chOff x="1197597" y="3409937"/>
            <a:chExt cx="4417442" cy="876515"/>
          </a:xfrm>
        </p:grpSpPr>
        <p:sp>
          <p:nvSpPr>
            <p:cNvPr id="22" name="矩形 9"/>
            <p:cNvSpPr>
              <a:spLocks noChangeArrowheads="1"/>
            </p:cNvSpPr>
            <p:nvPr/>
          </p:nvSpPr>
          <p:spPr bwMode="auto">
            <a:xfrm>
              <a:off x="4894477" y="3409937"/>
              <a:ext cx="720562"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27" name="矩形 9"/>
            <p:cNvSpPr>
              <a:spLocks noChangeArrowheads="1"/>
            </p:cNvSpPr>
            <p:nvPr/>
          </p:nvSpPr>
          <p:spPr bwMode="auto">
            <a:xfrm>
              <a:off x="2625036" y="3989814"/>
              <a:ext cx="1155556"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b="0" smtClean="0">
                  <a:solidFill>
                    <a:schemeClr val="bg1"/>
                  </a:solidFill>
                  <a:latin typeface="楷体" panose="02010609060101010101" pitchFamily="49" charset="-122"/>
                  <a:ea typeface="楷体" panose="02010609060101010101" pitchFamily="49" charset="-122"/>
                </a:rPr>
                <a:t>天一巷</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nvSpPr>
          <p:spPr>
            <a:xfrm>
              <a:off x="1197597" y="3428275"/>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latin typeface="微软雅黑" panose="020B0503020204020204" pitchFamily="34" charset="-122"/>
                  <a:ea typeface="微软雅黑" panose="020B0503020204020204" pitchFamily="34" charset="-122"/>
                </a:rPr>
                <a:t>对下句，猜人物</a:t>
              </a:r>
              <a:endParaRPr lang="zh-CN" altLang="en-US" sz="2800" b="1" smtClean="0">
                <a:latin typeface="微软雅黑" panose="020B0503020204020204" pitchFamily="34" charset="-122"/>
                <a:ea typeface="微软雅黑" panose="020B0503020204020204" pitchFamily="34" charset="-122"/>
              </a:endParaRPr>
            </a:p>
          </p:txBody>
        </p:sp>
      </p:grpSp>
      <p:sp>
        <p:nvSpPr>
          <p:cNvPr id="36" name="圆角矩形 35"/>
          <p:cNvSpPr/>
          <p:nvPr/>
        </p:nvSpPr>
        <p:spPr>
          <a:xfrm>
            <a:off x="762000" y="160020"/>
            <a:ext cx="3422650" cy="1026160"/>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导读识人</a:t>
            </a:r>
            <a:endParaRPr lang="zh-CN" altLang="en-US" sz="5400" b="1" smtClean="0">
              <a:latin typeface="微软雅黑" panose="020B0503020204020204" pitchFamily="34" charset="-122"/>
              <a:ea typeface="微软雅黑" panose="020B0503020204020204" pitchFamily="34" charset="-122"/>
            </a:endParaRPr>
          </a:p>
        </p:txBody>
      </p:sp>
      <p:sp>
        <p:nvSpPr>
          <p:cNvPr id="8" name="文本框 7"/>
          <p:cNvSpPr txBox="1"/>
          <p:nvPr/>
        </p:nvSpPr>
        <p:spPr>
          <a:xfrm>
            <a:off x="3922395" y="2147570"/>
            <a:ext cx="7612380" cy="3169285"/>
          </a:xfrm>
          <a:prstGeom prst="rect">
            <a:avLst/>
          </a:prstGeom>
          <a:noFill/>
          <a:ln w="19050">
            <a:solidFill>
              <a:schemeClr val="tx1"/>
            </a:solidFill>
            <a:prstDash val="sysDot"/>
          </a:ln>
        </p:spPr>
        <p:txBody>
          <a:bodyPr wrap="square">
            <a:spAutoFit/>
          </a:bodyPr>
          <a:lstStyle/>
          <a:p>
            <a:pPr indent="0" fontAlgn="auto">
              <a:lnSpc>
                <a:spcPct val="200000"/>
              </a:lnSpc>
            </a:pPr>
            <a:r>
              <a:rPr lang="zh-CN" sz="2000" b="0">
                <a:latin typeface="黑体" panose="02010609060101010101" pitchFamily="49" charset="-122"/>
                <a:ea typeface="黑体" panose="02010609060101010101" pitchFamily="49" charset="-122"/>
                <a:cs typeface="黑体" panose="02010609060101010101" pitchFamily="49" charset="-122"/>
              </a:rPr>
              <a:t>他幼年在私塾读书，有一次和同学们偷吃了庙里的桃子。和尚找先生告状，先生追责学生，没人承认。先生说，我出个对子，谁能对上免罚。先生曰：昨日偷桃钻狗洞，不知是谁？他思索了片刻，对道：</a:t>
            </a:r>
            <a:r>
              <a:rPr lang="en-US" sz="2000" b="0" u="sng">
                <a:latin typeface="黑体" panose="02010609060101010101" pitchFamily="49" charset="-122"/>
                <a:ea typeface="黑体" panose="02010609060101010101" pitchFamily="49" charset="-122"/>
                <a:cs typeface="黑体" panose="02010609060101010101" pitchFamily="49" charset="-122"/>
              </a:rPr>
              <a:t>                                </a:t>
            </a:r>
            <a:r>
              <a:rPr lang="zh-CN" sz="2000" b="0">
                <a:latin typeface="黑体" panose="02010609060101010101" pitchFamily="49" charset="-122"/>
                <a:ea typeface="黑体" panose="02010609060101010101" pitchFamily="49" charset="-122"/>
                <a:cs typeface="黑体" panose="02010609060101010101" pitchFamily="49" charset="-122"/>
              </a:rPr>
              <a:t>。由于对句不凡, 表现了强烈的进取精神, 结果全体偷桃学生，一律免罚了。</a:t>
            </a:r>
            <a:endParaRPr lang="zh-CN" altLang="en-US" sz="2000" b="0">
              <a:latin typeface="黑体" panose="02010609060101010101" pitchFamily="49" charset="-122"/>
              <a:ea typeface="黑体" panose="02010609060101010101" pitchFamily="49" charset="-122"/>
              <a:cs typeface="黑体" panose="02010609060101010101" pitchFamily="49" charset="-122"/>
            </a:endParaRPr>
          </a:p>
        </p:txBody>
      </p:sp>
      <p:sp>
        <p:nvSpPr>
          <p:cNvPr id="9" name="文本框 8"/>
          <p:cNvSpPr txBox="1"/>
          <p:nvPr/>
        </p:nvSpPr>
        <p:spPr>
          <a:xfrm>
            <a:off x="4608830" y="4025265"/>
            <a:ext cx="4011930" cy="460375"/>
          </a:xfrm>
          <a:prstGeom prst="rect">
            <a:avLst/>
          </a:prstGeom>
          <a:noFill/>
          <a:ln w="9525">
            <a:noFill/>
          </a:ln>
        </p:spPr>
        <p:txBody>
          <a:bodyPr wrap="square">
            <a:spAutoFit/>
          </a:bodyPr>
          <a:lstStyle/>
          <a:p>
            <a:pPr indent="0"/>
            <a:r>
              <a:rPr lang="zh-CN" sz="2400" b="1">
                <a:solidFill>
                  <a:srgbClr val="00B0F0"/>
                </a:solidFill>
                <a:latin typeface="微软雅黑" panose="020B0503020204020204" pitchFamily="34" charset="-122"/>
                <a:ea typeface="微软雅黑" panose="020B0503020204020204" pitchFamily="34" charset="-122"/>
              </a:rPr>
              <a:t>他年攀桂步蟾宫，必定有我</a:t>
            </a:r>
            <a:endParaRPr lang="zh-CN" altLang="en-US" sz="2400" b="1">
              <a:solidFill>
                <a:srgbClr val="00B0F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6230620" y="5458460"/>
            <a:ext cx="2996565" cy="1161664"/>
          </a:xfrm>
          <a:prstGeom prst="ellipse">
            <a:avLst/>
          </a:prstGeom>
          <a:solidFill>
            <a:srgbClr val="FFC000"/>
          </a:solidFill>
          <a:ln w="9525">
            <a:noFill/>
          </a:ln>
        </p:spPr>
        <p:txBody>
          <a:bodyPr wrap="square">
            <a:spAutoFit/>
          </a:bodyPr>
          <a:lstStyle/>
          <a:p>
            <a:pPr indent="0"/>
            <a:r>
              <a:rPr lang="zh-CN" sz="4400" b="1">
                <a:latin typeface="微软雅黑" panose="020B0503020204020204" pitchFamily="34" charset="-122"/>
                <a:ea typeface="微软雅黑" panose="020B0503020204020204" pitchFamily="34" charset="-122"/>
              </a:rPr>
              <a:t>郭沫若</a:t>
            </a:r>
            <a:endParaRPr lang="zh-CN" altLang="en-US" sz="4400" b="1">
              <a:latin typeface="微软雅黑" panose="020B0503020204020204" pitchFamily="34" charset="-122"/>
              <a:ea typeface="微软雅黑" panose="020B0503020204020204" pitchFamily="34" charset="-122"/>
            </a:endParaRPr>
          </a:p>
        </p:txBody>
      </p:sp>
      <p:pic>
        <p:nvPicPr>
          <p:cNvPr id="11" name="图片 10" descr="a13416b0e6577ae28d1fc534d9220623"/>
          <p:cNvPicPr>
            <a:picLocks noChangeAspect="1"/>
          </p:cNvPicPr>
          <p:nvPr/>
        </p:nvPicPr>
        <p:blipFill>
          <a:blip r:embed="rId1"/>
          <a:stretch>
            <a:fillRect/>
          </a:stretch>
        </p:blipFill>
        <p:spPr>
          <a:xfrm>
            <a:off x="762000" y="2084705"/>
            <a:ext cx="3045460" cy="43414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edge">
                                      <p:cBhvr>
                                        <p:cTn id="12" dur="20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edge">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0" y="650830"/>
            <a:ext cx="12192000" cy="53170"/>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导读识人</a:t>
            </a:r>
            <a:endParaRPr lang="zh-CN" altLang="en-US" sz="5400" b="1" smtClean="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900295" y="1390015"/>
            <a:ext cx="7060565" cy="2223135"/>
            <a:chOff x="4894561" y="1042740"/>
            <a:chExt cx="4077482" cy="1667863"/>
          </a:xfrm>
        </p:grpSpPr>
        <p:sp>
          <p:nvSpPr>
            <p:cNvPr id="4" name="圆角矩形 3"/>
            <p:cNvSpPr/>
            <p:nvPr/>
          </p:nvSpPr>
          <p:spPr>
            <a:xfrm>
              <a:off x="4894561" y="1042740"/>
              <a:ext cx="4077482" cy="1667387"/>
            </a:xfrm>
            <a:prstGeom prst="round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algn="ctr"/>
              <a:endParaRPr lang="zh-CN" altLang="en-US" sz="2400"/>
            </a:p>
          </p:txBody>
        </p:sp>
        <p:sp>
          <p:nvSpPr>
            <p:cNvPr id="15" name="TextBox 15"/>
            <p:cNvSpPr txBox="1"/>
            <p:nvPr/>
          </p:nvSpPr>
          <p:spPr>
            <a:xfrm>
              <a:off x="4970785" y="1084663"/>
              <a:ext cx="3882635" cy="1625940"/>
            </a:xfrm>
            <a:prstGeom prst="rect">
              <a:avLst/>
            </a:prstGeom>
            <a:noFill/>
          </p:spPr>
          <p:txBody>
            <a:bodyPr wrap="square" lIns="91412" tIns="45705" rIns="91412" bIns="45705" rtlCol="0">
              <a:spAutoFit/>
            </a:bodyPr>
            <a:lstStyle/>
            <a:p>
              <a:pPr>
                <a:lnSpc>
                  <a:spcPct val="150000"/>
                </a:lnSpc>
              </a:pPr>
              <a:r>
                <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rPr>
                <a:t>郭沫若（1892--1978），原名郭开贞，四川乐山人，</a:t>
              </a:r>
              <a:r>
                <a:rPr lang="zh-CN" altLang="en-US">
                  <a:solidFill>
                    <a:srgbClr val="FFFF00"/>
                  </a:solidFill>
                  <a:latin typeface="黑体" panose="02010609060101010101" pitchFamily="49" charset="-122"/>
                  <a:ea typeface="黑体" panose="02010609060101010101" pitchFamily="49" charset="-122"/>
                  <a:cs typeface="黑体" panose="02010609060101010101" pitchFamily="49" charset="-122"/>
                </a:rPr>
                <a:t>诗人、学者</a:t>
              </a:r>
              <a:r>
                <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rPr>
                <a:t>。1914年留学日本，1921年与成仿吾、郁达夫等人成立创造社；1923年于日本帝国大学毕业回国后，编辑《创作周报》《洪水》，提出“</a:t>
              </a:r>
              <a:r>
                <a:rPr lang="zh-CN" altLang="en-US">
                  <a:solidFill>
                    <a:srgbClr val="FFFF00"/>
                  </a:solidFill>
                  <a:latin typeface="黑体" panose="02010609060101010101" pitchFamily="49" charset="-122"/>
                  <a:ea typeface="黑体" panose="02010609060101010101" pitchFamily="49" charset="-122"/>
                  <a:cs typeface="黑体" panose="02010609060101010101" pitchFamily="49" charset="-122"/>
                </a:rPr>
                <a:t>革命文学</a:t>
              </a:r>
              <a:r>
                <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rPr>
                <a:t>”主张；1928年起旅居日本，直到抗日战争爆发后秘密回国。</a:t>
              </a:r>
              <a:endParaRPr lang="zh-CN" altLang="en-US">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19" name="组合 18"/>
          <p:cNvGrpSpPr/>
          <p:nvPr/>
        </p:nvGrpSpPr>
        <p:grpSpPr>
          <a:xfrm>
            <a:off x="4959986" y="3866515"/>
            <a:ext cx="7022465" cy="1010920"/>
            <a:chOff x="4890506" y="1916568"/>
            <a:chExt cx="4077482" cy="758425"/>
          </a:xfrm>
        </p:grpSpPr>
        <p:sp>
          <p:nvSpPr>
            <p:cNvPr id="9" name="圆角矩形 8"/>
            <p:cNvSpPr/>
            <p:nvPr/>
          </p:nvSpPr>
          <p:spPr>
            <a:xfrm>
              <a:off x="4890506" y="1916568"/>
              <a:ext cx="4077482" cy="758425"/>
            </a:xfrm>
            <a:prstGeom prst="round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algn="ctr"/>
              <a:endParaRPr lang="zh-CN" altLang="en-US" sz="2400"/>
            </a:p>
          </p:txBody>
        </p:sp>
        <p:sp>
          <p:nvSpPr>
            <p:cNvPr id="16" name="TextBox 15"/>
            <p:cNvSpPr txBox="1"/>
            <p:nvPr/>
          </p:nvSpPr>
          <p:spPr>
            <a:xfrm>
              <a:off x="5027476" y="1916568"/>
              <a:ext cx="3804030" cy="690776"/>
            </a:xfrm>
            <a:prstGeom prst="rect">
              <a:avLst/>
            </a:prstGeom>
            <a:noFill/>
          </p:spPr>
          <p:txBody>
            <a:bodyPr wrap="square" lIns="91412" tIns="45705" rIns="91412" bIns="45705" rtlCol="0">
              <a:spAutoFit/>
            </a:bodyPr>
            <a:lstStyle/>
            <a:p>
              <a:pPr>
                <a:lnSpc>
                  <a:spcPct val="150000"/>
                </a:lnSpc>
              </a:pPr>
              <a:r>
                <a:rPr lang="zh-CN" altLang="en-US">
                  <a:solidFill>
                    <a:schemeClr val="bg1"/>
                  </a:solidFill>
                  <a:latin typeface="黑体" panose="02010609060101010101" pitchFamily="49" charset="-122"/>
                  <a:ea typeface="黑体" panose="02010609060101010101" pitchFamily="49" charset="-122"/>
                </a:rPr>
                <a:t>他是我国新诗的奠基人，是继鲁迅之后革命文化界公认的领袖，</a:t>
              </a:r>
              <a:r>
                <a:rPr lang="zh-CN" altLang="en-US">
                  <a:solidFill>
                    <a:srgbClr val="FFFF00"/>
                  </a:solidFill>
                  <a:latin typeface="黑体" panose="02010609060101010101" pitchFamily="49" charset="-122"/>
                  <a:ea typeface="黑体" panose="02010609060101010101" pitchFamily="49" charset="-122"/>
                </a:rPr>
                <a:t>浪漫主义</a:t>
              </a:r>
              <a:r>
                <a:rPr lang="zh-CN" altLang="en-US">
                  <a:solidFill>
                    <a:schemeClr val="bg1"/>
                  </a:solidFill>
                  <a:latin typeface="黑体" panose="02010609060101010101" pitchFamily="49" charset="-122"/>
                  <a:ea typeface="黑体" panose="02010609060101010101" pitchFamily="49" charset="-122"/>
                </a:rPr>
                <a:t>的天才诗人，代表诗集有</a:t>
              </a:r>
              <a:r>
                <a:rPr lang="zh-CN" altLang="en-US">
                  <a:solidFill>
                    <a:srgbClr val="FFFF00"/>
                  </a:solidFill>
                  <a:latin typeface="黑体" panose="02010609060101010101" pitchFamily="49" charset="-122"/>
                  <a:ea typeface="黑体" panose="02010609060101010101" pitchFamily="49" charset="-122"/>
                </a:rPr>
                <a:t>《女神》《星空》</a:t>
              </a:r>
              <a:r>
                <a:rPr lang="zh-CN" altLang="en-US">
                  <a:solidFill>
                    <a:schemeClr val="bg1"/>
                  </a:solidFill>
                  <a:latin typeface="黑体" panose="02010609060101010101" pitchFamily="49" charset="-122"/>
                  <a:ea typeface="黑体" panose="02010609060101010101" pitchFamily="49" charset="-122"/>
                </a:rPr>
                <a:t>等。</a:t>
              </a:r>
              <a:endParaRPr lang="zh-CN" altLang="en-US">
                <a:solidFill>
                  <a:schemeClr val="bg1"/>
                </a:solidFill>
                <a:latin typeface="黑体" panose="02010609060101010101" pitchFamily="49" charset="-122"/>
                <a:ea typeface="黑体" panose="02010609060101010101" pitchFamily="49" charset="-122"/>
              </a:endParaRPr>
            </a:p>
          </p:txBody>
        </p:sp>
      </p:grpSp>
      <p:grpSp>
        <p:nvGrpSpPr>
          <p:cNvPr id="20" name="组合 19"/>
          <p:cNvGrpSpPr/>
          <p:nvPr/>
        </p:nvGrpSpPr>
        <p:grpSpPr>
          <a:xfrm>
            <a:off x="5006341" y="5037455"/>
            <a:ext cx="6954520" cy="1567180"/>
            <a:chOff x="6649204" y="2381175"/>
            <a:chExt cx="2313851" cy="1175746"/>
          </a:xfrm>
        </p:grpSpPr>
        <p:sp>
          <p:nvSpPr>
            <p:cNvPr id="10" name="圆角矩形 9"/>
            <p:cNvSpPr/>
            <p:nvPr/>
          </p:nvSpPr>
          <p:spPr>
            <a:xfrm>
              <a:off x="6649204" y="2507896"/>
              <a:ext cx="2313851" cy="1049025"/>
            </a:xfrm>
            <a:prstGeom prst="roundRect">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algn="ctr"/>
              <a:endParaRPr lang="zh-CN" altLang="en-US" sz="2400"/>
            </a:p>
          </p:txBody>
        </p:sp>
        <p:sp>
          <p:nvSpPr>
            <p:cNvPr id="17" name="TextBox 16"/>
            <p:cNvSpPr txBox="1"/>
            <p:nvPr/>
          </p:nvSpPr>
          <p:spPr>
            <a:xfrm>
              <a:off x="6708626" y="2381175"/>
              <a:ext cx="2213024" cy="1002814"/>
            </a:xfrm>
            <a:prstGeom prst="rect">
              <a:avLst/>
            </a:prstGeom>
            <a:noFill/>
          </p:spPr>
          <p:txBody>
            <a:bodyPr wrap="square" lIns="91412" tIns="45705" rIns="91412" bIns="45705" rtlCol="0">
              <a:spAutoFit/>
            </a:bodyPr>
            <a:lstStyle/>
            <a:p>
              <a:pPr>
                <a:lnSpc>
                  <a:spcPct val="150000"/>
                </a:lnSpc>
              </a:pPr>
              <a:r>
                <a:rPr lang="zh-CN" altLang="en-US">
                  <a:solidFill>
                    <a:schemeClr val="bg1"/>
                  </a:solidFill>
                  <a:latin typeface="黑体" panose="02010609060101010101" pitchFamily="49" charset="-122"/>
                  <a:ea typeface="黑体" panose="02010609060101010101" pitchFamily="49" charset="-122"/>
                </a:rPr>
                <a:t>他的第一部诗集《女神》喊出了时代的真声音，震醒了一代青年，释放了被压抑的社会心绪，满足了时代的精神需求，而且从思想艺术上显示一种崭新面貌，为新诗地位的确定做出重大贡献。</a:t>
              </a:r>
              <a:endParaRPr lang="zh-CN" altLang="en-US">
                <a:solidFill>
                  <a:schemeClr val="bg1"/>
                </a:solidFill>
                <a:latin typeface="黑体" panose="02010609060101010101" pitchFamily="49" charset="-122"/>
                <a:ea typeface="黑体" panose="02010609060101010101" pitchFamily="49" charset="-122"/>
              </a:endParaRPr>
            </a:p>
          </p:txBody>
        </p:sp>
      </p:grpSp>
      <p:sp>
        <p:nvSpPr>
          <p:cNvPr id="31" name="圆角矩形 30"/>
          <p:cNvSpPr/>
          <p:nvPr/>
        </p:nvSpPr>
        <p:spPr>
          <a:xfrm>
            <a:off x="678815" y="6178550"/>
            <a:ext cx="4034790" cy="42608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latin typeface="微软雅黑" panose="020B0503020204020204" pitchFamily="34" charset="-122"/>
                <a:ea typeface="微软雅黑" panose="020B0503020204020204" pitchFamily="34" charset="-122"/>
              </a:rPr>
              <a:t>作  者  简  介</a:t>
            </a:r>
            <a:endParaRPr lang="zh-CN" altLang="en-US" sz="2800" b="1" smtClean="0">
              <a:latin typeface="微软雅黑" panose="020B0503020204020204" pitchFamily="34" charset="-122"/>
              <a:ea typeface="微软雅黑" panose="020B0503020204020204" pitchFamily="34" charset="-122"/>
            </a:endParaRPr>
          </a:p>
        </p:txBody>
      </p:sp>
      <p:pic>
        <p:nvPicPr>
          <p:cNvPr id="7" name="图片 6" descr="22488038-1_u_1"/>
          <p:cNvPicPr>
            <a:picLocks noChangeAspect="1"/>
          </p:cNvPicPr>
          <p:nvPr/>
        </p:nvPicPr>
        <p:blipFill>
          <a:blip r:embed="rId1"/>
          <a:stretch>
            <a:fillRect/>
          </a:stretch>
        </p:blipFill>
        <p:spPr>
          <a:xfrm>
            <a:off x="678815" y="1390015"/>
            <a:ext cx="4034790" cy="46755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ircle(in)">
                                      <p:cBhvr>
                                        <p:cTn id="17" dur="2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amond(in)">
                                      <p:cBhvr>
                                        <p:cTn id="2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p:nvPr/>
        </p:nvSpPr>
        <p:spPr>
          <a:xfrm>
            <a:off x="382588" y="1114425"/>
            <a:ext cx="11425237" cy="4870450"/>
          </a:xfrm>
          <a:prstGeom prst="rect">
            <a:avLst/>
          </a:prstGeom>
          <a:noFill/>
          <a:ln w="9525">
            <a:noFill/>
          </a:ln>
        </p:spPr>
        <p:txBody>
          <a:bodyPr>
            <a:spAutoFit/>
          </a:bodyPr>
          <a:lstStyle/>
          <a:p>
            <a:pPr eaLnBrk="1" hangingPunct="1">
              <a:lnSpc>
                <a:spcPct val="140000"/>
              </a:lnSpc>
            </a:pPr>
            <a:r>
              <a:rPr lang="zh-CN" altLang="en-US" sz="3200">
                <a:solidFill>
                  <a:srgbClr val="000000"/>
                </a:solidFill>
                <a:latin typeface="宋体" panose="02010600030101010101" pitchFamily="2" charset="-122"/>
                <a:cs typeface="Times New Roman" panose="02020603050405020304" pitchFamily="18" charset="0"/>
              </a:rPr>
              <a:t>   在</a:t>
            </a:r>
            <a:r>
              <a:rPr lang="en-US" altLang="zh-CN" sz="3200">
                <a:solidFill>
                  <a:srgbClr val="000000"/>
                </a:solidFill>
                <a:latin typeface="宋体" panose="02010600030101010101" pitchFamily="2" charset="-122"/>
                <a:cs typeface="Times New Roman" panose="02020603050405020304" pitchFamily="18" charset="0"/>
              </a:rPr>
              <a:t>《</a:t>
            </a:r>
            <a:r>
              <a:rPr lang="zh-CN" altLang="en-US" sz="3200">
                <a:solidFill>
                  <a:srgbClr val="000000"/>
                </a:solidFill>
                <a:latin typeface="宋体" panose="02010600030101010101" pitchFamily="2" charset="-122"/>
                <a:cs typeface="Times New Roman" panose="02020603050405020304" pitchFamily="18" charset="0"/>
              </a:rPr>
              <a:t>女神</a:t>
            </a:r>
            <a:r>
              <a:rPr lang="en-US" altLang="zh-CN" sz="3200">
                <a:solidFill>
                  <a:srgbClr val="000000"/>
                </a:solidFill>
                <a:latin typeface="宋体" panose="02010600030101010101" pitchFamily="2" charset="-122"/>
                <a:cs typeface="Times New Roman" panose="02020603050405020304" pitchFamily="18" charset="0"/>
              </a:rPr>
              <a:t>》</a:t>
            </a:r>
            <a:r>
              <a:rPr lang="zh-CN" altLang="en-US" sz="3200">
                <a:solidFill>
                  <a:srgbClr val="000000"/>
                </a:solidFill>
                <a:latin typeface="宋体" panose="02010600030101010101" pitchFamily="2" charset="-122"/>
                <a:cs typeface="Times New Roman" panose="02020603050405020304" pitchFamily="18" charset="0"/>
              </a:rPr>
              <a:t>中，鲜明地表现出雄浑豪放风格的抒情短诗，这是最有代表性的一首。这首诗给人的主要感受和印象是：宏伟、强力、壮丽、炽热。诗中雄奇的形象和澎湃的激情使人惊赞、仰</a:t>
            </a:r>
            <a:r>
              <a:rPr lang="en-US" altLang="zh-CN" sz="3200">
                <a:solidFill>
                  <a:srgbClr val="000000"/>
                </a:solidFill>
                <a:latin typeface="Times New Roman" panose="02020603050405020304" pitchFamily="18" charset="0"/>
                <a:cs typeface="Times New Roman" panose="02020603050405020304" pitchFamily="18" charset="0"/>
              </a:rPr>
              <a:t>.</a:t>
            </a:r>
            <a:r>
              <a:rPr lang="zh-CN" altLang="en-US" sz="3200">
                <a:solidFill>
                  <a:srgbClr val="000000"/>
                </a:solidFill>
                <a:latin typeface="宋体" panose="02010600030101010101" pitchFamily="2" charset="-122"/>
                <a:cs typeface="Times New Roman" panose="02020603050405020304" pitchFamily="18" charset="0"/>
              </a:rPr>
              <a:t>慕，唤起人们对自身力量的自觉意识和对生活的巨大热情，激起人们以全部生命的力去努力创造，去追求光明，去获取力的艺术，力的美。这是崇高与壮美的统一，作者唱出的是一曲表现崇高美的激情洋溢的赞歌。</a:t>
            </a:r>
            <a:r>
              <a:rPr lang="zh-CN" altLang="en-US" sz="3200">
                <a:latin typeface="微软雅黑" panose="020B0503020204020204" pitchFamily="34" charset="-122"/>
                <a:ea typeface="微软雅黑" panose="020B0503020204020204" pitchFamily="34" charset="-122"/>
              </a:rPr>
              <a:t> </a:t>
            </a:r>
            <a:endParaRPr lang="zh-CN" altLang="en-US" sz="3200">
              <a:latin typeface="微软雅黑" panose="020B0503020204020204" pitchFamily="34" charset="-122"/>
              <a:ea typeface="微软雅黑" panose="020B0503020204020204" pitchFamily="34" charset="-122"/>
            </a:endParaRPr>
          </a:p>
        </p:txBody>
      </p:sp>
    </p:spTree>
  </p:cSld>
  <p:clrMapOvr>
    <a:masterClrMapping/>
  </p:clrMapOvr>
  <p:transition spd="slow" advTm="3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857875" y="3489960"/>
            <a:ext cx="5382895" cy="2861310"/>
          </a:xfrm>
          <a:prstGeom prst="rect">
            <a:avLst/>
          </a:prstGeom>
          <a:ln w="19050">
            <a:solidFill>
              <a:schemeClr val="tx1"/>
            </a:solidFill>
          </a:ln>
        </p:spPr>
        <p:txBody>
          <a:bodyPr wrap="square">
            <a:spAutoFit/>
          </a:bodyPr>
          <a:lstStyle/>
          <a:p>
            <a:pPr algn="just" fontAlgn="auto">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    淡抹浓妆总入时，两朝恩遇鬓成丝。</a:t>
            </a: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a:p>
            <a:pPr algn="just" fontAlgn="auto">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    曾夸召对虚前席，又见讴歌奉和词。</a:t>
            </a: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a:p>
            <a:pPr algn="just" fontAlgn="auto">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    考古偏能剽甲骨，后今何癖注毛诗。</a:t>
            </a: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a:p>
            <a:pPr algn="just" fontAlgn="auto">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    生民疾苦仍如此，孤负先生笔一支。</a:t>
            </a:r>
            <a:endPar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endParaRPr>
          </a:p>
          <a:p>
            <a:pPr algn="just" fontAlgn="auto">
              <a:lnSpc>
                <a:spcPct val="150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             </a:t>
            </a:r>
            <a:r>
              <a:rPr lang="zh-CN" altLang="en-US" sz="2000">
                <a:solidFill>
                  <a:srgbClr val="FF0000"/>
                </a:solidFill>
                <a:latin typeface="黑体" panose="02010609060101010101" pitchFamily="49" charset="-122"/>
                <a:ea typeface="黑体" panose="02010609060101010101" pitchFamily="49" charset="-122"/>
                <a:cs typeface="黑体" panose="02010609060101010101" pitchFamily="49" charset="-122"/>
              </a:rPr>
              <a:t>——梁漱溟《赠郭某》</a:t>
            </a:r>
            <a:endParaRPr lang="zh-CN" altLang="en-US" sz="20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4" name="矩形 13"/>
          <p:cNvSpPr/>
          <p:nvPr/>
        </p:nvSpPr>
        <p:spPr>
          <a:xfrm>
            <a:off x="876820" y="2069606"/>
            <a:ext cx="10438044" cy="541020"/>
          </a:xfrm>
          <a:prstGeom prst="rect">
            <a:avLst/>
          </a:prstGeom>
          <a:ln w="19050">
            <a:solidFill>
              <a:schemeClr val="tx1"/>
            </a:solidFill>
          </a:ln>
        </p:spPr>
        <p:txBody>
          <a:bodyPr wrap="square" lIns="121916" tIns="60957" rIns="121916" bIns="60957">
            <a:spAutoFit/>
          </a:bodyPr>
          <a:lstStyle/>
          <a:p>
            <a:pPr algn="just">
              <a:lnSpc>
                <a:spcPct val="114000"/>
              </a:lnSpc>
            </a:pPr>
            <a:r>
              <a:rPr lang="zh-CN" altLang="en-US" sz="2400">
                <a:solidFill>
                  <a:schemeClr val="tx1">
                    <a:lumMod val="85000"/>
                    <a:lumOff val="15000"/>
                  </a:schemeClr>
                </a:solidFill>
                <a:latin typeface="黑体" panose="02010609060101010101" pitchFamily="49" charset="-122"/>
                <a:ea typeface="黑体" panose="02010609060101010101" pitchFamily="49" charset="-122"/>
                <a:cs typeface="黑体" panose="02010609060101010101" pitchFamily="49" charset="-122"/>
              </a:rPr>
              <a:t>你是歌德，但你是社会主义时代新中国的歌德。    </a:t>
            </a: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——周扬</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2" name="组合 2"/>
          <p:cNvGrpSpPr/>
          <p:nvPr/>
        </p:nvGrpSpPr>
        <p:grpSpPr>
          <a:xfrm>
            <a:off x="0" y="650830"/>
            <a:ext cx="12192000" cy="53170"/>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导读识人</a:t>
            </a:r>
            <a:endParaRPr lang="zh-CN" altLang="en-US" sz="5400" b="1" smtClean="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762000" y="1530350"/>
            <a:ext cx="10478770" cy="1471035"/>
            <a:chOff x="1197597" y="3409937"/>
            <a:chExt cx="4417442" cy="876515"/>
          </a:xfrm>
        </p:grpSpPr>
        <p:sp>
          <p:nvSpPr>
            <p:cNvPr id="22" name="矩形 9"/>
            <p:cNvSpPr>
              <a:spLocks noChangeArrowheads="1"/>
            </p:cNvSpPr>
            <p:nvPr/>
          </p:nvSpPr>
          <p:spPr bwMode="auto">
            <a:xfrm>
              <a:off x="4894477" y="3409937"/>
              <a:ext cx="720562"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2800" b="0" smtClean="0">
                  <a:solidFill>
                    <a:schemeClr val="bg1"/>
                  </a:solidFill>
                  <a:latin typeface="楷体" panose="02010609060101010101" pitchFamily="49" charset="-122"/>
                  <a:ea typeface="楷体" panose="02010609060101010101" pitchFamily="49" charset="-122"/>
                </a:rPr>
                <a:t>扶夷江</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27" name="矩形 9"/>
            <p:cNvSpPr>
              <a:spLocks noChangeArrowheads="1"/>
            </p:cNvSpPr>
            <p:nvPr/>
          </p:nvSpPr>
          <p:spPr bwMode="auto">
            <a:xfrm>
              <a:off x="2625036" y="3989814"/>
              <a:ext cx="1155556" cy="29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2800" b="0" smtClean="0">
                  <a:solidFill>
                    <a:schemeClr val="bg1"/>
                  </a:solidFill>
                  <a:latin typeface="楷体" panose="02010609060101010101" pitchFamily="49" charset="-122"/>
                  <a:ea typeface="楷体" panose="02010609060101010101" pitchFamily="49" charset="-122"/>
                </a:rPr>
                <a:t>天一巷</a:t>
              </a:r>
              <a:endParaRPr lang="zh-CN" altLang="en-US" sz="2800" b="0">
                <a:solidFill>
                  <a:schemeClr val="bg1"/>
                </a:solidFill>
                <a:latin typeface="楷体" panose="02010609060101010101" pitchFamily="49" charset="-122"/>
                <a:ea typeface="楷体" panose="02010609060101010101" pitchFamily="49" charset="-122"/>
              </a:endParaRPr>
            </a:p>
          </p:txBody>
        </p:sp>
        <p:sp>
          <p:nvSpPr>
            <p:cNvPr id="31" name="圆角矩形 30"/>
            <p:cNvSpPr/>
            <p:nvPr/>
          </p:nvSpPr>
          <p:spPr>
            <a:xfrm>
              <a:off x="1197597" y="3428275"/>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latin typeface="微软雅黑" panose="020B0503020204020204" pitchFamily="34" charset="-122"/>
                  <a:ea typeface="微软雅黑" panose="020B0503020204020204" pitchFamily="34" charset="-122"/>
                </a:rPr>
                <a:t>对郭沫若的评价</a:t>
              </a:r>
              <a:endParaRPr lang="zh-CN" altLang="en-US" sz="2800" b="1" smtClean="0">
                <a:latin typeface="微软雅黑" panose="020B0503020204020204" pitchFamily="34" charset="-122"/>
                <a:ea typeface="微软雅黑" panose="020B0503020204020204" pitchFamily="34" charset="-122"/>
              </a:endParaRPr>
            </a:p>
          </p:txBody>
        </p:sp>
      </p:grpSp>
      <p:pic>
        <p:nvPicPr>
          <p:cNvPr id="16" name="图片 15" descr="guomoruo_6811435"/>
          <p:cNvPicPr>
            <a:picLocks noChangeAspect="1"/>
          </p:cNvPicPr>
          <p:nvPr/>
        </p:nvPicPr>
        <p:blipFill>
          <a:blip r:embed="rId1"/>
          <a:stretch>
            <a:fillRect/>
          </a:stretch>
        </p:blipFill>
        <p:spPr>
          <a:xfrm>
            <a:off x="876935" y="2802255"/>
            <a:ext cx="4394835" cy="35490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50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edge">
                                      <p:cBhvr>
                                        <p:cTn id="18" dur="2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ircle(in)">
                                      <p:cBhvr>
                                        <p:cTn id="2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705adf9a690443fbf98d97a0903bac5_r"/>
          <p:cNvPicPr>
            <a:picLocks noChangeAspect="1"/>
          </p:cNvPicPr>
          <p:nvPr/>
        </p:nvPicPr>
        <p:blipFill>
          <a:blip r:embed="rId1"/>
          <a:stretch>
            <a:fillRect/>
          </a:stretch>
        </p:blipFill>
        <p:spPr>
          <a:xfrm>
            <a:off x="-9525" y="-1270"/>
            <a:ext cx="12183745" cy="6842760"/>
          </a:xfrm>
          <a:prstGeom prst="rect">
            <a:avLst/>
          </a:prstGeom>
        </p:spPr>
      </p:pic>
      <p:sp>
        <p:nvSpPr>
          <p:cNvPr id="59" name="矩形 58"/>
          <p:cNvSpPr/>
          <p:nvPr/>
        </p:nvSpPr>
        <p:spPr bwMode="auto">
          <a:xfrm>
            <a:off x="2818130" y="1699895"/>
            <a:ext cx="6556375" cy="2282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anchor="ctr"/>
          <a:lstStyle/>
          <a:p>
            <a:pPr algn="ctr"/>
            <a:r>
              <a:rPr lang="zh-CN" altLang="en-US" sz="11500" b="1" smtClean="0">
                <a:solidFill>
                  <a:srgbClr val="FFFF00"/>
                </a:solidFill>
                <a:latin typeface="微软雅黑" panose="020B0503020204020204" pitchFamily="34" charset="-122"/>
                <a:ea typeface="微软雅黑" panose="020B0503020204020204" pitchFamily="34" charset="-122"/>
                <a:sym typeface="+mn-ea"/>
              </a:rPr>
              <a:t>朗读辨境</a:t>
            </a:r>
            <a:endParaRPr lang="zh-CN" altLang="en-US" sz="11500" b="1" smtClean="0">
              <a:solidFill>
                <a:srgbClr val="FFFF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3980" y="1302385"/>
            <a:ext cx="7171055" cy="534035"/>
          </a:xfrm>
          <a:prstGeom prst="rect">
            <a:avLst/>
          </a:prstGeom>
          <a:solidFill>
            <a:srgbClr val="00B0F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a:solidFill>
                  <a:schemeClr val="bg1"/>
                </a:solidFill>
                <a:sym typeface="+mn-ea"/>
              </a:rPr>
              <a:t>立在地球边上放号</a:t>
            </a:r>
            <a:endParaRPr lang="zh-CN" altLang="en-US" sz="2400" b="1" spc="600" smtClean="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8" name="矩形 7"/>
          <p:cNvSpPr/>
          <p:nvPr/>
        </p:nvSpPr>
        <p:spPr>
          <a:xfrm>
            <a:off x="94615" y="2007235"/>
            <a:ext cx="7170420" cy="4399915"/>
          </a:xfrm>
          <a:prstGeom prst="rect">
            <a:avLst/>
          </a:prstGeom>
          <a:noFill/>
          <a:ln w="190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ts val="4800"/>
              </a:lnSpc>
              <a:buNone/>
            </a:pPr>
            <a:r>
              <a:rPr lang="zh-CN" altLang="en-US" sz="2000" b="1">
                <a:sym typeface="+mn-ea"/>
              </a:rPr>
              <a:t>无数的白云正在空中怒涌</a:t>
            </a:r>
            <a:endParaRPr lang="zh-CN" altLang="en-US" sz="2000" b="1"/>
          </a:p>
          <a:p>
            <a:pPr fontAlgn="auto">
              <a:lnSpc>
                <a:spcPts val="4800"/>
              </a:lnSpc>
              <a:buNone/>
            </a:pPr>
            <a:r>
              <a:rPr lang="zh-CN" altLang="en-US" sz="2000" b="1">
                <a:sym typeface="+mn-ea"/>
              </a:rPr>
              <a:t>啊啊！好幅壮丽的北冰洋的晴景哟！</a:t>
            </a:r>
            <a:endParaRPr lang="zh-CN" altLang="en-US" sz="2000" b="1"/>
          </a:p>
          <a:p>
            <a:pPr fontAlgn="auto">
              <a:lnSpc>
                <a:spcPts val="4800"/>
              </a:lnSpc>
              <a:buNone/>
            </a:pPr>
            <a:r>
              <a:rPr lang="zh-CN" altLang="en-US" sz="2000" b="1">
                <a:sym typeface="+mn-ea"/>
              </a:rPr>
              <a:t>无限的太平洋提起他全身的力量要把地球推倒。</a:t>
            </a:r>
            <a:endParaRPr lang="zh-CN" altLang="en-US" sz="2000" b="1"/>
          </a:p>
          <a:p>
            <a:pPr fontAlgn="auto">
              <a:lnSpc>
                <a:spcPts val="4800"/>
              </a:lnSpc>
              <a:buNone/>
            </a:pPr>
            <a:r>
              <a:rPr lang="zh-CN" altLang="en-US" sz="2000" b="1">
                <a:sym typeface="+mn-ea"/>
              </a:rPr>
              <a:t>啊啊！我眼前来了的滚滚洪涛哟！</a:t>
            </a:r>
            <a:endParaRPr lang="zh-CN" altLang="en-US" sz="2000" b="1"/>
          </a:p>
          <a:p>
            <a:pPr fontAlgn="auto">
              <a:lnSpc>
                <a:spcPts val="4800"/>
              </a:lnSpc>
              <a:buNone/>
            </a:pPr>
            <a:r>
              <a:rPr lang="zh-CN" altLang="en-US" sz="2000" b="1">
                <a:sym typeface="+mn-ea"/>
              </a:rPr>
              <a:t>啊啊！不断的毁坏，不断的创造，不断的努力哟！</a:t>
            </a:r>
            <a:endParaRPr lang="zh-CN" altLang="en-US" sz="2000" b="1"/>
          </a:p>
          <a:p>
            <a:pPr fontAlgn="auto">
              <a:lnSpc>
                <a:spcPts val="4800"/>
              </a:lnSpc>
              <a:buNone/>
            </a:pPr>
            <a:r>
              <a:rPr lang="zh-CN" altLang="en-US" sz="2000" b="1">
                <a:sym typeface="+mn-ea"/>
              </a:rPr>
              <a:t>啊啊！力哟！力哟！</a:t>
            </a:r>
            <a:endParaRPr lang="zh-CN" altLang="en-US" sz="2000" b="1"/>
          </a:p>
          <a:p>
            <a:pPr fontAlgn="auto">
              <a:lnSpc>
                <a:spcPts val="4800"/>
              </a:lnSpc>
              <a:buNone/>
            </a:pPr>
            <a:r>
              <a:rPr lang="zh-CN" altLang="en-US" sz="2000" b="1">
                <a:sym typeface="+mn-ea"/>
              </a:rPr>
              <a:t>力的绘画，力的舞蹈，力的音乐，力的诗歌，力的</a:t>
            </a:r>
            <a:r>
              <a:rPr lang="en-US" altLang="zh-CN" sz="2000" b="1">
                <a:sym typeface="+mn-ea"/>
              </a:rPr>
              <a:t>Rhythm</a:t>
            </a:r>
            <a:r>
              <a:rPr lang="zh-CN" altLang="en-US" sz="2000" b="1">
                <a:sym typeface="+mn-ea"/>
              </a:rPr>
              <a:t>哟！</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cs typeface="+mn-ea"/>
              <a:sym typeface="+mn-ea"/>
            </a:endParaRPr>
          </a:p>
        </p:txBody>
      </p:sp>
      <p:sp>
        <p:nvSpPr>
          <p:cNvPr id="11" name="矩形 10">
            <a:hlinkClick r:id="rId1" action="ppaction://hlinkfile"/>
          </p:cNvPr>
          <p:cNvSpPr/>
          <p:nvPr/>
        </p:nvSpPr>
        <p:spPr>
          <a:xfrm>
            <a:off x="7460615" y="1302385"/>
            <a:ext cx="4489450" cy="607695"/>
          </a:xfrm>
          <a:prstGeom prst="rect">
            <a:avLst/>
          </a:prstGeom>
          <a:solidFill>
            <a:srgbClr val="FFC00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800" b="1">
                <a:solidFill>
                  <a:schemeClr val="tx1">
                    <a:lumMod val="50000"/>
                    <a:lumOff val="50000"/>
                  </a:schemeClr>
                </a:solidFill>
                <a:latin typeface="微软雅黑" panose="020B0503020204020204" pitchFamily="34" charset="-122"/>
                <a:ea typeface="微软雅黑" panose="020B0503020204020204" pitchFamily="34" charset="-122"/>
              </a:rPr>
              <a:t>视频朗诵欣赏</a:t>
            </a:r>
            <a:endParaRPr lang="zh-CN" altLang="en-US" sz="2800"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4" name="组合 2"/>
          <p:cNvGrpSpPr/>
          <p:nvPr/>
        </p:nvGrpSpPr>
        <p:grpSpPr>
          <a:xfrm>
            <a:off x="0" y="650830"/>
            <a:ext cx="12192000" cy="53170"/>
            <a:chOff x="0" y="542924"/>
            <a:chExt cx="12190413" cy="53182"/>
          </a:xfrm>
        </p:grpSpPr>
        <p:sp>
          <p:nvSpPr>
            <p:cNvPr id="2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朗读辨境</a:t>
            </a:r>
            <a:endParaRPr lang="zh-CN" altLang="en-US" sz="5400" b="1" smtClean="0">
              <a:latin typeface="微软雅黑" panose="020B0503020204020204" pitchFamily="34" charset="-122"/>
              <a:ea typeface="微软雅黑" panose="020B0503020204020204" pitchFamily="34" charset="-122"/>
            </a:endParaRPr>
          </a:p>
        </p:txBody>
      </p:sp>
      <p:pic>
        <p:nvPicPr>
          <p:cNvPr id="2" name="图片 1" descr="微信图片_20190822220218">
            <a:hlinkClick r:id="rId2" action="ppaction://hlinkfile"/>
          </p:cNvPr>
          <p:cNvPicPr>
            <a:picLocks noChangeAspect="1"/>
          </p:cNvPicPr>
          <p:nvPr/>
        </p:nvPicPr>
        <p:blipFill>
          <a:blip r:embed="rId3"/>
          <a:stretch>
            <a:fillRect/>
          </a:stretch>
        </p:blipFill>
        <p:spPr>
          <a:xfrm>
            <a:off x="7459980" y="2007235"/>
            <a:ext cx="4489450" cy="43999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ppt_x</p:attrName>
                                        </p:attrNameLst>
                                      </p:cBhvr>
                                      <p:tavLst>
                                        <p:tav tm="0">
                                          <p:val>
                                            <p:strVal val="#ppt_x-#ppt_w/2"/>
                                          </p:val>
                                        </p:tav>
                                        <p:tav tm="100000">
                                          <p:val>
                                            <p:strVal val="#ppt_x"/>
                                          </p:val>
                                        </p:tav>
                                      </p:tavLst>
                                    </p:anim>
                                    <p:anim calcmode="lin" valueType="num">
                                      <p:cBhvr>
                                        <p:cTn id="14" dur="500" fill="hold"/>
                                        <p:tgtEl>
                                          <p:spTgt spid="8"/>
                                        </p:tgtEl>
                                        <p:attrNameLst>
                                          <p:attrName>ppt_y</p:attrName>
                                        </p:attrNameLst>
                                      </p:cBhvr>
                                      <p:tavLst>
                                        <p:tav tm="0">
                                          <p:val>
                                            <p:strVal val="#ppt_y"/>
                                          </p:val>
                                        </p:tav>
                                        <p:tav tm="100000">
                                          <p:val>
                                            <p:strVal val="#ppt_y"/>
                                          </p:val>
                                        </p:tav>
                                      </p:tavLst>
                                    </p:anim>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2"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ppt_x+#ppt_w/2"/>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0"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edge">
                                      <p:cBhvr>
                                        <p:cTn id="2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363167"/>
            <a:ext cx="12192001" cy="2391588"/>
          </a:xfrm>
          <a:prstGeom prst="rect">
            <a:avLst/>
          </a:prstGeom>
          <a:blipFill dpi="0" rotWithShape="1">
            <a:blip r:embed="rId1"/>
            <a:tile tx="0" ty="0" sx="70000" sy="7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
              <a:latin typeface="微软雅黑" panose="020B0503020204020204" pitchFamily="34" charset="-122"/>
              <a:ea typeface="微软雅黑" panose="020B0503020204020204" pitchFamily="34" charset="-122"/>
            </a:endParaRPr>
          </a:p>
        </p:txBody>
      </p:sp>
      <p:sp>
        <p:nvSpPr>
          <p:cNvPr id="7" name="矩形 6"/>
          <p:cNvSpPr/>
          <p:nvPr/>
        </p:nvSpPr>
        <p:spPr>
          <a:xfrm>
            <a:off x="1534795" y="3220720"/>
            <a:ext cx="3792220" cy="534035"/>
          </a:xfrm>
          <a:prstGeom prst="rect">
            <a:avLst/>
          </a:prstGeom>
          <a:solidFill>
            <a:srgbClr val="00B0F0"/>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a:solidFill>
                  <a:schemeClr val="bg1"/>
                </a:solidFill>
                <a:sym typeface="+mn-ea"/>
              </a:rPr>
              <a:t>立在地球边上放号</a:t>
            </a:r>
            <a:endParaRPr lang="zh-CN" altLang="en-US" sz="2400" b="1" spc="600" smtClean="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8" name="矩形 7"/>
          <p:cNvSpPr/>
          <p:nvPr/>
        </p:nvSpPr>
        <p:spPr>
          <a:xfrm>
            <a:off x="94615" y="3830955"/>
            <a:ext cx="7170420" cy="2963545"/>
          </a:xfrm>
          <a:prstGeom prst="rect">
            <a:avLst/>
          </a:prstGeom>
          <a:noFill/>
          <a:ln w="19050">
            <a:solidFill>
              <a:schemeClr val="tx1"/>
            </a:solid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ts val="3200"/>
              </a:lnSpc>
              <a:buNone/>
            </a:pPr>
            <a:r>
              <a:rPr lang="zh-CN" altLang="en-US" sz="2000" b="1">
                <a:sym typeface="+mn-ea"/>
              </a:rPr>
              <a:t>无数的白云正在空中怒涌</a:t>
            </a:r>
            <a:endParaRPr lang="zh-CN" altLang="en-US" sz="2000" b="1"/>
          </a:p>
          <a:p>
            <a:pPr fontAlgn="auto">
              <a:lnSpc>
                <a:spcPts val="3200"/>
              </a:lnSpc>
              <a:buNone/>
            </a:pPr>
            <a:r>
              <a:rPr lang="zh-CN" altLang="en-US" sz="2000" b="1">
                <a:sym typeface="+mn-ea"/>
              </a:rPr>
              <a:t>啊啊！好幅壮丽的北冰洋的晴景哟！</a:t>
            </a:r>
            <a:endParaRPr lang="zh-CN" altLang="en-US" sz="2000" b="1"/>
          </a:p>
          <a:p>
            <a:pPr fontAlgn="auto">
              <a:lnSpc>
                <a:spcPts val="3200"/>
              </a:lnSpc>
              <a:buNone/>
            </a:pPr>
            <a:r>
              <a:rPr lang="zh-CN" altLang="en-US" sz="2000" b="1">
                <a:sym typeface="+mn-ea"/>
              </a:rPr>
              <a:t>无限的太平洋提起他全身的力量要把地球推倒。</a:t>
            </a:r>
            <a:endParaRPr lang="zh-CN" altLang="en-US" sz="2000" b="1"/>
          </a:p>
          <a:p>
            <a:pPr fontAlgn="auto">
              <a:lnSpc>
                <a:spcPts val="3200"/>
              </a:lnSpc>
              <a:buNone/>
            </a:pPr>
            <a:r>
              <a:rPr lang="zh-CN" altLang="en-US" sz="2000" b="1">
                <a:sym typeface="+mn-ea"/>
              </a:rPr>
              <a:t>啊啊！我眼前来了的滚滚洪涛哟！</a:t>
            </a:r>
            <a:endParaRPr lang="zh-CN" altLang="en-US" sz="2000" b="1"/>
          </a:p>
          <a:p>
            <a:pPr fontAlgn="auto">
              <a:lnSpc>
                <a:spcPts val="3200"/>
              </a:lnSpc>
              <a:buNone/>
            </a:pPr>
            <a:r>
              <a:rPr lang="zh-CN" altLang="en-US" sz="2000" b="1">
                <a:sym typeface="+mn-ea"/>
              </a:rPr>
              <a:t>啊啊！不断的毁坏，不断的创造，不断的努力哟！</a:t>
            </a:r>
            <a:endParaRPr lang="zh-CN" altLang="en-US" sz="2000" b="1"/>
          </a:p>
          <a:p>
            <a:pPr fontAlgn="auto">
              <a:lnSpc>
                <a:spcPts val="3200"/>
              </a:lnSpc>
              <a:buNone/>
            </a:pPr>
            <a:r>
              <a:rPr lang="zh-CN" altLang="en-US" sz="2000" b="1">
                <a:sym typeface="+mn-ea"/>
              </a:rPr>
              <a:t>啊啊！力哟！力哟！</a:t>
            </a:r>
            <a:endParaRPr lang="zh-CN" altLang="en-US" sz="2000" b="1"/>
          </a:p>
          <a:p>
            <a:pPr fontAlgn="auto">
              <a:lnSpc>
                <a:spcPts val="3200"/>
              </a:lnSpc>
              <a:buNone/>
            </a:pPr>
            <a:r>
              <a:rPr lang="zh-CN" altLang="en-US" sz="2000" b="1">
                <a:sym typeface="+mn-ea"/>
              </a:rPr>
              <a:t>力的绘画，力的舞蹈，力的音乐，力的诗歌，力的</a:t>
            </a:r>
            <a:r>
              <a:rPr lang="en-US" altLang="zh-CN" sz="2000" b="1">
                <a:sym typeface="+mn-ea"/>
              </a:rPr>
              <a:t>Rhythm</a:t>
            </a:r>
            <a:r>
              <a:rPr lang="zh-CN" altLang="en-US" sz="2000" b="1">
                <a:sym typeface="+mn-ea"/>
              </a:rPr>
              <a:t>哟！</a:t>
            </a:r>
            <a:endParaRPr lang="zh-CN" altLang="en-US" sz="2000" b="1">
              <a:solidFill>
                <a:schemeClr val="tx1">
                  <a:lumMod val="50000"/>
                  <a:lumOff val="50000"/>
                </a:schemeClr>
              </a:solidFill>
              <a:latin typeface="微软雅黑" panose="020B0503020204020204" pitchFamily="34" charset="-122"/>
              <a:ea typeface="微软雅黑" panose="020B0503020204020204" pitchFamily="34" charset="-122"/>
              <a:cs typeface="+mn-ea"/>
              <a:sym typeface="+mn-ea"/>
            </a:endParaRPr>
          </a:p>
        </p:txBody>
      </p:sp>
      <p:sp>
        <p:nvSpPr>
          <p:cNvPr id="11" name="矩形 10"/>
          <p:cNvSpPr/>
          <p:nvPr/>
        </p:nvSpPr>
        <p:spPr>
          <a:xfrm>
            <a:off x="7536815" y="3830955"/>
            <a:ext cx="437261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2000" b="1">
                <a:solidFill>
                  <a:schemeClr val="tx1">
                    <a:lumMod val="50000"/>
                    <a:lumOff val="50000"/>
                  </a:schemeClr>
                </a:solidFill>
                <a:latin typeface="黑体" panose="02010609060101010101" pitchFamily="49" charset="-122"/>
                <a:ea typeface="黑体" panose="02010609060101010101" pitchFamily="49" charset="-122"/>
              </a:rPr>
              <a:t>这首诗给人的主要感受和印象是什么？</a:t>
            </a:r>
            <a:endParaRPr lang="zh-CN" altLang="en-US" sz="2000" b="1">
              <a:solidFill>
                <a:schemeClr val="tx1">
                  <a:lumMod val="50000"/>
                  <a:lumOff val="50000"/>
                </a:schemeClr>
              </a:solidFill>
              <a:latin typeface="黑体" panose="02010609060101010101" pitchFamily="49" charset="-122"/>
              <a:ea typeface="黑体" panose="02010609060101010101" pitchFamily="49" charset="-122"/>
            </a:endParaRPr>
          </a:p>
        </p:txBody>
      </p:sp>
      <p:grpSp>
        <p:nvGrpSpPr>
          <p:cNvPr id="21" name="组合 20"/>
          <p:cNvGrpSpPr/>
          <p:nvPr/>
        </p:nvGrpSpPr>
        <p:grpSpPr>
          <a:xfrm>
            <a:off x="7666355" y="4493895"/>
            <a:ext cx="1308735" cy="647551"/>
            <a:chOff x="10019156" y="5929971"/>
            <a:chExt cx="647700" cy="647700"/>
          </a:xfrm>
        </p:grpSpPr>
        <p:sp>
          <p:nvSpPr>
            <p:cNvPr id="22" name="椭圆 21"/>
            <p:cNvSpPr/>
            <p:nvPr/>
          </p:nvSpPr>
          <p:spPr>
            <a:xfrm>
              <a:off x="10019156" y="5929971"/>
              <a:ext cx="647700" cy="647700"/>
            </a:xfrm>
            <a:prstGeom prst="ellipse">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23" name="矩形 22"/>
            <p:cNvSpPr/>
            <p:nvPr/>
          </p:nvSpPr>
          <p:spPr>
            <a:xfrm>
              <a:off x="10089284" y="5986056"/>
              <a:ext cx="507445" cy="5341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cs typeface="+mn-ea"/>
                </a:rPr>
                <a:t>宏伟</a:t>
              </a:r>
              <a:endParaRPr lang="en-US" altLang="zh-CN" sz="2400" b="1" smtClean="0">
                <a:solidFill>
                  <a:schemeClr val="bg1"/>
                </a:solidFill>
                <a:latin typeface="微软雅黑" panose="020B0503020204020204" pitchFamily="34" charset="-122"/>
                <a:ea typeface="微软雅黑" panose="020B0503020204020204" pitchFamily="34" charset="-122"/>
                <a:cs typeface="+mn-ea"/>
              </a:endParaRPr>
            </a:p>
          </p:txBody>
        </p:sp>
      </p:grpSp>
      <p:grpSp>
        <p:nvGrpSpPr>
          <p:cNvPr id="24" name="组合 2"/>
          <p:cNvGrpSpPr/>
          <p:nvPr/>
        </p:nvGrpSpPr>
        <p:grpSpPr>
          <a:xfrm>
            <a:off x="0" y="650830"/>
            <a:ext cx="12192000" cy="53170"/>
            <a:chOff x="0" y="542924"/>
            <a:chExt cx="12190413" cy="53182"/>
          </a:xfrm>
        </p:grpSpPr>
        <p:sp>
          <p:nvSpPr>
            <p:cNvPr id="2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762000" y="160020"/>
            <a:ext cx="3422650" cy="1026160"/>
          </a:xfrm>
          <a:prstGeom prst="roundRect">
            <a:avLst>
              <a:gd name="adj" fmla="val 41676"/>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smtClean="0">
                <a:latin typeface="微软雅黑" panose="020B0503020204020204" pitchFamily="34" charset="-122"/>
                <a:ea typeface="微软雅黑" panose="020B0503020204020204" pitchFamily="34" charset="-122"/>
              </a:rPr>
              <a:t>朗读辨境</a:t>
            </a:r>
            <a:endParaRPr lang="zh-CN" altLang="en-US" sz="5400" b="1" smtClean="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0042525" y="4493895"/>
            <a:ext cx="1308735" cy="647551"/>
            <a:chOff x="10019156" y="5929971"/>
            <a:chExt cx="647700" cy="647700"/>
          </a:xfrm>
        </p:grpSpPr>
        <p:sp>
          <p:nvSpPr>
            <p:cNvPr id="29" name="椭圆 28"/>
            <p:cNvSpPr/>
            <p:nvPr/>
          </p:nvSpPr>
          <p:spPr>
            <a:xfrm>
              <a:off x="10019156" y="5929971"/>
              <a:ext cx="647700" cy="647700"/>
            </a:xfrm>
            <a:prstGeom prst="ellipse">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30" name="矩形 29"/>
            <p:cNvSpPr/>
            <p:nvPr/>
          </p:nvSpPr>
          <p:spPr>
            <a:xfrm>
              <a:off x="10089284" y="5986056"/>
              <a:ext cx="507445" cy="5341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cs typeface="+mn-ea"/>
                </a:rPr>
                <a:t>强力</a:t>
              </a:r>
              <a:endParaRPr lang="en-US" altLang="zh-CN" sz="2400" b="1" smtClean="0">
                <a:solidFill>
                  <a:schemeClr val="bg1"/>
                </a:solidFill>
                <a:latin typeface="微软雅黑" panose="020B0503020204020204" pitchFamily="34" charset="-122"/>
                <a:ea typeface="微软雅黑" panose="020B0503020204020204" pitchFamily="34" charset="-122"/>
                <a:cs typeface="+mn-ea"/>
              </a:endParaRPr>
            </a:p>
          </p:txBody>
        </p:sp>
      </p:grpSp>
      <p:grpSp>
        <p:nvGrpSpPr>
          <p:cNvPr id="31" name="组合 30"/>
          <p:cNvGrpSpPr/>
          <p:nvPr/>
        </p:nvGrpSpPr>
        <p:grpSpPr>
          <a:xfrm>
            <a:off x="7666355" y="5698490"/>
            <a:ext cx="1308735" cy="647551"/>
            <a:chOff x="10019156" y="5929971"/>
            <a:chExt cx="647700" cy="647700"/>
          </a:xfrm>
        </p:grpSpPr>
        <p:sp>
          <p:nvSpPr>
            <p:cNvPr id="32" name="椭圆 31"/>
            <p:cNvSpPr/>
            <p:nvPr/>
          </p:nvSpPr>
          <p:spPr>
            <a:xfrm>
              <a:off x="10019156" y="5929971"/>
              <a:ext cx="647700" cy="647700"/>
            </a:xfrm>
            <a:prstGeom prst="ellipse">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33" name="矩形 32"/>
            <p:cNvSpPr/>
            <p:nvPr/>
          </p:nvSpPr>
          <p:spPr>
            <a:xfrm>
              <a:off x="10089284" y="5986056"/>
              <a:ext cx="507445" cy="5341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cs typeface="+mn-ea"/>
                </a:rPr>
                <a:t>壮丽</a:t>
              </a:r>
              <a:endParaRPr lang="en-US" altLang="zh-CN" sz="2400" b="1" smtClean="0">
                <a:solidFill>
                  <a:schemeClr val="bg1"/>
                </a:solidFill>
                <a:latin typeface="微软雅黑" panose="020B0503020204020204" pitchFamily="34" charset="-122"/>
                <a:ea typeface="微软雅黑" panose="020B0503020204020204" pitchFamily="34" charset="-122"/>
                <a:cs typeface="+mn-ea"/>
              </a:endParaRPr>
            </a:p>
          </p:txBody>
        </p:sp>
      </p:grpSp>
      <p:grpSp>
        <p:nvGrpSpPr>
          <p:cNvPr id="34" name="组合 33"/>
          <p:cNvGrpSpPr/>
          <p:nvPr/>
        </p:nvGrpSpPr>
        <p:grpSpPr>
          <a:xfrm>
            <a:off x="10184130" y="5697220"/>
            <a:ext cx="1308735" cy="647551"/>
            <a:chOff x="10019156" y="5929971"/>
            <a:chExt cx="647700" cy="647700"/>
          </a:xfrm>
        </p:grpSpPr>
        <p:sp>
          <p:nvSpPr>
            <p:cNvPr id="35" name="椭圆 34"/>
            <p:cNvSpPr/>
            <p:nvPr/>
          </p:nvSpPr>
          <p:spPr>
            <a:xfrm>
              <a:off x="10019156" y="5929971"/>
              <a:ext cx="647700" cy="647700"/>
            </a:xfrm>
            <a:prstGeom prst="ellipse">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微软雅黑" panose="020B0503020204020204" pitchFamily="34" charset="-122"/>
                <a:ea typeface="微软雅黑" panose="020B0503020204020204" pitchFamily="34" charset="-122"/>
              </a:endParaRPr>
            </a:p>
          </p:txBody>
        </p:sp>
        <p:sp>
          <p:nvSpPr>
            <p:cNvPr id="37" name="矩形 36"/>
            <p:cNvSpPr/>
            <p:nvPr/>
          </p:nvSpPr>
          <p:spPr>
            <a:xfrm>
              <a:off x="10089284" y="5986056"/>
              <a:ext cx="507445" cy="5341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2400" b="1" smtClean="0">
                  <a:solidFill>
                    <a:schemeClr val="bg1"/>
                  </a:solidFill>
                  <a:latin typeface="微软雅黑" panose="020B0503020204020204" pitchFamily="34" charset="-122"/>
                  <a:ea typeface="微软雅黑" panose="020B0503020204020204" pitchFamily="34" charset="-122"/>
                  <a:cs typeface="+mn-ea"/>
                </a:rPr>
                <a:t>炽热</a:t>
              </a:r>
              <a:endParaRPr lang="en-US" altLang="zh-CN" sz="2400" b="1" smtClean="0">
                <a:solidFill>
                  <a:schemeClr val="bg1"/>
                </a:solidFill>
                <a:latin typeface="微软雅黑" panose="020B0503020204020204" pitchFamily="34" charset="-122"/>
                <a:ea typeface="微软雅黑" panose="020B0503020204020204" pitchFamily="34" charset="-122"/>
                <a:cs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amond(in)">
                                      <p:cBhvr>
                                        <p:cTn id="7" dur="2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edge">
                                      <p:cBhvr>
                                        <p:cTn id="12" dur="20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edge">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80">
                                          <p:stCondLst>
                                            <p:cond delay="0"/>
                                          </p:stCondLst>
                                        </p:cTn>
                                        <p:tgtEl>
                                          <p:spTgt spid="21"/>
                                        </p:tgtEl>
                                      </p:cBhvr>
                                    </p:animEffect>
                                    <p:anim calcmode="lin" valueType="num">
                                      <p:cBhvr>
                                        <p:cTn id="3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3" dur="26">
                                          <p:stCondLst>
                                            <p:cond delay="650"/>
                                          </p:stCondLst>
                                        </p:cTn>
                                        <p:tgtEl>
                                          <p:spTgt spid="21"/>
                                        </p:tgtEl>
                                      </p:cBhvr>
                                      <p:to x="100000" y="60000"/>
                                    </p:animScale>
                                    <p:animScale>
                                      <p:cBhvr>
                                        <p:cTn id="44" dur="166" decel="50000">
                                          <p:stCondLst>
                                            <p:cond delay="676"/>
                                          </p:stCondLst>
                                        </p:cTn>
                                        <p:tgtEl>
                                          <p:spTgt spid="21"/>
                                        </p:tgtEl>
                                      </p:cBhvr>
                                      <p:to x="100000" y="100000"/>
                                    </p:animScale>
                                    <p:animScale>
                                      <p:cBhvr>
                                        <p:cTn id="45" dur="26">
                                          <p:stCondLst>
                                            <p:cond delay="1312"/>
                                          </p:stCondLst>
                                        </p:cTn>
                                        <p:tgtEl>
                                          <p:spTgt spid="21"/>
                                        </p:tgtEl>
                                      </p:cBhvr>
                                      <p:to x="100000" y="80000"/>
                                    </p:animScale>
                                    <p:animScale>
                                      <p:cBhvr>
                                        <p:cTn id="46" dur="166" decel="50000">
                                          <p:stCondLst>
                                            <p:cond delay="1338"/>
                                          </p:stCondLst>
                                        </p:cTn>
                                        <p:tgtEl>
                                          <p:spTgt spid="21"/>
                                        </p:tgtEl>
                                      </p:cBhvr>
                                      <p:to x="100000" y="100000"/>
                                    </p:animScale>
                                    <p:animScale>
                                      <p:cBhvr>
                                        <p:cTn id="47" dur="26">
                                          <p:stCondLst>
                                            <p:cond delay="1642"/>
                                          </p:stCondLst>
                                        </p:cTn>
                                        <p:tgtEl>
                                          <p:spTgt spid="21"/>
                                        </p:tgtEl>
                                      </p:cBhvr>
                                      <p:to x="100000" y="90000"/>
                                    </p:animScale>
                                    <p:animScale>
                                      <p:cBhvr>
                                        <p:cTn id="48" dur="166" decel="50000">
                                          <p:stCondLst>
                                            <p:cond delay="1668"/>
                                          </p:stCondLst>
                                        </p:cTn>
                                        <p:tgtEl>
                                          <p:spTgt spid="21"/>
                                        </p:tgtEl>
                                      </p:cBhvr>
                                      <p:to x="100000" y="100000"/>
                                    </p:animScale>
                                    <p:animScale>
                                      <p:cBhvr>
                                        <p:cTn id="49" dur="26">
                                          <p:stCondLst>
                                            <p:cond delay="1808"/>
                                          </p:stCondLst>
                                        </p:cTn>
                                        <p:tgtEl>
                                          <p:spTgt spid="21"/>
                                        </p:tgtEl>
                                      </p:cBhvr>
                                      <p:to x="100000" y="95000"/>
                                    </p:animScale>
                                    <p:animScale>
                                      <p:cBhvr>
                                        <p:cTn id="50" dur="166" decel="50000">
                                          <p:stCondLst>
                                            <p:cond delay="1834"/>
                                          </p:stCondLst>
                                        </p:cTn>
                                        <p:tgtEl>
                                          <p:spTgt spid="21"/>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down)">
                                      <p:cBhvr>
                                        <p:cTn id="55" dur="580">
                                          <p:stCondLst>
                                            <p:cond delay="0"/>
                                          </p:stCondLst>
                                        </p:cTn>
                                        <p:tgtEl>
                                          <p:spTgt spid="28"/>
                                        </p:tgtEl>
                                      </p:cBhvr>
                                    </p:animEffect>
                                    <p:anim calcmode="lin" valueType="num">
                                      <p:cBhvr>
                                        <p:cTn id="56"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61" dur="26">
                                          <p:stCondLst>
                                            <p:cond delay="650"/>
                                          </p:stCondLst>
                                        </p:cTn>
                                        <p:tgtEl>
                                          <p:spTgt spid="28"/>
                                        </p:tgtEl>
                                      </p:cBhvr>
                                      <p:to x="100000" y="60000"/>
                                    </p:animScale>
                                    <p:animScale>
                                      <p:cBhvr>
                                        <p:cTn id="62" dur="166" decel="50000">
                                          <p:stCondLst>
                                            <p:cond delay="676"/>
                                          </p:stCondLst>
                                        </p:cTn>
                                        <p:tgtEl>
                                          <p:spTgt spid="28"/>
                                        </p:tgtEl>
                                      </p:cBhvr>
                                      <p:to x="100000" y="100000"/>
                                    </p:animScale>
                                    <p:animScale>
                                      <p:cBhvr>
                                        <p:cTn id="63" dur="26">
                                          <p:stCondLst>
                                            <p:cond delay="1312"/>
                                          </p:stCondLst>
                                        </p:cTn>
                                        <p:tgtEl>
                                          <p:spTgt spid="28"/>
                                        </p:tgtEl>
                                      </p:cBhvr>
                                      <p:to x="100000" y="80000"/>
                                    </p:animScale>
                                    <p:animScale>
                                      <p:cBhvr>
                                        <p:cTn id="64" dur="166" decel="50000">
                                          <p:stCondLst>
                                            <p:cond delay="1338"/>
                                          </p:stCondLst>
                                        </p:cTn>
                                        <p:tgtEl>
                                          <p:spTgt spid="28"/>
                                        </p:tgtEl>
                                      </p:cBhvr>
                                      <p:to x="100000" y="100000"/>
                                    </p:animScale>
                                    <p:animScale>
                                      <p:cBhvr>
                                        <p:cTn id="65" dur="26">
                                          <p:stCondLst>
                                            <p:cond delay="1642"/>
                                          </p:stCondLst>
                                        </p:cTn>
                                        <p:tgtEl>
                                          <p:spTgt spid="28"/>
                                        </p:tgtEl>
                                      </p:cBhvr>
                                      <p:to x="100000" y="90000"/>
                                    </p:animScale>
                                    <p:animScale>
                                      <p:cBhvr>
                                        <p:cTn id="66" dur="166" decel="50000">
                                          <p:stCondLst>
                                            <p:cond delay="1668"/>
                                          </p:stCondLst>
                                        </p:cTn>
                                        <p:tgtEl>
                                          <p:spTgt spid="28"/>
                                        </p:tgtEl>
                                      </p:cBhvr>
                                      <p:to x="100000" y="100000"/>
                                    </p:animScale>
                                    <p:animScale>
                                      <p:cBhvr>
                                        <p:cTn id="67" dur="26">
                                          <p:stCondLst>
                                            <p:cond delay="1808"/>
                                          </p:stCondLst>
                                        </p:cTn>
                                        <p:tgtEl>
                                          <p:spTgt spid="28"/>
                                        </p:tgtEl>
                                      </p:cBhvr>
                                      <p:to x="100000" y="95000"/>
                                    </p:animScale>
                                    <p:animScale>
                                      <p:cBhvr>
                                        <p:cTn id="68" dur="166" decel="50000">
                                          <p:stCondLst>
                                            <p:cond delay="1834"/>
                                          </p:stCondLst>
                                        </p:cTn>
                                        <p:tgtEl>
                                          <p:spTgt spid="28"/>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down)">
                                      <p:cBhvr>
                                        <p:cTn id="73" dur="580">
                                          <p:stCondLst>
                                            <p:cond delay="0"/>
                                          </p:stCondLst>
                                        </p:cTn>
                                        <p:tgtEl>
                                          <p:spTgt spid="31"/>
                                        </p:tgtEl>
                                      </p:cBhvr>
                                    </p:animEffect>
                                    <p:anim calcmode="lin" valueType="num">
                                      <p:cBhvr>
                                        <p:cTn id="74"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79" dur="26">
                                          <p:stCondLst>
                                            <p:cond delay="650"/>
                                          </p:stCondLst>
                                        </p:cTn>
                                        <p:tgtEl>
                                          <p:spTgt spid="31"/>
                                        </p:tgtEl>
                                      </p:cBhvr>
                                      <p:to x="100000" y="60000"/>
                                    </p:animScale>
                                    <p:animScale>
                                      <p:cBhvr>
                                        <p:cTn id="80" dur="166" decel="50000">
                                          <p:stCondLst>
                                            <p:cond delay="676"/>
                                          </p:stCondLst>
                                        </p:cTn>
                                        <p:tgtEl>
                                          <p:spTgt spid="31"/>
                                        </p:tgtEl>
                                      </p:cBhvr>
                                      <p:to x="100000" y="100000"/>
                                    </p:animScale>
                                    <p:animScale>
                                      <p:cBhvr>
                                        <p:cTn id="81" dur="26">
                                          <p:stCondLst>
                                            <p:cond delay="1312"/>
                                          </p:stCondLst>
                                        </p:cTn>
                                        <p:tgtEl>
                                          <p:spTgt spid="31"/>
                                        </p:tgtEl>
                                      </p:cBhvr>
                                      <p:to x="100000" y="80000"/>
                                    </p:animScale>
                                    <p:animScale>
                                      <p:cBhvr>
                                        <p:cTn id="82" dur="166" decel="50000">
                                          <p:stCondLst>
                                            <p:cond delay="1338"/>
                                          </p:stCondLst>
                                        </p:cTn>
                                        <p:tgtEl>
                                          <p:spTgt spid="31"/>
                                        </p:tgtEl>
                                      </p:cBhvr>
                                      <p:to x="100000" y="100000"/>
                                    </p:animScale>
                                    <p:animScale>
                                      <p:cBhvr>
                                        <p:cTn id="83" dur="26">
                                          <p:stCondLst>
                                            <p:cond delay="1642"/>
                                          </p:stCondLst>
                                        </p:cTn>
                                        <p:tgtEl>
                                          <p:spTgt spid="31"/>
                                        </p:tgtEl>
                                      </p:cBhvr>
                                      <p:to x="100000" y="90000"/>
                                    </p:animScale>
                                    <p:animScale>
                                      <p:cBhvr>
                                        <p:cTn id="84" dur="166" decel="50000">
                                          <p:stCondLst>
                                            <p:cond delay="1668"/>
                                          </p:stCondLst>
                                        </p:cTn>
                                        <p:tgtEl>
                                          <p:spTgt spid="31"/>
                                        </p:tgtEl>
                                      </p:cBhvr>
                                      <p:to x="100000" y="100000"/>
                                    </p:animScale>
                                    <p:animScale>
                                      <p:cBhvr>
                                        <p:cTn id="85" dur="26">
                                          <p:stCondLst>
                                            <p:cond delay="1808"/>
                                          </p:stCondLst>
                                        </p:cTn>
                                        <p:tgtEl>
                                          <p:spTgt spid="31"/>
                                        </p:tgtEl>
                                      </p:cBhvr>
                                      <p:to x="100000" y="95000"/>
                                    </p:animScale>
                                    <p:animScale>
                                      <p:cBhvr>
                                        <p:cTn id="86" dur="166" decel="50000">
                                          <p:stCondLst>
                                            <p:cond delay="1834"/>
                                          </p:stCondLst>
                                        </p:cTn>
                                        <p:tgtEl>
                                          <p:spTgt spid="31"/>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nodeType="click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wipe(down)">
                                      <p:cBhvr>
                                        <p:cTn id="91" dur="580">
                                          <p:stCondLst>
                                            <p:cond delay="0"/>
                                          </p:stCondLst>
                                        </p:cTn>
                                        <p:tgtEl>
                                          <p:spTgt spid="34"/>
                                        </p:tgtEl>
                                      </p:cBhvr>
                                    </p:animEffect>
                                    <p:anim calcmode="lin" valueType="num">
                                      <p:cBhvr>
                                        <p:cTn id="92"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97" dur="26">
                                          <p:stCondLst>
                                            <p:cond delay="650"/>
                                          </p:stCondLst>
                                        </p:cTn>
                                        <p:tgtEl>
                                          <p:spTgt spid="34"/>
                                        </p:tgtEl>
                                      </p:cBhvr>
                                      <p:to x="100000" y="60000"/>
                                    </p:animScale>
                                    <p:animScale>
                                      <p:cBhvr>
                                        <p:cTn id="98" dur="166" decel="50000">
                                          <p:stCondLst>
                                            <p:cond delay="676"/>
                                          </p:stCondLst>
                                        </p:cTn>
                                        <p:tgtEl>
                                          <p:spTgt spid="34"/>
                                        </p:tgtEl>
                                      </p:cBhvr>
                                      <p:to x="100000" y="100000"/>
                                    </p:animScale>
                                    <p:animScale>
                                      <p:cBhvr>
                                        <p:cTn id="99" dur="26">
                                          <p:stCondLst>
                                            <p:cond delay="1312"/>
                                          </p:stCondLst>
                                        </p:cTn>
                                        <p:tgtEl>
                                          <p:spTgt spid="34"/>
                                        </p:tgtEl>
                                      </p:cBhvr>
                                      <p:to x="100000" y="80000"/>
                                    </p:animScale>
                                    <p:animScale>
                                      <p:cBhvr>
                                        <p:cTn id="100" dur="166" decel="50000">
                                          <p:stCondLst>
                                            <p:cond delay="1338"/>
                                          </p:stCondLst>
                                        </p:cTn>
                                        <p:tgtEl>
                                          <p:spTgt spid="34"/>
                                        </p:tgtEl>
                                      </p:cBhvr>
                                      <p:to x="100000" y="100000"/>
                                    </p:animScale>
                                    <p:animScale>
                                      <p:cBhvr>
                                        <p:cTn id="101" dur="26">
                                          <p:stCondLst>
                                            <p:cond delay="1642"/>
                                          </p:stCondLst>
                                        </p:cTn>
                                        <p:tgtEl>
                                          <p:spTgt spid="34"/>
                                        </p:tgtEl>
                                      </p:cBhvr>
                                      <p:to x="100000" y="90000"/>
                                    </p:animScale>
                                    <p:animScale>
                                      <p:cBhvr>
                                        <p:cTn id="102" dur="166" decel="50000">
                                          <p:stCondLst>
                                            <p:cond delay="1668"/>
                                          </p:stCondLst>
                                        </p:cTn>
                                        <p:tgtEl>
                                          <p:spTgt spid="34"/>
                                        </p:tgtEl>
                                      </p:cBhvr>
                                      <p:to x="100000" y="100000"/>
                                    </p:animScale>
                                    <p:animScale>
                                      <p:cBhvr>
                                        <p:cTn id="103" dur="26">
                                          <p:stCondLst>
                                            <p:cond delay="1808"/>
                                          </p:stCondLst>
                                        </p:cTn>
                                        <p:tgtEl>
                                          <p:spTgt spid="34"/>
                                        </p:tgtEl>
                                      </p:cBhvr>
                                      <p:to x="100000" y="95000"/>
                                    </p:animScale>
                                    <p:animScale>
                                      <p:cBhvr>
                                        <p:cTn id="104"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P spid="7" grpId="0"/>
      <p:bldP spid="8" grpId="0"/>
      <p:bldP spid="11"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第一PPT，www.1ppt.com">
  <a:themeElements>
    <a:clrScheme name="自定义 630">
      <a:dk1>
        <a:srgbClr val="000000"/>
      </a:dk1>
      <a:lt1>
        <a:srgbClr val="FFFFFF"/>
      </a:lt1>
      <a:dk2>
        <a:srgbClr val="000000"/>
      </a:dk2>
      <a:lt2>
        <a:srgbClr val="FFFFFF"/>
      </a:lt2>
      <a:accent1>
        <a:srgbClr val="4B8E95"/>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cstate="print"/>
          <a:stretch>
            <a:fillRect/>
          </a:stretch>
        </a:blipFill>
        <a:ln>
          <a:solidFill>
            <a:srgbClr val="FE978C"/>
          </a:solidFill>
        </a:ln>
      </a:spPr>
      <a:bodyPr rtlCol="0" anchor="ctr"/>
      <a:lstStyle>
        <a:defPPr algn="ctr">
          <a:defRPr sz="280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3666</Words>
  <Application>WPS 演示</Application>
  <PresentationFormat>自定义</PresentationFormat>
  <Paragraphs>254</Paragraphs>
  <Slides>26</Slides>
  <Notes>5</Notes>
  <HiddenSlides>2</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Calibri</vt:lpstr>
      <vt:lpstr>微软雅黑</vt:lpstr>
      <vt:lpstr>楷体</vt:lpstr>
      <vt:lpstr>黑体</vt:lpstr>
      <vt:lpstr>Times New Roman</vt:lpstr>
      <vt:lpstr>Arial Unicode MS</vt:lpstr>
      <vt:lpstr>等线</vt:lpstr>
      <vt:lpstr>隶书</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分析意象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问题4：如何理解诗歌中的 “力”字?</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104</cp:revision>
  <dcterms:created xsi:type="dcterms:W3CDTF">2017-09-22T08:16:00Z</dcterms:created>
  <dcterms:modified xsi:type="dcterms:W3CDTF">2021-05-25T00:41:57Z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