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9" r:id="rId1"/>
    <p:sldMasterId id="2147483683" r:id="rId2"/>
  </p:sldMasterIdLst>
  <p:notesMasterIdLst>
    <p:notesMasterId r:id="rId36"/>
  </p:notesMasterIdLst>
  <p:handoutMasterIdLst>
    <p:handoutMasterId r:id="rId37"/>
  </p:handoutMasterIdLst>
  <p:sldIdLst>
    <p:sldId id="319" r:id="rId3"/>
    <p:sldId id="329" r:id="rId4"/>
    <p:sldId id="361" r:id="rId5"/>
    <p:sldId id="362" r:id="rId6"/>
    <p:sldId id="363" r:id="rId7"/>
    <p:sldId id="340" r:id="rId8"/>
    <p:sldId id="341" r:id="rId9"/>
    <p:sldId id="378" r:id="rId10"/>
    <p:sldId id="415" r:id="rId11"/>
    <p:sldId id="416" r:id="rId12"/>
    <p:sldId id="417" r:id="rId13"/>
    <p:sldId id="418" r:id="rId14"/>
    <p:sldId id="379" r:id="rId15"/>
    <p:sldId id="419" r:id="rId16"/>
    <p:sldId id="344" r:id="rId17"/>
    <p:sldId id="345" r:id="rId18"/>
    <p:sldId id="385" r:id="rId19"/>
    <p:sldId id="331" r:id="rId20"/>
    <p:sldId id="364" r:id="rId21"/>
    <p:sldId id="388" r:id="rId22"/>
    <p:sldId id="366" r:id="rId23"/>
    <p:sldId id="394" r:id="rId24"/>
    <p:sldId id="395" r:id="rId25"/>
    <p:sldId id="396" r:id="rId26"/>
    <p:sldId id="397" r:id="rId27"/>
    <p:sldId id="398" r:id="rId28"/>
    <p:sldId id="399" r:id="rId29"/>
    <p:sldId id="420" r:id="rId30"/>
    <p:sldId id="403" r:id="rId31"/>
    <p:sldId id="404" r:id="rId32"/>
    <p:sldId id="405" r:id="rId33"/>
    <p:sldId id="406" r:id="rId34"/>
    <p:sldId id="367" r:id="rId35"/>
  </p:sldIdLst>
  <p:sldSz cx="9144000" cy="6858000" type="screen4x3"/>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987" autoAdjust="0"/>
    <p:restoredTop sz="89270" autoAdjust="0"/>
  </p:normalViewPr>
  <p:slideViewPr>
    <p:cSldViewPr snapToGrid="0">
      <p:cViewPr varScale="1">
        <p:scale>
          <a:sx n="79" d="100"/>
          <a:sy n="79" d="100"/>
        </p:scale>
        <p:origin x="-1686" y="-84"/>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pPr/>
              <a:t>2019/1/23</a:t>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2019/1/23</a:t>
            </a:fld>
            <a:endParaRPr lang="zh-CN" altLang="en-US"/>
          </a:p>
        </p:txBody>
      </p:sp>
      <p:sp>
        <p:nvSpPr>
          <p:cNvPr id="4" name="幻灯片图像占位符 3"/>
          <p:cNvSpPr>
            <a:spLocks noGrp="1" noRot="1" noChangeAspect="1"/>
          </p:cNvSpPr>
          <p:nvPr>
            <p:ph type="sldImg" idx="2"/>
          </p:nvPr>
        </p:nvSpPr>
        <p:spPr>
          <a:xfrm>
            <a:off x="1249156" y="1279287"/>
            <a:ext cx="4605433"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319DE1BF-90E7-4E36-A4E7-A3D3DEB94177}" type="datetimeFigureOut">
              <a:rPr lang="zh-CN" altLang="en-US" smtClean="0"/>
              <a:pPr/>
              <a:t>2019/1/23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4467FA8-3FC6-4DC6-B8DE-F508D5A13EF9}"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19DE1BF-90E7-4E36-A4E7-A3D3DEB94177}" type="datetimeFigureOut">
              <a:rPr lang="zh-CN" altLang="en-US" smtClean="0"/>
              <a:pPr/>
              <a:t>2019/1/23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4467FA8-3FC6-4DC6-B8DE-F508D5A13EF9}"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19DE1BF-90E7-4E36-A4E7-A3D3DEB94177}" type="datetimeFigureOut">
              <a:rPr lang="zh-CN" altLang="en-US" smtClean="0"/>
              <a:pPr/>
              <a:t>2019/1/23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4467FA8-3FC6-4DC6-B8DE-F508D5A13EF9}"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1192530" y="2948305"/>
            <a:ext cx="7107555" cy="76835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zo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zo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Tree>
  </p:cSld>
  <p:clrMapOvr>
    <a:masterClrMapping/>
  </p:clrMapOvr>
  <p:transition>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19DE1BF-90E7-4E36-A4E7-A3D3DEB94177}" type="datetimeFigureOut">
              <a:rPr lang="zh-CN" altLang="en-US" smtClean="0"/>
              <a:pPr/>
              <a:t>2019/1/23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4467FA8-3FC6-4DC6-B8DE-F508D5A13EF9}"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transition>
    <p:zo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smtClean="0"/>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1192530" y="2948305"/>
            <a:ext cx="7107555" cy="76835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itle">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319DE1BF-90E7-4E36-A4E7-A3D3DEB94177}" type="datetimeFigureOut">
              <a:rPr lang="zh-CN" altLang="en-US" smtClean="0"/>
              <a:pPr/>
              <a:t>2019/1/23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4467FA8-3FC6-4DC6-B8DE-F508D5A13EF9}"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19DE1BF-90E7-4E36-A4E7-A3D3DEB94177}" type="datetimeFigureOut">
              <a:rPr lang="zh-CN" altLang="en-US" smtClean="0"/>
              <a:pPr/>
              <a:t>2019/1/23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4467FA8-3FC6-4DC6-B8DE-F508D5A13EF9}"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19DE1BF-90E7-4E36-A4E7-A3D3DEB94177}" type="datetimeFigureOut">
              <a:rPr lang="zh-CN" altLang="en-US" smtClean="0"/>
              <a:pPr/>
              <a:t>2019/1/23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4467FA8-3FC6-4DC6-B8DE-F508D5A13EF9}"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19DE1BF-90E7-4E36-A4E7-A3D3DEB94177}" type="datetimeFigureOut">
              <a:rPr lang="zh-CN" altLang="en-US" smtClean="0"/>
              <a:pPr/>
              <a:t>2019/1/23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4467FA8-3FC6-4DC6-B8DE-F508D5A13EF9}"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19DE1BF-90E7-4E36-A4E7-A3D3DEB94177}" type="datetimeFigureOut">
              <a:rPr lang="zh-CN" altLang="en-US" smtClean="0"/>
              <a:pPr/>
              <a:t>2019/1/23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4467FA8-3FC6-4DC6-B8DE-F508D5A13EF9}"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19DE1BF-90E7-4E36-A4E7-A3D3DEB94177}" type="datetimeFigureOut">
              <a:rPr lang="zh-CN" altLang="en-US" smtClean="0"/>
              <a:pPr/>
              <a:t>2019/1/23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4467FA8-3FC6-4DC6-B8DE-F508D5A13EF9}"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19DE1BF-90E7-4E36-A4E7-A3D3DEB94177}" type="datetimeFigureOut">
              <a:rPr lang="zh-CN" altLang="en-US" smtClean="0"/>
              <a:pPr/>
              <a:t>2019/1/23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4467FA8-3FC6-4DC6-B8DE-F508D5A13EF9}"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image" Target="../media/image1.jpeg"/><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19DE1BF-90E7-4E36-A4E7-A3D3DEB94177}" type="datetimeFigureOut">
              <a:rPr lang="zh-CN" altLang="en-US" smtClean="0"/>
              <a:pPr/>
              <a:t>2019/1/23</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4467FA8-3FC6-4DC6-B8DE-F508D5A13EF9}"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 id="2147483681" r:id="rId12"/>
    <p:sldLayoutId id="2147483682"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 id="2147483695" r:id="rId12"/>
    <p:sldLayoutId id="2147483696" r:id="rId13"/>
  </p:sldLayoutIdLst>
  <p:transition>
    <p:zoom/>
  </p:transition>
  <p:timing>
    <p:tnLst>
      <p:par>
        <p:cTn id="1" dur="indefinite" restart="never" nodeType="tmRoot"/>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ea typeface="宋体" pitchFamily="2" charset="-122"/>
        </a:defRPr>
      </a:lvl2pPr>
      <a:lvl3pPr algn="ctr" rtl="0" eaLnBrk="1" fontAlgn="base" hangingPunct="1">
        <a:spcBef>
          <a:spcPct val="0"/>
        </a:spcBef>
        <a:spcAft>
          <a:spcPct val="0"/>
        </a:spcAft>
        <a:defRPr sz="4400">
          <a:solidFill>
            <a:schemeClr val="tx2"/>
          </a:solidFill>
          <a:latin typeface="Arial" charset="0"/>
          <a:ea typeface="宋体" pitchFamily="2" charset="-122"/>
        </a:defRPr>
      </a:lvl3pPr>
      <a:lvl4pPr algn="ctr" rtl="0" eaLnBrk="1" fontAlgn="base" hangingPunct="1">
        <a:spcBef>
          <a:spcPct val="0"/>
        </a:spcBef>
        <a:spcAft>
          <a:spcPct val="0"/>
        </a:spcAft>
        <a:defRPr sz="4400">
          <a:solidFill>
            <a:schemeClr val="tx2"/>
          </a:solidFill>
          <a:latin typeface="Arial" charset="0"/>
          <a:ea typeface="宋体" pitchFamily="2" charset="-122"/>
        </a:defRPr>
      </a:lvl4pPr>
      <a:lvl5pPr algn="ctr" rtl="0" eaLnBrk="1" fontAlgn="base" hangingPunct="1">
        <a:spcBef>
          <a:spcPct val="0"/>
        </a:spcBef>
        <a:spcAft>
          <a:spcPct val="0"/>
        </a:spcAft>
        <a:defRPr sz="4400">
          <a:solidFill>
            <a:schemeClr val="tx2"/>
          </a:solidFill>
          <a:latin typeface="Arial" charset="0"/>
          <a:ea typeface="宋体" pitchFamily="2" charset="-122"/>
        </a:defRPr>
      </a:lvl5pPr>
      <a:lvl6pPr marL="457200" algn="ctr" rtl="0" eaLnBrk="1" fontAlgn="base" hangingPunct="1">
        <a:spcBef>
          <a:spcPct val="0"/>
        </a:spcBef>
        <a:spcAft>
          <a:spcPct val="0"/>
        </a:spcAft>
        <a:defRPr sz="4400">
          <a:solidFill>
            <a:schemeClr val="tx2"/>
          </a:solidFill>
          <a:latin typeface="Arial" charset="0"/>
          <a:ea typeface="宋体" pitchFamily="2" charset="-122"/>
        </a:defRPr>
      </a:lvl6pPr>
      <a:lvl7pPr marL="914400" algn="ctr" rtl="0" eaLnBrk="1" fontAlgn="base" hangingPunct="1">
        <a:spcBef>
          <a:spcPct val="0"/>
        </a:spcBef>
        <a:spcAft>
          <a:spcPct val="0"/>
        </a:spcAft>
        <a:defRPr sz="4400">
          <a:solidFill>
            <a:schemeClr val="tx2"/>
          </a:solidFill>
          <a:latin typeface="Arial" charset="0"/>
          <a:ea typeface="宋体" pitchFamily="2" charset="-122"/>
        </a:defRPr>
      </a:lvl7pPr>
      <a:lvl8pPr marL="1371600" algn="ctr" rtl="0" eaLnBrk="1" fontAlgn="base" hangingPunct="1">
        <a:spcBef>
          <a:spcPct val="0"/>
        </a:spcBef>
        <a:spcAft>
          <a:spcPct val="0"/>
        </a:spcAft>
        <a:defRPr sz="4400">
          <a:solidFill>
            <a:schemeClr val="tx2"/>
          </a:solidFill>
          <a:latin typeface="Arial" charset="0"/>
          <a:ea typeface="宋体" pitchFamily="2" charset="-122"/>
        </a:defRPr>
      </a:lvl8pPr>
      <a:lvl9pPr marL="1828800" algn="ctr" rtl="0" eaLnBrk="1" fontAlgn="base" hangingPunct="1">
        <a:spcBef>
          <a:spcPct val="0"/>
        </a:spcBef>
        <a:spcAft>
          <a:spcPct val="0"/>
        </a:spcAft>
        <a:defRPr sz="4400">
          <a:solidFill>
            <a:schemeClr val="tx2"/>
          </a:solidFill>
          <a:latin typeface="Arial"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6.xml"/></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2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6.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p:cNvSpPr/>
          <p:nvPr/>
        </p:nvSpPr>
        <p:spPr>
          <a:xfrm>
            <a:off x="1229995" y="195580"/>
            <a:ext cx="3550920" cy="1106805"/>
          </a:xfrm>
          <a:prstGeom prst="rect">
            <a:avLst/>
          </a:prstGeom>
          <a:noFill/>
          <a:ln>
            <a:noFill/>
          </a:ln>
        </p:spPr>
        <p:txBody>
          <a:bodyPr wrap="none" rtlCol="0" anchor="t">
            <a:spAutoFit/>
          </a:bodyPr>
          <a:lstStyle/>
          <a:p>
            <a:pPr algn="ctr"/>
            <a:r>
              <a:rPr lang="zh-CN" altLang="en-US" sz="66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第一单元</a:t>
            </a:r>
          </a:p>
        </p:txBody>
      </p:sp>
      <p:sp>
        <p:nvSpPr>
          <p:cNvPr id="3" name="文本框 2"/>
          <p:cNvSpPr txBox="1"/>
          <p:nvPr/>
        </p:nvSpPr>
        <p:spPr>
          <a:xfrm>
            <a:off x="1974215" y="2462530"/>
            <a:ext cx="5589905" cy="645160"/>
          </a:xfrm>
          <a:prstGeom prst="rect">
            <a:avLst/>
          </a:prstGeom>
          <a:noFill/>
        </p:spPr>
        <p:txBody>
          <a:bodyPr wrap="square" rtlCol="0">
            <a:spAutoFit/>
          </a:bodyPr>
          <a:lstStyle/>
          <a:p>
            <a:pPr algn="ctr"/>
            <a:r>
              <a:rPr lang="en-US" sz="3600">
                <a:latin typeface="方正大标宋简体" panose="03000509000000000000" charset="-122"/>
                <a:ea typeface="方正大标宋简体" panose="03000509000000000000" charset="-122"/>
              </a:rPr>
              <a:t>2 </a:t>
            </a:r>
            <a:r>
              <a:rPr lang="zh-CN" altLang="en-US" sz="3600">
                <a:latin typeface="方正大标宋简体" panose="03000509000000000000" charset="-122"/>
                <a:ea typeface="方正大标宋简体" panose="03000509000000000000" charset="-122"/>
              </a:rPr>
              <a:t>梅岭三章</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812925" y="730250"/>
            <a:ext cx="6630035" cy="5128895"/>
          </a:xfrm>
          <a:prstGeom prst="rect">
            <a:avLst/>
          </a:prstGeom>
          <a:noFill/>
        </p:spPr>
        <p:txBody>
          <a:bodyPr wrap="square" rtlCol="0">
            <a:spAutoFit/>
          </a:bodyPr>
          <a:lstStyle/>
          <a:p>
            <a:pPr algn="l" fontAlgn="auto">
              <a:lnSpc>
                <a:spcPct val="130000"/>
              </a:lnSpc>
            </a:pPr>
            <a:r>
              <a:rPr lang="zh-CN" altLang="en-US" sz="2800"/>
              <a:t>6.下列说法有误的一项是（    ）</a:t>
            </a:r>
          </a:p>
          <a:p>
            <a:pPr algn="l" fontAlgn="auto">
              <a:lnSpc>
                <a:spcPct val="130000"/>
              </a:lnSpc>
            </a:pPr>
            <a:r>
              <a:rPr lang="zh-CN" altLang="en-US" sz="2800"/>
              <a:t>Ａ.这三首诗在形式上独立成篇，内容上却是一个整体。</a:t>
            </a:r>
          </a:p>
          <a:p>
            <a:pPr algn="l" fontAlgn="auto">
              <a:lnSpc>
                <a:spcPct val="130000"/>
              </a:lnSpc>
            </a:pPr>
            <a:r>
              <a:rPr lang="zh-CN" altLang="en-US" sz="2800"/>
              <a:t>Ｂ.这三首诗中运用了多种修辞手法，如引用阎罗的典故和取义成仁的传说。</a:t>
            </a:r>
          </a:p>
          <a:p>
            <a:pPr algn="l" fontAlgn="auto">
              <a:lnSpc>
                <a:spcPct val="130000"/>
              </a:lnSpc>
            </a:pPr>
            <a:r>
              <a:rPr lang="zh-CN" altLang="en-US" sz="2800"/>
              <a:t>Ｃ.“此头须向国门悬”一句，运用典故表明心迹：大业未成，诗人死不瞑目。</a:t>
            </a:r>
          </a:p>
          <a:p>
            <a:pPr algn="l" fontAlgn="auto">
              <a:lnSpc>
                <a:spcPct val="130000"/>
              </a:lnSpc>
            </a:pPr>
            <a:r>
              <a:rPr lang="zh-CN" altLang="en-US" sz="2800"/>
              <a:t>Ｄ.这三首诗把现实与想象、理想完美地结合起来表达思想感情。</a:t>
            </a:r>
          </a:p>
        </p:txBody>
      </p:sp>
      <p:sp>
        <p:nvSpPr>
          <p:cNvPr id="14" name="文本框 13"/>
          <p:cNvSpPr txBox="1"/>
          <p:nvPr/>
        </p:nvSpPr>
        <p:spPr>
          <a:xfrm>
            <a:off x="6108700" y="866775"/>
            <a:ext cx="463550" cy="460375"/>
          </a:xfrm>
          <a:prstGeom prst="rect">
            <a:avLst/>
          </a:prstGeom>
          <a:noFill/>
        </p:spPr>
        <p:txBody>
          <a:bodyPr wrap="square" rtlCol="0">
            <a:spAutoFit/>
          </a:bodyPr>
          <a:lstStyle/>
          <a:p>
            <a:r>
              <a:rPr lang="en-US" altLang="zh-CN" sz="2400" b="1">
                <a:solidFill>
                  <a:srgbClr val="FF0000"/>
                </a:solidFill>
              </a:rPr>
              <a:t>B</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812925" y="501650"/>
            <a:ext cx="6630035" cy="5688965"/>
          </a:xfrm>
          <a:prstGeom prst="rect">
            <a:avLst/>
          </a:prstGeom>
          <a:noFill/>
        </p:spPr>
        <p:txBody>
          <a:bodyPr wrap="square" rtlCol="0">
            <a:spAutoFit/>
          </a:bodyPr>
          <a:lstStyle/>
          <a:p>
            <a:pPr algn="l" fontAlgn="auto">
              <a:lnSpc>
                <a:spcPct val="130000"/>
              </a:lnSpc>
            </a:pPr>
            <a:r>
              <a:rPr lang="zh-CN" altLang="en-US" sz="2800"/>
              <a:t>7.下列说法错误的一项是（     ）</a:t>
            </a:r>
          </a:p>
          <a:p>
            <a:pPr algn="l" fontAlgn="auto">
              <a:lnSpc>
                <a:spcPct val="130000"/>
              </a:lnSpc>
            </a:pPr>
            <a:r>
              <a:rPr lang="zh-CN" altLang="en-US" sz="2800"/>
              <a:t>Ａ．诗前小序说明作者在身临绝境时用诗的形式留下了自己的遗言。</a:t>
            </a:r>
          </a:p>
          <a:p>
            <a:pPr algn="l" fontAlgn="auto">
              <a:lnSpc>
                <a:spcPct val="130000"/>
              </a:lnSpc>
            </a:pPr>
            <a:r>
              <a:rPr lang="zh-CN" altLang="en-US" sz="2800"/>
              <a:t>Ｂ.小序和三首诗是作者在“虑不得脱”的艰难环境中一气写成的。</a:t>
            </a:r>
          </a:p>
          <a:p>
            <a:pPr algn="l" fontAlgn="auto">
              <a:lnSpc>
                <a:spcPct val="130000"/>
              </a:lnSpc>
            </a:pPr>
            <a:r>
              <a:rPr lang="zh-CN" altLang="en-US" sz="2800"/>
              <a:t>Ｃ.三首诗可看成一个整体，又各表达不同的意思。</a:t>
            </a:r>
          </a:p>
          <a:p>
            <a:pPr algn="l" fontAlgn="auto">
              <a:lnSpc>
                <a:spcPct val="130000"/>
              </a:lnSpc>
            </a:pPr>
            <a:r>
              <a:rPr lang="zh-CN" altLang="en-US" sz="2800"/>
              <a:t>Ｄ.“血雨腥风应有涯”“人间遍种自由花”“取义成仁今日事”这三句分别运用了借喻、借代、引用的修辞手法。</a:t>
            </a:r>
          </a:p>
        </p:txBody>
      </p:sp>
      <p:sp>
        <p:nvSpPr>
          <p:cNvPr id="14" name="文本框 13"/>
          <p:cNvSpPr txBox="1"/>
          <p:nvPr/>
        </p:nvSpPr>
        <p:spPr>
          <a:xfrm>
            <a:off x="6097905" y="606425"/>
            <a:ext cx="463550" cy="460375"/>
          </a:xfrm>
          <a:prstGeom prst="rect">
            <a:avLst/>
          </a:prstGeom>
          <a:noFill/>
        </p:spPr>
        <p:txBody>
          <a:bodyPr wrap="square" rtlCol="0">
            <a:spAutoFit/>
          </a:bodyPr>
          <a:lstStyle/>
          <a:p>
            <a:r>
              <a:rPr lang="en-US" altLang="zh-CN" sz="2400" b="1">
                <a:solidFill>
                  <a:srgbClr val="FF0000"/>
                </a:solidFill>
              </a:rPr>
              <a:t>B</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812925" y="501650"/>
            <a:ext cx="6630035" cy="5128895"/>
          </a:xfrm>
          <a:prstGeom prst="rect">
            <a:avLst/>
          </a:prstGeom>
          <a:noFill/>
        </p:spPr>
        <p:txBody>
          <a:bodyPr wrap="square" rtlCol="0">
            <a:spAutoFit/>
          </a:bodyPr>
          <a:lstStyle/>
          <a:p>
            <a:pPr algn="ctr" fontAlgn="auto">
              <a:lnSpc>
                <a:spcPct val="130000"/>
              </a:lnSpc>
            </a:pPr>
            <a:r>
              <a:rPr lang="zh-CN" altLang="en-US" sz="2800"/>
              <a:t>（一）</a:t>
            </a:r>
          </a:p>
          <a:p>
            <a:pPr algn="l" fontAlgn="auto">
              <a:lnSpc>
                <a:spcPct val="130000"/>
              </a:lnSpc>
            </a:pPr>
            <a:r>
              <a:rPr lang="zh-CN" altLang="en-US" sz="2800"/>
              <a:t>断头今日意如何？</a:t>
            </a:r>
            <a:r>
              <a:rPr lang="zh-CN" altLang="en-US" sz="2800" u="sng"/>
              <a:t>                                     </a:t>
            </a:r>
            <a:r>
              <a:rPr lang="zh-CN" altLang="en-US" sz="2800"/>
              <a:t>。</a:t>
            </a:r>
          </a:p>
          <a:p>
            <a:pPr algn="l" fontAlgn="auto">
              <a:lnSpc>
                <a:spcPct val="130000"/>
              </a:lnSpc>
            </a:pPr>
            <a:r>
              <a:rPr lang="zh-CN" altLang="en-US" sz="2800"/>
              <a:t>此去泉台招旧部，</a:t>
            </a:r>
            <a:r>
              <a:rPr lang="zh-CN" altLang="en-US" sz="2800" u="sng"/>
              <a:t>                                     </a:t>
            </a:r>
            <a:r>
              <a:rPr lang="zh-CN" altLang="en-US" sz="2800"/>
              <a:t>。</a:t>
            </a:r>
          </a:p>
          <a:p>
            <a:pPr algn="ctr" fontAlgn="auto">
              <a:lnSpc>
                <a:spcPct val="130000"/>
              </a:lnSpc>
            </a:pPr>
            <a:r>
              <a:rPr lang="zh-CN" altLang="en-US" sz="2800">
                <a:sym typeface="+mn-ea"/>
              </a:rPr>
              <a:t>（</a:t>
            </a:r>
            <a:r>
              <a:rPr lang="zh-CN" altLang="en-US" sz="2800"/>
              <a:t>二</a:t>
            </a:r>
            <a:r>
              <a:rPr lang="zh-CN" altLang="en-US" sz="2800">
                <a:sym typeface="+mn-ea"/>
              </a:rPr>
              <a:t>）</a:t>
            </a:r>
            <a:endParaRPr lang="zh-CN" altLang="en-US" sz="2800"/>
          </a:p>
          <a:p>
            <a:pPr algn="l" fontAlgn="auto">
              <a:lnSpc>
                <a:spcPct val="130000"/>
              </a:lnSpc>
            </a:pPr>
            <a:r>
              <a:rPr lang="zh-CN" altLang="en-US" sz="2800"/>
              <a:t>南国烽烟正十年，</a:t>
            </a:r>
            <a:r>
              <a:rPr lang="zh-CN" altLang="en-US" sz="2800" u="sng"/>
              <a:t>                                      </a:t>
            </a:r>
            <a:r>
              <a:rPr lang="zh-CN" altLang="en-US" sz="2800"/>
              <a:t>。</a:t>
            </a:r>
          </a:p>
          <a:p>
            <a:pPr algn="l" fontAlgn="auto">
              <a:lnSpc>
                <a:spcPct val="130000"/>
              </a:lnSpc>
            </a:pPr>
            <a:r>
              <a:rPr lang="zh-CN" altLang="en-US" sz="2800"/>
              <a:t>后死诸君多努力，</a:t>
            </a:r>
            <a:r>
              <a:rPr lang="zh-CN" altLang="en-US" sz="2800" u="sng"/>
              <a:t>                                      </a:t>
            </a:r>
            <a:r>
              <a:rPr lang="zh-CN" altLang="en-US" sz="2800"/>
              <a:t>。</a:t>
            </a:r>
          </a:p>
          <a:p>
            <a:pPr algn="ctr" fontAlgn="auto">
              <a:lnSpc>
                <a:spcPct val="130000"/>
              </a:lnSpc>
            </a:pPr>
            <a:r>
              <a:rPr lang="zh-CN" altLang="en-US" sz="2800">
                <a:sym typeface="+mn-ea"/>
              </a:rPr>
              <a:t>（</a:t>
            </a:r>
            <a:r>
              <a:rPr lang="zh-CN" altLang="en-US" sz="2800"/>
              <a:t>三</a:t>
            </a:r>
            <a:r>
              <a:rPr lang="zh-CN" altLang="en-US" sz="2800">
                <a:sym typeface="+mn-ea"/>
              </a:rPr>
              <a:t>）</a:t>
            </a:r>
            <a:endParaRPr lang="zh-CN" altLang="en-US" sz="2800"/>
          </a:p>
          <a:p>
            <a:pPr algn="l" fontAlgn="auto">
              <a:lnSpc>
                <a:spcPct val="130000"/>
              </a:lnSpc>
            </a:pPr>
            <a:r>
              <a:rPr lang="zh-CN" altLang="en-US" sz="2800" u="sng"/>
              <a:t>                               </a:t>
            </a:r>
            <a:r>
              <a:rPr lang="zh-CN" altLang="en-US" sz="2800"/>
              <a:t>，血雨腥风应有涯。</a:t>
            </a:r>
          </a:p>
          <a:p>
            <a:pPr algn="l" fontAlgn="auto">
              <a:lnSpc>
                <a:spcPct val="130000"/>
              </a:lnSpc>
            </a:pPr>
            <a:r>
              <a:rPr lang="zh-CN" altLang="en-US" sz="2800"/>
              <a:t>取义成仁今日事，</a:t>
            </a:r>
            <a:r>
              <a:rPr lang="zh-CN" altLang="en-US" sz="2800" u="sng">
                <a:sym typeface="+mn-ea"/>
              </a:rPr>
              <a:t>                               </a:t>
            </a:r>
            <a:r>
              <a:rPr lang="zh-CN" altLang="en-US" sz="2800"/>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518285" y="1089025"/>
            <a:ext cx="6630035" cy="650875"/>
          </a:xfrm>
          <a:prstGeom prst="rect">
            <a:avLst/>
          </a:prstGeom>
          <a:noFill/>
        </p:spPr>
        <p:txBody>
          <a:bodyPr wrap="square" rtlCol="0">
            <a:spAutoFit/>
          </a:bodyPr>
          <a:lstStyle/>
          <a:p>
            <a:pPr algn="l" fontAlgn="auto">
              <a:lnSpc>
                <a:spcPct val="130000"/>
              </a:lnSpc>
            </a:pPr>
            <a:r>
              <a:rPr lang="zh-CN" altLang="en-US" sz="2800"/>
              <a:t>（</a:t>
            </a:r>
            <a:r>
              <a:rPr lang="en-US" altLang="zh-CN" sz="2800"/>
              <a:t>1</a:t>
            </a:r>
            <a:r>
              <a:rPr lang="zh-CN" altLang="en-US" sz="2800"/>
              <a:t>）在原诗中将诗句补充完整。</a:t>
            </a:r>
          </a:p>
        </p:txBody>
      </p:sp>
      <p:sp>
        <p:nvSpPr>
          <p:cNvPr id="14" name="文本框 13"/>
          <p:cNvSpPr txBox="1"/>
          <p:nvPr/>
        </p:nvSpPr>
        <p:spPr>
          <a:xfrm>
            <a:off x="2887980" y="1945005"/>
            <a:ext cx="2900680" cy="2968625"/>
          </a:xfrm>
          <a:prstGeom prst="rect">
            <a:avLst/>
          </a:prstGeom>
          <a:noFill/>
        </p:spPr>
        <p:txBody>
          <a:bodyPr wrap="square" rtlCol="0">
            <a:spAutoFit/>
          </a:bodyPr>
          <a:lstStyle/>
          <a:p>
            <a:pPr fontAlgn="auto">
              <a:lnSpc>
                <a:spcPct val="130000"/>
              </a:lnSpc>
            </a:pPr>
            <a:r>
              <a:rPr lang="en-US" altLang="zh-CN" sz="2400" b="1">
                <a:solidFill>
                  <a:srgbClr val="FF0000"/>
                </a:solidFill>
              </a:rPr>
              <a:t>创业艰难百战多</a:t>
            </a:r>
          </a:p>
          <a:p>
            <a:pPr fontAlgn="auto">
              <a:lnSpc>
                <a:spcPct val="130000"/>
              </a:lnSpc>
            </a:pPr>
            <a:r>
              <a:rPr lang="en-US" altLang="zh-CN" sz="2400" b="1">
                <a:solidFill>
                  <a:srgbClr val="FF0000"/>
                </a:solidFill>
              </a:rPr>
              <a:t>旌旗十万斩阎罗</a:t>
            </a:r>
          </a:p>
          <a:p>
            <a:pPr fontAlgn="auto">
              <a:lnSpc>
                <a:spcPct val="130000"/>
              </a:lnSpc>
            </a:pPr>
            <a:r>
              <a:rPr lang="en-US" altLang="zh-CN" sz="2400" b="1">
                <a:solidFill>
                  <a:srgbClr val="FF0000"/>
                </a:solidFill>
              </a:rPr>
              <a:t>此头须向国门悬</a:t>
            </a:r>
          </a:p>
          <a:p>
            <a:pPr fontAlgn="auto">
              <a:lnSpc>
                <a:spcPct val="130000"/>
              </a:lnSpc>
            </a:pPr>
            <a:r>
              <a:rPr lang="en-US" altLang="zh-CN" sz="2400" b="1">
                <a:solidFill>
                  <a:srgbClr val="FF0000"/>
                </a:solidFill>
              </a:rPr>
              <a:t>捷报飞来当纸钱</a:t>
            </a:r>
          </a:p>
          <a:p>
            <a:pPr fontAlgn="auto">
              <a:lnSpc>
                <a:spcPct val="130000"/>
              </a:lnSpc>
            </a:pPr>
            <a:r>
              <a:rPr lang="en-US" altLang="zh-CN" sz="2400" b="1">
                <a:solidFill>
                  <a:srgbClr val="FF0000"/>
                </a:solidFill>
              </a:rPr>
              <a:t>投身革命即为家</a:t>
            </a:r>
          </a:p>
          <a:p>
            <a:pPr fontAlgn="auto">
              <a:lnSpc>
                <a:spcPct val="130000"/>
              </a:lnSpc>
            </a:pPr>
            <a:r>
              <a:rPr lang="en-US" altLang="zh-CN" sz="2400" b="1">
                <a:solidFill>
                  <a:srgbClr val="FF0000"/>
                </a:solidFill>
              </a:rPr>
              <a:t>人间遍种自由花</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572895" y="827405"/>
            <a:ext cx="6630035" cy="4009390"/>
          </a:xfrm>
          <a:prstGeom prst="rect">
            <a:avLst/>
          </a:prstGeom>
          <a:noFill/>
        </p:spPr>
        <p:txBody>
          <a:bodyPr wrap="square" rtlCol="0">
            <a:spAutoFit/>
          </a:bodyPr>
          <a:lstStyle/>
          <a:p>
            <a:pPr algn="l" fontAlgn="auto">
              <a:lnSpc>
                <a:spcPct val="130000"/>
              </a:lnSpc>
            </a:pPr>
            <a:r>
              <a:rPr lang="zh-CN" sz="2800"/>
              <a:t>（</a:t>
            </a:r>
            <a:r>
              <a:rPr lang="en-US" altLang="zh-CN" sz="2800"/>
              <a:t>2</a:t>
            </a:r>
            <a:r>
              <a:rPr lang="zh-CN" altLang="en-US" sz="2800"/>
              <a:t>）</a:t>
            </a:r>
            <a:r>
              <a:rPr sz="2800"/>
              <a:t>《梅岭三章》中表现共产主义一定到来的远大理想的诗句是“</a:t>
            </a:r>
            <a:r>
              <a:rPr sz="2800" u="sng"/>
              <a:t>                           </a:t>
            </a:r>
            <a:r>
              <a:rPr sz="2800"/>
              <a:t>，  </a:t>
            </a:r>
            <a:r>
              <a:rPr sz="2800" u="sng">
                <a:sym typeface="+mn-ea"/>
              </a:rPr>
              <a:t>  </a:t>
            </a:r>
          </a:p>
          <a:p>
            <a:pPr algn="l" fontAlgn="auto">
              <a:lnSpc>
                <a:spcPct val="130000"/>
              </a:lnSpc>
            </a:pPr>
            <a:r>
              <a:rPr sz="2800" u="sng">
                <a:sym typeface="+mn-ea"/>
              </a:rPr>
              <a:t>                                  </a:t>
            </a:r>
            <a:r>
              <a:rPr sz="2800"/>
              <a:t>  ”。</a:t>
            </a:r>
          </a:p>
          <a:p>
            <a:pPr algn="l" fontAlgn="auto">
              <a:lnSpc>
                <a:spcPct val="130000"/>
              </a:lnSpc>
            </a:pPr>
            <a:r>
              <a:rPr lang="zh-CN" sz="2800"/>
              <a:t>（</a:t>
            </a:r>
            <a:r>
              <a:rPr lang="en-US" altLang="zh-CN" sz="2800"/>
              <a:t>3</a:t>
            </a:r>
            <a:r>
              <a:rPr lang="zh-CN" altLang="en-US" sz="2800"/>
              <a:t>）</a:t>
            </a:r>
            <a:r>
              <a:rPr sz="2800"/>
              <a:t>《梅岭三章》中的“ </a:t>
            </a:r>
            <a:r>
              <a:rPr sz="2800" u="sng">
                <a:sym typeface="+mn-ea"/>
              </a:rPr>
              <a:t>                            </a:t>
            </a:r>
            <a:r>
              <a:rPr sz="2800"/>
              <a:t> ，</a:t>
            </a:r>
          </a:p>
          <a:p>
            <a:pPr algn="l" fontAlgn="auto">
              <a:lnSpc>
                <a:spcPct val="130000"/>
              </a:lnSpc>
            </a:pPr>
            <a:r>
              <a:rPr sz="2800" u="sng">
                <a:sym typeface="+mn-ea"/>
              </a:rPr>
              <a:t>                                       </a:t>
            </a:r>
            <a:r>
              <a:rPr sz="2800"/>
              <a:t> ”和《示儿》中的</a:t>
            </a:r>
          </a:p>
          <a:p>
            <a:pPr algn="l" fontAlgn="auto">
              <a:lnSpc>
                <a:spcPct val="130000"/>
              </a:lnSpc>
            </a:pPr>
            <a:r>
              <a:rPr sz="2800"/>
              <a:t>“</a:t>
            </a:r>
            <a:r>
              <a:rPr sz="2800" u="sng">
                <a:sym typeface="+mn-ea"/>
              </a:rPr>
              <a:t>                                    </a:t>
            </a:r>
            <a:r>
              <a:rPr sz="2800"/>
              <a:t>，</a:t>
            </a:r>
            <a:r>
              <a:rPr sz="2800" u="sng">
                <a:sym typeface="+mn-ea"/>
              </a:rPr>
              <a:t>                                     </a:t>
            </a:r>
            <a:r>
              <a:rPr sz="2800"/>
              <a:t>”有异曲同工之妙。</a:t>
            </a:r>
          </a:p>
        </p:txBody>
      </p:sp>
      <p:sp>
        <p:nvSpPr>
          <p:cNvPr id="14" name="文本框 13"/>
          <p:cNvSpPr txBox="1"/>
          <p:nvPr/>
        </p:nvSpPr>
        <p:spPr>
          <a:xfrm>
            <a:off x="5674995" y="1485265"/>
            <a:ext cx="2399665" cy="570865"/>
          </a:xfrm>
          <a:prstGeom prst="rect">
            <a:avLst/>
          </a:prstGeom>
          <a:noFill/>
        </p:spPr>
        <p:txBody>
          <a:bodyPr wrap="square" rtlCol="0">
            <a:spAutoFit/>
          </a:bodyPr>
          <a:lstStyle/>
          <a:p>
            <a:pPr fontAlgn="auto">
              <a:lnSpc>
                <a:spcPct val="130000"/>
              </a:lnSpc>
            </a:pPr>
            <a:r>
              <a:rPr lang="en-US" altLang="zh-CN" sz="2400" b="1">
                <a:solidFill>
                  <a:srgbClr val="FF0000"/>
                </a:solidFill>
              </a:rPr>
              <a:t>取义成仁今日事</a:t>
            </a:r>
          </a:p>
        </p:txBody>
      </p:sp>
      <p:sp>
        <p:nvSpPr>
          <p:cNvPr id="2" name="文本框 1"/>
          <p:cNvSpPr txBox="1"/>
          <p:nvPr/>
        </p:nvSpPr>
        <p:spPr>
          <a:xfrm>
            <a:off x="1796415" y="1950085"/>
            <a:ext cx="2399665" cy="570865"/>
          </a:xfrm>
          <a:prstGeom prst="rect">
            <a:avLst/>
          </a:prstGeom>
          <a:noFill/>
        </p:spPr>
        <p:txBody>
          <a:bodyPr wrap="square" rtlCol="0">
            <a:spAutoFit/>
          </a:bodyPr>
          <a:lstStyle/>
          <a:p>
            <a:pPr fontAlgn="auto">
              <a:lnSpc>
                <a:spcPct val="130000"/>
              </a:lnSpc>
            </a:pPr>
            <a:r>
              <a:rPr lang="en-US" altLang="zh-CN" sz="2400" b="1">
                <a:solidFill>
                  <a:srgbClr val="FF0000"/>
                </a:solidFill>
              </a:rPr>
              <a:t>人间遍种自由花</a:t>
            </a:r>
          </a:p>
        </p:txBody>
      </p:sp>
      <p:sp>
        <p:nvSpPr>
          <p:cNvPr id="3" name="文本框 2"/>
          <p:cNvSpPr txBox="1"/>
          <p:nvPr/>
        </p:nvSpPr>
        <p:spPr>
          <a:xfrm>
            <a:off x="5602605" y="2546985"/>
            <a:ext cx="2399665" cy="570865"/>
          </a:xfrm>
          <a:prstGeom prst="rect">
            <a:avLst/>
          </a:prstGeom>
          <a:noFill/>
        </p:spPr>
        <p:txBody>
          <a:bodyPr wrap="square" rtlCol="0">
            <a:spAutoFit/>
          </a:bodyPr>
          <a:lstStyle/>
          <a:p>
            <a:pPr fontAlgn="auto">
              <a:lnSpc>
                <a:spcPct val="130000"/>
              </a:lnSpc>
            </a:pPr>
            <a:r>
              <a:rPr lang="en-US" altLang="zh-CN" sz="2400" b="1">
                <a:solidFill>
                  <a:srgbClr val="FF0000"/>
                </a:solidFill>
              </a:rPr>
              <a:t>后死诸君多努力</a:t>
            </a:r>
          </a:p>
        </p:txBody>
      </p:sp>
      <p:sp>
        <p:nvSpPr>
          <p:cNvPr id="4" name="文本框 3"/>
          <p:cNvSpPr txBox="1"/>
          <p:nvPr/>
        </p:nvSpPr>
        <p:spPr>
          <a:xfrm>
            <a:off x="1962785" y="3117850"/>
            <a:ext cx="2399665" cy="570865"/>
          </a:xfrm>
          <a:prstGeom prst="rect">
            <a:avLst/>
          </a:prstGeom>
          <a:noFill/>
        </p:spPr>
        <p:txBody>
          <a:bodyPr wrap="square" rtlCol="0">
            <a:spAutoFit/>
          </a:bodyPr>
          <a:lstStyle/>
          <a:p>
            <a:pPr fontAlgn="auto">
              <a:lnSpc>
                <a:spcPct val="130000"/>
              </a:lnSpc>
            </a:pPr>
            <a:r>
              <a:rPr lang="en-US" altLang="zh-CN" sz="2400" b="1">
                <a:solidFill>
                  <a:srgbClr val="FF0000"/>
                </a:solidFill>
              </a:rPr>
              <a:t> 捷报飞来当纸钱</a:t>
            </a:r>
          </a:p>
        </p:txBody>
      </p:sp>
      <p:sp>
        <p:nvSpPr>
          <p:cNvPr id="5" name="文本框 4"/>
          <p:cNvSpPr txBox="1"/>
          <p:nvPr/>
        </p:nvSpPr>
        <p:spPr>
          <a:xfrm>
            <a:off x="1962785" y="3688715"/>
            <a:ext cx="2399665" cy="570865"/>
          </a:xfrm>
          <a:prstGeom prst="rect">
            <a:avLst/>
          </a:prstGeom>
          <a:noFill/>
        </p:spPr>
        <p:txBody>
          <a:bodyPr wrap="square" rtlCol="0">
            <a:spAutoFit/>
          </a:bodyPr>
          <a:lstStyle/>
          <a:p>
            <a:pPr fontAlgn="auto">
              <a:lnSpc>
                <a:spcPct val="130000"/>
              </a:lnSpc>
            </a:pPr>
            <a:r>
              <a:rPr lang="en-US" altLang="zh-CN" sz="2400" b="1">
                <a:solidFill>
                  <a:srgbClr val="FF0000"/>
                </a:solidFill>
              </a:rPr>
              <a:t>王师北定中原日</a:t>
            </a:r>
          </a:p>
        </p:txBody>
      </p:sp>
      <p:sp>
        <p:nvSpPr>
          <p:cNvPr id="6" name="文本框 5"/>
          <p:cNvSpPr txBox="1"/>
          <p:nvPr/>
        </p:nvSpPr>
        <p:spPr>
          <a:xfrm>
            <a:off x="5519420" y="3688715"/>
            <a:ext cx="2399665" cy="570865"/>
          </a:xfrm>
          <a:prstGeom prst="rect">
            <a:avLst/>
          </a:prstGeom>
          <a:noFill/>
        </p:spPr>
        <p:txBody>
          <a:bodyPr wrap="square" rtlCol="0">
            <a:spAutoFit/>
          </a:bodyPr>
          <a:lstStyle/>
          <a:p>
            <a:pPr fontAlgn="auto">
              <a:lnSpc>
                <a:spcPct val="130000"/>
              </a:lnSpc>
            </a:pPr>
            <a:r>
              <a:rPr lang="en-US" altLang="zh-CN" sz="2400" b="1">
                <a:solidFill>
                  <a:srgbClr val="FF0000"/>
                </a:solidFill>
              </a:rPr>
              <a:t>家祭无忘告乃翁</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ppt_x"/>
                                          </p:val>
                                        </p:tav>
                                        <p:tav tm="100000">
                                          <p:val>
                                            <p:strVal val="#ppt_x"/>
                                          </p:val>
                                        </p:tav>
                                      </p:tavLst>
                                    </p:anim>
                                    <p:anim calcmode="lin" valueType="num">
                                      <p:cBhvr additive="base">
                                        <p:cTn id="19"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500" fill="hold"/>
                                        <p:tgtEl>
                                          <p:spTgt spid="3"/>
                                        </p:tgtEl>
                                        <p:attrNameLst>
                                          <p:attrName>ppt_x</p:attrName>
                                        </p:attrNameLst>
                                      </p:cBhvr>
                                      <p:tavLst>
                                        <p:tav tm="0">
                                          <p:val>
                                            <p:strVal val="#ppt_x"/>
                                          </p:val>
                                        </p:tav>
                                        <p:tav tm="100000">
                                          <p:val>
                                            <p:strVal val="#ppt_x"/>
                                          </p:val>
                                        </p:tav>
                                      </p:tavLst>
                                    </p:anim>
                                    <p:anim calcmode="lin" valueType="num">
                                      <p:cBhvr additive="base">
                                        <p:cTn id="2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additive="base">
                                        <p:cTn id="30" dur="500" fill="hold"/>
                                        <p:tgtEl>
                                          <p:spTgt spid="4"/>
                                        </p:tgtEl>
                                        <p:attrNameLst>
                                          <p:attrName>ppt_x</p:attrName>
                                        </p:attrNameLst>
                                      </p:cBhvr>
                                      <p:tavLst>
                                        <p:tav tm="0">
                                          <p:val>
                                            <p:strVal val="#ppt_x"/>
                                          </p:val>
                                        </p:tav>
                                        <p:tav tm="100000">
                                          <p:val>
                                            <p:strVal val="#ppt_x"/>
                                          </p:val>
                                        </p:tav>
                                      </p:tavLst>
                                    </p:anim>
                                    <p:anim calcmode="lin" valueType="num">
                                      <p:cBhvr additive="base">
                                        <p:cTn id="3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ppt_x"/>
                                          </p:val>
                                        </p:tav>
                                        <p:tav tm="100000">
                                          <p:val>
                                            <p:strVal val="#ppt_x"/>
                                          </p:val>
                                        </p:tav>
                                      </p:tavLst>
                                    </p:anim>
                                    <p:anim calcmode="lin" valueType="num">
                                      <p:cBhvr additive="base">
                                        <p:cTn id="37"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6"/>
                                        </p:tgtEl>
                                        <p:attrNameLst>
                                          <p:attrName>style.visibility</p:attrName>
                                        </p:attrNameLst>
                                      </p:cBhvr>
                                      <p:to>
                                        <p:strVal val="visible"/>
                                      </p:to>
                                    </p:set>
                                    <p:anim calcmode="lin" valueType="num">
                                      <p:cBhvr additive="base">
                                        <p:cTn id="42" dur="500" fill="hold"/>
                                        <p:tgtEl>
                                          <p:spTgt spid="6"/>
                                        </p:tgtEl>
                                        <p:attrNameLst>
                                          <p:attrName>ppt_x</p:attrName>
                                        </p:attrNameLst>
                                      </p:cBhvr>
                                      <p:tavLst>
                                        <p:tav tm="0">
                                          <p:val>
                                            <p:strVal val="#ppt_x"/>
                                          </p:val>
                                        </p:tav>
                                        <p:tav tm="100000">
                                          <p:val>
                                            <p:strVal val="#ppt_x"/>
                                          </p:val>
                                        </p:tav>
                                      </p:tavLst>
                                    </p:anim>
                                    <p:anim calcmode="lin" valueType="num">
                                      <p:cBhvr additive="base">
                                        <p:cTn id="4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P spid="2" grpId="0"/>
      <p:bldP spid="3" grpId="0"/>
      <p:bldP spid="4" grpId="0"/>
      <p:bldP spid="5" grpId="0"/>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992505" y="531495"/>
            <a:ext cx="3243580" cy="1014730"/>
          </a:xfrm>
          <a:prstGeom prst="rect">
            <a:avLst/>
          </a:prstGeom>
          <a:noFill/>
          <a:ln>
            <a:noFill/>
          </a:ln>
        </p:spPr>
        <p:txBody>
          <a:bodyPr wrap="none" rtlCol="0" anchor="t">
            <a:spAutoFit/>
          </a:bodyPr>
          <a:lstStyle/>
          <a:p>
            <a:pPr algn="ctr"/>
            <a:r>
              <a:rPr lang="zh-CN" altLang="en-US" sz="6000" b="1">
                <a:solidFill>
                  <a:schemeClr val="accent1"/>
                </a:solidFill>
                <a:effectLst>
                  <a:outerShdw blurRad="38100" dist="25400" dir="5400000" algn="ctr" rotWithShape="0">
                    <a:srgbClr val="6E747A">
                      <a:alpha val="43000"/>
                    </a:srgbClr>
                  </a:outerShdw>
                </a:effectLst>
              </a:rPr>
              <a:t>课内精读</a:t>
            </a:r>
          </a:p>
        </p:txBody>
      </p:sp>
      <p:sp>
        <p:nvSpPr>
          <p:cNvPr id="7" name="文本框 6"/>
          <p:cNvSpPr txBox="1"/>
          <p:nvPr/>
        </p:nvSpPr>
        <p:spPr>
          <a:xfrm>
            <a:off x="2597785" y="1925955"/>
            <a:ext cx="3235960" cy="2330450"/>
          </a:xfrm>
          <a:prstGeom prst="rect">
            <a:avLst/>
          </a:prstGeom>
          <a:noFill/>
        </p:spPr>
        <p:txBody>
          <a:bodyPr wrap="square" rtlCol="0">
            <a:spAutoFit/>
          </a:bodyPr>
          <a:lstStyle/>
          <a:p>
            <a:pPr fontAlgn="auto">
              <a:lnSpc>
                <a:spcPct val="130000"/>
              </a:lnSpc>
            </a:pPr>
            <a:r>
              <a:rPr lang="zh-CN" altLang="en-US" sz="2800">
                <a:latin typeface="楷体" panose="02010609060101010101" charset="-122"/>
                <a:ea typeface="楷体" panose="02010609060101010101" charset="-122"/>
                <a:cs typeface="楷体" panose="02010609060101010101" charset="-122"/>
              </a:rPr>
              <a:t>断头今日意如何？</a:t>
            </a:r>
          </a:p>
          <a:p>
            <a:pPr fontAlgn="auto">
              <a:lnSpc>
                <a:spcPct val="130000"/>
              </a:lnSpc>
            </a:pPr>
            <a:r>
              <a:rPr lang="zh-CN" altLang="en-US" sz="2800">
                <a:latin typeface="楷体" panose="02010609060101010101" charset="-122"/>
                <a:ea typeface="楷体" panose="02010609060101010101" charset="-122"/>
                <a:cs typeface="楷体" panose="02010609060101010101" charset="-122"/>
              </a:rPr>
              <a:t>创业艰难百战多。</a:t>
            </a:r>
          </a:p>
          <a:p>
            <a:pPr fontAlgn="auto">
              <a:lnSpc>
                <a:spcPct val="130000"/>
              </a:lnSpc>
            </a:pPr>
            <a:r>
              <a:rPr lang="zh-CN" altLang="en-US" sz="2800">
                <a:latin typeface="楷体" panose="02010609060101010101" charset="-122"/>
                <a:ea typeface="楷体" panose="02010609060101010101" charset="-122"/>
                <a:cs typeface="楷体" panose="02010609060101010101" charset="-122"/>
              </a:rPr>
              <a:t>此去泉台招旧部，</a:t>
            </a:r>
          </a:p>
          <a:p>
            <a:pPr fontAlgn="auto">
              <a:lnSpc>
                <a:spcPct val="130000"/>
              </a:lnSpc>
            </a:pPr>
            <a:r>
              <a:rPr lang="zh-CN" altLang="en-US" sz="2800">
                <a:latin typeface="楷体" panose="02010609060101010101" charset="-122"/>
                <a:ea typeface="楷体" panose="02010609060101010101" charset="-122"/>
                <a:cs typeface="楷体" panose="02010609060101010101" charset="-122"/>
              </a:rPr>
              <a:t>旌旗十万斩阎罗。 </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548765" y="357505"/>
            <a:ext cx="6764655" cy="4569460"/>
          </a:xfrm>
          <a:prstGeom prst="rect">
            <a:avLst/>
          </a:prstGeom>
          <a:noFill/>
        </p:spPr>
        <p:txBody>
          <a:bodyPr wrap="square" rtlCol="0">
            <a:spAutoFit/>
          </a:bodyPr>
          <a:lstStyle/>
          <a:p>
            <a:pPr fontAlgn="auto">
              <a:lnSpc>
                <a:spcPct val="130000"/>
              </a:lnSpc>
            </a:pPr>
            <a:r>
              <a:rPr lang="zh-CN" altLang="en-US" sz="2800"/>
              <a:t>1.“断头今日意如何？”从全诗看，这句话起何作用？</a:t>
            </a:r>
          </a:p>
          <a:p>
            <a:pPr fontAlgn="auto">
              <a:lnSpc>
                <a:spcPct val="130000"/>
              </a:lnSpc>
            </a:pPr>
            <a:endParaRPr lang="zh-CN" altLang="en-US" sz="2800"/>
          </a:p>
          <a:p>
            <a:pPr fontAlgn="auto">
              <a:lnSpc>
                <a:spcPct val="130000"/>
              </a:lnSpc>
            </a:pPr>
            <a:r>
              <a:rPr lang="zh-CN" altLang="en-US" sz="2800"/>
              <a:t>2.“此去泉台招旧部，旌旗十万斩阎罗。”这两句诗紧扣哪句诗写的？申明此生若不见革命胜利，死后一定召集旧部英雄，继续与反动派战斗到底，表现了诗人怎样的气概？</a:t>
            </a:r>
          </a:p>
        </p:txBody>
      </p:sp>
      <p:sp>
        <p:nvSpPr>
          <p:cNvPr id="16" name="文本框 15"/>
          <p:cNvSpPr txBox="1"/>
          <p:nvPr/>
        </p:nvSpPr>
        <p:spPr>
          <a:xfrm>
            <a:off x="1905635" y="1510665"/>
            <a:ext cx="5723255" cy="553085"/>
          </a:xfrm>
          <a:prstGeom prst="rect">
            <a:avLst/>
          </a:prstGeom>
          <a:noFill/>
        </p:spPr>
        <p:txBody>
          <a:bodyPr wrap="square" rtlCol="0">
            <a:spAutoFit/>
          </a:bodyPr>
          <a:lstStyle/>
          <a:p>
            <a:pPr fontAlgn="auto">
              <a:lnSpc>
                <a:spcPct val="125000"/>
              </a:lnSpc>
            </a:pPr>
            <a:r>
              <a:rPr lang="zh-CN" altLang="en-US" sz="2400" b="1">
                <a:solidFill>
                  <a:srgbClr val="FF0000"/>
                </a:solidFill>
              </a:rPr>
              <a:t>起总领全篇的作用。</a:t>
            </a:r>
          </a:p>
        </p:txBody>
      </p:sp>
      <p:sp>
        <p:nvSpPr>
          <p:cNvPr id="2" name="文本框 1"/>
          <p:cNvSpPr txBox="1"/>
          <p:nvPr/>
        </p:nvSpPr>
        <p:spPr>
          <a:xfrm>
            <a:off x="1905635" y="4834890"/>
            <a:ext cx="5766435" cy="1014730"/>
          </a:xfrm>
          <a:prstGeom prst="rect">
            <a:avLst/>
          </a:prstGeom>
          <a:noFill/>
        </p:spPr>
        <p:txBody>
          <a:bodyPr wrap="square" rtlCol="0">
            <a:spAutoFit/>
          </a:bodyPr>
          <a:lstStyle/>
          <a:p>
            <a:pPr fontAlgn="auto">
              <a:lnSpc>
                <a:spcPct val="125000"/>
              </a:lnSpc>
            </a:pPr>
            <a:r>
              <a:rPr lang="zh-CN" altLang="en-US" sz="2400" b="1">
                <a:solidFill>
                  <a:srgbClr val="FF0000"/>
                </a:solidFill>
              </a:rPr>
              <a:t>断头今日意如何？生死不渝、誓与反动派血战到底的革命精神。</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ppt_x"/>
                                          </p:val>
                                        </p:tav>
                                        <p:tav tm="100000">
                                          <p:val>
                                            <p:strVal val="#ppt_x"/>
                                          </p:val>
                                        </p:tav>
                                      </p:tavLst>
                                    </p:anim>
                                    <p:anim calcmode="lin" valueType="num">
                                      <p:cBhvr additive="base">
                                        <p:cTn id="19"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417955" y="1119505"/>
            <a:ext cx="6764655" cy="2889885"/>
          </a:xfrm>
          <a:prstGeom prst="rect">
            <a:avLst/>
          </a:prstGeom>
          <a:noFill/>
        </p:spPr>
        <p:txBody>
          <a:bodyPr wrap="square" rtlCol="0">
            <a:spAutoFit/>
          </a:bodyPr>
          <a:lstStyle/>
          <a:p>
            <a:pPr fontAlgn="auto">
              <a:lnSpc>
                <a:spcPct val="130000"/>
              </a:lnSpc>
            </a:pPr>
            <a:r>
              <a:rPr lang="zh-CN" altLang="en-US" sz="2800"/>
              <a:t>3.体会下列句子中词语的含义。</a:t>
            </a:r>
          </a:p>
          <a:p>
            <a:pPr fontAlgn="auto">
              <a:lnSpc>
                <a:spcPct val="130000"/>
              </a:lnSpc>
            </a:pPr>
            <a:r>
              <a:rPr lang="zh-CN" altLang="en-US" sz="2800"/>
              <a:t>（</a:t>
            </a:r>
            <a:r>
              <a:rPr lang="en-US" altLang="zh-CN" sz="2800"/>
              <a:t>1</a:t>
            </a:r>
            <a:r>
              <a:rPr lang="zh-CN" altLang="en-US" sz="2800"/>
              <a:t>）此去泉台招旧部。</a:t>
            </a:r>
          </a:p>
          <a:p>
            <a:pPr fontAlgn="auto">
              <a:lnSpc>
                <a:spcPct val="130000"/>
              </a:lnSpc>
            </a:pPr>
            <a:endParaRPr lang="zh-CN" altLang="en-US" sz="2800"/>
          </a:p>
          <a:p>
            <a:pPr fontAlgn="auto">
              <a:lnSpc>
                <a:spcPct val="130000"/>
              </a:lnSpc>
            </a:pPr>
            <a:endParaRPr lang="zh-CN" altLang="en-US" sz="2800"/>
          </a:p>
          <a:p>
            <a:pPr fontAlgn="auto">
              <a:lnSpc>
                <a:spcPct val="130000"/>
              </a:lnSpc>
            </a:pPr>
            <a:r>
              <a:rPr lang="zh-CN" altLang="en-US" sz="2800"/>
              <a:t>（</a:t>
            </a:r>
            <a:r>
              <a:rPr lang="en-US" altLang="zh-CN" sz="2800"/>
              <a:t>2</a:t>
            </a:r>
            <a:r>
              <a:rPr lang="zh-CN" altLang="en-US" sz="2800"/>
              <a:t>）旌旗十万斩阎罗。</a:t>
            </a:r>
          </a:p>
        </p:txBody>
      </p:sp>
      <p:sp>
        <p:nvSpPr>
          <p:cNvPr id="16" name="文本框 15"/>
          <p:cNvSpPr txBox="1"/>
          <p:nvPr/>
        </p:nvSpPr>
        <p:spPr>
          <a:xfrm>
            <a:off x="2211070" y="2522220"/>
            <a:ext cx="5723255" cy="553085"/>
          </a:xfrm>
          <a:prstGeom prst="rect">
            <a:avLst/>
          </a:prstGeom>
          <a:noFill/>
        </p:spPr>
        <p:txBody>
          <a:bodyPr wrap="square" rtlCol="0">
            <a:spAutoFit/>
          </a:bodyPr>
          <a:lstStyle/>
          <a:p>
            <a:pPr fontAlgn="auto">
              <a:lnSpc>
                <a:spcPct val="125000"/>
              </a:lnSpc>
            </a:pPr>
            <a:r>
              <a:rPr lang="zh-CN" altLang="en-US" sz="2400" b="1">
                <a:solidFill>
                  <a:srgbClr val="FF0000"/>
                </a:solidFill>
              </a:rPr>
              <a:t>旗帜鲜明，有声势，有号召力。</a:t>
            </a:r>
          </a:p>
        </p:txBody>
      </p:sp>
      <p:sp>
        <p:nvSpPr>
          <p:cNvPr id="2" name="文本框 1"/>
          <p:cNvSpPr txBox="1"/>
          <p:nvPr/>
        </p:nvSpPr>
        <p:spPr>
          <a:xfrm>
            <a:off x="2211070" y="4151630"/>
            <a:ext cx="5723255" cy="1014730"/>
          </a:xfrm>
          <a:prstGeom prst="rect">
            <a:avLst/>
          </a:prstGeom>
          <a:noFill/>
        </p:spPr>
        <p:txBody>
          <a:bodyPr wrap="square" rtlCol="0">
            <a:spAutoFit/>
          </a:bodyPr>
          <a:lstStyle/>
          <a:p>
            <a:pPr fontAlgn="auto">
              <a:lnSpc>
                <a:spcPct val="125000"/>
              </a:lnSpc>
            </a:pPr>
            <a:r>
              <a:rPr lang="zh-CN" altLang="en-US" sz="2400" b="1">
                <a:solidFill>
                  <a:srgbClr val="FF0000"/>
                </a:solidFill>
              </a:rPr>
              <a:t>力度强，速度快，果断干脆，有居高临下的气势。(意近即可)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ppt_x"/>
                                          </p:val>
                                        </p:tav>
                                        <p:tav tm="100000">
                                          <p:val>
                                            <p:strVal val="#ppt_x"/>
                                          </p:val>
                                        </p:tav>
                                      </p:tavLst>
                                    </p:anim>
                                    <p:anim calcmode="lin" valueType="num">
                                      <p:cBhvr additive="base">
                                        <p:cTn id="19"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1014730" y="313690"/>
            <a:ext cx="3243580" cy="1014730"/>
          </a:xfrm>
          <a:prstGeom prst="rect">
            <a:avLst/>
          </a:prstGeom>
          <a:noFill/>
          <a:ln>
            <a:noFill/>
          </a:ln>
        </p:spPr>
        <p:txBody>
          <a:bodyPr wrap="none" rtlCol="0" anchor="t">
            <a:spAutoFit/>
          </a:bodyPr>
          <a:lstStyle/>
          <a:p>
            <a:pPr algn="ctr"/>
            <a:r>
              <a:rPr lang="zh-CN" altLang="en-US" sz="6000" b="1">
                <a:solidFill>
                  <a:schemeClr val="accent1"/>
                </a:solidFill>
                <a:effectLst>
                  <a:outerShdw blurRad="38100" dist="25400" dir="5400000" algn="ctr" rotWithShape="0">
                    <a:srgbClr val="6E747A">
                      <a:alpha val="43000"/>
                    </a:srgbClr>
                  </a:outerShdw>
                </a:effectLst>
              </a:rPr>
              <a:t>课外导航</a:t>
            </a:r>
          </a:p>
        </p:txBody>
      </p:sp>
      <p:sp>
        <p:nvSpPr>
          <p:cNvPr id="7" name="文本框 6"/>
          <p:cNvSpPr txBox="1"/>
          <p:nvPr/>
        </p:nvSpPr>
        <p:spPr>
          <a:xfrm>
            <a:off x="1014730" y="1328420"/>
            <a:ext cx="7277735" cy="4490085"/>
          </a:xfrm>
          <a:prstGeom prst="rect">
            <a:avLst/>
          </a:prstGeom>
          <a:noFill/>
        </p:spPr>
        <p:txBody>
          <a:bodyPr wrap="square" rtlCol="0">
            <a:spAutoFit/>
          </a:bodyPr>
          <a:lstStyle/>
          <a:p>
            <a:pPr algn="l" fontAlgn="auto">
              <a:lnSpc>
                <a:spcPct val="110000"/>
              </a:lnSpc>
            </a:pPr>
            <a:r>
              <a:rPr lang="en-US" sz="2600">
                <a:sym typeface="+mn-ea"/>
              </a:rPr>
              <a:t>	</a:t>
            </a:r>
            <a:r>
              <a:rPr sz="2600">
                <a:sym typeface="+mn-ea"/>
              </a:rPr>
              <a:t>推荐阅读：《沁园春和咏雪词》——陈毅</a:t>
            </a:r>
          </a:p>
          <a:p>
            <a:pPr algn="l" fontAlgn="auto">
              <a:lnSpc>
                <a:spcPct val="110000"/>
              </a:lnSpc>
            </a:pPr>
            <a:r>
              <a:rPr lang="en-US" sz="2600">
                <a:sym typeface="+mn-ea"/>
              </a:rPr>
              <a:t>	</a:t>
            </a:r>
            <a:r>
              <a:rPr sz="2600">
                <a:sym typeface="+mn-ea"/>
              </a:rPr>
              <a:t>作品介绍：这首词严格依照毛泽东、柳亚子词作的原韵写成，有毛、柳词共有的豪放，也有毛词特有而柳词不具的魅力。全词写得豪情激荡，意境开阔，气势欢畅，魅力多姿。上阕的评词热情而精当，下阕的咏雪想象丰富瑰丽，诗境壮丽清新。陈毅同志以“妙句拈来着眼高”来评价毛、柳词博大精深、雄豪超迈的境界，此句也正可用以评定陈毅自己的这首词作。此词堪称陈毅长短句创作中的佼佼之作。</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855980" y="-13335"/>
            <a:ext cx="3243580" cy="1014730"/>
          </a:xfrm>
          <a:prstGeom prst="rect">
            <a:avLst/>
          </a:prstGeom>
          <a:noFill/>
          <a:ln>
            <a:noFill/>
          </a:ln>
        </p:spPr>
        <p:txBody>
          <a:bodyPr wrap="none" rtlCol="0" anchor="t">
            <a:spAutoFit/>
          </a:bodyPr>
          <a:lstStyle/>
          <a:p>
            <a:pPr algn="ctr"/>
            <a:r>
              <a:rPr lang="zh-CN" altLang="en-US" sz="6000" b="1">
                <a:solidFill>
                  <a:schemeClr val="accent1"/>
                </a:solidFill>
                <a:effectLst>
                  <a:outerShdw blurRad="38100" dist="25400" dir="5400000" algn="ctr" rotWithShape="0">
                    <a:srgbClr val="6E747A">
                      <a:alpha val="43000"/>
                    </a:srgbClr>
                  </a:outerShdw>
                </a:effectLst>
              </a:rPr>
              <a:t>中考链接</a:t>
            </a:r>
          </a:p>
        </p:txBody>
      </p:sp>
      <p:sp>
        <p:nvSpPr>
          <p:cNvPr id="7" name="文本框 6"/>
          <p:cNvSpPr txBox="1"/>
          <p:nvPr/>
        </p:nvSpPr>
        <p:spPr>
          <a:xfrm>
            <a:off x="1178560" y="1156335"/>
            <a:ext cx="7763510" cy="5809615"/>
          </a:xfrm>
          <a:prstGeom prst="rect">
            <a:avLst/>
          </a:prstGeom>
          <a:noFill/>
        </p:spPr>
        <p:txBody>
          <a:bodyPr wrap="square" rtlCol="0">
            <a:spAutoFit/>
          </a:bodyPr>
          <a:lstStyle/>
          <a:p>
            <a:pPr fontAlgn="auto">
              <a:lnSpc>
                <a:spcPct val="110000"/>
              </a:lnSpc>
            </a:pPr>
            <a:r>
              <a:rPr sz="2600"/>
              <a:t>1.(2018荆门) 下列加点词语使用错误的一项是（    ）</a:t>
            </a:r>
          </a:p>
          <a:p>
            <a:pPr fontAlgn="auto">
              <a:lnSpc>
                <a:spcPct val="110000"/>
              </a:lnSpc>
            </a:pPr>
            <a:r>
              <a:rPr sz="2600"/>
              <a:t>A．如果我们对身边的丑闻总是抱有一种安之若素的态度，那么幼儿园虐童事件就不可能让我们真正痛心和思考。</a:t>
            </a:r>
          </a:p>
          <a:p>
            <a:pPr fontAlgn="auto">
              <a:lnSpc>
                <a:spcPct val="110000"/>
              </a:lnSpc>
            </a:pPr>
            <a:r>
              <a:rPr sz="2600"/>
              <a:t>B．最近，一些奇葩的名字引发广泛争议。有人给孩子起名“王者荣耀”，无独有偶，济南一对夫妇给孩子起名“北雁云依”，被拒绝落户。</a:t>
            </a:r>
          </a:p>
          <a:p>
            <a:pPr fontAlgn="auto">
              <a:lnSpc>
                <a:spcPct val="110000"/>
              </a:lnSpc>
            </a:pPr>
            <a:r>
              <a:rPr sz="2600"/>
              <a:t>C．电影《芳华》上映后，许多参加过自卫反击战的老兵认为电影所反映的部队文工团生活以及一些战争场面都与真实的情况大相径庭。</a:t>
            </a:r>
          </a:p>
          <a:p>
            <a:pPr fontAlgn="auto">
              <a:lnSpc>
                <a:spcPct val="110000"/>
              </a:lnSpc>
            </a:pPr>
            <a:r>
              <a:rPr sz="2600"/>
              <a:t>D．世界那么大，我们想出去走走。可是去哪儿省钱又好玩？去哪儿舒适又安全？这些问题，大家讨论了好久，莫衷一是。</a:t>
            </a:r>
          </a:p>
        </p:txBody>
      </p:sp>
      <p:sp>
        <p:nvSpPr>
          <p:cNvPr id="2" name="文本框 1"/>
          <p:cNvSpPr txBox="1"/>
          <p:nvPr/>
        </p:nvSpPr>
        <p:spPr>
          <a:xfrm>
            <a:off x="1178560" y="707390"/>
            <a:ext cx="3126105" cy="645160"/>
          </a:xfrm>
          <a:prstGeom prst="rect">
            <a:avLst/>
          </a:prstGeom>
          <a:noFill/>
        </p:spPr>
        <p:txBody>
          <a:bodyPr wrap="square" rtlCol="0">
            <a:spAutoFit/>
          </a:bodyPr>
          <a:lstStyle/>
          <a:p>
            <a:r>
              <a:rPr lang="zh-CN" altLang="en-US" sz="3600" b="1"/>
              <a:t>积累与运用</a:t>
            </a:r>
          </a:p>
        </p:txBody>
      </p:sp>
      <p:sp>
        <p:nvSpPr>
          <p:cNvPr id="14" name="文本框 13"/>
          <p:cNvSpPr txBox="1"/>
          <p:nvPr/>
        </p:nvSpPr>
        <p:spPr>
          <a:xfrm>
            <a:off x="8085455" y="1156335"/>
            <a:ext cx="1007110" cy="460375"/>
          </a:xfrm>
          <a:prstGeom prst="rect">
            <a:avLst/>
          </a:prstGeom>
          <a:noFill/>
        </p:spPr>
        <p:txBody>
          <a:bodyPr wrap="square" rtlCol="0">
            <a:spAutoFit/>
          </a:bodyPr>
          <a:lstStyle/>
          <a:p>
            <a:r>
              <a:rPr lang="en-US" altLang="zh-CN" sz="2400" b="1">
                <a:solidFill>
                  <a:srgbClr val="FF0000"/>
                </a:solidFill>
              </a:rPr>
              <a:t>A</a:t>
            </a:r>
          </a:p>
        </p:txBody>
      </p:sp>
      <p:sp>
        <p:nvSpPr>
          <p:cNvPr id="4" name="文本框 3"/>
          <p:cNvSpPr txBox="1"/>
          <p:nvPr/>
        </p:nvSpPr>
        <p:spPr>
          <a:xfrm>
            <a:off x="7102475" y="1874520"/>
            <a:ext cx="1659890" cy="368300"/>
          </a:xfrm>
          <a:prstGeom prst="rect">
            <a:avLst/>
          </a:prstGeom>
          <a:noFill/>
        </p:spPr>
        <p:txBody>
          <a:bodyPr wrap="square" rtlCol="0">
            <a:spAutoFit/>
          </a:bodyPr>
          <a:lstStyle/>
          <a:p>
            <a:r>
              <a:rPr lang="zh-CN" altLang="en-US">
                <a:sym typeface="+mn-ea"/>
              </a:rPr>
              <a:t>•    •</a:t>
            </a:r>
            <a:r>
              <a:rPr lang="zh-CN" altLang="en-US"/>
              <a:t>    </a:t>
            </a:r>
            <a:r>
              <a:rPr lang="zh-CN" altLang="en-US">
                <a:sym typeface="+mn-ea"/>
              </a:rPr>
              <a:t>•    •</a:t>
            </a:r>
            <a:endParaRPr lang="zh-CN" altLang="en-US"/>
          </a:p>
        </p:txBody>
      </p:sp>
      <p:sp>
        <p:nvSpPr>
          <p:cNvPr id="5" name="文本框 4"/>
          <p:cNvSpPr txBox="1"/>
          <p:nvPr/>
        </p:nvSpPr>
        <p:spPr>
          <a:xfrm>
            <a:off x="4239260" y="3641090"/>
            <a:ext cx="1863090" cy="368300"/>
          </a:xfrm>
          <a:prstGeom prst="rect">
            <a:avLst/>
          </a:prstGeom>
          <a:noFill/>
        </p:spPr>
        <p:txBody>
          <a:bodyPr wrap="square" rtlCol="0">
            <a:spAutoFit/>
          </a:bodyPr>
          <a:lstStyle/>
          <a:p>
            <a:r>
              <a:rPr lang="zh-CN" altLang="en-US">
                <a:sym typeface="+mn-ea"/>
              </a:rPr>
              <a:t>•    •    •    •</a:t>
            </a:r>
            <a:endParaRPr lang="zh-CN" altLang="en-US"/>
          </a:p>
        </p:txBody>
      </p:sp>
      <p:sp>
        <p:nvSpPr>
          <p:cNvPr id="6" name="文本框 5"/>
          <p:cNvSpPr txBox="1"/>
          <p:nvPr/>
        </p:nvSpPr>
        <p:spPr>
          <a:xfrm>
            <a:off x="4589780" y="5379720"/>
            <a:ext cx="1750060" cy="368300"/>
          </a:xfrm>
          <a:prstGeom prst="rect">
            <a:avLst/>
          </a:prstGeom>
          <a:noFill/>
        </p:spPr>
        <p:txBody>
          <a:bodyPr wrap="square" rtlCol="0">
            <a:spAutoFit/>
          </a:bodyPr>
          <a:lstStyle/>
          <a:p>
            <a:r>
              <a:rPr lang="zh-CN" altLang="en-US">
                <a:sym typeface="+mn-ea"/>
              </a:rPr>
              <a:t>•    •    •    •</a:t>
            </a:r>
            <a:endParaRPr lang="zh-CN" altLang="en-US"/>
          </a:p>
        </p:txBody>
      </p:sp>
      <p:sp>
        <p:nvSpPr>
          <p:cNvPr id="10" name="文本框 9"/>
          <p:cNvSpPr txBox="1"/>
          <p:nvPr/>
        </p:nvSpPr>
        <p:spPr>
          <a:xfrm>
            <a:off x="2590800" y="6663055"/>
            <a:ext cx="1998980" cy="368300"/>
          </a:xfrm>
          <a:prstGeom prst="rect">
            <a:avLst/>
          </a:prstGeom>
          <a:noFill/>
        </p:spPr>
        <p:txBody>
          <a:bodyPr wrap="square" rtlCol="0">
            <a:spAutoFit/>
          </a:bodyPr>
          <a:lstStyle/>
          <a:p>
            <a:r>
              <a:rPr lang="zh-CN" altLang="en-US">
                <a:sym typeface="+mn-ea"/>
              </a:rPr>
              <a:t>•    •     •    •</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ppt_x"/>
                                          </p:val>
                                        </p:tav>
                                        <p:tav tm="100000">
                                          <p:val>
                                            <p:strVal val="#ppt_x"/>
                                          </p:val>
                                        </p:tav>
                                      </p:tavLst>
                                    </p:anim>
                                    <p:anim calcmode="lin" valueType="num">
                                      <p:cBhvr additive="base">
                                        <p:cTn id="2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2" grpId="0"/>
      <p:bldP spid="14" grpId="0"/>
      <p:bldP spid="4" grpId="0"/>
      <p:bldP spid="5" grpId="0"/>
      <p:bldP spid="6" grpId="0"/>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996315" y="204470"/>
            <a:ext cx="3243580" cy="1014730"/>
          </a:xfrm>
          <a:prstGeom prst="rect">
            <a:avLst/>
          </a:prstGeom>
          <a:noFill/>
          <a:ln>
            <a:noFill/>
          </a:ln>
        </p:spPr>
        <p:txBody>
          <a:bodyPr wrap="none" rtlCol="0" anchor="t">
            <a:spAutoFit/>
          </a:bodyPr>
          <a:lstStyle/>
          <a:p>
            <a:pPr algn="ctr"/>
            <a:r>
              <a:rPr lang="zh-CN" altLang="en-US" sz="6000" b="1">
                <a:solidFill>
                  <a:schemeClr val="accent1"/>
                </a:solidFill>
                <a:effectLst>
                  <a:outerShdw blurRad="38100" dist="25400" dir="5400000" algn="ctr" rotWithShape="0">
                    <a:srgbClr val="6E747A">
                      <a:alpha val="43000"/>
                    </a:srgbClr>
                  </a:outerShdw>
                </a:effectLst>
              </a:rPr>
              <a:t>课文助读</a:t>
            </a:r>
          </a:p>
        </p:txBody>
      </p:sp>
      <p:sp>
        <p:nvSpPr>
          <p:cNvPr id="7" name="文本框 6"/>
          <p:cNvSpPr txBox="1"/>
          <p:nvPr/>
        </p:nvSpPr>
        <p:spPr>
          <a:xfrm>
            <a:off x="1223010" y="2005965"/>
            <a:ext cx="6698615" cy="2889885"/>
          </a:xfrm>
          <a:prstGeom prst="rect">
            <a:avLst/>
          </a:prstGeom>
          <a:noFill/>
        </p:spPr>
        <p:txBody>
          <a:bodyPr wrap="square" rtlCol="0">
            <a:spAutoFit/>
          </a:bodyPr>
          <a:lstStyle/>
          <a:p>
            <a:pPr fontAlgn="auto">
              <a:lnSpc>
                <a:spcPct val="130000"/>
              </a:lnSpc>
            </a:pPr>
            <a:r>
              <a:rPr lang="en-US" sz="2800"/>
              <a:t>	</a:t>
            </a:r>
            <a:r>
              <a:rPr sz="2800"/>
              <a:t>陈毅(1901—1972)，字仲弘，四川乐至人，中国共产党党员。伟大的无产积极革命家，军事家，诗人。中国人民解放军杰出的领导者和组织者之一。中国十大元帅之一。有诗集《陈毅诗词选集》。</a:t>
            </a:r>
          </a:p>
        </p:txBody>
      </p:sp>
      <p:sp>
        <p:nvSpPr>
          <p:cNvPr id="2" name="文本框 1"/>
          <p:cNvSpPr txBox="1"/>
          <p:nvPr/>
        </p:nvSpPr>
        <p:spPr>
          <a:xfrm>
            <a:off x="1223010" y="1360805"/>
            <a:ext cx="3126105" cy="645160"/>
          </a:xfrm>
          <a:prstGeom prst="rect">
            <a:avLst/>
          </a:prstGeom>
          <a:noFill/>
        </p:spPr>
        <p:txBody>
          <a:bodyPr wrap="square" rtlCol="0">
            <a:spAutoFit/>
          </a:bodyPr>
          <a:lstStyle/>
          <a:p>
            <a:r>
              <a:rPr lang="zh-CN" altLang="en-US" sz="3600" b="1"/>
              <a:t>走近作者</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529715" y="196215"/>
            <a:ext cx="6771640" cy="6249035"/>
          </a:xfrm>
          <a:prstGeom prst="rect">
            <a:avLst/>
          </a:prstGeom>
          <a:noFill/>
        </p:spPr>
        <p:txBody>
          <a:bodyPr wrap="square" rtlCol="0">
            <a:spAutoFit/>
          </a:bodyPr>
          <a:lstStyle/>
          <a:p>
            <a:pPr algn="l" fontAlgn="auto">
              <a:lnSpc>
                <a:spcPct val="130000"/>
              </a:lnSpc>
            </a:pPr>
            <a:r>
              <a:rPr lang="zh-CN" altLang="en-US" sz="2800"/>
              <a:t>2.(2018重庆B) 把下面的句子组成一段连贯的话，排序合理的一项是（       ）</a:t>
            </a:r>
          </a:p>
          <a:p>
            <a:pPr algn="l" fontAlgn="auto">
              <a:lnSpc>
                <a:spcPct val="130000"/>
              </a:lnSpc>
            </a:pPr>
            <a:r>
              <a:rPr lang="zh-CN" altLang="en-US" sz="2800">
                <a:latin typeface="楷体" panose="02010609060101010101" charset="-122"/>
                <a:ea typeface="楷体" panose="02010609060101010101" charset="-122"/>
                <a:cs typeface="楷体" panose="02010609060101010101" charset="-122"/>
              </a:rPr>
              <a:t>①你会发现，烦恼正渐渐消散。再次启程，你会一身轻松。</a:t>
            </a:r>
          </a:p>
          <a:p>
            <a:pPr algn="l" fontAlgn="auto">
              <a:lnSpc>
                <a:spcPct val="130000"/>
              </a:lnSpc>
            </a:pPr>
            <a:r>
              <a:rPr lang="zh-CN" altLang="en-US" sz="2800">
                <a:latin typeface="楷体" panose="02010609060101010101" charset="-122"/>
                <a:ea typeface="楷体" panose="02010609060101010101" charset="-122"/>
                <a:cs typeface="楷体" panose="02010609060101010101" charset="-122"/>
              </a:rPr>
              <a:t>②停下来，在大自然的怀抱里感受叶的光芒、花的辉煌、草的力量。</a:t>
            </a:r>
          </a:p>
          <a:p>
            <a:pPr algn="l" fontAlgn="auto">
              <a:lnSpc>
                <a:spcPct val="130000"/>
              </a:lnSpc>
            </a:pPr>
            <a:r>
              <a:rPr lang="zh-CN" altLang="en-US" sz="2800">
                <a:latin typeface="楷体" panose="02010609060101010101" charset="-122"/>
                <a:ea typeface="楷体" panose="02010609060101010101" charset="-122"/>
                <a:cs typeface="楷体" panose="02010609060101010101" charset="-122"/>
              </a:rPr>
              <a:t>③面对他人的质疑，你是否苦恼过？面对学业的受挫，你是否沮丧过？</a:t>
            </a:r>
          </a:p>
          <a:p>
            <a:pPr algn="l" fontAlgn="auto">
              <a:lnSpc>
                <a:spcPct val="130000"/>
              </a:lnSpc>
            </a:pPr>
            <a:r>
              <a:rPr lang="zh-CN" altLang="en-US" sz="2800">
                <a:latin typeface="楷体" panose="02010609060101010101" charset="-122"/>
                <a:ea typeface="楷体" panose="02010609060101010101" charset="-122"/>
                <a:cs typeface="楷体" panose="02010609060101010101" charset="-122"/>
              </a:rPr>
              <a:t>④那么，何不选择偶尔停下来呢？ </a:t>
            </a:r>
            <a:endParaRPr lang="zh-CN" altLang="en-US" sz="2800"/>
          </a:p>
          <a:p>
            <a:pPr algn="l" fontAlgn="auto">
              <a:lnSpc>
                <a:spcPct val="130000"/>
              </a:lnSpc>
            </a:pPr>
            <a:r>
              <a:rPr lang="zh-CN" altLang="en-US" sz="2800"/>
              <a:t>A.③④②①    B.②①③④</a:t>
            </a:r>
          </a:p>
          <a:p>
            <a:pPr algn="l" fontAlgn="auto">
              <a:lnSpc>
                <a:spcPct val="130000"/>
              </a:lnSpc>
            </a:pPr>
            <a:r>
              <a:rPr lang="zh-CN" altLang="en-US" sz="2800"/>
              <a:t>C.③②①④    D</a:t>
            </a:r>
            <a:r>
              <a:rPr lang="en-US" altLang="zh-CN" sz="2800"/>
              <a:t>.</a:t>
            </a:r>
            <a:r>
              <a:rPr lang="zh-CN" altLang="en-US" sz="2800"/>
              <a:t>②④③①</a:t>
            </a:r>
          </a:p>
        </p:txBody>
      </p:sp>
      <p:sp>
        <p:nvSpPr>
          <p:cNvPr id="14" name="文本框 13"/>
          <p:cNvSpPr txBox="1"/>
          <p:nvPr/>
        </p:nvSpPr>
        <p:spPr>
          <a:xfrm>
            <a:off x="5942330" y="854710"/>
            <a:ext cx="1007110" cy="460375"/>
          </a:xfrm>
          <a:prstGeom prst="rect">
            <a:avLst/>
          </a:prstGeom>
          <a:noFill/>
        </p:spPr>
        <p:txBody>
          <a:bodyPr wrap="square" rtlCol="0">
            <a:spAutoFit/>
          </a:bodyPr>
          <a:lstStyle/>
          <a:p>
            <a:r>
              <a:rPr lang="en-US" altLang="zh-CN" sz="2400" b="1">
                <a:solidFill>
                  <a:srgbClr val="FF0000"/>
                </a:solidFill>
              </a:rPr>
              <a:t> 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303655" y="959485"/>
            <a:ext cx="7186930" cy="5128895"/>
          </a:xfrm>
          <a:prstGeom prst="rect">
            <a:avLst/>
          </a:prstGeom>
          <a:noFill/>
        </p:spPr>
        <p:txBody>
          <a:bodyPr wrap="square" rtlCol="0">
            <a:spAutoFit/>
          </a:bodyPr>
          <a:lstStyle/>
          <a:p>
            <a:pPr fontAlgn="auto">
              <a:lnSpc>
                <a:spcPct val="130000"/>
              </a:lnSpc>
            </a:pPr>
            <a:r>
              <a:rPr sz="2800"/>
              <a:t>(2018重庆A) </a:t>
            </a:r>
          </a:p>
          <a:p>
            <a:pPr algn="ctr" fontAlgn="auto">
              <a:lnSpc>
                <a:spcPct val="130000"/>
              </a:lnSpc>
            </a:pPr>
            <a:r>
              <a:rPr sz="2800">
                <a:latin typeface="黑体" panose="02010609060101010101" charset="-122"/>
                <a:ea typeface="黑体" panose="02010609060101010101" charset="-122"/>
                <a:cs typeface="黑体" panose="02010609060101010101" charset="-122"/>
              </a:rPr>
              <a:t>如何成为一个“学霸”</a:t>
            </a:r>
            <a:endParaRPr sz="2800"/>
          </a:p>
          <a:p>
            <a:pPr fontAlgn="auto">
              <a:lnSpc>
                <a:spcPct val="130000"/>
              </a:lnSpc>
            </a:pPr>
            <a:r>
              <a:rPr lang="en-US" sz="2800"/>
              <a:t>	</a:t>
            </a:r>
            <a:r>
              <a:rPr sz="2800">
                <a:latin typeface="楷体" panose="02010609060101010101" charset="-122"/>
                <a:ea typeface="楷体" panose="02010609060101010101" charset="-122"/>
                <a:cs typeface="楷体" panose="02010609060101010101" charset="-122"/>
              </a:rPr>
              <a:t>“学霸”有很多含义，其中一种含义是指那些会学习，学习成绩优秀的学生。虽然学霸在先天方面可能有一些优势，但是，在心理学家眼中，学霸之所以为学霸，正确的努力——良好的学习习惯和方法，是最重要的原因。本文想为各位呈现一些经心理学研究证实普遍有效的学习方法。</a:t>
            </a:r>
          </a:p>
        </p:txBody>
      </p:sp>
      <p:sp>
        <p:nvSpPr>
          <p:cNvPr id="2" name="文本框 1"/>
          <p:cNvSpPr txBox="1"/>
          <p:nvPr/>
        </p:nvSpPr>
        <p:spPr>
          <a:xfrm>
            <a:off x="1107440" y="180975"/>
            <a:ext cx="3876675" cy="645160"/>
          </a:xfrm>
          <a:prstGeom prst="rect">
            <a:avLst/>
          </a:prstGeom>
          <a:noFill/>
        </p:spPr>
        <p:txBody>
          <a:bodyPr wrap="square" rtlCol="0">
            <a:spAutoFit/>
          </a:bodyPr>
          <a:lstStyle/>
          <a:p>
            <a:r>
              <a:rPr lang="zh-CN" altLang="en-US" sz="3600" b="1"/>
              <a:t>非连续文本阅读</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172845" y="434340"/>
            <a:ext cx="7338695" cy="5811520"/>
          </a:xfrm>
          <a:prstGeom prst="rect">
            <a:avLst/>
          </a:prstGeom>
          <a:noFill/>
        </p:spPr>
        <p:txBody>
          <a:bodyPr wrap="square" rtlCol="0">
            <a:spAutoFit/>
          </a:bodyPr>
          <a:lstStyle/>
          <a:p>
            <a:pPr fontAlgn="auto">
              <a:lnSpc>
                <a:spcPct val="13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一、详尽发问法：连接新知识与旧知识</a:t>
            </a:r>
          </a:p>
          <a:p>
            <a:pPr fontAlgn="auto">
              <a:lnSpc>
                <a:spcPct val="13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研究发现:在学习过程中使学生思考“为什么”的问题能够非常显著地提升学习成绩。很多时候我们认为自己读懂了，实际上印象并不深刻，也没有真正理解。当我们对所学知识进行各种“为什么”的发问时，我们会把新的知识与旧的知识联系起来，用旧的知识来解释新的知识，从而让新知识融入已有的知识体系，这样才是真正的“理解”，因而也会记得更牢。所以，我们应打破教条式接受知识的习惯，对学到的每个知识点都要多问几个“为什么”。</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172845" y="350520"/>
            <a:ext cx="7306310" cy="5291455"/>
          </a:xfrm>
          <a:prstGeom prst="rect">
            <a:avLst/>
          </a:prstGeom>
          <a:noFill/>
        </p:spPr>
        <p:txBody>
          <a:bodyPr wrap="square" rtlCol="0">
            <a:spAutoFit/>
          </a:bodyPr>
          <a:lstStyle/>
          <a:p>
            <a:pPr fontAlgn="auto">
              <a:lnSpc>
                <a:spcPct val="13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二、心理意象法：用心作画印象深</a:t>
            </a:r>
          </a:p>
          <a:p>
            <a:pPr fontAlgn="auto">
              <a:lnSpc>
                <a:spcPct val="13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人的想象力是无穷的。心理意象法的关键就是把抽象的东西形象化。在心理学界早就流传一句话：只要能付诸比喻和联想，使其“可见”，就没有记不住理解不了的东西。我们要做的就是把抽象的学习内容放到一个心理图像里，这个心理图像可能是一个具体的物品、一幅画面、一个动态的故事。心理意象法把新的知识与生活中常见的事物和场景联系起来，实现知识整合，提升我们的记忆和理解。</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009650" y="263525"/>
            <a:ext cx="7045325" cy="5291455"/>
          </a:xfrm>
          <a:prstGeom prst="rect">
            <a:avLst/>
          </a:prstGeom>
          <a:noFill/>
        </p:spPr>
        <p:txBody>
          <a:bodyPr wrap="square" rtlCol="0">
            <a:spAutoFit/>
          </a:bodyPr>
          <a:lstStyle/>
          <a:p>
            <a:pPr fontAlgn="auto">
              <a:lnSpc>
                <a:spcPct val="13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三、习题检测法：从内部主动回忆</a:t>
            </a:r>
          </a:p>
          <a:p>
            <a:pPr fontAlgn="auto">
              <a:lnSpc>
                <a:spcPct val="13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大部分学生都很不喜欢习题测验。但是，习题测验的确能够提升学生对学习内容的掌握和记忆。1906年，美国著名心理学家桑代克说过：“一般而言，从内部进行主动回忆比从外部吸收的印象要深。”所以，我们能给学生的建议是适量地做高质量的习题，而这种习题最好是依据自己的学习情况编写。习题测验的过程必然是存在心理煎熬的，然而要看到它对学习的巩固作用。</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173480" y="383540"/>
            <a:ext cx="7338695" cy="6331585"/>
          </a:xfrm>
          <a:prstGeom prst="rect">
            <a:avLst/>
          </a:prstGeom>
          <a:noFill/>
        </p:spPr>
        <p:txBody>
          <a:bodyPr wrap="square" rtlCol="0">
            <a:spAutoFit/>
          </a:bodyPr>
          <a:lstStyle/>
          <a:p>
            <a:pPr fontAlgn="auto">
              <a:lnSpc>
                <a:spcPct val="13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四、分散学习法：不要“临时抱佛脚”</a:t>
            </a:r>
          </a:p>
          <a:p>
            <a:pPr fontAlgn="auto">
              <a:lnSpc>
                <a:spcPct val="13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如果你想在考试中发挥出色并能长期掌握知识，那就要用分散学习法了。对于学习来说有计划有间隔地完成学习任务是值得推荐的，因为有些人虽然可以考前突击去记住大部分内容，但是没有前者来得牢固和持久。从长远的效果考虑，应把“少量多次”作为首要策略。分散学习10小时相比集中学习15或20小时，对长期记忆而言效率更高。而且，研究还发现有意识地进行这种分散学习的效果比偶然出现这样的分散学习要好得多。当然，这种方法的运用还是要考虑所学内容的特点。</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998220" y="186690"/>
            <a:ext cx="7545705" cy="6326505"/>
          </a:xfrm>
          <a:prstGeom prst="rect">
            <a:avLst/>
          </a:prstGeom>
          <a:noFill/>
        </p:spPr>
        <p:txBody>
          <a:bodyPr wrap="square" rtlCol="0">
            <a:spAutoFit/>
          </a:bodyPr>
          <a:lstStyle/>
          <a:p>
            <a:pPr fontAlgn="auto">
              <a:lnSpc>
                <a:spcPct val="12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五、交叉学习法：促进思维快速转换</a:t>
            </a:r>
          </a:p>
          <a:p>
            <a:pPr fontAlgn="auto">
              <a:lnSpc>
                <a:spcPct val="12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交叉学习，是在一个学习阶段内学习多个技能，进行穿插练习。如果我们利用交叉学习的方法，会得到比长时间学习同一种内容更好的学习效果。由于进行交叉学习，在做下一类习题的时候，前面的知识点和习题种类仍然停留在学生的记忆中，因而学生能够更加清晰地区分不同问题用何种方法来解决。这样，下次遇到这些问题时，学生能够更快更准地把问题归类到不同知识点上。因此，我们不妨把不同类型的学习材料交叉地排在学习计划中，这样能让我们在快速转换思维的过程中对知识系统进行灵活地调整和明确地区分。</a:t>
            </a:r>
          </a:p>
          <a:p>
            <a:pPr algn="r" fontAlgn="auto">
              <a:lnSpc>
                <a:spcPct val="120000"/>
              </a:lnSpc>
            </a:pPr>
            <a:r>
              <a:rPr sz="2600">
                <a:latin typeface="楷体" panose="02010609060101010101" charset="-122"/>
                <a:ea typeface="楷体" panose="02010609060101010101" charset="-122"/>
                <a:cs typeface="楷体" panose="02010609060101010101" charset="-122"/>
              </a:rPr>
              <a:t>(选自《百科知识》2014，09A，有删改) </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433830" y="851535"/>
            <a:ext cx="7164705" cy="3211195"/>
          </a:xfrm>
          <a:prstGeom prst="rect">
            <a:avLst/>
          </a:prstGeom>
          <a:noFill/>
        </p:spPr>
        <p:txBody>
          <a:bodyPr wrap="square" rtlCol="0">
            <a:spAutoFit/>
          </a:bodyPr>
          <a:lstStyle/>
          <a:p>
            <a:pPr fontAlgn="auto">
              <a:lnSpc>
                <a:spcPct val="130000"/>
              </a:lnSpc>
            </a:pPr>
            <a:r>
              <a:rPr sz="2600">
                <a:latin typeface="楷体" panose="02010609060101010101" charset="-122"/>
                <a:ea typeface="楷体" panose="02010609060101010101" charset="-122"/>
                <a:cs typeface="楷体" panose="02010609060101010101" charset="-122"/>
              </a:rPr>
              <a:t>【链接材料1】</a:t>
            </a:r>
          </a:p>
          <a:p>
            <a:pPr fontAlgn="auto">
              <a:lnSpc>
                <a:spcPct val="13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罗马房间记忆法是一种古老的记忆术，当时的政治家为了发表长篇演讲，要记下大量的资料，为方便记忆，便创造了这个方法。其特点就是利用自己的房间作为记忆的“档案柜”，把记忆的对象与熟悉的生活环境连结起来。</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434465" y="786765"/>
            <a:ext cx="7164705" cy="610870"/>
          </a:xfrm>
          <a:prstGeom prst="rect">
            <a:avLst/>
          </a:prstGeom>
          <a:noFill/>
        </p:spPr>
        <p:txBody>
          <a:bodyPr wrap="square" rtlCol="0">
            <a:spAutoFit/>
          </a:bodyPr>
          <a:lstStyle/>
          <a:p>
            <a:pPr fontAlgn="auto">
              <a:lnSpc>
                <a:spcPct val="130000"/>
              </a:lnSpc>
            </a:pPr>
            <a:r>
              <a:rPr sz="2600">
                <a:latin typeface="楷体" panose="02010609060101010101" charset="-122"/>
                <a:ea typeface="楷体" panose="02010609060101010101" charset="-122"/>
                <a:cs typeface="楷体" panose="02010609060101010101" charset="-122"/>
              </a:rPr>
              <a:t>【链接材料2】</a:t>
            </a:r>
          </a:p>
        </p:txBody>
      </p:sp>
      <p:pic>
        <p:nvPicPr>
          <p:cNvPr id="2" name="图片 1"/>
          <p:cNvPicPr>
            <a:picLocks noChangeAspect="1"/>
          </p:cNvPicPr>
          <p:nvPr/>
        </p:nvPicPr>
        <p:blipFill>
          <a:blip r:embed="rId3"/>
          <a:stretch>
            <a:fillRect/>
          </a:stretch>
        </p:blipFill>
        <p:spPr>
          <a:xfrm>
            <a:off x="2287270" y="1513205"/>
            <a:ext cx="5146040" cy="4177665"/>
          </a:xfrm>
          <a:prstGeom prst="rect">
            <a:avLst/>
          </a:prstGeom>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671955" y="584835"/>
            <a:ext cx="6623685" cy="5688965"/>
          </a:xfrm>
          <a:prstGeom prst="rect">
            <a:avLst/>
          </a:prstGeom>
          <a:noFill/>
        </p:spPr>
        <p:txBody>
          <a:bodyPr wrap="square" rtlCol="0">
            <a:spAutoFit/>
          </a:bodyPr>
          <a:lstStyle/>
          <a:p>
            <a:pPr fontAlgn="auto">
              <a:lnSpc>
                <a:spcPct val="130000"/>
              </a:lnSpc>
            </a:pPr>
            <a:r>
              <a:rPr sz="2800"/>
              <a:t>3.下列说法不符合选文意思的一项是（       ）</a:t>
            </a:r>
          </a:p>
          <a:p>
            <a:pPr fontAlgn="auto">
              <a:lnSpc>
                <a:spcPct val="130000"/>
              </a:lnSpc>
            </a:pPr>
            <a:r>
              <a:rPr sz="2800"/>
              <a:t>A.真正的“理解”需让新知识融入已有的知识体系。</a:t>
            </a:r>
          </a:p>
          <a:p>
            <a:pPr fontAlgn="auto">
              <a:lnSpc>
                <a:spcPct val="130000"/>
              </a:lnSpc>
            </a:pPr>
            <a:r>
              <a:rPr sz="2800"/>
              <a:t>B.习题测验是用内部主动回忆的方式来巩固学习。</a:t>
            </a:r>
          </a:p>
          <a:p>
            <a:pPr fontAlgn="auto">
              <a:lnSpc>
                <a:spcPct val="130000"/>
              </a:lnSpc>
            </a:pPr>
            <a:r>
              <a:rPr sz="2800"/>
              <a:t>C.有意识地分散学习对长期记忆而言效率更高。</a:t>
            </a:r>
          </a:p>
          <a:p>
            <a:pPr fontAlgn="auto">
              <a:lnSpc>
                <a:spcPct val="130000"/>
              </a:lnSpc>
            </a:pPr>
            <a:r>
              <a:rPr sz="2800"/>
              <a:t>D.交叉学习是利用前面的知识来解决后面的问题。 </a:t>
            </a:r>
          </a:p>
        </p:txBody>
      </p:sp>
      <p:sp>
        <p:nvSpPr>
          <p:cNvPr id="16" name="文本框 15"/>
          <p:cNvSpPr txBox="1"/>
          <p:nvPr/>
        </p:nvSpPr>
        <p:spPr>
          <a:xfrm>
            <a:off x="2237740" y="1216660"/>
            <a:ext cx="817245" cy="553085"/>
          </a:xfrm>
          <a:prstGeom prst="rect">
            <a:avLst/>
          </a:prstGeom>
          <a:noFill/>
        </p:spPr>
        <p:txBody>
          <a:bodyPr wrap="square" rtlCol="0">
            <a:spAutoFit/>
          </a:bodyPr>
          <a:lstStyle/>
          <a:p>
            <a:pPr fontAlgn="auto">
              <a:lnSpc>
                <a:spcPct val="125000"/>
              </a:lnSpc>
            </a:pPr>
            <a:r>
              <a:rPr lang="en-US" altLang="zh-CN" sz="2400" b="1">
                <a:solidFill>
                  <a:srgbClr val="FF0000"/>
                </a:solidFill>
              </a:rPr>
              <a:t>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347470" y="1283335"/>
            <a:ext cx="6644005" cy="4569460"/>
          </a:xfrm>
          <a:prstGeom prst="rect">
            <a:avLst/>
          </a:prstGeom>
          <a:noFill/>
        </p:spPr>
        <p:txBody>
          <a:bodyPr wrap="square" rtlCol="0">
            <a:spAutoFit/>
          </a:bodyPr>
          <a:lstStyle/>
          <a:p>
            <a:pPr fontAlgn="auto">
              <a:lnSpc>
                <a:spcPct val="130000"/>
              </a:lnSpc>
            </a:pPr>
            <a:r>
              <a:rPr lang="en-US" sz="2800"/>
              <a:t>	</a:t>
            </a:r>
            <a:r>
              <a:rPr sz="2800"/>
              <a:t>诗前小序交代了写作背景。1934年10月，江西中央红军开始长征，陈毅因身负重伤，留在江西担任军事指挥，并主持政府工作。1935年春，他在敌人重兵围攻下率部队突围到江西、广东两省交界的油山和梅山(梅岭山脉的两座山)地区开展游击战争，直到1937年抗日战争爆发才离开。这三首诗就写于三年游击战争时期。</a:t>
            </a:r>
          </a:p>
        </p:txBody>
      </p:sp>
      <p:sp>
        <p:nvSpPr>
          <p:cNvPr id="2" name="文本框 1"/>
          <p:cNvSpPr txBox="1"/>
          <p:nvPr/>
        </p:nvSpPr>
        <p:spPr>
          <a:xfrm>
            <a:off x="1085215" y="539750"/>
            <a:ext cx="3126105" cy="645160"/>
          </a:xfrm>
          <a:prstGeom prst="rect">
            <a:avLst/>
          </a:prstGeom>
          <a:noFill/>
        </p:spPr>
        <p:txBody>
          <a:bodyPr wrap="square" rtlCol="0">
            <a:spAutoFit/>
          </a:bodyPr>
          <a:lstStyle/>
          <a:p>
            <a:r>
              <a:rPr lang="zh-CN" altLang="en-US" sz="3600" b="1"/>
              <a:t>写作背景</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641475" y="1000760"/>
            <a:ext cx="6144260" cy="1770380"/>
          </a:xfrm>
          <a:prstGeom prst="rect">
            <a:avLst/>
          </a:prstGeom>
          <a:noFill/>
        </p:spPr>
        <p:txBody>
          <a:bodyPr wrap="square" rtlCol="0">
            <a:spAutoFit/>
          </a:bodyPr>
          <a:lstStyle/>
          <a:p>
            <a:pPr fontAlgn="auto">
              <a:lnSpc>
                <a:spcPct val="130000"/>
              </a:lnSpc>
            </a:pPr>
            <a:r>
              <a:rPr sz="2800"/>
              <a:t>4.“链接材料1”中的“罗马房间记忆法”与选文中哪种学习方法类似？请指出其相同点和不同点。</a:t>
            </a:r>
          </a:p>
        </p:txBody>
      </p:sp>
      <p:sp>
        <p:nvSpPr>
          <p:cNvPr id="16" name="文本框 15"/>
          <p:cNvSpPr txBox="1"/>
          <p:nvPr/>
        </p:nvSpPr>
        <p:spPr>
          <a:xfrm>
            <a:off x="1816100" y="2896235"/>
            <a:ext cx="6143625" cy="1938020"/>
          </a:xfrm>
          <a:prstGeom prst="rect">
            <a:avLst/>
          </a:prstGeom>
          <a:noFill/>
        </p:spPr>
        <p:txBody>
          <a:bodyPr wrap="square" rtlCol="0">
            <a:spAutoFit/>
          </a:bodyPr>
          <a:lstStyle/>
          <a:p>
            <a:pPr fontAlgn="auto">
              <a:lnSpc>
                <a:spcPct val="125000"/>
              </a:lnSpc>
            </a:pPr>
            <a:r>
              <a:rPr lang="zh-CN" altLang="en-US" sz="2400" b="1">
                <a:solidFill>
                  <a:srgbClr val="FF0000"/>
                </a:solidFill>
              </a:rPr>
              <a:t>心理意象法。相同点：两者都是将记忆的对象与熟悉的事物建立联系。不同点:心理意象法建立联系的事物范围很广；而罗马房间记忆法建立联系的事物仅限于房间中的事物。</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663065" y="1077595"/>
            <a:ext cx="6144260" cy="1210945"/>
          </a:xfrm>
          <a:prstGeom prst="rect">
            <a:avLst/>
          </a:prstGeom>
          <a:noFill/>
        </p:spPr>
        <p:txBody>
          <a:bodyPr wrap="square" rtlCol="0">
            <a:spAutoFit/>
          </a:bodyPr>
          <a:lstStyle/>
          <a:p>
            <a:pPr fontAlgn="auto">
              <a:lnSpc>
                <a:spcPct val="130000"/>
              </a:lnSpc>
            </a:pPr>
            <a:r>
              <a:rPr sz="2800"/>
              <a:t>5.阅读“链接材料2”，具体分析学霸何晓羽用到了选文中哪些学习方法。</a:t>
            </a:r>
          </a:p>
        </p:txBody>
      </p:sp>
      <p:sp>
        <p:nvSpPr>
          <p:cNvPr id="16" name="文本框 15"/>
          <p:cNvSpPr txBox="1"/>
          <p:nvPr/>
        </p:nvSpPr>
        <p:spPr>
          <a:xfrm>
            <a:off x="1771650" y="2515235"/>
            <a:ext cx="6143625" cy="2399665"/>
          </a:xfrm>
          <a:prstGeom prst="rect">
            <a:avLst/>
          </a:prstGeom>
          <a:noFill/>
        </p:spPr>
        <p:txBody>
          <a:bodyPr wrap="square" rtlCol="0">
            <a:spAutoFit/>
          </a:bodyPr>
          <a:lstStyle/>
          <a:p>
            <a:pPr fontAlgn="auto">
              <a:lnSpc>
                <a:spcPct val="125000"/>
              </a:lnSpc>
            </a:pPr>
            <a:r>
              <a:rPr lang="zh-CN" altLang="en-US" sz="2400" b="1">
                <a:solidFill>
                  <a:srgbClr val="FF0000"/>
                </a:solidFill>
              </a:rPr>
              <a:t>①分散学习法，利用早餐、午餐、午休前后的3个10分钟和2个20分钟的时间来分散学习语文、英语、数学；②交叉学习法，利用早餐后的20分钟，交叉学习了英语和数学；③习题检测法，挑战数学易错题。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695450" y="347980"/>
            <a:ext cx="5960110" cy="2330450"/>
          </a:xfrm>
          <a:prstGeom prst="rect">
            <a:avLst/>
          </a:prstGeom>
          <a:noFill/>
        </p:spPr>
        <p:txBody>
          <a:bodyPr wrap="square" rtlCol="0">
            <a:spAutoFit/>
          </a:bodyPr>
          <a:lstStyle/>
          <a:p>
            <a:pPr fontAlgn="auto">
              <a:lnSpc>
                <a:spcPct val="130000"/>
              </a:lnSpc>
            </a:pPr>
            <a:r>
              <a:rPr sz="2800"/>
              <a:t>6.老师要求背诵《桃花源记》，小峰大为苦恼，请你根据选文，推荐两种方法帮助他背诵。结合《桃花源记》的内容作简要阐述。</a:t>
            </a:r>
          </a:p>
        </p:txBody>
      </p:sp>
      <p:sp>
        <p:nvSpPr>
          <p:cNvPr id="16" name="文本框 15"/>
          <p:cNvSpPr txBox="1"/>
          <p:nvPr/>
        </p:nvSpPr>
        <p:spPr>
          <a:xfrm>
            <a:off x="1696085" y="2613660"/>
            <a:ext cx="6143625" cy="3784600"/>
          </a:xfrm>
          <a:prstGeom prst="rect">
            <a:avLst/>
          </a:prstGeom>
          <a:noFill/>
        </p:spPr>
        <p:txBody>
          <a:bodyPr wrap="square" rtlCol="0">
            <a:spAutoFit/>
          </a:bodyPr>
          <a:lstStyle/>
          <a:p>
            <a:pPr fontAlgn="auto">
              <a:lnSpc>
                <a:spcPct val="125000"/>
              </a:lnSpc>
            </a:pPr>
            <a:r>
              <a:rPr lang="zh-CN" altLang="en-US" sz="2400" b="1">
                <a:solidFill>
                  <a:srgbClr val="FF0000"/>
                </a:solidFill>
              </a:rPr>
              <a:t>①详尽发问法。通过用“为什么”提问加深对《桃花源记》的结构、思路、关键性语句的理解，背诵起来会记得更牢。②心理意象法。想象自己是“桃花源”的游人，将游人的行踪变成一幅幅图画(或变成一个游人探险的故事)，把内容串联起来。③分散学习法。将课文分成几个部分，这几个部分又可分散时间来背诵。</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1040130" y="617220"/>
            <a:ext cx="3243580" cy="1014730"/>
          </a:xfrm>
          <a:prstGeom prst="rect">
            <a:avLst/>
          </a:prstGeom>
          <a:noFill/>
          <a:ln>
            <a:noFill/>
          </a:ln>
        </p:spPr>
        <p:txBody>
          <a:bodyPr wrap="none" rtlCol="0" anchor="t">
            <a:spAutoFit/>
          </a:bodyPr>
          <a:lstStyle/>
          <a:p>
            <a:pPr algn="ctr"/>
            <a:r>
              <a:rPr lang="zh-CN" altLang="en-US" sz="6000" b="1">
                <a:solidFill>
                  <a:schemeClr val="accent1"/>
                </a:solidFill>
                <a:effectLst>
                  <a:outerShdw blurRad="38100" dist="25400" dir="5400000" algn="ctr" rotWithShape="0">
                    <a:srgbClr val="6E747A">
                      <a:alpha val="43000"/>
                    </a:srgbClr>
                  </a:outerShdw>
                </a:effectLst>
              </a:rPr>
              <a:t>片段练习</a:t>
            </a:r>
          </a:p>
        </p:txBody>
      </p:sp>
      <p:sp>
        <p:nvSpPr>
          <p:cNvPr id="7" name="文本框 6"/>
          <p:cNvSpPr txBox="1"/>
          <p:nvPr/>
        </p:nvSpPr>
        <p:spPr>
          <a:xfrm>
            <a:off x="1496060" y="2034540"/>
            <a:ext cx="6152515" cy="2330450"/>
          </a:xfrm>
          <a:prstGeom prst="rect">
            <a:avLst/>
          </a:prstGeom>
          <a:noFill/>
        </p:spPr>
        <p:txBody>
          <a:bodyPr wrap="square" rtlCol="0">
            <a:spAutoFit/>
          </a:bodyPr>
          <a:lstStyle/>
          <a:p>
            <a:pPr fontAlgn="auto">
              <a:lnSpc>
                <a:spcPct val="130000"/>
              </a:lnSpc>
            </a:pPr>
            <a:r>
              <a:rPr lang="en-US" sz="2800"/>
              <a:t>	</a:t>
            </a:r>
            <a:r>
              <a:rPr sz="2800"/>
              <a:t>学习了陈毅的这三首诗歌，你有什么感触？谈谈如何去理解作者以及作者那一代人身上所具有的这种革命乐观主义精神。</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136650" y="1708150"/>
            <a:ext cx="7066280" cy="2889885"/>
          </a:xfrm>
          <a:prstGeom prst="rect">
            <a:avLst/>
          </a:prstGeom>
          <a:noFill/>
        </p:spPr>
        <p:txBody>
          <a:bodyPr wrap="square" rtlCol="0">
            <a:spAutoFit/>
          </a:bodyPr>
          <a:lstStyle/>
          <a:p>
            <a:pPr fontAlgn="auto">
              <a:lnSpc>
                <a:spcPct val="130000"/>
              </a:lnSpc>
            </a:pPr>
            <a:r>
              <a:rPr lang="en-US" sz="2800"/>
              <a:t>	</a:t>
            </a:r>
            <a:r>
              <a:rPr sz="2800"/>
              <a:t>在这三首诗里，作者用革命乐观主义的态度表现了自己献身革命的崇高精神和对革命必胜、共产主义理想必定实现的鉴定信念。全诗表现了诗人视死如归的气概和誓与反动派血战到底的革命精神。</a:t>
            </a:r>
          </a:p>
        </p:txBody>
      </p:sp>
      <p:sp>
        <p:nvSpPr>
          <p:cNvPr id="2" name="文本框 1"/>
          <p:cNvSpPr txBox="1"/>
          <p:nvPr/>
        </p:nvSpPr>
        <p:spPr>
          <a:xfrm>
            <a:off x="1062990" y="758190"/>
            <a:ext cx="3126105" cy="645160"/>
          </a:xfrm>
          <a:prstGeom prst="rect">
            <a:avLst/>
          </a:prstGeom>
          <a:noFill/>
        </p:spPr>
        <p:txBody>
          <a:bodyPr wrap="square" rtlCol="0">
            <a:spAutoFit/>
          </a:bodyPr>
          <a:lstStyle/>
          <a:p>
            <a:r>
              <a:rPr lang="zh-CN" altLang="en-US" sz="3600" b="1"/>
              <a:t>主要内容</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1003300" y="431800"/>
            <a:ext cx="3243580" cy="1014730"/>
          </a:xfrm>
          <a:prstGeom prst="rect">
            <a:avLst/>
          </a:prstGeom>
          <a:noFill/>
          <a:ln>
            <a:noFill/>
          </a:ln>
        </p:spPr>
        <p:txBody>
          <a:bodyPr wrap="none" rtlCol="0" anchor="t">
            <a:spAutoFit/>
          </a:bodyPr>
          <a:lstStyle/>
          <a:p>
            <a:pPr algn="ctr"/>
            <a:r>
              <a:rPr lang="zh-CN" altLang="en-US" sz="6000" b="1">
                <a:solidFill>
                  <a:schemeClr val="accent1"/>
                </a:solidFill>
                <a:effectLst>
                  <a:outerShdw blurRad="38100" dist="25400" dir="5400000" algn="ctr" rotWithShape="0">
                    <a:srgbClr val="6E747A">
                      <a:alpha val="43000"/>
                    </a:srgbClr>
                  </a:outerShdw>
                </a:effectLst>
              </a:rPr>
              <a:t>基础过关</a:t>
            </a:r>
          </a:p>
        </p:txBody>
      </p:sp>
      <p:sp>
        <p:nvSpPr>
          <p:cNvPr id="7" name="文本框 6"/>
          <p:cNvSpPr txBox="1"/>
          <p:nvPr/>
        </p:nvSpPr>
        <p:spPr>
          <a:xfrm>
            <a:off x="1769745" y="1565910"/>
            <a:ext cx="6054090" cy="1770380"/>
          </a:xfrm>
          <a:prstGeom prst="rect">
            <a:avLst/>
          </a:prstGeom>
          <a:noFill/>
        </p:spPr>
        <p:txBody>
          <a:bodyPr wrap="square" rtlCol="0">
            <a:spAutoFit/>
          </a:bodyPr>
          <a:lstStyle/>
          <a:p>
            <a:pPr fontAlgn="auto">
              <a:lnSpc>
                <a:spcPct val="130000"/>
              </a:lnSpc>
            </a:pPr>
            <a:r>
              <a:rPr sz="2800"/>
              <a:t>1.写一写，背一背。</a:t>
            </a:r>
          </a:p>
          <a:p>
            <a:pPr fontAlgn="auto">
              <a:lnSpc>
                <a:spcPct val="130000"/>
              </a:lnSpc>
            </a:pPr>
            <a:r>
              <a:rPr sz="2800"/>
              <a:t>更喜岷山千里雪，三军过后尽开颜。</a:t>
            </a:r>
          </a:p>
          <a:p>
            <a:pPr algn="r" fontAlgn="auto">
              <a:lnSpc>
                <a:spcPct val="130000"/>
              </a:lnSpc>
            </a:pPr>
            <a:r>
              <a:rPr sz="2800"/>
              <a:t>(毛泽东《七律·长征》) </a:t>
            </a:r>
          </a:p>
        </p:txBody>
      </p:sp>
      <p:pic>
        <p:nvPicPr>
          <p:cNvPr id="4" name="图片 3"/>
          <p:cNvPicPr>
            <a:picLocks noChangeAspect="1"/>
          </p:cNvPicPr>
          <p:nvPr/>
        </p:nvPicPr>
        <p:blipFill>
          <a:blip r:embed="rId3"/>
          <a:stretch>
            <a:fillRect/>
          </a:stretch>
        </p:blipFill>
        <p:spPr>
          <a:xfrm>
            <a:off x="2285365" y="3524250"/>
            <a:ext cx="5022215" cy="1510665"/>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550670" y="1086485"/>
            <a:ext cx="7109460" cy="2889885"/>
          </a:xfrm>
          <a:prstGeom prst="rect">
            <a:avLst/>
          </a:prstGeom>
          <a:noFill/>
        </p:spPr>
        <p:txBody>
          <a:bodyPr wrap="square" rtlCol="0">
            <a:spAutoFit/>
          </a:bodyPr>
          <a:lstStyle/>
          <a:p>
            <a:pPr fontAlgn="auto">
              <a:lnSpc>
                <a:spcPct val="130000"/>
              </a:lnSpc>
            </a:pPr>
            <a:r>
              <a:rPr lang="zh-CN" altLang="en-US" sz="2800"/>
              <a:t>2.给下列加点字注音，或根据拼音写汉字。</a:t>
            </a:r>
          </a:p>
          <a:p>
            <a:pPr fontAlgn="auto">
              <a:lnSpc>
                <a:spcPct val="130000"/>
              </a:lnSpc>
            </a:pPr>
            <a:r>
              <a:rPr lang="zh-CN" altLang="en-US" sz="2800"/>
              <a:t>诸君（          ）      fēnɡ烟（       ）</a:t>
            </a:r>
          </a:p>
          <a:p>
            <a:pPr fontAlgn="auto">
              <a:lnSpc>
                <a:spcPct val="130000"/>
              </a:lnSpc>
            </a:pPr>
            <a:r>
              <a:rPr lang="zh-CN" altLang="en-US" sz="2800"/>
              <a:t>旌旗</a:t>
            </a:r>
            <a:r>
              <a:rPr lang="zh-CN" altLang="en-US" sz="2800">
                <a:sym typeface="+mn-ea"/>
              </a:rPr>
              <a:t>（          ）      </a:t>
            </a:r>
            <a:r>
              <a:rPr lang="zh-CN" altLang="en-US" sz="2800"/>
              <a:t>阎罗</a:t>
            </a:r>
            <a:r>
              <a:rPr lang="zh-CN" altLang="en-US" sz="2800">
                <a:sym typeface="+mn-ea"/>
              </a:rPr>
              <a:t>（          ）</a:t>
            </a:r>
            <a:endParaRPr lang="zh-CN" altLang="en-US" sz="2800"/>
          </a:p>
          <a:p>
            <a:pPr fontAlgn="auto">
              <a:lnSpc>
                <a:spcPct val="130000"/>
              </a:lnSpc>
            </a:pPr>
            <a:r>
              <a:rPr lang="zh-CN" altLang="en-US" sz="2800"/>
              <a:t>jié报（          ）      断头</a:t>
            </a:r>
            <a:r>
              <a:rPr lang="zh-CN" altLang="en-US" sz="2800">
                <a:sym typeface="+mn-ea"/>
              </a:rPr>
              <a:t>（          ）</a:t>
            </a:r>
            <a:endParaRPr lang="zh-CN" altLang="en-US" sz="2800"/>
          </a:p>
          <a:p>
            <a:pPr fontAlgn="auto">
              <a:lnSpc>
                <a:spcPct val="130000"/>
              </a:lnSpc>
            </a:pPr>
            <a:r>
              <a:rPr lang="zh-CN" altLang="en-US" sz="2800"/>
              <a:t>血雨腥风</a:t>
            </a:r>
            <a:r>
              <a:rPr lang="zh-CN" altLang="en-US" sz="2800">
                <a:sym typeface="+mn-ea"/>
              </a:rPr>
              <a:t>（          ）</a:t>
            </a:r>
            <a:r>
              <a:rPr lang="zh-CN" altLang="en-US" sz="2800"/>
              <a:t>取义成rén（     ）</a:t>
            </a:r>
          </a:p>
        </p:txBody>
      </p:sp>
      <p:sp>
        <p:nvSpPr>
          <p:cNvPr id="2" name="文本框 1"/>
          <p:cNvSpPr txBox="1"/>
          <p:nvPr/>
        </p:nvSpPr>
        <p:spPr>
          <a:xfrm>
            <a:off x="1645920" y="2056130"/>
            <a:ext cx="426720" cy="368300"/>
          </a:xfrm>
          <a:prstGeom prst="rect">
            <a:avLst/>
          </a:prstGeom>
          <a:noFill/>
        </p:spPr>
        <p:txBody>
          <a:bodyPr wrap="square" rtlCol="0">
            <a:spAutoFit/>
          </a:bodyPr>
          <a:lstStyle/>
          <a:p>
            <a:r>
              <a:rPr lang="zh-CN" altLang="en-US"/>
              <a:t>•</a:t>
            </a:r>
          </a:p>
        </p:txBody>
      </p:sp>
      <p:sp>
        <p:nvSpPr>
          <p:cNvPr id="14" name="文本框 13"/>
          <p:cNvSpPr txBox="1"/>
          <p:nvPr/>
        </p:nvSpPr>
        <p:spPr>
          <a:xfrm>
            <a:off x="2806700" y="1781175"/>
            <a:ext cx="856615" cy="460375"/>
          </a:xfrm>
          <a:prstGeom prst="rect">
            <a:avLst/>
          </a:prstGeom>
          <a:noFill/>
        </p:spPr>
        <p:txBody>
          <a:bodyPr wrap="square" rtlCol="0">
            <a:spAutoFit/>
          </a:bodyPr>
          <a:lstStyle/>
          <a:p>
            <a:r>
              <a:rPr lang="zh-CN" altLang="en-US" sz="2400">
                <a:solidFill>
                  <a:srgbClr val="FF0000"/>
                </a:solidFill>
              </a:rPr>
              <a:t>zhū</a:t>
            </a:r>
          </a:p>
        </p:txBody>
      </p:sp>
      <p:sp>
        <p:nvSpPr>
          <p:cNvPr id="4" name="文本框 3"/>
          <p:cNvSpPr txBox="1"/>
          <p:nvPr/>
        </p:nvSpPr>
        <p:spPr>
          <a:xfrm>
            <a:off x="1645920" y="2586355"/>
            <a:ext cx="426720" cy="368300"/>
          </a:xfrm>
          <a:prstGeom prst="rect">
            <a:avLst/>
          </a:prstGeom>
          <a:noFill/>
        </p:spPr>
        <p:txBody>
          <a:bodyPr wrap="square" rtlCol="0">
            <a:spAutoFit/>
          </a:bodyPr>
          <a:lstStyle/>
          <a:p>
            <a:r>
              <a:rPr lang="zh-CN" altLang="en-US"/>
              <a:t>•</a:t>
            </a:r>
          </a:p>
        </p:txBody>
      </p:sp>
      <p:sp>
        <p:nvSpPr>
          <p:cNvPr id="6" name="文本框 5"/>
          <p:cNvSpPr txBox="1"/>
          <p:nvPr/>
        </p:nvSpPr>
        <p:spPr>
          <a:xfrm>
            <a:off x="4396740" y="2586355"/>
            <a:ext cx="426720" cy="368300"/>
          </a:xfrm>
          <a:prstGeom prst="rect">
            <a:avLst/>
          </a:prstGeom>
          <a:noFill/>
        </p:spPr>
        <p:txBody>
          <a:bodyPr wrap="square" rtlCol="0">
            <a:spAutoFit/>
          </a:bodyPr>
          <a:lstStyle/>
          <a:p>
            <a:r>
              <a:rPr lang="zh-CN" altLang="en-US"/>
              <a:t>•</a:t>
            </a:r>
          </a:p>
        </p:txBody>
      </p:sp>
      <p:sp>
        <p:nvSpPr>
          <p:cNvPr id="8" name="文本框 7"/>
          <p:cNvSpPr txBox="1"/>
          <p:nvPr/>
        </p:nvSpPr>
        <p:spPr>
          <a:xfrm>
            <a:off x="2379980" y="3729355"/>
            <a:ext cx="426720" cy="368300"/>
          </a:xfrm>
          <a:prstGeom prst="rect">
            <a:avLst/>
          </a:prstGeom>
          <a:noFill/>
        </p:spPr>
        <p:txBody>
          <a:bodyPr wrap="square" rtlCol="0">
            <a:spAutoFit/>
          </a:bodyPr>
          <a:lstStyle/>
          <a:p>
            <a:r>
              <a:rPr lang="zh-CN" altLang="en-US"/>
              <a:t>•</a:t>
            </a:r>
          </a:p>
        </p:txBody>
      </p:sp>
      <p:sp>
        <p:nvSpPr>
          <p:cNvPr id="9" name="文本框 8"/>
          <p:cNvSpPr txBox="1"/>
          <p:nvPr/>
        </p:nvSpPr>
        <p:spPr>
          <a:xfrm>
            <a:off x="5709285" y="1781175"/>
            <a:ext cx="856615" cy="460375"/>
          </a:xfrm>
          <a:prstGeom prst="rect">
            <a:avLst/>
          </a:prstGeom>
          <a:noFill/>
        </p:spPr>
        <p:txBody>
          <a:bodyPr wrap="square" rtlCol="0">
            <a:spAutoFit/>
          </a:bodyPr>
          <a:lstStyle/>
          <a:p>
            <a:r>
              <a:rPr lang="zh-CN" altLang="en-US" sz="2400">
                <a:solidFill>
                  <a:srgbClr val="FF0000"/>
                </a:solidFill>
              </a:rPr>
              <a:t>烽</a:t>
            </a:r>
          </a:p>
        </p:txBody>
      </p:sp>
      <p:sp>
        <p:nvSpPr>
          <p:cNvPr id="12" name="文本框 11"/>
          <p:cNvSpPr txBox="1"/>
          <p:nvPr/>
        </p:nvSpPr>
        <p:spPr>
          <a:xfrm>
            <a:off x="2806700" y="2301240"/>
            <a:ext cx="856615" cy="460375"/>
          </a:xfrm>
          <a:prstGeom prst="rect">
            <a:avLst/>
          </a:prstGeom>
          <a:noFill/>
        </p:spPr>
        <p:txBody>
          <a:bodyPr wrap="square" rtlCol="0">
            <a:spAutoFit/>
          </a:bodyPr>
          <a:lstStyle/>
          <a:p>
            <a:r>
              <a:rPr lang="zh-CN" altLang="en-US" sz="2400">
                <a:solidFill>
                  <a:srgbClr val="FF0000"/>
                </a:solidFill>
              </a:rPr>
              <a:t>jīnɡ</a:t>
            </a:r>
          </a:p>
        </p:txBody>
      </p:sp>
      <p:sp>
        <p:nvSpPr>
          <p:cNvPr id="13" name="文本框 12"/>
          <p:cNvSpPr txBox="1"/>
          <p:nvPr/>
        </p:nvSpPr>
        <p:spPr>
          <a:xfrm>
            <a:off x="5513705" y="2301240"/>
            <a:ext cx="856615" cy="460375"/>
          </a:xfrm>
          <a:prstGeom prst="rect">
            <a:avLst/>
          </a:prstGeom>
          <a:noFill/>
        </p:spPr>
        <p:txBody>
          <a:bodyPr wrap="square" rtlCol="0">
            <a:spAutoFit/>
          </a:bodyPr>
          <a:lstStyle/>
          <a:p>
            <a:r>
              <a:rPr lang="zh-CN" altLang="en-US" sz="2400">
                <a:solidFill>
                  <a:srgbClr val="FF0000"/>
                </a:solidFill>
              </a:rPr>
              <a:t>yán</a:t>
            </a:r>
          </a:p>
        </p:txBody>
      </p:sp>
      <p:sp>
        <p:nvSpPr>
          <p:cNvPr id="15" name="文本框 14"/>
          <p:cNvSpPr txBox="1"/>
          <p:nvPr/>
        </p:nvSpPr>
        <p:spPr>
          <a:xfrm>
            <a:off x="2926715" y="2831465"/>
            <a:ext cx="856615" cy="460375"/>
          </a:xfrm>
          <a:prstGeom prst="rect">
            <a:avLst/>
          </a:prstGeom>
          <a:noFill/>
        </p:spPr>
        <p:txBody>
          <a:bodyPr wrap="square" rtlCol="0">
            <a:spAutoFit/>
          </a:bodyPr>
          <a:lstStyle/>
          <a:p>
            <a:r>
              <a:rPr lang="zh-CN" altLang="en-US" sz="2400">
                <a:solidFill>
                  <a:srgbClr val="FF0000"/>
                </a:solidFill>
              </a:rPr>
              <a:t>捷</a:t>
            </a:r>
          </a:p>
        </p:txBody>
      </p:sp>
      <p:sp>
        <p:nvSpPr>
          <p:cNvPr id="16" name="文本框 15"/>
          <p:cNvSpPr txBox="1"/>
          <p:nvPr/>
        </p:nvSpPr>
        <p:spPr>
          <a:xfrm>
            <a:off x="5513705" y="2831465"/>
            <a:ext cx="856615" cy="460375"/>
          </a:xfrm>
          <a:prstGeom prst="rect">
            <a:avLst/>
          </a:prstGeom>
          <a:noFill/>
        </p:spPr>
        <p:txBody>
          <a:bodyPr wrap="square" rtlCol="0">
            <a:spAutoFit/>
          </a:bodyPr>
          <a:lstStyle/>
          <a:p>
            <a:r>
              <a:rPr lang="zh-CN" altLang="en-US" sz="2400">
                <a:solidFill>
                  <a:srgbClr val="FF0000"/>
                </a:solidFill>
              </a:rPr>
              <a:t>duàn</a:t>
            </a:r>
          </a:p>
        </p:txBody>
      </p:sp>
      <p:sp>
        <p:nvSpPr>
          <p:cNvPr id="17" name="文本框 16"/>
          <p:cNvSpPr txBox="1"/>
          <p:nvPr/>
        </p:nvSpPr>
        <p:spPr>
          <a:xfrm>
            <a:off x="3540125" y="3373755"/>
            <a:ext cx="856615" cy="460375"/>
          </a:xfrm>
          <a:prstGeom prst="rect">
            <a:avLst/>
          </a:prstGeom>
          <a:noFill/>
        </p:spPr>
        <p:txBody>
          <a:bodyPr wrap="square" rtlCol="0">
            <a:spAutoFit/>
          </a:bodyPr>
          <a:lstStyle/>
          <a:p>
            <a:r>
              <a:rPr lang="zh-CN" altLang="en-US" sz="2400">
                <a:solidFill>
                  <a:srgbClr val="FF0000"/>
                </a:solidFill>
              </a:rPr>
              <a:t>xīnɡ</a:t>
            </a:r>
          </a:p>
        </p:txBody>
      </p:sp>
      <p:sp>
        <p:nvSpPr>
          <p:cNvPr id="18" name="文本框 17"/>
          <p:cNvSpPr txBox="1"/>
          <p:nvPr/>
        </p:nvSpPr>
        <p:spPr>
          <a:xfrm>
            <a:off x="6489700" y="3515995"/>
            <a:ext cx="856615" cy="460375"/>
          </a:xfrm>
          <a:prstGeom prst="rect">
            <a:avLst/>
          </a:prstGeom>
          <a:noFill/>
        </p:spPr>
        <p:txBody>
          <a:bodyPr wrap="square" rtlCol="0">
            <a:spAutoFit/>
          </a:bodyPr>
          <a:lstStyle/>
          <a:p>
            <a:r>
              <a:rPr lang="zh-CN" altLang="en-US" sz="2400">
                <a:solidFill>
                  <a:srgbClr val="FF0000"/>
                </a:solidFill>
              </a:rPr>
              <a:t>仁</a:t>
            </a:r>
          </a:p>
        </p:txBody>
      </p:sp>
      <p:sp>
        <p:nvSpPr>
          <p:cNvPr id="19" name="文本框 18"/>
          <p:cNvSpPr txBox="1"/>
          <p:nvPr/>
        </p:nvSpPr>
        <p:spPr>
          <a:xfrm>
            <a:off x="4336415" y="3147695"/>
            <a:ext cx="426720" cy="368300"/>
          </a:xfrm>
          <a:prstGeom prst="rect">
            <a:avLst/>
          </a:prstGeom>
          <a:noFill/>
        </p:spPr>
        <p:txBody>
          <a:bodyPr wrap="square" rtlCol="0">
            <a:spAutoFit/>
          </a:bodyPr>
          <a:lstStyle/>
          <a:p>
            <a:r>
              <a:rPr lang="zh-CN" altLang="en-US"/>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linds(horizontal)">
                                      <p:cBhvr>
                                        <p:cTn id="10" dur="500"/>
                                        <p:tgtEl>
                                          <p:spTgt spid="2"/>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linds(horizontal)">
                                      <p:cBhvr>
                                        <p:cTn id="13" dur="500"/>
                                        <p:tgtEl>
                                          <p:spTgt spid="4"/>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linds(horizontal)">
                                      <p:cBhvr>
                                        <p:cTn id="16" dur="500"/>
                                        <p:tgtEl>
                                          <p:spTgt spid="6"/>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linds(horizontal)">
                                      <p:cBhvr>
                                        <p:cTn id="19" dur="500"/>
                                        <p:tgtEl>
                                          <p:spTgt spid="8"/>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blinds(horizontal)">
                                      <p:cBhvr>
                                        <p:cTn id="22" dur="50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ppt_x"/>
                                          </p:val>
                                        </p:tav>
                                        <p:tav tm="100000">
                                          <p:val>
                                            <p:strVal val="#ppt_x"/>
                                          </p:val>
                                        </p:tav>
                                      </p:tavLst>
                                    </p:anim>
                                    <p:anim calcmode="lin" valueType="num">
                                      <p:cBhvr additive="base">
                                        <p:cTn id="2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ppt_x"/>
                                          </p:val>
                                        </p:tav>
                                        <p:tav tm="100000">
                                          <p:val>
                                            <p:strVal val="#ppt_x"/>
                                          </p:val>
                                        </p:tav>
                                      </p:tavLst>
                                    </p:anim>
                                    <p:anim calcmode="lin" valueType="num">
                                      <p:cBhvr additive="base">
                                        <p:cTn id="3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500" fill="hold"/>
                                        <p:tgtEl>
                                          <p:spTgt spid="12"/>
                                        </p:tgtEl>
                                        <p:attrNameLst>
                                          <p:attrName>ppt_x</p:attrName>
                                        </p:attrNameLst>
                                      </p:cBhvr>
                                      <p:tavLst>
                                        <p:tav tm="0">
                                          <p:val>
                                            <p:strVal val="#ppt_x"/>
                                          </p:val>
                                        </p:tav>
                                        <p:tav tm="100000">
                                          <p:val>
                                            <p:strVal val="#ppt_x"/>
                                          </p:val>
                                        </p:tav>
                                      </p:tavLst>
                                    </p:anim>
                                    <p:anim calcmode="lin" valueType="num">
                                      <p:cBhvr additive="base">
                                        <p:cTn id="4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additive="base">
                                        <p:cTn id="45" dur="500" fill="hold"/>
                                        <p:tgtEl>
                                          <p:spTgt spid="13"/>
                                        </p:tgtEl>
                                        <p:attrNameLst>
                                          <p:attrName>ppt_x</p:attrName>
                                        </p:attrNameLst>
                                      </p:cBhvr>
                                      <p:tavLst>
                                        <p:tav tm="0">
                                          <p:val>
                                            <p:strVal val="#ppt_x"/>
                                          </p:val>
                                        </p:tav>
                                        <p:tav tm="100000">
                                          <p:val>
                                            <p:strVal val="#ppt_x"/>
                                          </p:val>
                                        </p:tav>
                                      </p:tavLst>
                                    </p:anim>
                                    <p:anim calcmode="lin" valueType="num">
                                      <p:cBhvr additive="base">
                                        <p:cTn id="4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additive="base">
                                        <p:cTn id="51" dur="500" fill="hold"/>
                                        <p:tgtEl>
                                          <p:spTgt spid="15"/>
                                        </p:tgtEl>
                                        <p:attrNameLst>
                                          <p:attrName>ppt_x</p:attrName>
                                        </p:attrNameLst>
                                      </p:cBhvr>
                                      <p:tavLst>
                                        <p:tav tm="0">
                                          <p:val>
                                            <p:strVal val="#ppt_x"/>
                                          </p:val>
                                        </p:tav>
                                        <p:tav tm="100000">
                                          <p:val>
                                            <p:strVal val="#ppt_x"/>
                                          </p:val>
                                        </p:tav>
                                      </p:tavLst>
                                    </p:anim>
                                    <p:anim calcmode="lin" valueType="num">
                                      <p:cBhvr additive="base">
                                        <p:cTn id="5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16"/>
                                        </p:tgtEl>
                                        <p:attrNameLst>
                                          <p:attrName>style.visibility</p:attrName>
                                        </p:attrNameLst>
                                      </p:cBhvr>
                                      <p:to>
                                        <p:strVal val="visible"/>
                                      </p:to>
                                    </p:set>
                                    <p:anim calcmode="lin" valueType="num">
                                      <p:cBhvr additive="base">
                                        <p:cTn id="57" dur="500" fill="hold"/>
                                        <p:tgtEl>
                                          <p:spTgt spid="16"/>
                                        </p:tgtEl>
                                        <p:attrNameLst>
                                          <p:attrName>ppt_x</p:attrName>
                                        </p:attrNameLst>
                                      </p:cBhvr>
                                      <p:tavLst>
                                        <p:tav tm="0">
                                          <p:val>
                                            <p:strVal val="#ppt_x"/>
                                          </p:val>
                                        </p:tav>
                                        <p:tav tm="100000">
                                          <p:val>
                                            <p:strVal val="#ppt_x"/>
                                          </p:val>
                                        </p:tav>
                                      </p:tavLst>
                                    </p:anim>
                                    <p:anim calcmode="lin" valueType="num">
                                      <p:cBhvr additive="base">
                                        <p:cTn id="5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grpId="0" nodeType="clickEffect">
                                  <p:stCondLst>
                                    <p:cond delay="0"/>
                                  </p:stCondLst>
                                  <p:childTnLst>
                                    <p:set>
                                      <p:cBhvr>
                                        <p:cTn id="62" dur="1" fill="hold">
                                          <p:stCondLst>
                                            <p:cond delay="0"/>
                                          </p:stCondLst>
                                        </p:cTn>
                                        <p:tgtEl>
                                          <p:spTgt spid="17"/>
                                        </p:tgtEl>
                                        <p:attrNameLst>
                                          <p:attrName>style.visibility</p:attrName>
                                        </p:attrNameLst>
                                      </p:cBhvr>
                                      <p:to>
                                        <p:strVal val="visible"/>
                                      </p:to>
                                    </p:set>
                                    <p:anim calcmode="lin" valueType="num">
                                      <p:cBhvr additive="base">
                                        <p:cTn id="63" dur="500" fill="hold"/>
                                        <p:tgtEl>
                                          <p:spTgt spid="17"/>
                                        </p:tgtEl>
                                        <p:attrNameLst>
                                          <p:attrName>ppt_x</p:attrName>
                                        </p:attrNameLst>
                                      </p:cBhvr>
                                      <p:tavLst>
                                        <p:tav tm="0">
                                          <p:val>
                                            <p:strVal val="#ppt_x"/>
                                          </p:val>
                                        </p:tav>
                                        <p:tav tm="100000">
                                          <p:val>
                                            <p:strVal val="#ppt_x"/>
                                          </p:val>
                                        </p:tav>
                                      </p:tavLst>
                                    </p:anim>
                                    <p:anim calcmode="lin" valueType="num">
                                      <p:cBhvr additive="base">
                                        <p:cTn id="6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2" presetClass="entr" presetSubtype="4" fill="hold" grpId="0" nodeType="clickEffect">
                                  <p:stCondLst>
                                    <p:cond delay="0"/>
                                  </p:stCondLst>
                                  <p:childTnLst>
                                    <p:set>
                                      <p:cBhvr>
                                        <p:cTn id="68" dur="1" fill="hold">
                                          <p:stCondLst>
                                            <p:cond delay="0"/>
                                          </p:stCondLst>
                                        </p:cTn>
                                        <p:tgtEl>
                                          <p:spTgt spid="18"/>
                                        </p:tgtEl>
                                        <p:attrNameLst>
                                          <p:attrName>style.visibility</p:attrName>
                                        </p:attrNameLst>
                                      </p:cBhvr>
                                      <p:to>
                                        <p:strVal val="visible"/>
                                      </p:to>
                                    </p:set>
                                    <p:anim calcmode="lin" valueType="num">
                                      <p:cBhvr additive="base">
                                        <p:cTn id="69" dur="500" fill="hold"/>
                                        <p:tgtEl>
                                          <p:spTgt spid="18"/>
                                        </p:tgtEl>
                                        <p:attrNameLst>
                                          <p:attrName>ppt_x</p:attrName>
                                        </p:attrNameLst>
                                      </p:cBhvr>
                                      <p:tavLst>
                                        <p:tav tm="0">
                                          <p:val>
                                            <p:strVal val="#ppt_x"/>
                                          </p:val>
                                        </p:tav>
                                        <p:tav tm="100000">
                                          <p:val>
                                            <p:strVal val="#ppt_x"/>
                                          </p:val>
                                        </p:tav>
                                      </p:tavLst>
                                    </p:anim>
                                    <p:anim calcmode="lin" valueType="num">
                                      <p:cBhvr additive="base">
                                        <p:cTn id="7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P spid="14" grpId="0"/>
      <p:bldP spid="4" grpId="0"/>
      <p:bldP spid="6" grpId="0"/>
      <p:bldP spid="8" grpId="0"/>
      <p:bldP spid="9" grpId="0"/>
      <p:bldP spid="12" grpId="0"/>
      <p:bldP spid="13" grpId="0"/>
      <p:bldP spid="15" grpId="0"/>
      <p:bldP spid="16" grpId="0"/>
      <p:bldP spid="17" grpId="0"/>
      <p:bldP spid="18" grpId="0"/>
      <p:bldP spid="19"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289050" y="122555"/>
            <a:ext cx="7109460" cy="6808470"/>
          </a:xfrm>
          <a:prstGeom prst="rect">
            <a:avLst/>
          </a:prstGeom>
          <a:noFill/>
        </p:spPr>
        <p:txBody>
          <a:bodyPr wrap="square" rtlCol="0">
            <a:spAutoFit/>
          </a:bodyPr>
          <a:lstStyle/>
          <a:p>
            <a:pPr fontAlgn="auto">
              <a:lnSpc>
                <a:spcPct val="130000"/>
              </a:lnSpc>
            </a:pPr>
            <a:r>
              <a:rPr lang="zh-CN" altLang="en-US" sz="2800"/>
              <a:t>3.写出词语的解释，或根据解释写出对应的词语。</a:t>
            </a:r>
          </a:p>
          <a:p>
            <a:pPr fontAlgn="auto">
              <a:lnSpc>
                <a:spcPct val="130000"/>
              </a:lnSpc>
            </a:pPr>
            <a:r>
              <a:rPr lang="zh-CN" altLang="en-US" sz="2800"/>
              <a:t>(1)虚不得脱：</a:t>
            </a:r>
            <a:r>
              <a:rPr lang="zh-CN" altLang="en-US" sz="2800" u="sng"/>
              <a:t>                                                         </a:t>
            </a:r>
            <a:endParaRPr lang="zh-CN" altLang="en-US" sz="2800"/>
          </a:p>
          <a:p>
            <a:pPr fontAlgn="auto">
              <a:lnSpc>
                <a:spcPct val="130000"/>
              </a:lnSpc>
            </a:pPr>
            <a:r>
              <a:rPr lang="zh-CN" altLang="en-US" sz="2800"/>
              <a:t>(2)意如何：</a:t>
            </a:r>
          </a:p>
          <a:p>
            <a:pPr fontAlgn="auto">
              <a:lnSpc>
                <a:spcPct val="130000"/>
              </a:lnSpc>
            </a:pPr>
            <a:r>
              <a:rPr lang="zh-CN" altLang="en-US" sz="2800"/>
              <a:t>(3)</a:t>
            </a:r>
            <a:r>
              <a:rPr lang="zh-CN" altLang="en-US" sz="2800" u="sng"/>
              <a:t>            </a:t>
            </a:r>
            <a:r>
              <a:rPr lang="zh-CN" altLang="en-US" sz="2800"/>
              <a:t>：旗帜的总称。这里借指军士。</a:t>
            </a:r>
          </a:p>
          <a:p>
            <a:pPr fontAlgn="auto">
              <a:lnSpc>
                <a:spcPct val="130000"/>
              </a:lnSpc>
            </a:pPr>
            <a:r>
              <a:rPr lang="zh-CN" altLang="en-US" sz="2800"/>
              <a:t>(4)</a:t>
            </a:r>
            <a:r>
              <a:rPr lang="zh-CN" altLang="en-US" sz="2800" u="sng"/>
              <a:t>           </a:t>
            </a:r>
            <a:r>
              <a:rPr lang="zh-CN" altLang="en-US" sz="2800"/>
              <a:t>：古代边境有敌人入侵时，在烽火台上点起的报警用的烟火，后泛指战火或战争。</a:t>
            </a:r>
          </a:p>
          <a:p>
            <a:pPr fontAlgn="auto">
              <a:lnSpc>
                <a:spcPct val="130000"/>
              </a:lnSpc>
            </a:pPr>
            <a:r>
              <a:rPr lang="zh-CN" altLang="en-US" sz="2800"/>
              <a:t>(5)捷报：</a:t>
            </a:r>
          </a:p>
          <a:p>
            <a:pPr fontAlgn="auto">
              <a:lnSpc>
                <a:spcPct val="130000"/>
              </a:lnSpc>
            </a:pPr>
            <a:r>
              <a:rPr lang="zh-CN" altLang="en-US" sz="2800"/>
              <a:t>(6)</a:t>
            </a:r>
            <a:r>
              <a:rPr lang="zh-CN" altLang="en-US" sz="2800" u="sng"/>
              <a:t>                     </a:t>
            </a:r>
            <a:r>
              <a:rPr lang="zh-CN" altLang="en-US" sz="2800"/>
              <a:t>：风里带有腥气，血溅得像下雨一样，形容残酷屠杀的景象。</a:t>
            </a:r>
          </a:p>
          <a:p>
            <a:pPr fontAlgn="auto">
              <a:lnSpc>
                <a:spcPct val="130000"/>
              </a:lnSpc>
            </a:pPr>
            <a:r>
              <a:rPr lang="zh-CN" altLang="en-US" sz="2800"/>
              <a:t>(7)取义成仁：</a:t>
            </a:r>
          </a:p>
        </p:txBody>
      </p:sp>
      <p:sp>
        <p:nvSpPr>
          <p:cNvPr id="14" name="文本框 13"/>
          <p:cNvSpPr txBox="1"/>
          <p:nvPr/>
        </p:nvSpPr>
        <p:spPr>
          <a:xfrm>
            <a:off x="3752850" y="1332230"/>
            <a:ext cx="3510915" cy="460375"/>
          </a:xfrm>
          <a:prstGeom prst="rect">
            <a:avLst/>
          </a:prstGeom>
          <a:noFill/>
        </p:spPr>
        <p:txBody>
          <a:bodyPr wrap="square" rtlCol="0">
            <a:spAutoFit/>
          </a:bodyPr>
          <a:lstStyle/>
          <a:p>
            <a:r>
              <a:rPr lang="zh-CN" altLang="en-US" sz="2400" b="1">
                <a:solidFill>
                  <a:srgbClr val="FF0000"/>
                </a:solidFill>
              </a:rPr>
              <a:t>估计不能脱险。</a:t>
            </a:r>
          </a:p>
        </p:txBody>
      </p:sp>
      <p:cxnSp>
        <p:nvCxnSpPr>
          <p:cNvPr id="6" name="直接连接符 5"/>
          <p:cNvCxnSpPr/>
          <p:nvPr/>
        </p:nvCxnSpPr>
        <p:spPr>
          <a:xfrm flipV="1">
            <a:off x="3506470" y="1671955"/>
            <a:ext cx="4779010" cy="3302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3067685" y="2227580"/>
            <a:ext cx="5370195" cy="6159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2719070" y="5036185"/>
            <a:ext cx="5250815" cy="2921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3417570" y="6687185"/>
            <a:ext cx="5250815" cy="2921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3417570" y="1926590"/>
            <a:ext cx="3510915" cy="460375"/>
          </a:xfrm>
          <a:prstGeom prst="rect">
            <a:avLst/>
          </a:prstGeom>
          <a:noFill/>
        </p:spPr>
        <p:txBody>
          <a:bodyPr wrap="square" rtlCol="0">
            <a:spAutoFit/>
          </a:bodyPr>
          <a:lstStyle/>
          <a:p>
            <a:r>
              <a:rPr lang="zh-CN" altLang="en-US" sz="2400" b="1">
                <a:solidFill>
                  <a:srgbClr val="FF0000"/>
                </a:solidFill>
              </a:rPr>
              <a:t>心里想些什么呢？</a:t>
            </a:r>
          </a:p>
        </p:txBody>
      </p:sp>
      <p:sp>
        <p:nvSpPr>
          <p:cNvPr id="12" name="文本框 11"/>
          <p:cNvSpPr txBox="1"/>
          <p:nvPr/>
        </p:nvSpPr>
        <p:spPr>
          <a:xfrm>
            <a:off x="1809115" y="2499995"/>
            <a:ext cx="909955" cy="460375"/>
          </a:xfrm>
          <a:prstGeom prst="rect">
            <a:avLst/>
          </a:prstGeom>
          <a:noFill/>
        </p:spPr>
        <p:txBody>
          <a:bodyPr wrap="square" rtlCol="0">
            <a:spAutoFit/>
          </a:bodyPr>
          <a:lstStyle/>
          <a:p>
            <a:r>
              <a:rPr lang="zh-CN" altLang="en-US" sz="2400" b="1">
                <a:solidFill>
                  <a:srgbClr val="FF0000"/>
                </a:solidFill>
              </a:rPr>
              <a:t>旌旗</a:t>
            </a:r>
          </a:p>
        </p:txBody>
      </p:sp>
      <p:sp>
        <p:nvSpPr>
          <p:cNvPr id="13" name="文本框 12"/>
          <p:cNvSpPr txBox="1"/>
          <p:nvPr/>
        </p:nvSpPr>
        <p:spPr>
          <a:xfrm>
            <a:off x="1885315" y="3073400"/>
            <a:ext cx="909955" cy="460375"/>
          </a:xfrm>
          <a:prstGeom prst="rect">
            <a:avLst/>
          </a:prstGeom>
          <a:noFill/>
        </p:spPr>
        <p:txBody>
          <a:bodyPr wrap="square" rtlCol="0">
            <a:spAutoFit/>
          </a:bodyPr>
          <a:lstStyle/>
          <a:p>
            <a:r>
              <a:rPr lang="zh-CN" altLang="en-US" sz="2400" b="1">
                <a:solidFill>
                  <a:srgbClr val="FF0000"/>
                </a:solidFill>
              </a:rPr>
              <a:t>烽烟</a:t>
            </a:r>
          </a:p>
        </p:txBody>
      </p:sp>
      <p:sp>
        <p:nvSpPr>
          <p:cNvPr id="15" name="文本框 14"/>
          <p:cNvSpPr txBox="1"/>
          <p:nvPr/>
        </p:nvSpPr>
        <p:spPr>
          <a:xfrm>
            <a:off x="2719070" y="4680585"/>
            <a:ext cx="3815715" cy="460375"/>
          </a:xfrm>
          <a:prstGeom prst="rect">
            <a:avLst/>
          </a:prstGeom>
          <a:noFill/>
        </p:spPr>
        <p:txBody>
          <a:bodyPr wrap="square" rtlCol="0">
            <a:spAutoFit/>
          </a:bodyPr>
          <a:lstStyle/>
          <a:p>
            <a:r>
              <a:rPr lang="zh-CN" altLang="en-US" sz="2400" b="1">
                <a:solidFill>
                  <a:srgbClr val="FF0000"/>
                </a:solidFill>
              </a:rPr>
              <a:t>胜利的消息。</a:t>
            </a:r>
          </a:p>
        </p:txBody>
      </p:sp>
      <p:sp>
        <p:nvSpPr>
          <p:cNvPr id="16" name="文本框 15"/>
          <p:cNvSpPr txBox="1"/>
          <p:nvPr/>
        </p:nvSpPr>
        <p:spPr>
          <a:xfrm>
            <a:off x="1902460" y="5297805"/>
            <a:ext cx="1604010" cy="460375"/>
          </a:xfrm>
          <a:prstGeom prst="rect">
            <a:avLst/>
          </a:prstGeom>
          <a:noFill/>
        </p:spPr>
        <p:txBody>
          <a:bodyPr wrap="square" rtlCol="0">
            <a:spAutoFit/>
          </a:bodyPr>
          <a:lstStyle/>
          <a:p>
            <a:r>
              <a:rPr lang="zh-CN" altLang="en-US" sz="2400" b="1">
                <a:solidFill>
                  <a:srgbClr val="FF0000"/>
                </a:solidFill>
              </a:rPr>
              <a:t>血雨腥风</a:t>
            </a:r>
          </a:p>
        </p:txBody>
      </p:sp>
      <p:sp>
        <p:nvSpPr>
          <p:cNvPr id="17" name="文本框 16"/>
          <p:cNvSpPr txBox="1"/>
          <p:nvPr/>
        </p:nvSpPr>
        <p:spPr>
          <a:xfrm>
            <a:off x="3606800" y="6320790"/>
            <a:ext cx="4291965" cy="460375"/>
          </a:xfrm>
          <a:prstGeom prst="rect">
            <a:avLst/>
          </a:prstGeom>
          <a:noFill/>
        </p:spPr>
        <p:txBody>
          <a:bodyPr wrap="square" rtlCol="0">
            <a:spAutoFit/>
          </a:bodyPr>
          <a:lstStyle/>
          <a:p>
            <a:r>
              <a:rPr lang="zh-CN" altLang="en-US" sz="2400" b="1">
                <a:solidFill>
                  <a:srgbClr val="FF0000"/>
                </a:solidFill>
              </a:rPr>
              <a:t>指为正义而牺牲生命。</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ppt_x"/>
                                          </p:val>
                                        </p:tav>
                                        <p:tav tm="100000">
                                          <p:val>
                                            <p:strVal val="#ppt_x"/>
                                          </p:val>
                                        </p:tav>
                                      </p:tavLst>
                                    </p:anim>
                                    <p:anim calcmode="lin" valueType="num">
                                      <p:cBhvr additive="base">
                                        <p:cTn id="3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ppt_x"/>
                                          </p:val>
                                        </p:tav>
                                        <p:tav tm="100000">
                                          <p:val>
                                            <p:strVal val="#ppt_x"/>
                                          </p:val>
                                        </p:tav>
                                      </p:tavLst>
                                    </p:anim>
                                    <p:anim calcmode="lin" valueType="num">
                                      <p:cBhvr additive="base">
                                        <p:cTn id="4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500" fill="hold"/>
                                        <p:tgtEl>
                                          <p:spTgt spid="16"/>
                                        </p:tgtEl>
                                        <p:attrNameLst>
                                          <p:attrName>ppt_x</p:attrName>
                                        </p:attrNameLst>
                                      </p:cBhvr>
                                      <p:tavLst>
                                        <p:tav tm="0">
                                          <p:val>
                                            <p:strVal val="#ppt_x"/>
                                          </p:val>
                                        </p:tav>
                                        <p:tav tm="100000">
                                          <p:val>
                                            <p:strVal val="#ppt_x"/>
                                          </p:val>
                                        </p:tav>
                                      </p:tavLst>
                                    </p:anim>
                                    <p:anim calcmode="lin" valueType="num">
                                      <p:cBhvr additive="base">
                                        <p:cTn id="5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7"/>
                                        </p:tgtEl>
                                        <p:attrNameLst>
                                          <p:attrName>style.visibility</p:attrName>
                                        </p:attrNameLst>
                                      </p:cBhvr>
                                      <p:to>
                                        <p:strVal val="visible"/>
                                      </p:to>
                                    </p:set>
                                    <p:anim calcmode="lin" valueType="num">
                                      <p:cBhvr additive="base">
                                        <p:cTn id="55" dur="500" fill="hold"/>
                                        <p:tgtEl>
                                          <p:spTgt spid="17"/>
                                        </p:tgtEl>
                                        <p:attrNameLst>
                                          <p:attrName>ppt_x</p:attrName>
                                        </p:attrNameLst>
                                      </p:cBhvr>
                                      <p:tavLst>
                                        <p:tav tm="0">
                                          <p:val>
                                            <p:strVal val="#ppt_x"/>
                                          </p:val>
                                        </p:tav>
                                        <p:tav tm="100000">
                                          <p:val>
                                            <p:strVal val="#ppt_x"/>
                                          </p:val>
                                        </p:tav>
                                      </p:tavLst>
                                    </p:anim>
                                    <p:anim calcmode="lin" valueType="num">
                                      <p:cBhvr additive="base">
                                        <p:cTn id="5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P spid="11" grpId="0"/>
      <p:bldP spid="12" grpId="0"/>
      <p:bldP spid="13" grpId="0"/>
      <p:bldP spid="15" grpId="0"/>
      <p:bldP spid="16" grpId="0"/>
      <p:bldP spid="17"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812290" y="1241425"/>
            <a:ext cx="6630035" cy="2889885"/>
          </a:xfrm>
          <a:prstGeom prst="rect">
            <a:avLst/>
          </a:prstGeom>
          <a:noFill/>
        </p:spPr>
        <p:txBody>
          <a:bodyPr wrap="square" rtlCol="0">
            <a:spAutoFit/>
          </a:bodyPr>
          <a:lstStyle/>
          <a:p>
            <a:pPr algn="l" fontAlgn="auto">
              <a:lnSpc>
                <a:spcPct val="130000"/>
              </a:lnSpc>
            </a:pPr>
            <a:r>
              <a:rPr lang="zh-CN" altLang="en-US" sz="2800"/>
              <a:t>4.给下列句子断句。</a:t>
            </a:r>
          </a:p>
          <a:p>
            <a:pPr algn="l" fontAlgn="auto">
              <a:lnSpc>
                <a:spcPct val="130000"/>
              </a:lnSpc>
            </a:pPr>
            <a:r>
              <a:rPr lang="zh-CN" altLang="en-US" sz="2800"/>
              <a:t>（</a:t>
            </a:r>
            <a:r>
              <a:rPr lang="en-US" altLang="zh-CN" sz="2800"/>
              <a:t>1</a:t>
            </a:r>
            <a:r>
              <a:rPr lang="zh-CN" altLang="en-US" sz="2800"/>
              <a:t>）断头 今日 意 如何？</a:t>
            </a:r>
          </a:p>
          <a:p>
            <a:pPr algn="l" fontAlgn="auto">
              <a:lnSpc>
                <a:spcPct val="130000"/>
              </a:lnSpc>
            </a:pPr>
            <a:r>
              <a:rPr lang="zh-CN" altLang="en-US" sz="2800"/>
              <a:t>（</a:t>
            </a:r>
            <a:r>
              <a:rPr lang="en-US" altLang="zh-CN" sz="2800"/>
              <a:t>2</a:t>
            </a:r>
            <a:r>
              <a:rPr lang="zh-CN" altLang="en-US" sz="2800"/>
              <a:t>）创业 艰难 百战多。</a:t>
            </a:r>
          </a:p>
          <a:p>
            <a:pPr algn="l" fontAlgn="auto">
              <a:lnSpc>
                <a:spcPct val="130000"/>
              </a:lnSpc>
            </a:pPr>
            <a:r>
              <a:rPr lang="zh-CN" altLang="en-US" sz="2800"/>
              <a:t>（</a:t>
            </a:r>
            <a:r>
              <a:rPr lang="en-US" altLang="zh-CN" sz="2800"/>
              <a:t>3</a:t>
            </a:r>
            <a:r>
              <a:rPr lang="zh-CN" altLang="en-US" sz="2800"/>
              <a:t>）此去 泉台 招 旧部，旌旗 十万 斩 阎罗。</a:t>
            </a:r>
          </a:p>
        </p:txBody>
      </p:sp>
      <p:sp>
        <p:nvSpPr>
          <p:cNvPr id="14" name="文本框 13"/>
          <p:cNvSpPr txBox="1"/>
          <p:nvPr/>
        </p:nvSpPr>
        <p:spPr>
          <a:xfrm>
            <a:off x="3321050" y="1953895"/>
            <a:ext cx="463550" cy="460375"/>
          </a:xfrm>
          <a:prstGeom prst="rect">
            <a:avLst/>
          </a:prstGeom>
          <a:noFill/>
        </p:spPr>
        <p:txBody>
          <a:bodyPr wrap="square" rtlCol="0">
            <a:spAutoFit/>
          </a:bodyPr>
          <a:lstStyle/>
          <a:p>
            <a:r>
              <a:rPr lang="en-US" altLang="zh-CN" sz="2400" b="1">
                <a:solidFill>
                  <a:srgbClr val="FF0000"/>
                </a:solidFill>
              </a:rPr>
              <a:t>／</a:t>
            </a:r>
          </a:p>
        </p:txBody>
      </p:sp>
      <p:sp>
        <p:nvSpPr>
          <p:cNvPr id="2" name="文本框 1"/>
          <p:cNvSpPr txBox="1"/>
          <p:nvPr/>
        </p:nvSpPr>
        <p:spPr>
          <a:xfrm>
            <a:off x="4111625" y="1953895"/>
            <a:ext cx="463550" cy="460375"/>
          </a:xfrm>
          <a:prstGeom prst="rect">
            <a:avLst/>
          </a:prstGeom>
          <a:noFill/>
        </p:spPr>
        <p:txBody>
          <a:bodyPr wrap="square" rtlCol="0">
            <a:spAutoFit/>
          </a:bodyPr>
          <a:lstStyle/>
          <a:p>
            <a:r>
              <a:rPr lang="en-US" altLang="zh-CN" sz="2400" b="1">
                <a:solidFill>
                  <a:srgbClr val="FF0000"/>
                </a:solidFill>
              </a:rPr>
              <a:t>／</a:t>
            </a:r>
          </a:p>
        </p:txBody>
      </p:sp>
      <p:sp>
        <p:nvSpPr>
          <p:cNvPr id="3" name="文本框 2"/>
          <p:cNvSpPr txBox="1"/>
          <p:nvPr/>
        </p:nvSpPr>
        <p:spPr>
          <a:xfrm>
            <a:off x="4575175" y="1953895"/>
            <a:ext cx="463550" cy="460375"/>
          </a:xfrm>
          <a:prstGeom prst="rect">
            <a:avLst/>
          </a:prstGeom>
          <a:noFill/>
        </p:spPr>
        <p:txBody>
          <a:bodyPr wrap="square" rtlCol="0">
            <a:spAutoFit/>
          </a:bodyPr>
          <a:lstStyle/>
          <a:p>
            <a:r>
              <a:rPr lang="en-US" altLang="zh-CN" sz="2400" b="1">
                <a:solidFill>
                  <a:srgbClr val="FF0000"/>
                </a:solidFill>
              </a:rPr>
              <a:t>／</a:t>
            </a:r>
          </a:p>
        </p:txBody>
      </p:sp>
      <p:sp>
        <p:nvSpPr>
          <p:cNvPr id="4" name="文本框 3"/>
          <p:cNvSpPr txBox="1"/>
          <p:nvPr/>
        </p:nvSpPr>
        <p:spPr>
          <a:xfrm>
            <a:off x="3321050" y="2521585"/>
            <a:ext cx="463550" cy="460375"/>
          </a:xfrm>
          <a:prstGeom prst="rect">
            <a:avLst/>
          </a:prstGeom>
          <a:noFill/>
        </p:spPr>
        <p:txBody>
          <a:bodyPr wrap="square" rtlCol="0">
            <a:spAutoFit/>
          </a:bodyPr>
          <a:lstStyle/>
          <a:p>
            <a:r>
              <a:rPr lang="en-US" altLang="zh-CN" sz="2400" b="1">
                <a:solidFill>
                  <a:srgbClr val="FF0000"/>
                </a:solidFill>
              </a:rPr>
              <a:t>／</a:t>
            </a:r>
          </a:p>
        </p:txBody>
      </p:sp>
      <p:sp>
        <p:nvSpPr>
          <p:cNvPr id="5" name="文本框 4"/>
          <p:cNvSpPr txBox="1"/>
          <p:nvPr/>
        </p:nvSpPr>
        <p:spPr>
          <a:xfrm>
            <a:off x="4111625" y="2521585"/>
            <a:ext cx="463550" cy="460375"/>
          </a:xfrm>
          <a:prstGeom prst="rect">
            <a:avLst/>
          </a:prstGeom>
          <a:noFill/>
        </p:spPr>
        <p:txBody>
          <a:bodyPr wrap="square" rtlCol="0">
            <a:spAutoFit/>
          </a:bodyPr>
          <a:lstStyle/>
          <a:p>
            <a:r>
              <a:rPr lang="en-US" altLang="zh-CN" sz="2400" b="1">
                <a:solidFill>
                  <a:srgbClr val="FF0000"/>
                </a:solidFill>
              </a:rPr>
              <a:t>／</a:t>
            </a:r>
          </a:p>
        </p:txBody>
      </p:sp>
      <p:sp>
        <p:nvSpPr>
          <p:cNvPr id="6" name="文本框 5"/>
          <p:cNvSpPr txBox="1"/>
          <p:nvPr/>
        </p:nvSpPr>
        <p:spPr>
          <a:xfrm>
            <a:off x="3321050" y="3068955"/>
            <a:ext cx="463550" cy="460375"/>
          </a:xfrm>
          <a:prstGeom prst="rect">
            <a:avLst/>
          </a:prstGeom>
          <a:noFill/>
        </p:spPr>
        <p:txBody>
          <a:bodyPr wrap="square" rtlCol="0">
            <a:spAutoFit/>
          </a:bodyPr>
          <a:lstStyle/>
          <a:p>
            <a:r>
              <a:rPr lang="en-US" altLang="zh-CN" sz="2400" b="1">
                <a:solidFill>
                  <a:srgbClr val="FF0000"/>
                </a:solidFill>
              </a:rPr>
              <a:t>／</a:t>
            </a:r>
          </a:p>
        </p:txBody>
      </p:sp>
      <p:sp>
        <p:nvSpPr>
          <p:cNvPr id="8" name="文本框 7"/>
          <p:cNvSpPr txBox="1"/>
          <p:nvPr/>
        </p:nvSpPr>
        <p:spPr>
          <a:xfrm>
            <a:off x="4111625" y="3068955"/>
            <a:ext cx="463550" cy="460375"/>
          </a:xfrm>
          <a:prstGeom prst="rect">
            <a:avLst/>
          </a:prstGeom>
          <a:noFill/>
        </p:spPr>
        <p:txBody>
          <a:bodyPr wrap="square" rtlCol="0">
            <a:spAutoFit/>
          </a:bodyPr>
          <a:lstStyle/>
          <a:p>
            <a:r>
              <a:rPr lang="en-US" altLang="zh-CN" sz="2400" b="1">
                <a:solidFill>
                  <a:srgbClr val="FF0000"/>
                </a:solidFill>
              </a:rPr>
              <a:t>／</a:t>
            </a:r>
          </a:p>
        </p:txBody>
      </p:sp>
      <p:sp>
        <p:nvSpPr>
          <p:cNvPr id="9" name="文本框 8"/>
          <p:cNvSpPr txBox="1"/>
          <p:nvPr/>
        </p:nvSpPr>
        <p:spPr>
          <a:xfrm>
            <a:off x="4575175" y="3068955"/>
            <a:ext cx="463550" cy="460375"/>
          </a:xfrm>
          <a:prstGeom prst="rect">
            <a:avLst/>
          </a:prstGeom>
          <a:noFill/>
        </p:spPr>
        <p:txBody>
          <a:bodyPr wrap="square" rtlCol="0">
            <a:spAutoFit/>
          </a:bodyPr>
          <a:lstStyle/>
          <a:p>
            <a:r>
              <a:rPr lang="en-US" altLang="zh-CN" sz="2400" b="1">
                <a:solidFill>
                  <a:srgbClr val="FF0000"/>
                </a:solidFill>
              </a:rPr>
              <a:t>／</a:t>
            </a:r>
          </a:p>
        </p:txBody>
      </p:sp>
      <p:sp>
        <p:nvSpPr>
          <p:cNvPr id="10" name="文本框 9"/>
          <p:cNvSpPr txBox="1"/>
          <p:nvPr/>
        </p:nvSpPr>
        <p:spPr>
          <a:xfrm>
            <a:off x="6365240" y="3068955"/>
            <a:ext cx="463550" cy="460375"/>
          </a:xfrm>
          <a:prstGeom prst="rect">
            <a:avLst/>
          </a:prstGeom>
          <a:noFill/>
        </p:spPr>
        <p:txBody>
          <a:bodyPr wrap="square" rtlCol="0">
            <a:spAutoFit/>
          </a:bodyPr>
          <a:lstStyle/>
          <a:p>
            <a:r>
              <a:rPr lang="en-US" altLang="zh-CN" sz="2400" b="1">
                <a:solidFill>
                  <a:srgbClr val="FF0000"/>
                </a:solidFill>
              </a:rPr>
              <a:t>／</a:t>
            </a:r>
          </a:p>
        </p:txBody>
      </p:sp>
      <p:sp>
        <p:nvSpPr>
          <p:cNvPr id="11" name="文本框 10"/>
          <p:cNvSpPr txBox="1"/>
          <p:nvPr/>
        </p:nvSpPr>
        <p:spPr>
          <a:xfrm>
            <a:off x="7127240" y="3068955"/>
            <a:ext cx="463550" cy="460375"/>
          </a:xfrm>
          <a:prstGeom prst="rect">
            <a:avLst/>
          </a:prstGeom>
          <a:noFill/>
        </p:spPr>
        <p:txBody>
          <a:bodyPr wrap="square" rtlCol="0">
            <a:spAutoFit/>
          </a:bodyPr>
          <a:lstStyle/>
          <a:p>
            <a:r>
              <a:rPr lang="en-US" altLang="zh-CN" sz="2400" b="1">
                <a:solidFill>
                  <a:srgbClr val="FF0000"/>
                </a:solidFill>
              </a:rPr>
              <a:t>／</a:t>
            </a:r>
          </a:p>
        </p:txBody>
      </p:sp>
      <p:sp>
        <p:nvSpPr>
          <p:cNvPr id="12" name="文本框 11"/>
          <p:cNvSpPr txBox="1"/>
          <p:nvPr/>
        </p:nvSpPr>
        <p:spPr>
          <a:xfrm>
            <a:off x="7590790" y="3068955"/>
            <a:ext cx="463550" cy="460375"/>
          </a:xfrm>
          <a:prstGeom prst="rect">
            <a:avLst/>
          </a:prstGeom>
          <a:noFill/>
        </p:spPr>
        <p:txBody>
          <a:bodyPr wrap="square" rtlCol="0">
            <a:spAutoFit/>
          </a:bodyPr>
          <a:lstStyle/>
          <a:p>
            <a:r>
              <a:rPr lang="en-US" altLang="zh-CN" sz="2400" b="1">
                <a:solidFill>
                  <a:srgbClr val="FF0000"/>
                </a:solidFill>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ppt_x"/>
                                          </p:val>
                                        </p:tav>
                                        <p:tav tm="100000">
                                          <p:val>
                                            <p:strVal val="#ppt_x"/>
                                          </p:val>
                                        </p:tav>
                                      </p:tavLst>
                                    </p:anim>
                                    <p:anim calcmode="lin" valueType="num">
                                      <p:cBhvr additive="base">
                                        <p:cTn id="19"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500" fill="hold"/>
                                        <p:tgtEl>
                                          <p:spTgt spid="3"/>
                                        </p:tgtEl>
                                        <p:attrNameLst>
                                          <p:attrName>ppt_x</p:attrName>
                                        </p:attrNameLst>
                                      </p:cBhvr>
                                      <p:tavLst>
                                        <p:tav tm="0">
                                          <p:val>
                                            <p:strVal val="#ppt_x"/>
                                          </p:val>
                                        </p:tav>
                                        <p:tav tm="100000">
                                          <p:val>
                                            <p:strVal val="#ppt_x"/>
                                          </p:val>
                                        </p:tav>
                                      </p:tavLst>
                                    </p:anim>
                                    <p:anim calcmode="lin" valueType="num">
                                      <p:cBhvr additive="base">
                                        <p:cTn id="2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additive="base">
                                        <p:cTn id="30" dur="500" fill="hold"/>
                                        <p:tgtEl>
                                          <p:spTgt spid="4"/>
                                        </p:tgtEl>
                                        <p:attrNameLst>
                                          <p:attrName>ppt_x</p:attrName>
                                        </p:attrNameLst>
                                      </p:cBhvr>
                                      <p:tavLst>
                                        <p:tav tm="0">
                                          <p:val>
                                            <p:strVal val="#ppt_x"/>
                                          </p:val>
                                        </p:tav>
                                        <p:tav tm="100000">
                                          <p:val>
                                            <p:strVal val="#ppt_x"/>
                                          </p:val>
                                        </p:tav>
                                      </p:tavLst>
                                    </p:anim>
                                    <p:anim calcmode="lin" valueType="num">
                                      <p:cBhvr additive="base">
                                        <p:cTn id="3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ppt_x"/>
                                          </p:val>
                                        </p:tav>
                                        <p:tav tm="100000">
                                          <p:val>
                                            <p:strVal val="#ppt_x"/>
                                          </p:val>
                                        </p:tav>
                                      </p:tavLst>
                                    </p:anim>
                                    <p:anim calcmode="lin" valueType="num">
                                      <p:cBhvr additive="base">
                                        <p:cTn id="37"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6"/>
                                        </p:tgtEl>
                                        <p:attrNameLst>
                                          <p:attrName>style.visibility</p:attrName>
                                        </p:attrNameLst>
                                      </p:cBhvr>
                                      <p:to>
                                        <p:strVal val="visible"/>
                                      </p:to>
                                    </p:set>
                                    <p:anim calcmode="lin" valueType="num">
                                      <p:cBhvr additive="base">
                                        <p:cTn id="42" dur="500" fill="hold"/>
                                        <p:tgtEl>
                                          <p:spTgt spid="6"/>
                                        </p:tgtEl>
                                        <p:attrNameLst>
                                          <p:attrName>ppt_x</p:attrName>
                                        </p:attrNameLst>
                                      </p:cBhvr>
                                      <p:tavLst>
                                        <p:tav tm="0">
                                          <p:val>
                                            <p:strVal val="#ppt_x"/>
                                          </p:val>
                                        </p:tav>
                                        <p:tav tm="100000">
                                          <p:val>
                                            <p:strVal val="#ppt_x"/>
                                          </p:val>
                                        </p:tav>
                                      </p:tavLst>
                                    </p:anim>
                                    <p:anim calcmode="lin" valueType="num">
                                      <p:cBhvr additive="base">
                                        <p:cTn id="4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8"/>
                                        </p:tgtEl>
                                        <p:attrNameLst>
                                          <p:attrName>style.visibility</p:attrName>
                                        </p:attrNameLst>
                                      </p:cBhvr>
                                      <p:to>
                                        <p:strVal val="visible"/>
                                      </p:to>
                                    </p:set>
                                    <p:anim calcmode="lin" valueType="num">
                                      <p:cBhvr additive="base">
                                        <p:cTn id="48" dur="500" fill="hold"/>
                                        <p:tgtEl>
                                          <p:spTgt spid="8"/>
                                        </p:tgtEl>
                                        <p:attrNameLst>
                                          <p:attrName>ppt_x</p:attrName>
                                        </p:attrNameLst>
                                      </p:cBhvr>
                                      <p:tavLst>
                                        <p:tav tm="0">
                                          <p:val>
                                            <p:strVal val="#ppt_x"/>
                                          </p:val>
                                        </p:tav>
                                        <p:tav tm="100000">
                                          <p:val>
                                            <p:strVal val="#ppt_x"/>
                                          </p:val>
                                        </p:tav>
                                      </p:tavLst>
                                    </p:anim>
                                    <p:anim calcmode="lin" valueType="num">
                                      <p:cBhvr additive="base">
                                        <p:cTn id="4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9"/>
                                        </p:tgtEl>
                                        <p:attrNameLst>
                                          <p:attrName>style.visibility</p:attrName>
                                        </p:attrNameLst>
                                      </p:cBhvr>
                                      <p:to>
                                        <p:strVal val="visible"/>
                                      </p:to>
                                    </p:set>
                                    <p:anim calcmode="lin" valueType="num">
                                      <p:cBhvr additive="base">
                                        <p:cTn id="54" dur="500" fill="hold"/>
                                        <p:tgtEl>
                                          <p:spTgt spid="9"/>
                                        </p:tgtEl>
                                        <p:attrNameLst>
                                          <p:attrName>ppt_x</p:attrName>
                                        </p:attrNameLst>
                                      </p:cBhvr>
                                      <p:tavLst>
                                        <p:tav tm="0">
                                          <p:val>
                                            <p:strVal val="#ppt_x"/>
                                          </p:val>
                                        </p:tav>
                                        <p:tav tm="100000">
                                          <p:val>
                                            <p:strVal val="#ppt_x"/>
                                          </p:val>
                                        </p:tav>
                                      </p:tavLst>
                                    </p:anim>
                                    <p:anim calcmode="lin" valueType="num">
                                      <p:cBhvr additive="base">
                                        <p:cTn id="5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grpId="0" nodeType="clickEffect">
                                  <p:stCondLst>
                                    <p:cond delay="0"/>
                                  </p:stCondLst>
                                  <p:childTnLst>
                                    <p:set>
                                      <p:cBhvr>
                                        <p:cTn id="59" dur="1" fill="hold">
                                          <p:stCondLst>
                                            <p:cond delay="0"/>
                                          </p:stCondLst>
                                        </p:cTn>
                                        <p:tgtEl>
                                          <p:spTgt spid="10"/>
                                        </p:tgtEl>
                                        <p:attrNameLst>
                                          <p:attrName>style.visibility</p:attrName>
                                        </p:attrNameLst>
                                      </p:cBhvr>
                                      <p:to>
                                        <p:strVal val="visible"/>
                                      </p:to>
                                    </p:set>
                                    <p:anim calcmode="lin" valueType="num">
                                      <p:cBhvr additive="base">
                                        <p:cTn id="60" dur="500" fill="hold"/>
                                        <p:tgtEl>
                                          <p:spTgt spid="10"/>
                                        </p:tgtEl>
                                        <p:attrNameLst>
                                          <p:attrName>ppt_x</p:attrName>
                                        </p:attrNameLst>
                                      </p:cBhvr>
                                      <p:tavLst>
                                        <p:tav tm="0">
                                          <p:val>
                                            <p:strVal val="#ppt_x"/>
                                          </p:val>
                                        </p:tav>
                                        <p:tav tm="100000">
                                          <p:val>
                                            <p:strVal val="#ppt_x"/>
                                          </p:val>
                                        </p:tav>
                                      </p:tavLst>
                                    </p:anim>
                                    <p:anim calcmode="lin" valueType="num">
                                      <p:cBhvr additive="base">
                                        <p:cTn id="6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 presetClass="entr" presetSubtype="4" fill="hold" grpId="0" nodeType="clickEffect">
                                  <p:stCondLst>
                                    <p:cond delay="0"/>
                                  </p:stCondLst>
                                  <p:childTnLst>
                                    <p:set>
                                      <p:cBhvr>
                                        <p:cTn id="65" dur="1" fill="hold">
                                          <p:stCondLst>
                                            <p:cond delay="0"/>
                                          </p:stCondLst>
                                        </p:cTn>
                                        <p:tgtEl>
                                          <p:spTgt spid="11"/>
                                        </p:tgtEl>
                                        <p:attrNameLst>
                                          <p:attrName>style.visibility</p:attrName>
                                        </p:attrNameLst>
                                      </p:cBhvr>
                                      <p:to>
                                        <p:strVal val="visible"/>
                                      </p:to>
                                    </p:set>
                                    <p:anim calcmode="lin" valueType="num">
                                      <p:cBhvr additive="base">
                                        <p:cTn id="66" dur="500" fill="hold"/>
                                        <p:tgtEl>
                                          <p:spTgt spid="11"/>
                                        </p:tgtEl>
                                        <p:attrNameLst>
                                          <p:attrName>ppt_x</p:attrName>
                                        </p:attrNameLst>
                                      </p:cBhvr>
                                      <p:tavLst>
                                        <p:tav tm="0">
                                          <p:val>
                                            <p:strVal val="#ppt_x"/>
                                          </p:val>
                                        </p:tav>
                                        <p:tav tm="100000">
                                          <p:val>
                                            <p:strVal val="#ppt_x"/>
                                          </p:val>
                                        </p:tav>
                                      </p:tavLst>
                                    </p:anim>
                                    <p:anim calcmode="lin" valueType="num">
                                      <p:cBhvr additive="base">
                                        <p:cTn id="67"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grpId="0" nodeType="clickEffect">
                                  <p:stCondLst>
                                    <p:cond delay="0"/>
                                  </p:stCondLst>
                                  <p:childTnLst>
                                    <p:set>
                                      <p:cBhvr>
                                        <p:cTn id="71" dur="1" fill="hold">
                                          <p:stCondLst>
                                            <p:cond delay="0"/>
                                          </p:stCondLst>
                                        </p:cTn>
                                        <p:tgtEl>
                                          <p:spTgt spid="12"/>
                                        </p:tgtEl>
                                        <p:attrNameLst>
                                          <p:attrName>style.visibility</p:attrName>
                                        </p:attrNameLst>
                                      </p:cBhvr>
                                      <p:to>
                                        <p:strVal val="visible"/>
                                      </p:to>
                                    </p:set>
                                    <p:anim calcmode="lin" valueType="num">
                                      <p:cBhvr additive="base">
                                        <p:cTn id="72" dur="500" fill="hold"/>
                                        <p:tgtEl>
                                          <p:spTgt spid="12"/>
                                        </p:tgtEl>
                                        <p:attrNameLst>
                                          <p:attrName>ppt_x</p:attrName>
                                        </p:attrNameLst>
                                      </p:cBhvr>
                                      <p:tavLst>
                                        <p:tav tm="0">
                                          <p:val>
                                            <p:strVal val="#ppt_x"/>
                                          </p:val>
                                        </p:tav>
                                        <p:tav tm="100000">
                                          <p:val>
                                            <p:strVal val="#ppt_x"/>
                                          </p:val>
                                        </p:tav>
                                      </p:tavLst>
                                    </p:anim>
                                    <p:anim calcmode="lin" valueType="num">
                                      <p:cBhvr additive="base">
                                        <p:cTn id="7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P spid="2" grpId="0"/>
      <p:bldP spid="3" grpId="0"/>
      <p:bldP spid="4" grpId="0"/>
      <p:bldP spid="5" grpId="0"/>
      <p:bldP spid="6" grpId="0"/>
      <p:bldP spid="8" grpId="0"/>
      <p:bldP spid="9" grpId="0"/>
      <p:bldP spid="10" grpId="0"/>
      <p:bldP spid="11"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856105" y="1111250"/>
            <a:ext cx="6630035" cy="3449955"/>
          </a:xfrm>
          <a:prstGeom prst="rect">
            <a:avLst/>
          </a:prstGeom>
          <a:noFill/>
        </p:spPr>
        <p:txBody>
          <a:bodyPr wrap="square" rtlCol="0">
            <a:spAutoFit/>
          </a:bodyPr>
          <a:lstStyle/>
          <a:p>
            <a:pPr algn="l" fontAlgn="auto">
              <a:lnSpc>
                <a:spcPct val="130000"/>
              </a:lnSpc>
            </a:pPr>
            <a:r>
              <a:rPr lang="zh-CN" altLang="en-US" sz="2800"/>
              <a:t>5.下列诗句中起到统领全篇作用的一项是（       ） </a:t>
            </a:r>
          </a:p>
          <a:p>
            <a:pPr algn="l" fontAlgn="auto">
              <a:lnSpc>
                <a:spcPct val="130000"/>
              </a:lnSpc>
            </a:pPr>
            <a:r>
              <a:rPr lang="zh-CN" altLang="en-US" sz="2800"/>
              <a:t>Ａ.断头今日意如何 </a:t>
            </a:r>
          </a:p>
          <a:p>
            <a:pPr algn="l" fontAlgn="auto">
              <a:lnSpc>
                <a:spcPct val="130000"/>
              </a:lnSpc>
            </a:pPr>
            <a:r>
              <a:rPr lang="zh-CN" altLang="en-US" sz="2800"/>
              <a:t>Ｂ.南国烽烟正十年</a:t>
            </a:r>
          </a:p>
          <a:p>
            <a:pPr algn="l" fontAlgn="auto">
              <a:lnSpc>
                <a:spcPct val="130000"/>
              </a:lnSpc>
            </a:pPr>
            <a:r>
              <a:rPr lang="zh-CN" altLang="en-US" sz="2800"/>
              <a:t>Ｃ.投身革命即为家 </a:t>
            </a:r>
          </a:p>
          <a:p>
            <a:pPr algn="l" fontAlgn="auto">
              <a:lnSpc>
                <a:spcPct val="130000"/>
              </a:lnSpc>
            </a:pPr>
            <a:r>
              <a:rPr lang="zh-CN" altLang="en-US" sz="2800"/>
              <a:t>Ｄ.创业艰难百战多</a:t>
            </a:r>
          </a:p>
        </p:txBody>
      </p:sp>
      <p:sp>
        <p:nvSpPr>
          <p:cNvPr id="14" name="文本框 13"/>
          <p:cNvSpPr txBox="1"/>
          <p:nvPr/>
        </p:nvSpPr>
        <p:spPr>
          <a:xfrm>
            <a:off x="2385060" y="1791335"/>
            <a:ext cx="463550" cy="460375"/>
          </a:xfrm>
          <a:prstGeom prst="rect">
            <a:avLst/>
          </a:prstGeom>
          <a:noFill/>
        </p:spPr>
        <p:txBody>
          <a:bodyPr wrap="square" rtlCol="0">
            <a:spAutoFit/>
          </a:bodyPr>
          <a:lstStyle/>
          <a:p>
            <a:r>
              <a:rPr lang="en-US" altLang="zh-CN" sz="2400" b="1">
                <a:solidFill>
                  <a:srgbClr val="FF0000"/>
                </a:solidFill>
              </a:rPr>
              <a:t>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Lst>
  </p:timing>
</p:sld>
</file>

<file path=ppt/theme/theme1.xml><?xml version="1.0" encoding="utf-8"?>
<a:theme xmlns:a="http://schemas.openxmlformats.org/drawingml/2006/main" name="自定义设计方案">
  <a:themeElements>
    <a:clrScheme name="Office">
      <a:dk1>
        <a:sysClr val="windowText" lastClr="000000"/>
      </a:dk1>
      <a:lt1>
        <a:sysClr val="window" lastClr="CAEA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主题1">
  <a:themeElements>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lnDef>
  </a:objectDefaults>
  <a:extraClrSchemeLst>
    <a:extraClrScheme>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Office">
      <a:dk1>
        <a:sysClr val="windowText" lastClr="000000"/>
      </a:dk1>
      <a:lt1>
        <a:sysClr val="window" lastClr="CAEA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CAEA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1706</Words>
  <Application>WPS 演示</Application>
  <PresentationFormat>全屏显示(4:3)</PresentationFormat>
  <Paragraphs>178</Paragraphs>
  <Slides>33</Slides>
  <Notes>23</Notes>
  <HiddenSlides>0</HiddenSlides>
  <MMClips>0</MMClips>
  <ScaleCrop>false</ScaleCrop>
  <HeadingPairs>
    <vt:vector size="4" baseType="variant">
      <vt:variant>
        <vt:lpstr>主题</vt:lpstr>
      </vt:variant>
      <vt:variant>
        <vt:i4>2</vt:i4>
      </vt:variant>
      <vt:variant>
        <vt:lpstr>幻灯片标题</vt:lpstr>
      </vt:variant>
      <vt:variant>
        <vt:i4>33</vt:i4>
      </vt:variant>
    </vt:vector>
  </HeadingPairs>
  <TitlesOfParts>
    <vt:vector size="35" baseType="lpstr">
      <vt:lpstr>自定义设计方案</vt:lpstr>
      <vt:lpstr>主题1</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2018-03-16T10:25:00Z</dcterms:created>
  <dcterms:modified xsi:type="dcterms:W3CDTF">2019-01-23T06:32:19Z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2052-10.1.0.7668</vt:lpwstr>
  </property>
</Properties>
</file>