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0" r:id="rId7"/>
    <p:sldId id="261" r:id="rId8"/>
    <p:sldId id="262" r:id="rId9"/>
    <p:sldId id="263" r:id="rId10"/>
    <p:sldId id="266" r:id="rId11"/>
    <p:sldId id="265" r:id="rId12"/>
    <p:sldId id="264"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7" r:id="rId27"/>
    <p:sldId id="286" r:id="rId28"/>
    <p:sldId id="285"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32.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400050" y="1289685"/>
            <a:ext cx="6580505" cy="1615440"/>
          </a:xfrm>
          <a:prstGeom prst="rect">
            <a:avLst/>
          </a:prstGeom>
          <a:noFill/>
        </p:spPr>
        <p:txBody>
          <a:bodyPr wrap="square" rtlCol="0">
            <a:spAutoFit/>
          </a:bodyPr>
          <a:p>
            <a:r>
              <a:rPr lang="zh-CN" altLang="en-US" sz="6000">
                <a:ln w="22225">
                  <a:solidFill>
                    <a:schemeClr val="accent2"/>
                  </a:solidFill>
                  <a:prstDash val="solid"/>
                </a:ln>
                <a:solidFill>
                  <a:schemeClr val="accent2">
                    <a:lumMod val="40000"/>
                    <a:lumOff val="60000"/>
                  </a:schemeClr>
                </a:solidFill>
                <a:effectLst/>
              </a:rPr>
              <a:t>我的梦开始的地方</a:t>
            </a:r>
            <a:endParaRPr lang="zh-CN" altLang="en-US" sz="6000">
              <a:ln w="22225">
                <a:solidFill>
                  <a:schemeClr val="accent2"/>
                </a:solidFill>
                <a:prstDash val="solid"/>
              </a:ln>
              <a:solidFill>
                <a:schemeClr val="accent2">
                  <a:lumMod val="40000"/>
                  <a:lumOff val="60000"/>
                </a:schemeClr>
              </a:solidFill>
              <a:effectLst/>
            </a:endParaRPr>
          </a:p>
          <a:p>
            <a:pPr algn="r"/>
            <a:r>
              <a:rPr lang="en-US" altLang="zh-CN" sz="4000">
                <a:solidFill>
                  <a:schemeClr val="accent4"/>
                </a:solidFill>
                <a:effectLst/>
              </a:rPr>
              <a:t>——</a:t>
            </a:r>
            <a:r>
              <a:rPr lang="zh-CN" altLang="en-US" sz="4000">
                <a:solidFill>
                  <a:schemeClr val="accent4"/>
                </a:solidFill>
                <a:effectLst/>
              </a:rPr>
              <a:t>迟子建</a:t>
            </a:r>
            <a:endParaRPr lang="zh-CN" altLang="en-US" sz="4000">
              <a:solidFill>
                <a:schemeClr val="accent4"/>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09245" y="302260"/>
            <a:ext cx="2525395" cy="640080"/>
          </a:xfrm>
          <a:prstGeom prst="rect">
            <a:avLst/>
          </a:prstGeom>
          <a:pattFill prst="pct30">
            <a:fgClr>
              <a:schemeClr val="bg2"/>
            </a:fgClr>
            <a:bgClr>
              <a:schemeClr val="bg1"/>
            </a:bgClr>
          </a:pattFill>
        </p:spPr>
        <p:txBody>
          <a:bodyPr wrap="square" rtlCol="0">
            <a:spAutoFit/>
          </a:bodyPr>
          <a:p>
            <a:pPr algn="ctr"/>
            <a:r>
              <a:rPr lang="zh-CN" altLang="en-US" sz="3600">
                <a:ln w="9525" cmpd="sng">
                  <a:solidFill>
                    <a:schemeClr val="accent1"/>
                  </a:solidFill>
                  <a:prstDash val="solid"/>
                </a:ln>
                <a:solidFill>
                  <a:srgbClr val="70AD47">
                    <a:tint val="1000"/>
                  </a:srgbClr>
                </a:solidFill>
                <a:effectLst>
                  <a:glow rad="38100">
                    <a:schemeClr val="accent1">
                      <a:alpha val="40000"/>
                    </a:schemeClr>
                  </a:glow>
                </a:effectLst>
              </a:rPr>
              <a:t>理思路</a:t>
            </a:r>
            <a:endParaRPr lang="zh-CN" altLang="en-US" sz="360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3" name="左大括号 2"/>
          <p:cNvSpPr/>
          <p:nvPr/>
        </p:nvSpPr>
        <p:spPr>
          <a:xfrm>
            <a:off x="590550" y="1288415"/>
            <a:ext cx="686435" cy="478282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 name="文本框 1"/>
          <p:cNvSpPr txBox="1"/>
          <p:nvPr/>
        </p:nvSpPr>
        <p:spPr>
          <a:xfrm>
            <a:off x="1511300" y="1157605"/>
            <a:ext cx="3631565" cy="1558925"/>
          </a:xfrm>
          <a:prstGeom prst="rect">
            <a:avLst/>
          </a:prstGeom>
          <a:noFill/>
        </p:spPr>
        <p:txBody>
          <a:bodyPr wrap="square" rtlCol="0">
            <a:spAutoFit/>
          </a:bodyPr>
          <a:p>
            <a:r>
              <a:rPr lang="zh-CN" altLang="en-US" sz="3200"/>
              <a:t>第一部分：（</a:t>
            </a:r>
            <a:r>
              <a:rPr lang="en-US" altLang="zh-CN" sz="3200"/>
              <a:t>1</a:t>
            </a:r>
            <a:r>
              <a:rPr lang="zh-CN" altLang="en-US" sz="3200"/>
              <a:t>）  介绍故乡的地理位置和气候特征。</a:t>
            </a:r>
            <a:endParaRPr lang="zh-CN" altLang="en-US" sz="3200"/>
          </a:p>
        </p:txBody>
      </p:sp>
      <p:sp>
        <p:nvSpPr>
          <p:cNvPr id="5" name="文本框 4"/>
          <p:cNvSpPr txBox="1"/>
          <p:nvPr/>
        </p:nvSpPr>
        <p:spPr>
          <a:xfrm>
            <a:off x="1511300" y="3197860"/>
            <a:ext cx="4014470" cy="1558925"/>
          </a:xfrm>
          <a:prstGeom prst="rect">
            <a:avLst/>
          </a:prstGeom>
          <a:noFill/>
        </p:spPr>
        <p:txBody>
          <a:bodyPr wrap="square" rtlCol="0">
            <a:spAutoFit/>
          </a:bodyPr>
          <a:p>
            <a:r>
              <a:rPr lang="zh-CN" altLang="en-US" sz="3200"/>
              <a:t>第二部分：（</a:t>
            </a:r>
            <a:r>
              <a:rPr lang="en-US" altLang="zh-CN" sz="3200"/>
              <a:t>2-6</a:t>
            </a:r>
            <a:r>
              <a:rPr lang="zh-CN" altLang="en-US" sz="3200"/>
              <a:t>）回顾故乡对</a:t>
            </a:r>
            <a:r>
              <a:rPr lang="en-US" altLang="zh-CN" sz="3200"/>
              <a:t>“</a:t>
            </a:r>
            <a:r>
              <a:rPr lang="zh-CN" altLang="en-US" sz="3200"/>
              <a:t>我</a:t>
            </a:r>
            <a:r>
              <a:rPr lang="en-US" altLang="zh-CN" sz="3200"/>
              <a:t>”</a:t>
            </a:r>
            <a:r>
              <a:rPr lang="zh-CN" altLang="en-US" sz="3200"/>
              <a:t>在人生和文学上的影响。</a:t>
            </a:r>
            <a:endParaRPr lang="zh-CN" altLang="en-US" sz="3200"/>
          </a:p>
        </p:txBody>
      </p:sp>
      <p:sp>
        <p:nvSpPr>
          <p:cNvPr id="6" name="文本框 5"/>
          <p:cNvSpPr txBox="1"/>
          <p:nvPr/>
        </p:nvSpPr>
        <p:spPr>
          <a:xfrm>
            <a:off x="1511300" y="5487670"/>
            <a:ext cx="4317365" cy="1071245"/>
          </a:xfrm>
          <a:prstGeom prst="rect">
            <a:avLst/>
          </a:prstGeom>
          <a:noFill/>
        </p:spPr>
        <p:txBody>
          <a:bodyPr wrap="square" rtlCol="0">
            <a:spAutoFit/>
          </a:bodyPr>
          <a:p>
            <a:r>
              <a:rPr lang="zh-CN" altLang="en-US" sz="3200"/>
              <a:t>第三部分：（</a:t>
            </a:r>
            <a:r>
              <a:rPr lang="en-US" altLang="zh-CN" sz="3200"/>
              <a:t>7-8</a:t>
            </a:r>
            <a:r>
              <a:rPr lang="zh-CN" altLang="en-US" sz="3200"/>
              <a:t>）总结故乡对</a:t>
            </a:r>
            <a:r>
              <a:rPr lang="en-US" altLang="zh-CN" sz="3200"/>
              <a:t>“</a:t>
            </a:r>
            <a:r>
              <a:rPr lang="zh-CN" altLang="en-US" sz="3200"/>
              <a:t>我</a:t>
            </a:r>
            <a:r>
              <a:rPr lang="en-US" altLang="zh-CN" sz="3200"/>
              <a:t>”</a:t>
            </a:r>
            <a:r>
              <a:rPr lang="zh-CN" altLang="en-US" sz="3200"/>
              <a:t>的影响。</a:t>
            </a:r>
            <a:endParaRPr lang="zh-CN" altLang="en-US" sz="3200"/>
          </a:p>
        </p:txBody>
      </p:sp>
      <p:sp>
        <p:nvSpPr>
          <p:cNvPr id="7" name="左大括号 6"/>
          <p:cNvSpPr/>
          <p:nvPr/>
        </p:nvSpPr>
        <p:spPr>
          <a:xfrm>
            <a:off x="5374005" y="2578100"/>
            <a:ext cx="318135" cy="220345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5986145" y="2290445"/>
            <a:ext cx="2685415" cy="1375410"/>
          </a:xfrm>
          <a:prstGeom prst="rect">
            <a:avLst/>
          </a:prstGeom>
          <a:noFill/>
        </p:spPr>
        <p:txBody>
          <a:bodyPr wrap="square" rtlCol="0">
            <a:spAutoFit/>
          </a:bodyPr>
          <a:p>
            <a:r>
              <a:rPr lang="zh-CN" altLang="en-US" sz="2800"/>
              <a:t>（</a:t>
            </a:r>
            <a:r>
              <a:rPr lang="en-US" altLang="zh-CN" sz="2800"/>
              <a:t>2-3</a:t>
            </a:r>
            <a:r>
              <a:rPr lang="zh-CN" altLang="en-US" sz="2800"/>
              <a:t>）回顾故乡对</a:t>
            </a:r>
            <a:r>
              <a:rPr lang="en-US" altLang="zh-CN" sz="2800"/>
              <a:t>“</a:t>
            </a:r>
            <a:r>
              <a:rPr lang="zh-CN" altLang="en-US" sz="2800"/>
              <a:t>我</a:t>
            </a:r>
            <a:r>
              <a:rPr lang="en-US" altLang="zh-CN" sz="2800"/>
              <a:t>”</a:t>
            </a:r>
            <a:r>
              <a:rPr lang="zh-CN" altLang="en-US" sz="2800"/>
              <a:t>在人生上的影响。</a:t>
            </a:r>
            <a:endParaRPr lang="zh-CN" altLang="en-US" sz="2800"/>
          </a:p>
        </p:txBody>
      </p:sp>
      <p:sp>
        <p:nvSpPr>
          <p:cNvPr id="9" name="文本框 8"/>
          <p:cNvSpPr txBox="1"/>
          <p:nvPr/>
        </p:nvSpPr>
        <p:spPr>
          <a:xfrm>
            <a:off x="6236335" y="3961765"/>
            <a:ext cx="2435225" cy="1375410"/>
          </a:xfrm>
          <a:prstGeom prst="rect">
            <a:avLst/>
          </a:prstGeom>
          <a:noFill/>
        </p:spPr>
        <p:txBody>
          <a:bodyPr wrap="square" rtlCol="0">
            <a:spAutoFit/>
          </a:bodyPr>
          <a:p>
            <a:r>
              <a:rPr lang="zh-CN" altLang="en-US" sz="2800"/>
              <a:t>（</a:t>
            </a:r>
            <a:r>
              <a:rPr lang="en-US" altLang="zh-CN" sz="2800"/>
              <a:t>4-6</a:t>
            </a:r>
            <a:r>
              <a:rPr lang="zh-CN" altLang="en-US" sz="2800"/>
              <a:t>）回顾故乡对</a:t>
            </a:r>
            <a:r>
              <a:rPr lang="en-US" altLang="zh-CN" sz="2800"/>
              <a:t>“</a:t>
            </a:r>
            <a:r>
              <a:rPr lang="zh-CN" altLang="en-US" sz="2800"/>
              <a:t>我</a:t>
            </a:r>
            <a:r>
              <a:rPr lang="en-US" altLang="zh-CN" sz="2800"/>
              <a:t>”</a:t>
            </a:r>
            <a:r>
              <a:rPr lang="zh-CN" altLang="en-US" sz="2800"/>
              <a:t>在文学上的影响。</a:t>
            </a:r>
            <a:endParaRPr lang="zh-CN" alt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任意多边形 10"/>
          <p:cNvSpPr/>
          <p:nvPr/>
        </p:nvSpPr>
        <p:spPr>
          <a:xfrm>
            <a:off x="0" y="4865688"/>
            <a:ext cx="9144000" cy="1687513"/>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任意多边形 6"/>
          <p:cNvSpPr/>
          <p:nvPr/>
        </p:nvSpPr>
        <p:spPr>
          <a:xfrm>
            <a:off x="0" y="5122863"/>
            <a:ext cx="9153525" cy="1504950"/>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31570 h 1622661"/>
              <a:gd name="connsiteX1-245" fmla="*/ 9144000 w 9144000"/>
              <a:gd name="connsiteY1-246" fmla="*/ 1574747 h 1622661"/>
              <a:gd name="connsiteX2-247" fmla="*/ 9144000 w 9144000"/>
              <a:gd name="connsiteY2-248" fmla="*/ 1622661 h 1622661"/>
              <a:gd name="connsiteX3-249" fmla="*/ 0 w 9144000"/>
              <a:gd name="connsiteY3-250" fmla="*/ 841172 h 1622661"/>
              <a:gd name="connsiteX4-251" fmla="*/ 0 w 9144000"/>
              <a:gd name="connsiteY4-252" fmla="*/ 731570 h 1622661"/>
              <a:gd name="connsiteX0-253" fmla="*/ 0 w 9144000"/>
              <a:gd name="connsiteY0-254" fmla="*/ 709886 h 1600977"/>
              <a:gd name="connsiteX1-255" fmla="*/ 9144000 w 9144000"/>
              <a:gd name="connsiteY1-256" fmla="*/ 1553063 h 1600977"/>
              <a:gd name="connsiteX2-257" fmla="*/ 9144000 w 9144000"/>
              <a:gd name="connsiteY2-258" fmla="*/ 1600977 h 1600977"/>
              <a:gd name="connsiteX3-259" fmla="*/ 0 w 9144000"/>
              <a:gd name="connsiteY3-260" fmla="*/ 819488 h 1600977"/>
              <a:gd name="connsiteX4-261" fmla="*/ 0 w 9144000"/>
              <a:gd name="connsiteY4-262" fmla="*/ 709886 h 1600977"/>
              <a:gd name="connsiteX0-263" fmla="*/ 0 w 9144000"/>
              <a:gd name="connsiteY0-264" fmla="*/ 709886 h 1600977"/>
              <a:gd name="connsiteX1-265" fmla="*/ 9144000 w 9144000"/>
              <a:gd name="connsiteY1-266" fmla="*/ 1553063 h 1600977"/>
              <a:gd name="connsiteX2-267" fmla="*/ 9144000 w 9144000"/>
              <a:gd name="connsiteY2-268" fmla="*/ 1600977 h 1600977"/>
              <a:gd name="connsiteX3-269" fmla="*/ 0 w 9144000"/>
              <a:gd name="connsiteY3-270" fmla="*/ 819488 h 1600977"/>
              <a:gd name="connsiteX4-271" fmla="*/ 0 w 9144000"/>
              <a:gd name="connsiteY4-272" fmla="*/ 709886 h 1600977"/>
              <a:gd name="connsiteX0-273" fmla="*/ 0 w 9144000"/>
              <a:gd name="connsiteY0-274" fmla="*/ 596494 h 1487585"/>
              <a:gd name="connsiteX1-275" fmla="*/ 9144000 w 9144000"/>
              <a:gd name="connsiteY1-276" fmla="*/ 1439671 h 1487585"/>
              <a:gd name="connsiteX2-277" fmla="*/ 9144000 w 9144000"/>
              <a:gd name="connsiteY2-278" fmla="*/ 1487585 h 1487585"/>
              <a:gd name="connsiteX3-279" fmla="*/ 0 w 9144000"/>
              <a:gd name="connsiteY3-280" fmla="*/ 706096 h 1487585"/>
              <a:gd name="connsiteX4-281" fmla="*/ 0 w 9144000"/>
              <a:gd name="connsiteY4-282" fmla="*/ 596494 h 1487585"/>
              <a:gd name="connsiteX0-283" fmla="*/ 0 w 9153525"/>
              <a:gd name="connsiteY0-284" fmla="*/ 613807 h 1504898"/>
              <a:gd name="connsiteX1-285" fmla="*/ 9153525 w 9153525"/>
              <a:gd name="connsiteY1-286" fmla="*/ 1418884 h 1504898"/>
              <a:gd name="connsiteX2-287" fmla="*/ 9144000 w 9153525"/>
              <a:gd name="connsiteY2-288" fmla="*/ 1504898 h 1504898"/>
              <a:gd name="connsiteX3-289" fmla="*/ 0 w 9153525"/>
              <a:gd name="connsiteY3-290" fmla="*/ 723409 h 1504898"/>
              <a:gd name="connsiteX4-291" fmla="*/ 0 w 9153525"/>
              <a:gd name="connsiteY4-292" fmla="*/ 613807 h 1504898"/>
              <a:gd name="connsiteX0-293" fmla="*/ 0 w 9153525"/>
              <a:gd name="connsiteY0-294" fmla="*/ 613807 h 1504898"/>
              <a:gd name="connsiteX1-295" fmla="*/ 9153525 w 9153525"/>
              <a:gd name="connsiteY1-296" fmla="*/ 1418884 h 1504898"/>
              <a:gd name="connsiteX2-297" fmla="*/ 9144000 w 9153525"/>
              <a:gd name="connsiteY2-298" fmla="*/ 1504898 h 1504898"/>
              <a:gd name="connsiteX3-299" fmla="*/ 0 w 9153525"/>
              <a:gd name="connsiteY3-300" fmla="*/ 723409 h 1504898"/>
              <a:gd name="connsiteX4-301" fmla="*/ 0 w 9153525"/>
              <a:gd name="connsiteY4-302" fmla="*/ 613807 h 1504898"/>
              <a:gd name="connsiteX0-303" fmla="*/ 0 w 9153525"/>
              <a:gd name="connsiteY0-304" fmla="*/ 613807 h 1504898"/>
              <a:gd name="connsiteX1-305" fmla="*/ 9153525 w 9153525"/>
              <a:gd name="connsiteY1-306" fmla="*/ 1418884 h 1504898"/>
              <a:gd name="connsiteX2-307" fmla="*/ 9144000 w 9153525"/>
              <a:gd name="connsiteY2-308" fmla="*/ 1504898 h 1504898"/>
              <a:gd name="connsiteX3-309" fmla="*/ 0 w 9153525"/>
              <a:gd name="connsiteY3-310" fmla="*/ 723409 h 1504898"/>
              <a:gd name="connsiteX4-311" fmla="*/ 0 w 9153525"/>
              <a:gd name="connsiteY4-312" fmla="*/ 613807 h 1504898"/>
              <a:gd name="connsiteX0-313" fmla="*/ 0 w 9153525"/>
              <a:gd name="connsiteY0-314" fmla="*/ 613807 h 1504898"/>
              <a:gd name="connsiteX1-315" fmla="*/ 9153525 w 9153525"/>
              <a:gd name="connsiteY1-316" fmla="*/ 1418884 h 1504898"/>
              <a:gd name="connsiteX2-317" fmla="*/ 9144000 w 9153525"/>
              <a:gd name="connsiteY2-318" fmla="*/ 1504898 h 1504898"/>
              <a:gd name="connsiteX3-319" fmla="*/ 0 w 9153525"/>
              <a:gd name="connsiteY3-320" fmla="*/ 723409 h 1504898"/>
              <a:gd name="connsiteX4-321" fmla="*/ 0 w 9153525"/>
              <a:gd name="connsiteY4-322" fmla="*/ 613807 h 1504898"/>
              <a:gd name="connsiteX0-323" fmla="*/ 0 w 9153525"/>
              <a:gd name="connsiteY0-324" fmla="*/ 613807 h 1504898"/>
              <a:gd name="connsiteX1-325" fmla="*/ 9153525 w 9153525"/>
              <a:gd name="connsiteY1-326" fmla="*/ 1418884 h 1504898"/>
              <a:gd name="connsiteX2-327" fmla="*/ 9144000 w 9153525"/>
              <a:gd name="connsiteY2-328" fmla="*/ 1504898 h 1504898"/>
              <a:gd name="connsiteX3-329" fmla="*/ 0 w 9153525"/>
              <a:gd name="connsiteY3-330" fmla="*/ 723409 h 1504898"/>
              <a:gd name="connsiteX4-331" fmla="*/ 0 w 9153525"/>
              <a:gd name="connsiteY4-332" fmla="*/ 613807 h 1504898"/>
              <a:gd name="connsiteX0-333" fmla="*/ 0 w 9153525"/>
              <a:gd name="connsiteY0-334" fmla="*/ 613807 h 1504898"/>
              <a:gd name="connsiteX1-335" fmla="*/ 9153525 w 9153525"/>
              <a:gd name="connsiteY1-336" fmla="*/ 1418884 h 1504898"/>
              <a:gd name="connsiteX2-337" fmla="*/ 9144000 w 9153525"/>
              <a:gd name="connsiteY2-338" fmla="*/ 1504898 h 1504898"/>
              <a:gd name="connsiteX3-339" fmla="*/ 0 w 9153525"/>
              <a:gd name="connsiteY3-340" fmla="*/ 723409 h 1504898"/>
              <a:gd name="connsiteX4-341" fmla="*/ 0 w 9153525"/>
              <a:gd name="connsiteY4-342" fmla="*/ 613807 h 1504898"/>
              <a:gd name="connsiteX0-343" fmla="*/ 0 w 9153525"/>
              <a:gd name="connsiteY0-344" fmla="*/ 613807 h 1504898"/>
              <a:gd name="connsiteX1-345" fmla="*/ 9153525 w 9153525"/>
              <a:gd name="connsiteY1-346" fmla="*/ 1418884 h 1504898"/>
              <a:gd name="connsiteX2-347" fmla="*/ 9144000 w 9153525"/>
              <a:gd name="connsiteY2-348" fmla="*/ 1504898 h 1504898"/>
              <a:gd name="connsiteX3-349" fmla="*/ 0 w 9153525"/>
              <a:gd name="connsiteY3-350" fmla="*/ 723409 h 1504898"/>
              <a:gd name="connsiteX4-351" fmla="*/ 0 w 9153525"/>
              <a:gd name="connsiteY4-352" fmla="*/ 613807 h 1504898"/>
            </a:gdLst>
            <a:ahLst/>
            <a:cxnLst>
              <a:cxn ang="0">
                <a:pos x="connsiteX0-343" y="connsiteY0-344"/>
              </a:cxn>
              <a:cxn ang="0">
                <a:pos x="connsiteX1-345" y="connsiteY1-346"/>
              </a:cxn>
              <a:cxn ang="0">
                <a:pos x="connsiteX2-347" y="connsiteY2-348"/>
              </a:cxn>
              <a:cxn ang="0">
                <a:pos x="connsiteX3-349" y="connsiteY3-350"/>
              </a:cxn>
              <a:cxn ang="0">
                <a:pos x="connsiteX4-351" y="connsiteY4-352"/>
              </a:cxn>
            </a:cxnLst>
            <a:rect l="l" t="t" r="r" b="b"/>
            <a:pathLst>
              <a:path w="9153525" h="1504898">
                <a:moveTo>
                  <a:pt x="0" y="613807"/>
                </a:moveTo>
                <a:cubicBezTo>
                  <a:pt x="1933575" y="-73556"/>
                  <a:pt x="4972050" y="-596531"/>
                  <a:pt x="9153525" y="1418884"/>
                </a:cubicBezTo>
                <a:lnTo>
                  <a:pt x="9144000" y="1504898"/>
                </a:lnTo>
                <a:cubicBezTo>
                  <a:pt x="7581900" y="720527"/>
                  <a:pt x="3390900" y="-368645"/>
                  <a:pt x="0" y="723409"/>
                </a:cubicBezTo>
                <a:lnTo>
                  <a:pt x="0" y="6138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5365" name="图片 1"/>
          <p:cNvPicPr>
            <a:picLocks noChangeAspect="1"/>
          </p:cNvPicPr>
          <p:nvPr/>
        </p:nvPicPr>
        <p:blipFill>
          <a:blip r:embed="rId1">
            <a:clrChange>
              <a:clrFrom>
                <a:srgbClr val="FFFFFF"/>
              </a:clrFrom>
              <a:clrTo>
                <a:srgbClr val="FFFFFF">
                  <a:alpha val="0"/>
                </a:srgbClr>
              </a:clrTo>
            </a:clrChange>
          </a:blip>
          <a:stretch>
            <a:fillRect/>
          </a:stretch>
        </p:blipFill>
        <p:spPr>
          <a:xfrm>
            <a:off x="2187575" y="1598613"/>
            <a:ext cx="4768850" cy="2709862"/>
          </a:xfrm>
          <a:prstGeom prst="rect">
            <a:avLst/>
          </a:prstGeom>
          <a:noFill/>
          <a:ln w="9525">
            <a:noFill/>
          </a:ln>
        </p:spPr>
      </p:pic>
      <p:sp>
        <p:nvSpPr>
          <p:cNvPr id="15366" name="Rectangle 2"/>
          <p:cNvSpPr txBox="1"/>
          <p:nvPr/>
        </p:nvSpPr>
        <p:spPr>
          <a:xfrm>
            <a:off x="2047875" y="3287713"/>
            <a:ext cx="5116513" cy="904875"/>
          </a:xfrm>
          <a:prstGeom prst="rect">
            <a:avLst/>
          </a:prstGeom>
          <a:noFill/>
          <a:ln w="9525">
            <a:noFill/>
          </a:ln>
        </p:spPr>
        <p:txBody>
          <a:bodyPr lIns="0" rIns="0"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90000"/>
              </a:lnSpc>
              <a:spcBef>
                <a:spcPct val="0"/>
              </a:spcBef>
              <a:buNone/>
            </a:pPr>
            <a:r>
              <a:rPr lang="zh-CN" altLang="en-US" sz="3600" b="1" dirty="0">
                <a:solidFill>
                  <a:srgbClr val="196666"/>
                </a:solidFill>
                <a:latin typeface="微软雅黑" panose="020B0503020204020204" charset="-122"/>
                <a:ea typeface="微软雅黑" panose="020B0503020204020204" charset="-122"/>
              </a:rPr>
              <a:t>精读课文    细节感知</a:t>
            </a:r>
            <a:endParaRPr lang="zh-CN" altLang="en-US" sz="3600" b="1" dirty="0">
              <a:solidFill>
                <a:srgbClr val="196666"/>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Picture 2"/>
          <p:cNvPicPr>
            <a:picLocks noChangeAspect="1"/>
          </p:cNvPicPr>
          <p:nvPr/>
        </p:nvPicPr>
        <p:blipFill>
          <a:blip r:embed="rId1"/>
          <a:stretch>
            <a:fillRect/>
          </a:stretch>
        </p:blipFill>
        <p:spPr>
          <a:xfrm>
            <a:off x="152400" y="304800"/>
            <a:ext cx="2700338" cy="1158875"/>
          </a:xfrm>
          <a:prstGeom prst="rect">
            <a:avLst/>
          </a:prstGeom>
          <a:noFill/>
          <a:ln w="9525">
            <a:noFill/>
          </a:ln>
        </p:spPr>
      </p:pic>
      <p:sp>
        <p:nvSpPr>
          <p:cNvPr id="15363" name="TextBox 1"/>
          <p:cNvSpPr txBox="1"/>
          <p:nvPr/>
        </p:nvSpPr>
        <p:spPr>
          <a:xfrm>
            <a:off x="685800" y="1703388"/>
            <a:ext cx="7391400" cy="10668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dirty="0">
                <a:ea typeface="宋体" panose="02010600030101010101" pitchFamily="2" charset="-122"/>
              </a:rPr>
              <a:t>作者的家乡在漠河北，那你对中国北方的地理和气候特点有了解吗？</a:t>
            </a:r>
            <a:endParaRPr lang="zh-CN" altLang="en-US" dirty="0">
              <a:ea typeface="宋体" panose="02010600030101010101" pitchFamily="2" charset="-122"/>
            </a:endParaRPr>
          </a:p>
        </p:txBody>
      </p:sp>
      <p:pic>
        <p:nvPicPr>
          <p:cNvPr id="48131" name="Picture 3"/>
          <p:cNvPicPr>
            <a:picLocks noChangeAspect="1"/>
          </p:cNvPicPr>
          <p:nvPr/>
        </p:nvPicPr>
        <p:blipFill>
          <a:blip r:embed="rId2"/>
          <a:stretch>
            <a:fillRect/>
          </a:stretch>
        </p:blipFill>
        <p:spPr>
          <a:xfrm>
            <a:off x="4668838" y="3867150"/>
            <a:ext cx="4486275" cy="2990850"/>
          </a:xfrm>
          <a:prstGeom prst="rect">
            <a:avLst/>
          </a:prstGeom>
          <a:noFill/>
          <a:ln w="9525">
            <a:noFill/>
          </a:ln>
        </p:spPr>
      </p:pic>
      <p:pic>
        <p:nvPicPr>
          <p:cNvPr id="48132" name="Picture 4"/>
          <p:cNvPicPr>
            <a:picLocks noChangeAspect="1"/>
          </p:cNvPicPr>
          <p:nvPr/>
        </p:nvPicPr>
        <p:blipFill>
          <a:blip r:embed="rId3"/>
          <a:stretch>
            <a:fillRect/>
          </a:stretch>
        </p:blipFill>
        <p:spPr>
          <a:xfrm>
            <a:off x="22225" y="3833813"/>
            <a:ext cx="4606925" cy="30241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3">
                                            <p:txEl>
                                              <p:charRg st="0" end="43"/>
                                            </p:txEl>
                                          </p:spTgt>
                                        </p:tgtEl>
                                        <p:attrNameLst>
                                          <p:attrName>style.visibility</p:attrName>
                                        </p:attrNameLst>
                                      </p:cBhvr>
                                      <p:to>
                                        <p:strVal val="visible"/>
                                      </p:to>
                                    </p:set>
                                    <p:animEffect transition="in" filter="barn(inVertical)">
                                      <p:cBhvr>
                                        <p:cTn id="7" dur="500"/>
                                        <p:tgtEl>
                                          <p:spTgt spid="15363">
                                            <p:txEl>
                                              <p:charRg st="0" end="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8132"/>
                                        </p:tgtEl>
                                        <p:attrNameLst>
                                          <p:attrName>style.visibility</p:attrName>
                                        </p:attrNameLst>
                                      </p:cBhvr>
                                      <p:to>
                                        <p:strVal val="visible"/>
                                      </p:to>
                                    </p:set>
                                    <p:animEffect transition="in" filter="fade">
                                      <p:cBhvr>
                                        <p:cTn id="12" dur="1000"/>
                                        <p:tgtEl>
                                          <p:spTgt spid="48132"/>
                                        </p:tgtEl>
                                      </p:cBhvr>
                                    </p:animEffect>
                                    <p:anim calcmode="lin" valueType="num">
                                      <p:cBhvr>
                                        <p:cTn id="13" dur="1000" fill="hold"/>
                                        <p:tgtEl>
                                          <p:spTgt spid="48132"/>
                                        </p:tgtEl>
                                        <p:attrNameLst>
                                          <p:attrName>ppt_x</p:attrName>
                                        </p:attrNameLst>
                                      </p:cBhvr>
                                      <p:tavLst>
                                        <p:tav tm="0">
                                          <p:val>
                                            <p:strVal val="#ppt_x"/>
                                          </p:val>
                                        </p:tav>
                                        <p:tav tm="100000">
                                          <p:val>
                                            <p:strVal val="#ppt_x"/>
                                          </p:val>
                                        </p:tav>
                                      </p:tavLst>
                                    </p:anim>
                                    <p:anim calcmode="lin" valueType="num">
                                      <p:cBhvr>
                                        <p:cTn id="14" dur="1000" fill="hold"/>
                                        <p:tgtEl>
                                          <p:spTgt spid="481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8131"/>
                                        </p:tgtEl>
                                        <p:attrNameLst>
                                          <p:attrName>style.visibility</p:attrName>
                                        </p:attrNameLst>
                                      </p:cBhvr>
                                      <p:to>
                                        <p:strVal val="visible"/>
                                      </p:to>
                                    </p:set>
                                    <p:animEffect transition="in" filter="barn(inVertical)">
                                      <p:cBhvr>
                                        <p:cTn id="19"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4103"/>
          <p:cNvSpPr txBox="1"/>
          <p:nvPr/>
        </p:nvSpPr>
        <p:spPr>
          <a:xfrm>
            <a:off x="106363" y="44450"/>
            <a:ext cx="1295400" cy="398463"/>
          </a:xfrm>
          <a:prstGeom prst="rect">
            <a:avLst/>
          </a:prstGeom>
          <a:noFill/>
          <a:ln w="9525">
            <a:noFill/>
          </a:ln>
        </p:spPr>
        <p:txBody>
          <a:bodyPr lIns="90170" tIns="46990" rIns="90170" bIns="4699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zh-CN" sz="2000" b="1" dirty="0">
                <a:solidFill>
                  <a:srgbClr val="006666"/>
                </a:solidFill>
                <a:ea typeface="方正姚体" pitchFamily="2" charset="-122"/>
              </a:rPr>
              <a:t>讲授新课</a:t>
            </a:r>
            <a:endParaRPr lang="zh-CN" altLang="zh-CN" sz="2000" b="1" dirty="0">
              <a:solidFill>
                <a:srgbClr val="006666"/>
              </a:solidFill>
              <a:ea typeface="方正姚体" pitchFamily="2" charset="-122"/>
            </a:endParaRPr>
          </a:p>
        </p:txBody>
      </p:sp>
      <p:sp>
        <p:nvSpPr>
          <p:cNvPr id="39939" name="Rectangle 3"/>
          <p:cNvSpPr/>
          <p:nvPr/>
        </p:nvSpPr>
        <p:spPr>
          <a:xfrm>
            <a:off x="338138" y="1260475"/>
            <a:ext cx="8353425" cy="17176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buNone/>
            </a:pPr>
            <a:r>
              <a:rPr lang="zh-CN" altLang="en-US" b="1" dirty="0">
                <a:ea typeface="宋体" panose="02010600030101010101" pitchFamily="2" charset="-122"/>
              </a:rPr>
              <a:t>    文章第</a:t>
            </a:r>
            <a:r>
              <a:rPr lang="en-US" altLang="zh-CN" b="1" dirty="0">
                <a:ea typeface="宋体" panose="02010600030101010101" pitchFamily="2" charset="-122"/>
              </a:rPr>
              <a:t>2</a:t>
            </a:r>
            <a:r>
              <a:rPr lang="zh-CN" altLang="en-US" b="1" dirty="0">
                <a:ea typeface="宋体" panose="02010600030101010101" pitchFamily="2" charset="-122"/>
              </a:rPr>
              <a:t>自然段中，作者故乡植物的生命具有哪些特点？描写这些植物时作者主要运用了什么修辞手法？ </a:t>
            </a:r>
            <a:r>
              <a:rPr lang="zh-CN" altLang="en-US" b="1" dirty="0">
                <a:solidFill>
                  <a:srgbClr val="C00000"/>
                </a:solidFill>
                <a:ea typeface="宋体" panose="02010600030101010101" pitchFamily="2" charset="-122"/>
              </a:rPr>
              <a:t>（在文中批注）</a:t>
            </a:r>
            <a:endParaRPr lang="zh-CN" altLang="en-US" b="1" dirty="0">
              <a:solidFill>
                <a:srgbClr val="C00000"/>
              </a:solidFill>
              <a:ea typeface="宋体" panose="02010600030101010101" pitchFamily="2" charset="-122"/>
            </a:endParaRPr>
          </a:p>
        </p:txBody>
      </p:sp>
      <p:sp>
        <p:nvSpPr>
          <p:cNvPr id="39940" name="Rectangle 4"/>
          <p:cNvSpPr/>
          <p:nvPr/>
        </p:nvSpPr>
        <p:spPr>
          <a:xfrm>
            <a:off x="323850" y="4629150"/>
            <a:ext cx="8496300" cy="560388"/>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20000"/>
              </a:lnSpc>
              <a:spcBef>
                <a:spcPct val="0"/>
              </a:spcBef>
              <a:buNone/>
            </a:pPr>
            <a:r>
              <a:rPr lang="en-US" altLang="zh-CN" sz="2800" b="1" dirty="0">
                <a:solidFill>
                  <a:srgbClr val="FF0000"/>
                </a:solidFill>
                <a:ea typeface="宋体" panose="02010600030101010101" pitchFamily="2" charset="-122"/>
              </a:rPr>
              <a:t>       </a:t>
            </a:r>
            <a:endParaRPr lang="zh-CN" altLang="en-US" sz="3000" b="1" dirty="0">
              <a:solidFill>
                <a:srgbClr val="0000FF"/>
              </a:solidFill>
              <a:ea typeface="宋体" panose="02010600030101010101" pitchFamily="2" charset="-122"/>
            </a:endParaRPr>
          </a:p>
        </p:txBody>
      </p:sp>
      <p:grpSp>
        <p:nvGrpSpPr>
          <p:cNvPr id="17413" name="Group 5"/>
          <p:cNvGrpSpPr/>
          <p:nvPr/>
        </p:nvGrpSpPr>
        <p:grpSpPr>
          <a:xfrm>
            <a:off x="106363" y="117475"/>
            <a:ext cx="2700337" cy="1155700"/>
            <a:chOff x="158" y="436"/>
            <a:chExt cx="1701" cy="728"/>
          </a:xfrm>
        </p:grpSpPr>
        <p:pic>
          <p:nvPicPr>
            <p:cNvPr id="17417" name="Picture 6" descr="2531170_111203636000_2"/>
            <p:cNvPicPr>
              <a:picLocks noChangeAspect="1"/>
            </p:cNvPicPr>
            <p:nvPr/>
          </p:nvPicPr>
          <p:blipFill>
            <a:blip r:embed="rId1"/>
            <a:srcRect b="51297"/>
            <a:stretch>
              <a:fillRect/>
            </a:stretch>
          </p:blipFill>
          <p:spPr>
            <a:xfrm>
              <a:off x="158" y="436"/>
              <a:ext cx="1701" cy="728"/>
            </a:xfrm>
            <a:prstGeom prst="rect">
              <a:avLst/>
            </a:prstGeom>
            <a:noFill/>
            <a:ln w="9525">
              <a:noFill/>
            </a:ln>
          </p:spPr>
        </p:pic>
        <p:sp>
          <p:nvSpPr>
            <p:cNvPr id="17418" name="Rectangle 7"/>
            <p:cNvSpPr/>
            <p:nvPr/>
          </p:nvSpPr>
          <p:spPr>
            <a:xfrm>
              <a:off x="421" y="527"/>
              <a:ext cx="1280" cy="36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b="1" dirty="0">
                  <a:solidFill>
                    <a:schemeClr val="accent1"/>
                  </a:solidFill>
                  <a:latin typeface="黑体" panose="02010609060101010101" pitchFamily="49" charset="-122"/>
                  <a:ea typeface="黑体" panose="02010609060101010101" pitchFamily="49" charset="-122"/>
                </a:rPr>
                <a:t>课文解读</a:t>
              </a:r>
              <a:endParaRPr lang="zh-CN" altLang="en-US" b="1" dirty="0">
                <a:solidFill>
                  <a:schemeClr val="accent1"/>
                </a:solidFill>
                <a:latin typeface="黑体" panose="02010609060101010101" pitchFamily="49" charset="-122"/>
                <a:ea typeface="黑体" panose="02010609060101010101" pitchFamily="49" charset="-122"/>
              </a:endParaRPr>
            </a:p>
          </p:txBody>
        </p:sp>
      </p:grpSp>
      <p:pic>
        <p:nvPicPr>
          <p:cNvPr id="39944" name="Picture 8"/>
          <p:cNvPicPr>
            <a:picLocks noChangeAspect="1"/>
          </p:cNvPicPr>
          <p:nvPr/>
        </p:nvPicPr>
        <p:blipFill>
          <a:blip r:embed="rId2"/>
          <a:stretch>
            <a:fillRect/>
          </a:stretch>
        </p:blipFill>
        <p:spPr>
          <a:xfrm>
            <a:off x="106680" y="3119755"/>
            <a:ext cx="3395663" cy="2286000"/>
          </a:xfrm>
          <a:prstGeom prst="rect">
            <a:avLst/>
          </a:prstGeom>
          <a:noFill/>
          <a:ln w="9525">
            <a:noFill/>
          </a:ln>
        </p:spPr>
      </p:pic>
      <p:pic>
        <p:nvPicPr>
          <p:cNvPr id="39945" name="Picture 9"/>
          <p:cNvPicPr>
            <a:picLocks noChangeAspect="1"/>
          </p:cNvPicPr>
          <p:nvPr/>
        </p:nvPicPr>
        <p:blipFill>
          <a:blip r:embed="rId3"/>
          <a:stretch>
            <a:fillRect/>
          </a:stretch>
        </p:blipFill>
        <p:spPr>
          <a:xfrm>
            <a:off x="5237798" y="3119438"/>
            <a:ext cx="3840162" cy="3840162"/>
          </a:xfrm>
          <a:prstGeom prst="rect">
            <a:avLst/>
          </a:prstGeom>
          <a:noFill/>
          <a:ln w="9525">
            <a:noFill/>
          </a:ln>
        </p:spPr>
      </p:pic>
      <p:pic>
        <p:nvPicPr>
          <p:cNvPr id="39946" name="Picture 10"/>
          <p:cNvPicPr>
            <a:picLocks noChangeAspect="1"/>
          </p:cNvPicPr>
          <p:nvPr/>
        </p:nvPicPr>
        <p:blipFill>
          <a:blip r:embed="rId4"/>
          <a:srcRect r="216" b="6200"/>
          <a:stretch>
            <a:fillRect/>
          </a:stretch>
        </p:blipFill>
        <p:spPr>
          <a:xfrm>
            <a:off x="2327275" y="3276600"/>
            <a:ext cx="4685665" cy="330454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9939">
                                            <p:txEl>
                                              <p:charRg st="0" end="59"/>
                                            </p:txEl>
                                          </p:spTgt>
                                        </p:tgtEl>
                                        <p:attrNameLst>
                                          <p:attrName>style.visibility</p:attrName>
                                        </p:attrNameLst>
                                      </p:cBhvr>
                                      <p:to>
                                        <p:strVal val="visible"/>
                                      </p:to>
                                    </p:set>
                                    <p:animEffect transition="in" filter="barn(inVertical)">
                                      <p:cBhvr>
                                        <p:cTn id="7" dur="500"/>
                                        <p:tgtEl>
                                          <p:spTgt spid="39939">
                                            <p:txEl>
                                              <p:charRg st="0"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9940">
                                            <p:txEl>
                                              <p:charRg st="0" end="8"/>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9944"/>
                                        </p:tgtEl>
                                        <p:attrNameLst>
                                          <p:attrName>style.visibility</p:attrName>
                                        </p:attrNameLst>
                                      </p:cBhvr>
                                      <p:to>
                                        <p:strVal val="visible"/>
                                      </p:to>
                                    </p:set>
                                    <p:anim calcmode="lin" valueType="num">
                                      <p:cBhvr additive="base">
                                        <p:cTn id="16" dur="500" fill="hold"/>
                                        <p:tgtEl>
                                          <p:spTgt spid="39944"/>
                                        </p:tgtEl>
                                        <p:attrNameLst>
                                          <p:attrName>ppt_x</p:attrName>
                                        </p:attrNameLst>
                                      </p:cBhvr>
                                      <p:tavLst>
                                        <p:tav tm="0">
                                          <p:val>
                                            <p:strVal val="#ppt_x"/>
                                          </p:val>
                                        </p:tav>
                                        <p:tav tm="100000">
                                          <p:val>
                                            <p:strVal val="#ppt_x"/>
                                          </p:val>
                                        </p:tav>
                                      </p:tavLst>
                                    </p:anim>
                                    <p:anim calcmode="lin" valueType="num">
                                      <p:cBhvr additive="base">
                                        <p:cTn id="17" dur="500" fill="hold"/>
                                        <p:tgtEl>
                                          <p:spTgt spid="3994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9945"/>
                                        </p:tgtEl>
                                        <p:attrNameLst>
                                          <p:attrName>style.visibility</p:attrName>
                                        </p:attrNameLst>
                                      </p:cBhvr>
                                      <p:to>
                                        <p:strVal val="visible"/>
                                      </p:to>
                                    </p:set>
                                    <p:anim calcmode="lin" valueType="num">
                                      <p:cBhvr additive="base">
                                        <p:cTn id="22" dur="500" fill="hold"/>
                                        <p:tgtEl>
                                          <p:spTgt spid="39945"/>
                                        </p:tgtEl>
                                        <p:attrNameLst>
                                          <p:attrName>ppt_x</p:attrName>
                                        </p:attrNameLst>
                                      </p:cBhvr>
                                      <p:tavLst>
                                        <p:tav tm="0">
                                          <p:val>
                                            <p:strVal val="#ppt_x"/>
                                          </p:val>
                                        </p:tav>
                                        <p:tav tm="100000">
                                          <p:val>
                                            <p:strVal val="#ppt_x"/>
                                          </p:val>
                                        </p:tav>
                                      </p:tavLst>
                                    </p:anim>
                                    <p:anim calcmode="lin" valueType="num">
                                      <p:cBhvr additive="base">
                                        <p:cTn id="23" dur="500" fill="hold"/>
                                        <p:tgtEl>
                                          <p:spTgt spid="3994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9946"/>
                                        </p:tgtEl>
                                        <p:attrNameLst>
                                          <p:attrName>style.visibility</p:attrName>
                                        </p:attrNameLst>
                                      </p:cBhvr>
                                      <p:to>
                                        <p:strVal val="visible"/>
                                      </p:to>
                                    </p:set>
                                    <p:anim calcmode="lin" valueType="num">
                                      <p:cBhvr additive="base">
                                        <p:cTn id="28" dur="500" fill="hold"/>
                                        <p:tgtEl>
                                          <p:spTgt spid="39946"/>
                                        </p:tgtEl>
                                        <p:attrNameLst>
                                          <p:attrName>ppt_x</p:attrName>
                                        </p:attrNameLst>
                                      </p:cBhvr>
                                      <p:tavLst>
                                        <p:tav tm="0">
                                          <p:val>
                                            <p:strVal val="#ppt_x"/>
                                          </p:val>
                                        </p:tav>
                                        <p:tav tm="100000">
                                          <p:val>
                                            <p:strVal val="#ppt_x"/>
                                          </p:val>
                                        </p:tav>
                                      </p:tavLst>
                                    </p:anim>
                                    <p:anim calcmode="lin" valueType="num">
                                      <p:cBhvr additive="base">
                                        <p:cTn id="29" dur="500" fill="hold"/>
                                        <p:tgtEl>
                                          <p:spTgt spid="399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Picture 2"/>
          <p:cNvPicPr>
            <a:picLocks noChangeAspect="1"/>
          </p:cNvPicPr>
          <p:nvPr/>
        </p:nvPicPr>
        <p:blipFill>
          <a:blip r:embed="rId1"/>
          <a:stretch>
            <a:fillRect/>
          </a:stretch>
        </p:blipFill>
        <p:spPr>
          <a:xfrm>
            <a:off x="33338" y="228600"/>
            <a:ext cx="2700337" cy="1158875"/>
          </a:xfrm>
          <a:prstGeom prst="rect">
            <a:avLst/>
          </a:prstGeom>
          <a:noFill/>
          <a:ln w="9525">
            <a:noFill/>
          </a:ln>
        </p:spPr>
      </p:pic>
      <p:sp>
        <p:nvSpPr>
          <p:cNvPr id="3" name="矩形 2"/>
          <p:cNvSpPr/>
          <p:nvPr/>
        </p:nvSpPr>
        <p:spPr>
          <a:xfrm>
            <a:off x="457200" y="2035175"/>
            <a:ext cx="8229600" cy="3970338"/>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20000"/>
              </a:lnSpc>
              <a:spcBef>
                <a:spcPct val="0"/>
              </a:spcBef>
              <a:buNone/>
            </a:pPr>
            <a:r>
              <a:rPr lang="zh-CN" altLang="en-US" sz="3000" b="1" dirty="0">
                <a:solidFill>
                  <a:srgbClr val="FF0000"/>
                </a:solidFill>
                <a:ea typeface="宋体" panose="02010600030101010101" pitchFamily="2" charset="-122"/>
              </a:rPr>
              <a:t>特点：生命短暂（生命的脆弱）、生命力顽强（生命的从容）      拟人</a:t>
            </a:r>
            <a:endParaRPr lang="zh-CN" altLang="en-US" sz="3000" b="1" dirty="0">
              <a:solidFill>
                <a:srgbClr val="FF0000"/>
              </a:solidFill>
              <a:ea typeface="宋体" panose="02010600030101010101" pitchFamily="2" charset="-122"/>
            </a:endParaRPr>
          </a:p>
          <a:p>
            <a:pPr marL="0" lvl="0" indent="0" eaLnBrk="1" hangingPunct="1">
              <a:lnSpc>
                <a:spcPct val="120000"/>
              </a:lnSpc>
              <a:spcBef>
                <a:spcPct val="0"/>
              </a:spcBef>
              <a:buNone/>
            </a:pPr>
            <a:r>
              <a:rPr lang="zh-CN" altLang="en-US" sz="3000" b="1" dirty="0">
                <a:solidFill>
                  <a:srgbClr val="0000FF"/>
                </a:solidFill>
                <a:ea typeface="宋体" panose="02010600030101010101" pitchFamily="2" charset="-122"/>
              </a:rPr>
              <a:t>       第二段用拟人手法写了植物两个方面：一为在短暂夏季的疯长与经霜后的迅速凋落。一为衰亡了的植物转年春天的勃勃生机。</a:t>
            </a:r>
            <a:endParaRPr lang="en-US" altLang="zh-CN" sz="3000" b="1" dirty="0">
              <a:solidFill>
                <a:srgbClr val="0000FF"/>
              </a:solidFill>
              <a:ea typeface="宋体" panose="02010600030101010101" pitchFamily="2" charset="-122"/>
            </a:endParaRPr>
          </a:p>
          <a:p>
            <a:pPr marL="0" lvl="0" indent="0" eaLnBrk="1" hangingPunct="1">
              <a:lnSpc>
                <a:spcPct val="120000"/>
              </a:lnSpc>
              <a:spcBef>
                <a:spcPct val="0"/>
              </a:spcBef>
              <a:buNone/>
            </a:pPr>
            <a:r>
              <a:rPr lang="en-US" altLang="zh-CN" sz="3000" b="1" dirty="0">
                <a:solidFill>
                  <a:srgbClr val="0000FF"/>
                </a:solidFill>
                <a:ea typeface="宋体" panose="02010600030101010101" pitchFamily="2" charset="-122"/>
              </a:rPr>
              <a:t>       </a:t>
            </a:r>
            <a:r>
              <a:rPr lang="zh-CN" altLang="en-US" sz="3000" b="1" dirty="0">
                <a:solidFill>
                  <a:srgbClr val="0000FF"/>
                </a:solidFill>
                <a:ea typeface="宋体" panose="02010600030101010101" pitchFamily="2" charset="-122"/>
              </a:rPr>
              <a:t>注意植物在不同季节的表现以及给予作者的感受。 </a:t>
            </a:r>
            <a:endParaRPr lang="zh-CN" altLang="en-US" sz="3000" b="1" dirty="0">
              <a:solidFill>
                <a:srgbClr val="0000FF"/>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36"/>
                                            </p:txEl>
                                          </p:spTgt>
                                        </p:tgtEl>
                                        <p:attrNameLst>
                                          <p:attrName>style.visibility</p:attrName>
                                        </p:attrNameLst>
                                      </p:cBhvr>
                                      <p:to>
                                        <p:strVal val="visible"/>
                                      </p:to>
                                    </p:set>
                                    <p:anim calcmode="lin" valueType="num">
                                      <p:cBhvr additive="base">
                                        <p:cTn id="7" dur="500" fill="hold"/>
                                        <p:tgtEl>
                                          <p:spTgt spid="3">
                                            <p:txEl>
                                              <p:charRg st="0" end="3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3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charRg st="36" end="99"/>
                                            </p:txEl>
                                          </p:spTgt>
                                        </p:tgtEl>
                                        <p:attrNameLst>
                                          <p:attrName>style.visibility</p:attrName>
                                        </p:attrNameLst>
                                      </p:cBhvr>
                                      <p:to>
                                        <p:strVal val="visible"/>
                                      </p:to>
                                    </p:set>
                                    <p:animEffect transition="in" filter="barn(inVertical)">
                                      <p:cBhvr>
                                        <p:cTn id="13" dur="500"/>
                                        <p:tgtEl>
                                          <p:spTgt spid="3">
                                            <p:txEl>
                                              <p:charRg st="36" end="99"/>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charRg st="99" end="130"/>
                                            </p:txEl>
                                          </p:spTgt>
                                        </p:tgtEl>
                                        <p:attrNameLst>
                                          <p:attrName>style.visibility</p:attrName>
                                        </p:attrNameLst>
                                      </p:cBhvr>
                                      <p:to>
                                        <p:strVal val="visible"/>
                                      </p:to>
                                    </p:set>
                                    <p:animEffect transition="in" filter="barn(inVertical)">
                                      <p:cBhvr>
                                        <p:cTn id="18" dur="500"/>
                                        <p:tgtEl>
                                          <p:spTgt spid="3">
                                            <p:txEl>
                                              <p:charRg st="99"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Picture 2" descr="15"/>
          <p:cNvPicPr>
            <a:picLocks noChangeAspect="1"/>
          </p:cNvPicPr>
          <p:nvPr/>
        </p:nvPicPr>
        <p:blipFill>
          <a:blip r:embed="rId1"/>
          <a:stretch>
            <a:fillRect/>
          </a:stretch>
        </p:blipFill>
        <p:spPr>
          <a:xfrm>
            <a:off x="-60960" y="-34290"/>
            <a:ext cx="9231630" cy="6915150"/>
          </a:xfrm>
          <a:prstGeom prst="rect">
            <a:avLst/>
          </a:prstGeom>
          <a:noFill/>
          <a:ln w="9525">
            <a:noFill/>
          </a:ln>
        </p:spPr>
      </p:pic>
      <p:sp>
        <p:nvSpPr>
          <p:cNvPr id="19459" name="文本框 4103"/>
          <p:cNvSpPr txBox="1"/>
          <p:nvPr/>
        </p:nvSpPr>
        <p:spPr>
          <a:xfrm>
            <a:off x="106363" y="44450"/>
            <a:ext cx="1295400" cy="398463"/>
          </a:xfrm>
          <a:prstGeom prst="rect">
            <a:avLst/>
          </a:prstGeom>
          <a:noFill/>
          <a:ln w="9525">
            <a:noFill/>
          </a:ln>
        </p:spPr>
        <p:txBody>
          <a:bodyPr lIns="90170" tIns="46990" rIns="90170" bIns="4699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zh-CN" sz="2000" b="1" dirty="0">
                <a:solidFill>
                  <a:srgbClr val="006666"/>
                </a:solidFill>
                <a:ea typeface="方正姚体" pitchFamily="2" charset="-122"/>
              </a:rPr>
              <a:t>讲授新课</a:t>
            </a:r>
            <a:endParaRPr lang="zh-CN" altLang="zh-CN" sz="2000" b="1" dirty="0">
              <a:solidFill>
                <a:srgbClr val="006666"/>
              </a:solidFill>
              <a:ea typeface="方正姚体" pitchFamily="2" charset="-122"/>
            </a:endParaRPr>
          </a:p>
        </p:txBody>
      </p:sp>
      <p:sp>
        <p:nvSpPr>
          <p:cNvPr id="40964" name="Rectangle 4"/>
          <p:cNvSpPr/>
          <p:nvPr/>
        </p:nvSpPr>
        <p:spPr>
          <a:xfrm>
            <a:off x="290830" y="2038985"/>
            <a:ext cx="8801100" cy="4101465"/>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40000"/>
              </a:lnSpc>
              <a:spcBef>
                <a:spcPct val="0"/>
              </a:spcBef>
              <a:buNone/>
            </a:pPr>
            <a:r>
              <a:rPr lang="en-US" altLang="zh-CN" sz="2800" b="1" dirty="0">
                <a:ea typeface="宋体" panose="02010600030101010101" pitchFamily="2" charset="-122"/>
              </a:rPr>
              <a:t>       </a:t>
            </a:r>
            <a:r>
              <a:rPr lang="zh-CN" altLang="en-US" b="1" dirty="0">
                <a:ea typeface="宋体" panose="02010600030101010101" pitchFamily="2" charset="-122"/>
              </a:rPr>
              <a:t>除了植物以外，文中还出现了哪些影响作者“对文学和人生的思考”的元素？这些元素分别给予了作者怎样的影响？ </a:t>
            </a:r>
            <a:endParaRPr lang="en-US" altLang="zh-CN" b="1" dirty="0">
              <a:ea typeface="宋体" panose="02010600030101010101" pitchFamily="2" charset="-122"/>
            </a:endParaRPr>
          </a:p>
          <a:p>
            <a:pPr marL="0" lvl="0" indent="0" eaLnBrk="1" hangingPunct="1">
              <a:lnSpc>
                <a:spcPct val="140000"/>
              </a:lnSpc>
              <a:spcBef>
                <a:spcPct val="0"/>
              </a:spcBef>
              <a:buNone/>
            </a:pPr>
            <a:endParaRPr lang="en-US" altLang="zh-CN" sz="2800" b="1" dirty="0">
              <a:solidFill>
                <a:srgbClr val="FF0000"/>
              </a:solidFill>
              <a:ea typeface="宋体" panose="02010600030101010101" pitchFamily="2" charset="-122"/>
            </a:endParaRPr>
          </a:p>
          <a:p>
            <a:pPr marL="0" lvl="0" indent="0" eaLnBrk="1" hangingPunct="1">
              <a:lnSpc>
                <a:spcPct val="140000"/>
              </a:lnSpc>
              <a:spcBef>
                <a:spcPct val="0"/>
              </a:spcBef>
              <a:buNone/>
            </a:pPr>
            <a:endParaRPr lang="en-US" altLang="zh-CN" b="1" dirty="0">
              <a:ea typeface="宋体" panose="02010600030101010101" pitchFamily="2" charset="-122"/>
            </a:endParaRPr>
          </a:p>
          <a:p>
            <a:pPr marL="0" lvl="0" indent="0" eaLnBrk="1" hangingPunct="1">
              <a:lnSpc>
                <a:spcPct val="140000"/>
              </a:lnSpc>
              <a:spcBef>
                <a:spcPct val="0"/>
              </a:spcBef>
              <a:buNone/>
            </a:pPr>
            <a:r>
              <a:rPr lang="zh-CN" altLang="en-US" b="1" dirty="0">
                <a:solidFill>
                  <a:srgbClr val="FF0000"/>
                </a:solidFill>
                <a:ea typeface="宋体" panose="02010600030101010101" pitchFamily="2" charset="-122"/>
              </a:rPr>
              <a:t>（在文中画出相关句子，同桌讨论总结。）</a:t>
            </a:r>
            <a:endParaRPr lang="zh-CN" altLang="en-US" b="1" dirty="0">
              <a:solidFill>
                <a:srgbClr val="FF0000"/>
              </a:solidFill>
              <a:ea typeface="宋体" panose="02010600030101010101" pitchFamily="2" charset="-122"/>
            </a:endParaRPr>
          </a:p>
        </p:txBody>
      </p:sp>
      <p:pic>
        <p:nvPicPr>
          <p:cNvPr id="19461" name="Picture 7"/>
          <p:cNvPicPr>
            <a:picLocks noChangeAspect="1"/>
          </p:cNvPicPr>
          <p:nvPr/>
        </p:nvPicPr>
        <p:blipFill>
          <a:blip r:embed="rId2"/>
          <a:stretch>
            <a:fillRect/>
          </a:stretch>
        </p:blipFill>
        <p:spPr>
          <a:xfrm>
            <a:off x="-60325" y="44450"/>
            <a:ext cx="2700338" cy="11588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4">
                                            <p:txEl>
                                              <p:charRg st="0" end="60"/>
                                            </p:txEl>
                                          </p:spTgt>
                                        </p:tgtEl>
                                        <p:attrNameLst>
                                          <p:attrName>style.visibility</p:attrName>
                                        </p:attrNameLst>
                                      </p:cBhvr>
                                      <p:to>
                                        <p:strVal val="visible"/>
                                      </p:to>
                                    </p:set>
                                    <p:anim calcmode="lin" valueType="num">
                                      <p:cBhvr additive="base">
                                        <p:cTn id="7" dur="500" fill="hold"/>
                                        <p:tgtEl>
                                          <p:spTgt spid="40964">
                                            <p:txEl>
                                              <p:charRg st="0" end="6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4">
                                            <p:txEl>
                                              <p:charRg st="0" end="6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0964">
                                            <p:txEl>
                                              <p:charRg st="62" end="82"/>
                                            </p:txEl>
                                          </p:spTgt>
                                        </p:tgtEl>
                                        <p:attrNameLst>
                                          <p:attrName>style.visibility</p:attrName>
                                        </p:attrNameLst>
                                      </p:cBhvr>
                                      <p:to>
                                        <p:strVal val="visible"/>
                                      </p:to>
                                    </p:set>
                                    <p:animEffect transition="in" filter="wipe(down)">
                                      <p:cBhvr>
                                        <p:cTn id="13" dur="500"/>
                                        <p:tgtEl>
                                          <p:spTgt spid="40964">
                                            <p:txEl>
                                              <p:charRg st="62" end="8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Picture 2"/>
          <p:cNvPicPr>
            <a:picLocks noChangeAspect="1"/>
          </p:cNvPicPr>
          <p:nvPr/>
        </p:nvPicPr>
        <p:blipFill>
          <a:blip r:embed="rId1"/>
          <a:stretch>
            <a:fillRect/>
          </a:stretch>
        </p:blipFill>
        <p:spPr>
          <a:xfrm>
            <a:off x="3922713" y="3048000"/>
            <a:ext cx="5715000" cy="3810000"/>
          </a:xfrm>
          <a:prstGeom prst="rect">
            <a:avLst/>
          </a:prstGeom>
          <a:noFill/>
          <a:ln w="9525">
            <a:noFill/>
          </a:ln>
        </p:spPr>
      </p:pic>
      <p:pic>
        <p:nvPicPr>
          <p:cNvPr id="51204" name="Picture 4"/>
          <p:cNvPicPr>
            <a:picLocks noChangeAspect="1"/>
          </p:cNvPicPr>
          <p:nvPr/>
        </p:nvPicPr>
        <p:blipFill>
          <a:blip r:embed="rId2"/>
          <a:stretch>
            <a:fillRect/>
          </a:stretch>
        </p:blipFill>
        <p:spPr>
          <a:xfrm>
            <a:off x="312738" y="762000"/>
            <a:ext cx="7583487" cy="744538"/>
          </a:xfrm>
          <a:prstGeom prst="rect">
            <a:avLst/>
          </a:prstGeom>
          <a:noFill/>
          <a:ln w="9525">
            <a:noFill/>
          </a:ln>
        </p:spPr>
      </p:pic>
      <p:pic>
        <p:nvPicPr>
          <p:cNvPr id="51206" name="Picture 6"/>
          <p:cNvPicPr>
            <a:picLocks noChangeAspect="1"/>
          </p:cNvPicPr>
          <p:nvPr/>
        </p:nvPicPr>
        <p:blipFill>
          <a:blip r:embed="rId3"/>
          <a:stretch>
            <a:fillRect/>
          </a:stretch>
        </p:blipFill>
        <p:spPr>
          <a:xfrm>
            <a:off x="838200" y="2362200"/>
            <a:ext cx="7989888" cy="4495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arn(inVertical)">
                                      <p:cBhvr>
                                        <p:cTn id="7" dur="500"/>
                                        <p:tgtEl>
                                          <p:spTgt spid="5120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1206"/>
                                        </p:tgtEl>
                                        <p:attrNameLst>
                                          <p:attrName>style.visibility</p:attrName>
                                        </p:attrNameLst>
                                      </p:cBhvr>
                                      <p:to>
                                        <p:strVal val="visible"/>
                                      </p:to>
                                    </p:set>
                                    <p:animEffect transition="in" filter="randombar(horizontal)">
                                      <p:cBhvr>
                                        <p:cTn id="12" dur="500"/>
                                        <p:tgtEl>
                                          <p:spTgt spid="5120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1204"/>
                                        </p:tgtEl>
                                        <p:attrNameLst>
                                          <p:attrName>style.visibility</p:attrName>
                                        </p:attrNameLst>
                                      </p:cBhvr>
                                      <p:to>
                                        <p:strVal val="visible"/>
                                      </p:to>
                                    </p:set>
                                    <p:anim calcmode="lin" valueType="num">
                                      <p:cBhvr additive="base">
                                        <p:cTn id="17" dur="500" fill="hold"/>
                                        <p:tgtEl>
                                          <p:spTgt spid="51204"/>
                                        </p:tgtEl>
                                        <p:attrNameLst>
                                          <p:attrName>ppt_x</p:attrName>
                                        </p:attrNameLst>
                                      </p:cBhvr>
                                      <p:tavLst>
                                        <p:tav tm="0">
                                          <p:val>
                                            <p:strVal val="#ppt_x"/>
                                          </p:val>
                                        </p:tav>
                                        <p:tav tm="100000">
                                          <p:val>
                                            <p:strVal val="#ppt_x"/>
                                          </p:val>
                                        </p:tav>
                                      </p:tavLst>
                                    </p:anim>
                                    <p:anim calcmode="lin" valueType="num">
                                      <p:cBhvr additive="base">
                                        <p:cTn id="18" dur="500" fill="hold"/>
                                        <p:tgtEl>
                                          <p:spTgt spid="512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Picture 2"/>
          <p:cNvPicPr>
            <a:picLocks noChangeAspect="1"/>
          </p:cNvPicPr>
          <p:nvPr/>
        </p:nvPicPr>
        <p:blipFill>
          <a:blip r:embed="rId1"/>
          <a:stretch>
            <a:fillRect/>
          </a:stretch>
        </p:blipFill>
        <p:spPr>
          <a:xfrm>
            <a:off x="2362200" y="2286000"/>
            <a:ext cx="5621338" cy="3743325"/>
          </a:xfrm>
          <a:prstGeom prst="rect">
            <a:avLst/>
          </a:prstGeom>
          <a:noFill/>
          <a:ln w="9525">
            <a:noFill/>
          </a:ln>
        </p:spPr>
      </p:pic>
      <p:sp>
        <p:nvSpPr>
          <p:cNvPr id="2" name="矩形 1"/>
          <p:cNvSpPr/>
          <p:nvPr/>
        </p:nvSpPr>
        <p:spPr>
          <a:xfrm>
            <a:off x="896938" y="642938"/>
            <a:ext cx="6467475" cy="522287"/>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800" b="1" dirty="0">
                <a:solidFill>
                  <a:srgbClr val="0000FF"/>
                </a:solidFill>
                <a:ea typeface="宋体" panose="02010600030101010101" pitchFamily="2" charset="-122"/>
              </a:rPr>
              <a:t>动物，给作者带来异常温暖的感觉；</a:t>
            </a:r>
            <a:endParaRPr lang="zh-CN" altLang="en-US" sz="1800"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wipe(down)">
                                      <p:cBhvr>
                                        <p:cTn id="7" dur="500"/>
                                        <p:tgtEl>
                                          <p:spTgt spid="522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3" name="Picture 5"/>
          <p:cNvPicPr>
            <a:picLocks noChangeAspect="1"/>
          </p:cNvPicPr>
          <p:nvPr/>
        </p:nvPicPr>
        <p:blipFill>
          <a:blip r:embed="rId1"/>
          <a:srcRect t="-329" r="715" b="7477"/>
          <a:stretch>
            <a:fillRect/>
          </a:stretch>
        </p:blipFill>
        <p:spPr>
          <a:xfrm>
            <a:off x="0" y="3111500"/>
            <a:ext cx="5380990" cy="3587750"/>
          </a:xfrm>
          <a:prstGeom prst="rect">
            <a:avLst/>
          </a:prstGeom>
          <a:noFill/>
          <a:ln w="9525">
            <a:noFill/>
          </a:ln>
        </p:spPr>
      </p:pic>
      <p:pic>
        <p:nvPicPr>
          <p:cNvPr id="53254" name="Picture 6"/>
          <p:cNvPicPr>
            <a:picLocks noChangeAspect="1"/>
          </p:cNvPicPr>
          <p:nvPr/>
        </p:nvPicPr>
        <p:blipFill>
          <a:blip r:embed="rId2"/>
          <a:stretch>
            <a:fillRect/>
          </a:stretch>
        </p:blipFill>
        <p:spPr>
          <a:xfrm>
            <a:off x="4052888" y="3124200"/>
            <a:ext cx="5091112" cy="3608388"/>
          </a:xfrm>
          <a:prstGeom prst="rect">
            <a:avLst/>
          </a:prstGeom>
          <a:noFill/>
          <a:ln w="9525">
            <a:noFill/>
          </a:ln>
        </p:spPr>
      </p:pic>
      <p:pic>
        <p:nvPicPr>
          <p:cNvPr id="53255" name="Picture 7"/>
          <p:cNvPicPr>
            <a:picLocks noChangeAspect="1"/>
          </p:cNvPicPr>
          <p:nvPr/>
        </p:nvPicPr>
        <p:blipFill>
          <a:blip r:embed="rId3"/>
          <a:stretch>
            <a:fillRect/>
          </a:stretch>
        </p:blipFill>
        <p:spPr>
          <a:xfrm>
            <a:off x="0" y="3111500"/>
            <a:ext cx="9144000" cy="3886200"/>
          </a:xfrm>
          <a:prstGeom prst="rect">
            <a:avLst/>
          </a:prstGeom>
          <a:noFill/>
          <a:ln w="9525">
            <a:noFill/>
          </a:ln>
        </p:spPr>
      </p:pic>
      <p:sp>
        <p:nvSpPr>
          <p:cNvPr id="2" name="文本框 1"/>
          <p:cNvSpPr txBox="1"/>
          <p:nvPr/>
        </p:nvSpPr>
        <p:spPr>
          <a:xfrm>
            <a:off x="813435" y="918845"/>
            <a:ext cx="6621145" cy="944880"/>
          </a:xfrm>
          <a:prstGeom prst="rect">
            <a:avLst/>
          </a:prstGeom>
          <a:noFill/>
        </p:spPr>
        <p:txBody>
          <a:bodyPr wrap="square" rtlCol="0">
            <a:spAutoFit/>
          </a:bodyPr>
          <a:p>
            <a:r>
              <a:rPr lang="zh-CN" altLang="en-US" sz="2800">
                <a:ln/>
                <a:solidFill>
                  <a:schemeClr val="accent1">
                    <a:lumMod val="50000"/>
                  </a:schemeClr>
                </a:solidFill>
                <a:effectLst>
                  <a:outerShdw blurRad="38100" dist="25400" dir="5400000" algn="ctr" rotWithShape="0">
                    <a:srgbClr val="6E747A">
                      <a:alpha val="43000"/>
                    </a:srgbClr>
                  </a:outerShdw>
                </a:effectLst>
              </a:rPr>
              <a:t>神话与传说，艺术的温床，沾染神话的色彩和气韵，笼罩神灵之光</a:t>
            </a:r>
            <a:endParaRPr lang="zh-CN" altLang="en-US" sz="2800">
              <a:ln/>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barn(inVertical)">
                                      <p:cBhvr>
                                        <p:cTn id="7" dur="500"/>
                                        <p:tgtEl>
                                          <p:spTgt spid="532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3254"/>
                                        </p:tgtEl>
                                        <p:attrNameLst>
                                          <p:attrName>style.visibility</p:attrName>
                                        </p:attrNameLst>
                                      </p:cBhvr>
                                      <p:to>
                                        <p:strVal val="visible"/>
                                      </p:to>
                                    </p:set>
                                    <p:anim calcmode="lin" valueType="num">
                                      <p:cBhvr additive="base">
                                        <p:cTn id="12" dur="500" fill="hold"/>
                                        <p:tgtEl>
                                          <p:spTgt spid="53254"/>
                                        </p:tgtEl>
                                        <p:attrNameLst>
                                          <p:attrName>ppt_x</p:attrName>
                                        </p:attrNameLst>
                                      </p:cBhvr>
                                      <p:tavLst>
                                        <p:tav tm="0">
                                          <p:val>
                                            <p:strVal val="#ppt_x"/>
                                          </p:val>
                                        </p:tav>
                                        <p:tav tm="100000">
                                          <p:val>
                                            <p:strVal val="#ppt_x"/>
                                          </p:val>
                                        </p:tav>
                                      </p:tavLst>
                                    </p:anim>
                                    <p:anim calcmode="lin" valueType="num">
                                      <p:cBhvr additive="base">
                                        <p:cTn id="13" dur="500" fill="hold"/>
                                        <p:tgtEl>
                                          <p:spTgt spid="5325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3255"/>
                                        </p:tgtEl>
                                        <p:attrNameLst>
                                          <p:attrName>style.visibility</p:attrName>
                                        </p:attrNameLst>
                                      </p:cBhvr>
                                      <p:to>
                                        <p:strVal val="visible"/>
                                      </p:to>
                                    </p:set>
                                    <p:anim calcmode="lin" valueType="num">
                                      <p:cBhvr additive="base">
                                        <p:cTn id="18" dur="500" fill="hold"/>
                                        <p:tgtEl>
                                          <p:spTgt spid="53255"/>
                                        </p:tgtEl>
                                        <p:attrNameLst>
                                          <p:attrName>ppt_x</p:attrName>
                                        </p:attrNameLst>
                                      </p:cBhvr>
                                      <p:tavLst>
                                        <p:tav tm="0">
                                          <p:val>
                                            <p:strVal val="#ppt_x"/>
                                          </p:val>
                                        </p:tav>
                                        <p:tav tm="100000">
                                          <p:val>
                                            <p:strVal val="#ppt_x"/>
                                          </p:val>
                                        </p:tav>
                                      </p:tavLst>
                                    </p:anim>
                                    <p:anim calcmode="lin" valueType="num">
                                      <p:cBhvr additive="base">
                                        <p:cTn id="19" dur="500" fill="hold"/>
                                        <p:tgtEl>
                                          <p:spTgt spid="5325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Picture 2"/>
          <p:cNvPicPr>
            <a:picLocks noChangeAspect="1"/>
          </p:cNvPicPr>
          <p:nvPr/>
        </p:nvPicPr>
        <p:blipFill>
          <a:blip r:embed="rId1"/>
          <a:stretch>
            <a:fillRect/>
          </a:stretch>
        </p:blipFill>
        <p:spPr>
          <a:xfrm>
            <a:off x="762000" y="762000"/>
            <a:ext cx="7589838" cy="744538"/>
          </a:xfrm>
          <a:prstGeom prst="rect">
            <a:avLst/>
          </a:prstGeom>
          <a:noFill/>
          <a:ln w="9525">
            <a:noFill/>
          </a:ln>
        </p:spPr>
      </p:pic>
      <p:pic>
        <p:nvPicPr>
          <p:cNvPr id="54275" name="Picture 3"/>
          <p:cNvPicPr>
            <a:picLocks noChangeAspect="1"/>
          </p:cNvPicPr>
          <p:nvPr/>
        </p:nvPicPr>
        <p:blipFill>
          <a:blip r:embed="rId2"/>
          <a:stretch>
            <a:fillRect/>
          </a:stretch>
        </p:blipFill>
        <p:spPr>
          <a:xfrm>
            <a:off x="3798888" y="3178175"/>
            <a:ext cx="5345112" cy="3657600"/>
          </a:xfrm>
          <a:prstGeom prst="rect">
            <a:avLst/>
          </a:prstGeom>
          <a:noFill/>
          <a:ln w="9525">
            <a:noFill/>
          </a:ln>
        </p:spPr>
      </p:pic>
      <p:pic>
        <p:nvPicPr>
          <p:cNvPr id="54276" name="Picture 4"/>
          <p:cNvPicPr>
            <a:picLocks noChangeAspect="1"/>
          </p:cNvPicPr>
          <p:nvPr/>
        </p:nvPicPr>
        <p:blipFill>
          <a:blip r:embed="rId3"/>
          <a:srcRect r="368" b="5093"/>
          <a:stretch>
            <a:fillRect/>
          </a:stretch>
        </p:blipFill>
        <p:spPr>
          <a:xfrm>
            <a:off x="22225" y="2695575"/>
            <a:ext cx="7043420" cy="39643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barn(inVertical)">
                                      <p:cBhvr>
                                        <p:cTn id="7" dur="500"/>
                                        <p:tgtEl>
                                          <p:spTgt spid="5427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4276"/>
                                        </p:tgtEl>
                                        <p:attrNameLst>
                                          <p:attrName>style.visibility</p:attrName>
                                        </p:attrNameLst>
                                      </p:cBhvr>
                                      <p:to>
                                        <p:strVal val="visible"/>
                                      </p:to>
                                    </p:set>
                                    <p:animEffect transition="in" filter="circle(in)">
                                      <p:cBhvr>
                                        <p:cTn id="12" dur="2000"/>
                                        <p:tgtEl>
                                          <p:spTgt spid="542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4274"/>
                                        </p:tgtEl>
                                        <p:attrNameLst>
                                          <p:attrName>style.visibility</p:attrName>
                                        </p:attrNameLst>
                                      </p:cBhvr>
                                      <p:to>
                                        <p:strVal val="visible"/>
                                      </p:to>
                                    </p:set>
                                    <p:animEffect transition="in" filter="wipe(down)">
                                      <p:cBhvr>
                                        <p:cTn id="17" dur="5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2623744857,353710724&amp;fm=21&amp;gp=0[1]"/>
          <p:cNvPicPr>
            <a:picLocks noChangeAspect="1"/>
          </p:cNvPicPr>
          <p:nvPr/>
        </p:nvPicPr>
        <p:blipFill>
          <a:blip r:embed="rId1"/>
          <a:srcRect r="-1382" b="8273"/>
          <a:stretch>
            <a:fillRect/>
          </a:stretch>
        </p:blipFill>
        <p:spPr>
          <a:xfrm>
            <a:off x="-17145" y="38100"/>
            <a:ext cx="5704840" cy="3463290"/>
          </a:xfrm>
          <a:prstGeom prst="rect">
            <a:avLst/>
          </a:prstGeom>
        </p:spPr>
      </p:pic>
      <p:pic>
        <p:nvPicPr>
          <p:cNvPr id="3" name="图片 2" descr="u=1852580735,293443962&amp;fm=21&amp;gp=0[1]"/>
          <p:cNvPicPr>
            <a:picLocks noChangeAspect="1"/>
          </p:cNvPicPr>
          <p:nvPr/>
        </p:nvPicPr>
        <p:blipFill>
          <a:blip r:embed="rId2"/>
          <a:srcRect r="4485" b="3848"/>
          <a:stretch>
            <a:fillRect/>
          </a:stretch>
        </p:blipFill>
        <p:spPr>
          <a:xfrm>
            <a:off x="5595620" y="38100"/>
            <a:ext cx="3540125" cy="3463290"/>
          </a:xfrm>
          <a:prstGeom prst="rect">
            <a:avLst/>
          </a:prstGeom>
        </p:spPr>
      </p:pic>
      <p:pic>
        <p:nvPicPr>
          <p:cNvPr id="4" name="图片 3" descr="u=1447557873,449847107&amp;fm=21&amp;gp=0[1]"/>
          <p:cNvPicPr>
            <a:picLocks noChangeAspect="1"/>
          </p:cNvPicPr>
          <p:nvPr/>
        </p:nvPicPr>
        <p:blipFill>
          <a:blip r:embed="rId3"/>
          <a:stretch>
            <a:fillRect/>
          </a:stretch>
        </p:blipFill>
        <p:spPr>
          <a:xfrm>
            <a:off x="-17145" y="3501390"/>
            <a:ext cx="5028565" cy="3362960"/>
          </a:xfrm>
          <a:prstGeom prst="rect">
            <a:avLst/>
          </a:prstGeom>
        </p:spPr>
      </p:pic>
      <p:pic>
        <p:nvPicPr>
          <p:cNvPr id="5" name="图片 4" descr="u=3210895505,64126215&amp;fm=21&amp;gp=0[1]"/>
          <p:cNvPicPr>
            <a:picLocks noChangeAspect="1"/>
          </p:cNvPicPr>
          <p:nvPr/>
        </p:nvPicPr>
        <p:blipFill>
          <a:blip r:embed="rId4"/>
          <a:stretch>
            <a:fillRect/>
          </a:stretch>
        </p:blipFill>
        <p:spPr>
          <a:xfrm>
            <a:off x="4058285" y="3478530"/>
            <a:ext cx="5077460" cy="338582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任意多边形 10"/>
          <p:cNvSpPr/>
          <p:nvPr/>
        </p:nvSpPr>
        <p:spPr>
          <a:xfrm>
            <a:off x="0" y="4865688"/>
            <a:ext cx="9144000" cy="1687513"/>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任意多边形 6"/>
          <p:cNvSpPr/>
          <p:nvPr/>
        </p:nvSpPr>
        <p:spPr>
          <a:xfrm>
            <a:off x="0" y="5122863"/>
            <a:ext cx="9153525" cy="1504950"/>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31570 h 1622661"/>
              <a:gd name="connsiteX1-245" fmla="*/ 9144000 w 9144000"/>
              <a:gd name="connsiteY1-246" fmla="*/ 1574747 h 1622661"/>
              <a:gd name="connsiteX2-247" fmla="*/ 9144000 w 9144000"/>
              <a:gd name="connsiteY2-248" fmla="*/ 1622661 h 1622661"/>
              <a:gd name="connsiteX3-249" fmla="*/ 0 w 9144000"/>
              <a:gd name="connsiteY3-250" fmla="*/ 841172 h 1622661"/>
              <a:gd name="connsiteX4-251" fmla="*/ 0 w 9144000"/>
              <a:gd name="connsiteY4-252" fmla="*/ 731570 h 1622661"/>
              <a:gd name="connsiteX0-253" fmla="*/ 0 w 9144000"/>
              <a:gd name="connsiteY0-254" fmla="*/ 709886 h 1600977"/>
              <a:gd name="connsiteX1-255" fmla="*/ 9144000 w 9144000"/>
              <a:gd name="connsiteY1-256" fmla="*/ 1553063 h 1600977"/>
              <a:gd name="connsiteX2-257" fmla="*/ 9144000 w 9144000"/>
              <a:gd name="connsiteY2-258" fmla="*/ 1600977 h 1600977"/>
              <a:gd name="connsiteX3-259" fmla="*/ 0 w 9144000"/>
              <a:gd name="connsiteY3-260" fmla="*/ 819488 h 1600977"/>
              <a:gd name="connsiteX4-261" fmla="*/ 0 w 9144000"/>
              <a:gd name="connsiteY4-262" fmla="*/ 709886 h 1600977"/>
              <a:gd name="connsiteX0-263" fmla="*/ 0 w 9144000"/>
              <a:gd name="connsiteY0-264" fmla="*/ 709886 h 1600977"/>
              <a:gd name="connsiteX1-265" fmla="*/ 9144000 w 9144000"/>
              <a:gd name="connsiteY1-266" fmla="*/ 1553063 h 1600977"/>
              <a:gd name="connsiteX2-267" fmla="*/ 9144000 w 9144000"/>
              <a:gd name="connsiteY2-268" fmla="*/ 1600977 h 1600977"/>
              <a:gd name="connsiteX3-269" fmla="*/ 0 w 9144000"/>
              <a:gd name="connsiteY3-270" fmla="*/ 819488 h 1600977"/>
              <a:gd name="connsiteX4-271" fmla="*/ 0 w 9144000"/>
              <a:gd name="connsiteY4-272" fmla="*/ 709886 h 1600977"/>
              <a:gd name="connsiteX0-273" fmla="*/ 0 w 9144000"/>
              <a:gd name="connsiteY0-274" fmla="*/ 596494 h 1487585"/>
              <a:gd name="connsiteX1-275" fmla="*/ 9144000 w 9144000"/>
              <a:gd name="connsiteY1-276" fmla="*/ 1439671 h 1487585"/>
              <a:gd name="connsiteX2-277" fmla="*/ 9144000 w 9144000"/>
              <a:gd name="connsiteY2-278" fmla="*/ 1487585 h 1487585"/>
              <a:gd name="connsiteX3-279" fmla="*/ 0 w 9144000"/>
              <a:gd name="connsiteY3-280" fmla="*/ 706096 h 1487585"/>
              <a:gd name="connsiteX4-281" fmla="*/ 0 w 9144000"/>
              <a:gd name="connsiteY4-282" fmla="*/ 596494 h 1487585"/>
              <a:gd name="connsiteX0-283" fmla="*/ 0 w 9153525"/>
              <a:gd name="connsiteY0-284" fmla="*/ 613807 h 1504898"/>
              <a:gd name="connsiteX1-285" fmla="*/ 9153525 w 9153525"/>
              <a:gd name="connsiteY1-286" fmla="*/ 1418884 h 1504898"/>
              <a:gd name="connsiteX2-287" fmla="*/ 9144000 w 9153525"/>
              <a:gd name="connsiteY2-288" fmla="*/ 1504898 h 1504898"/>
              <a:gd name="connsiteX3-289" fmla="*/ 0 w 9153525"/>
              <a:gd name="connsiteY3-290" fmla="*/ 723409 h 1504898"/>
              <a:gd name="connsiteX4-291" fmla="*/ 0 w 9153525"/>
              <a:gd name="connsiteY4-292" fmla="*/ 613807 h 1504898"/>
              <a:gd name="connsiteX0-293" fmla="*/ 0 w 9153525"/>
              <a:gd name="connsiteY0-294" fmla="*/ 613807 h 1504898"/>
              <a:gd name="connsiteX1-295" fmla="*/ 9153525 w 9153525"/>
              <a:gd name="connsiteY1-296" fmla="*/ 1418884 h 1504898"/>
              <a:gd name="connsiteX2-297" fmla="*/ 9144000 w 9153525"/>
              <a:gd name="connsiteY2-298" fmla="*/ 1504898 h 1504898"/>
              <a:gd name="connsiteX3-299" fmla="*/ 0 w 9153525"/>
              <a:gd name="connsiteY3-300" fmla="*/ 723409 h 1504898"/>
              <a:gd name="connsiteX4-301" fmla="*/ 0 w 9153525"/>
              <a:gd name="connsiteY4-302" fmla="*/ 613807 h 1504898"/>
              <a:gd name="connsiteX0-303" fmla="*/ 0 w 9153525"/>
              <a:gd name="connsiteY0-304" fmla="*/ 613807 h 1504898"/>
              <a:gd name="connsiteX1-305" fmla="*/ 9153525 w 9153525"/>
              <a:gd name="connsiteY1-306" fmla="*/ 1418884 h 1504898"/>
              <a:gd name="connsiteX2-307" fmla="*/ 9144000 w 9153525"/>
              <a:gd name="connsiteY2-308" fmla="*/ 1504898 h 1504898"/>
              <a:gd name="connsiteX3-309" fmla="*/ 0 w 9153525"/>
              <a:gd name="connsiteY3-310" fmla="*/ 723409 h 1504898"/>
              <a:gd name="connsiteX4-311" fmla="*/ 0 w 9153525"/>
              <a:gd name="connsiteY4-312" fmla="*/ 613807 h 1504898"/>
              <a:gd name="connsiteX0-313" fmla="*/ 0 w 9153525"/>
              <a:gd name="connsiteY0-314" fmla="*/ 613807 h 1504898"/>
              <a:gd name="connsiteX1-315" fmla="*/ 9153525 w 9153525"/>
              <a:gd name="connsiteY1-316" fmla="*/ 1418884 h 1504898"/>
              <a:gd name="connsiteX2-317" fmla="*/ 9144000 w 9153525"/>
              <a:gd name="connsiteY2-318" fmla="*/ 1504898 h 1504898"/>
              <a:gd name="connsiteX3-319" fmla="*/ 0 w 9153525"/>
              <a:gd name="connsiteY3-320" fmla="*/ 723409 h 1504898"/>
              <a:gd name="connsiteX4-321" fmla="*/ 0 w 9153525"/>
              <a:gd name="connsiteY4-322" fmla="*/ 613807 h 1504898"/>
              <a:gd name="connsiteX0-323" fmla="*/ 0 w 9153525"/>
              <a:gd name="connsiteY0-324" fmla="*/ 613807 h 1504898"/>
              <a:gd name="connsiteX1-325" fmla="*/ 9153525 w 9153525"/>
              <a:gd name="connsiteY1-326" fmla="*/ 1418884 h 1504898"/>
              <a:gd name="connsiteX2-327" fmla="*/ 9144000 w 9153525"/>
              <a:gd name="connsiteY2-328" fmla="*/ 1504898 h 1504898"/>
              <a:gd name="connsiteX3-329" fmla="*/ 0 w 9153525"/>
              <a:gd name="connsiteY3-330" fmla="*/ 723409 h 1504898"/>
              <a:gd name="connsiteX4-331" fmla="*/ 0 w 9153525"/>
              <a:gd name="connsiteY4-332" fmla="*/ 613807 h 1504898"/>
              <a:gd name="connsiteX0-333" fmla="*/ 0 w 9153525"/>
              <a:gd name="connsiteY0-334" fmla="*/ 613807 h 1504898"/>
              <a:gd name="connsiteX1-335" fmla="*/ 9153525 w 9153525"/>
              <a:gd name="connsiteY1-336" fmla="*/ 1418884 h 1504898"/>
              <a:gd name="connsiteX2-337" fmla="*/ 9144000 w 9153525"/>
              <a:gd name="connsiteY2-338" fmla="*/ 1504898 h 1504898"/>
              <a:gd name="connsiteX3-339" fmla="*/ 0 w 9153525"/>
              <a:gd name="connsiteY3-340" fmla="*/ 723409 h 1504898"/>
              <a:gd name="connsiteX4-341" fmla="*/ 0 w 9153525"/>
              <a:gd name="connsiteY4-342" fmla="*/ 613807 h 1504898"/>
              <a:gd name="connsiteX0-343" fmla="*/ 0 w 9153525"/>
              <a:gd name="connsiteY0-344" fmla="*/ 613807 h 1504898"/>
              <a:gd name="connsiteX1-345" fmla="*/ 9153525 w 9153525"/>
              <a:gd name="connsiteY1-346" fmla="*/ 1418884 h 1504898"/>
              <a:gd name="connsiteX2-347" fmla="*/ 9144000 w 9153525"/>
              <a:gd name="connsiteY2-348" fmla="*/ 1504898 h 1504898"/>
              <a:gd name="connsiteX3-349" fmla="*/ 0 w 9153525"/>
              <a:gd name="connsiteY3-350" fmla="*/ 723409 h 1504898"/>
              <a:gd name="connsiteX4-351" fmla="*/ 0 w 9153525"/>
              <a:gd name="connsiteY4-352" fmla="*/ 613807 h 1504898"/>
            </a:gdLst>
            <a:ahLst/>
            <a:cxnLst>
              <a:cxn ang="0">
                <a:pos x="connsiteX0-343" y="connsiteY0-344"/>
              </a:cxn>
              <a:cxn ang="0">
                <a:pos x="connsiteX1-345" y="connsiteY1-346"/>
              </a:cxn>
              <a:cxn ang="0">
                <a:pos x="connsiteX2-347" y="connsiteY2-348"/>
              </a:cxn>
              <a:cxn ang="0">
                <a:pos x="connsiteX3-349" y="connsiteY3-350"/>
              </a:cxn>
              <a:cxn ang="0">
                <a:pos x="connsiteX4-351" y="connsiteY4-352"/>
              </a:cxn>
            </a:cxnLst>
            <a:rect l="l" t="t" r="r" b="b"/>
            <a:pathLst>
              <a:path w="9153525" h="1504898">
                <a:moveTo>
                  <a:pt x="0" y="613807"/>
                </a:moveTo>
                <a:cubicBezTo>
                  <a:pt x="1933575" y="-73556"/>
                  <a:pt x="4972050" y="-596531"/>
                  <a:pt x="9153525" y="1418884"/>
                </a:cubicBezTo>
                <a:lnTo>
                  <a:pt x="9144000" y="1504898"/>
                </a:lnTo>
                <a:cubicBezTo>
                  <a:pt x="7581900" y="720527"/>
                  <a:pt x="3390900" y="-368645"/>
                  <a:pt x="0" y="723409"/>
                </a:cubicBezTo>
                <a:lnTo>
                  <a:pt x="0" y="6138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4581" name="图片 1"/>
          <p:cNvPicPr>
            <a:picLocks noChangeAspect="1"/>
          </p:cNvPicPr>
          <p:nvPr/>
        </p:nvPicPr>
        <p:blipFill>
          <a:blip r:embed="rId1">
            <a:clrChange>
              <a:clrFrom>
                <a:srgbClr val="FFFFFF"/>
              </a:clrFrom>
              <a:clrTo>
                <a:srgbClr val="FFFFFF">
                  <a:alpha val="0"/>
                </a:srgbClr>
              </a:clrTo>
            </a:clrChange>
          </a:blip>
          <a:stretch>
            <a:fillRect/>
          </a:stretch>
        </p:blipFill>
        <p:spPr>
          <a:xfrm>
            <a:off x="2187575" y="1598613"/>
            <a:ext cx="4768850" cy="2709862"/>
          </a:xfrm>
          <a:prstGeom prst="rect">
            <a:avLst/>
          </a:prstGeom>
          <a:noFill/>
          <a:ln w="9525">
            <a:noFill/>
          </a:ln>
        </p:spPr>
      </p:pic>
      <p:sp>
        <p:nvSpPr>
          <p:cNvPr id="24582" name="Rectangle 2"/>
          <p:cNvSpPr txBox="1"/>
          <p:nvPr/>
        </p:nvSpPr>
        <p:spPr>
          <a:xfrm>
            <a:off x="2047875" y="3287713"/>
            <a:ext cx="5116513" cy="904875"/>
          </a:xfrm>
          <a:prstGeom prst="rect">
            <a:avLst/>
          </a:prstGeom>
          <a:noFill/>
          <a:ln w="9525">
            <a:noFill/>
          </a:ln>
        </p:spPr>
        <p:txBody>
          <a:bodyPr lIns="0" rIns="0"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90000"/>
              </a:lnSpc>
              <a:spcBef>
                <a:spcPct val="0"/>
              </a:spcBef>
              <a:buNone/>
            </a:pPr>
            <a:r>
              <a:rPr lang="zh-CN" altLang="en-US" sz="3600" b="1" dirty="0">
                <a:solidFill>
                  <a:srgbClr val="196666"/>
                </a:solidFill>
                <a:latin typeface="微软雅黑" panose="020B0503020204020204" charset="-122"/>
                <a:ea typeface="微软雅黑" panose="020B0503020204020204" charset="-122"/>
              </a:rPr>
              <a:t>再读课文    思考探究</a:t>
            </a:r>
            <a:endParaRPr lang="zh-CN" altLang="en-US" sz="3600" b="1" dirty="0">
              <a:solidFill>
                <a:srgbClr val="196666"/>
              </a:solidFill>
              <a:latin typeface="微软雅黑" panose="020B0503020204020204"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4103"/>
          <p:cNvSpPr txBox="1"/>
          <p:nvPr/>
        </p:nvSpPr>
        <p:spPr>
          <a:xfrm>
            <a:off x="106363" y="44450"/>
            <a:ext cx="1295400" cy="398463"/>
          </a:xfrm>
          <a:prstGeom prst="rect">
            <a:avLst/>
          </a:prstGeom>
          <a:noFill/>
          <a:ln w="9525">
            <a:noFill/>
          </a:ln>
        </p:spPr>
        <p:txBody>
          <a:bodyPr lIns="90170" tIns="46990" rIns="90170" bIns="4699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zh-CN" sz="2000" b="1" dirty="0">
                <a:solidFill>
                  <a:srgbClr val="006666"/>
                </a:solidFill>
                <a:ea typeface="方正姚体" pitchFamily="2" charset="-122"/>
              </a:rPr>
              <a:t>讲授新课</a:t>
            </a:r>
            <a:endParaRPr lang="zh-CN" altLang="zh-CN" sz="2000" b="1" dirty="0">
              <a:solidFill>
                <a:srgbClr val="006666"/>
              </a:solidFill>
              <a:ea typeface="方正姚体" pitchFamily="2" charset="-122"/>
            </a:endParaRPr>
          </a:p>
        </p:txBody>
      </p:sp>
      <p:sp>
        <p:nvSpPr>
          <p:cNvPr id="3" name="TextBox 2"/>
          <p:cNvSpPr txBox="1"/>
          <p:nvPr/>
        </p:nvSpPr>
        <p:spPr>
          <a:xfrm>
            <a:off x="304800" y="609600"/>
            <a:ext cx="7848600" cy="5894388"/>
          </a:xfrm>
          <a:prstGeom prst="rect">
            <a:avLst/>
          </a:prstGeom>
          <a:noFill/>
          <a:ln w="9525">
            <a:noFill/>
          </a:ln>
        </p:spPr>
        <p:txBody>
          <a:bodyPr>
            <a:spAutoFit/>
          </a:bodyPr>
          <a:p>
            <a:pPr lvl="0" eaLnBrk="1" hangingPunct="1"/>
            <a:r>
              <a:rPr lang="zh-CN" altLang="en-US" sz="3200"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  回忆上文，朗读第</a:t>
            </a:r>
            <a:r>
              <a:rPr lang="en-US" altLang="zh-CN" sz="3200" b="1" dirty="0">
                <a:latin typeface="Arial" panose="020B0604020202020204" pitchFamily="34" charset="0"/>
                <a:ea typeface="宋体" panose="02010600030101010101" pitchFamily="2" charset="-122"/>
              </a:rPr>
              <a:t>7</a:t>
            </a:r>
            <a:r>
              <a:rPr lang="zh-CN" altLang="en-US" sz="3200" b="1" dirty="0">
                <a:latin typeface="Arial" panose="020B0604020202020204" pitchFamily="34" charset="0"/>
                <a:ea typeface="宋体" panose="02010600030101010101" pitchFamily="2" charset="-122"/>
              </a:rPr>
              <a:t>段，说说这段在文中有什么作用，作者的“梦”到底是什么。</a:t>
            </a:r>
            <a:endParaRPr lang="en-US" altLang="zh-CN" sz="3200" dirty="0">
              <a:latin typeface="Arial" panose="020B0604020202020204" pitchFamily="34" charset="0"/>
              <a:ea typeface="宋体" panose="02010600030101010101" pitchFamily="2" charset="-122"/>
            </a:endParaRPr>
          </a:p>
          <a:p>
            <a:pPr lvl="0" eaLnBrk="1" hangingPunct="1"/>
            <a:r>
              <a:rPr lang="zh-CN" altLang="en-US" sz="3200" b="1" dirty="0">
                <a:solidFill>
                  <a:srgbClr val="0000FF"/>
                </a:solidFill>
                <a:latin typeface="Arial" panose="020B0604020202020204" pitchFamily="34" charset="0"/>
                <a:ea typeface="宋体" panose="02010600030101010101" pitchFamily="2" charset="-122"/>
              </a:rPr>
              <a:t>作用：总结故乡对“我”在文学和人生思     考上的影响。</a:t>
            </a:r>
            <a:endParaRPr lang="en-US" altLang="zh-CN" sz="3200" b="1" dirty="0">
              <a:solidFill>
                <a:srgbClr val="0000FF"/>
              </a:solidFill>
              <a:latin typeface="Arial" panose="020B0604020202020204" pitchFamily="34" charset="0"/>
              <a:ea typeface="宋体" panose="02010600030101010101" pitchFamily="2" charset="-122"/>
            </a:endParaRPr>
          </a:p>
          <a:p>
            <a:pPr lvl="0" eaLnBrk="1" hangingPunct="1"/>
            <a:r>
              <a:rPr lang="zh-CN" altLang="en-US" sz="3100" b="1" dirty="0">
                <a:solidFill>
                  <a:srgbClr val="0000FF"/>
                </a:solidFill>
                <a:latin typeface="Arial" panose="020B0604020202020204" pitchFamily="34" charset="0"/>
                <a:ea typeface="宋体" panose="02010600030101010101" pitchFamily="2" charset="-122"/>
              </a:rPr>
              <a:t>“梦”：</a:t>
            </a:r>
            <a:endParaRPr lang="en-US" altLang="zh-CN" sz="3100" b="1" dirty="0">
              <a:solidFill>
                <a:srgbClr val="0000FF"/>
              </a:solidFill>
              <a:latin typeface="Arial" panose="020B0604020202020204" pitchFamily="34" charset="0"/>
              <a:ea typeface="宋体" panose="02010600030101010101" pitchFamily="2" charset="-122"/>
            </a:endParaRPr>
          </a:p>
          <a:p>
            <a:pPr lvl="0" eaLnBrk="1" hangingPunct="1"/>
            <a:r>
              <a:rPr lang="zh-CN" altLang="en-US" sz="3100" b="1" dirty="0">
                <a:solidFill>
                  <a:srgbClr val="0000FF"/>
                </a:solidFill>
                <a:latin typeface="Arial" panose="020B0604020202020204" pitchFamily="34" charset="0"/>
                <a:ea typeface="宋体" panose="02010600030101010101" pitchFamily="2" charset="-122"/>
                <a:sym typeface="Wingdings" panose="05000000000000000000" pitchFamily="2" charset="2"/>
              </a:rPr>
              <a:t>（表面）</a:t>
            </a:r>
            <a:r>
              <a:rPr lang="zh-CN" altLang="en-US" sz="3100" b="1" dirty="0">
                <a:solidFill>
                  <a:srgbClr val="0000FF"/>
                </a:solidFill>
                <a:latin typeface="Arial" panose="020B0604020202020204" pitchFamily="34" charset="0"/>
                <a:ea typeface="宋体" panose="02010600030101010101" pitchFamily="2" charset="-122"/>
              </a:rPr>
              <a:t>文学和人生之梦；</a:t>
            </a:r>
            <a:endParaRPr lang="en-US" altLang="zh-CN" sz="3100" b="1" dirty="0">
              <a:solidFill>
                <a:srgbClr val="0000FF"/>
              </a:solidFill>
              <a:latin typeface="Arial" panose="020B0604020202020204" pitchFamily="34" charset="0"/>
              <a:ea typeface="宋体" panose="02010600030101010101" pitchFamily="2" charset="-122"/>
            </a:endParaRPr>
          </a:p>
          <a:p>
            <a:pPr lvl="0" eaLnBrk="1" hangingPunct="1"/>
            <a:r>
              <a:rPr lang="zh-CN" altLang="en-US" sz="3100" b="1" dirty="0">
                <a:solidFill>
                  <a:srgbClr val="0000FF"/>
                </a:solidFill>
                <a:latin typeface="Arial" panose="020B0604020202020204" pitchFamily="34" charset="0"/>
                <a:ea typeface="宋体" panose="02010600030101010101" pitchFamily="2" charset="-122"/>
              </a:rPr>
              <a:t>（深层）对于文学和生活的美好希望；</a:t>
            </a:r>
            <a:endParaRPr lang="en-US" altLang="zh-CN" sz="3100" b="1" dirty="0">
              <a:solidFill>
                <a:srgbClr val="0000FF"/>
              </a:solidFill>
              <a:latin typeface="Arial" panose="020B0604020202020204" pitchFamily="34" charset="0"/>
              <a:ea typeface="宋体" panose="02010600030101010101" pitchFamily="2" charset="-122"/>
            </a:endParaRPr>
          </a:p>
          <a:p>
            <a:pPr lvl="0" eaLnBrk="1" hangingPunct="1"/>
            <a:r>
              <a:rPr lang="zh-CN" altLang="en-US" sz="3100" b="1" dirty="0">
                <a:solidFill>
                  <a:srgbClr val="0000FF"/>
                </a:solidFill>
                <a:latin typeface="Arial" panose="020B0604020202020204" pitchFamily="34" charset="0"/>
                <a:ea typeface="宋体" panose="02010600030101010101" pitchFamily="2" charset="-122"/>
              </a:rPr>
              <a:t>（具体）希望自己的文学能够保持源自故乡的“率真之气、自由之气”，希望自己能从人生的种种现实中不断领悟深刻与简单之间的自然哲理。</a:t>
            </a:r>
            <a:endParaRPr lang="zh-CN" altLang="en-US" sz="3100" b="1" dirty="0">
              <a:solidFill>
                <a:srgbClr val="0000FF"/>
              </a:solidFill>
              <a:latin typeface="Arial" panose="020B0604020202020204" pitchFamily="34" charset="0"/>
              <a:ea typeface="宋体" panose="02010600030101010101" pitchFamily="2" charset="-122"/>
            </a:endParaRPr>
          </a:p>
        </p:txBody>
      </p:sp>
      <p:pic>
        <p:nvPicPr>
          <p:cNvPr id="25604" name="Picture 6" descr="2531170_111203636000_2"/>
          <p:cNvPicPr>
            <a:picLocks noChangeAspect="1"/>
          </p:cNvPicPr>
          <p:nvPr/>
        </p:nvPicPr>
        <p:blipFill>
          <a:blip r:embed="rId1"/>
          <a:srcRect b="51297"/>
          <a:stretch>
            <a:fillRect/>
          </a:stretch>
        </p:blipFill>
        <p:spPr>
          <a:xfrm>
            <a:off x="-25400" y="44450"/>
            <a:ext cx="2700338" cy="1155700"/>
          </a:xfrm>
          <a:prstGeom prst="rect">
            <a:avLst/>
          </a:prstGeom>
          <a:noFill/>
          <a:ln w="9525">
            <a:noFill/>
          </a:ln>
        </p:spPr>
      </p:pic>
      <p:sp>
        <p:nvSpPr>
          <p:cNvPr id="5" name="TextBox 4"/>
          <p:cNvSpPr txBox="1"/>
          <p:nvPr/>
        </p:nvSpPr>
        <p:spPr>
          <a:xfrm>
            <a:off x="257175" y="215900"/>
            <a:ext cx="2133600" cy="58420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smtClean="0">
                <a:ln>
                  <a:noFill/>
                </a:ln>
                <a:solidFill>
                  <a:schemeClr val="accent5">
                    <a:lumMod val="90000"/>
                  </a:schemeClr>
                </a:solidFill>
                <a:effectLst/>
                <a:uLnTx/>
                <a:uFillTx/>
                <a:latin typeface="黑体" panose="02010609060101010101" pitchFamily="49" charset="-122"/>
                <a:ea typeface="黑体" panose="02010609060101010101" pitchFamily="49" charset="-122"/>
                <a:cs typeface="+mn-cs"/>
              </a:rPr>
              <a:t>思考探究</a:t>
            </a:r>
            <a:endParaRPr kumimoji="0" lang="zh-CN" altLang="en-US" sz="3200" b="1" i="0" u="none" strike="noStrike" kern="1200" cap="none" spc="0" normalizeH="0" baseline="0" noProof="0" dirty="0" smtClean="0">
              <a:ln>
                <a:noFill/>
              </a:ln>
              <a:solidFill>
                <a:schemeClr val="accent5">
                  <a:lumMod val="90000"/>
                </a:schemeClr>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58"/>
                                            </p:txEl>
                                          </p:spTgt>
                                        </p:tgtEl>
                                        <p:attrNameLst>
                                          <p:attrName>style.visibility</p:attrName>
                                        </p:attrNameLst>
                                      </p:cBhvr>
                                      <p:to>
                                        <p:strVal val="visible"/>
                                      </p:to>
                                    </p:set>
                                    <p:anim calcmode="lin" valueType="num">
                                      <p:cBhvr additive="base">
                                        <p:cTn id="13" dur="500" fill="hold"/>
                                        <p:tgtEl>
                                          <p:spTgt spid="3">
                                            <p:txEl>
                                              <p:charRg st="0" end="5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0" end="5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charRg st="58" end="88"/>
                                            </p:txEl>
                                          </p:spTgt>
                                        </p:tgtEl>
                                        <p:attrNameLst>
                                          <p:attrName>style.visibility</p:attrName>
                                        </p:attrNameLst>
                                      </p:cBhvr>
                                      <p:to>
                                        <p:strVal val="visible"/>
                                      </p:to>
                                    </p:set>
                                    <p:anim calcmode="lin" valueType="num">
                                      <p:cBhvr additive="base">
                                        <p:cTn id="19" dur="500" fill="hold"/>
                                        <p:tgtEl>
                                          <p:spTgt spid="3">
                                            <p:txEl>
                                              <p:charRg st="58" end="8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charRg st="58" end="8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charRg st="88" end="93"/>
                                            </p:txEl>
                                          </p:spTgt>
                                        </p:tgtEl>
                                        <p:attrNameLst>
                                          <p:attrName>style.visibility</p:attrName>
                                        </p:attrNameLst>
                                      </p:cBhvr>
                                      <p:to>
                                        <p:strVal val="visible"/>
                                      </p:to>
                                    </p:set>
                                    <p:animEffect transition="in" filter="fade">
                                      <p:cBhvr>
                                        <p:cTn id="25" dur="1000"/>
                                        <p:tgtEl>
                                          <p:spTgt spid="3">
                                            <p:txEl>
                                              <p:charRg st="88" end="93"/>
                                            </p:txEl>
                                          </p:spTgt>
                                        </p:tgtEl>
                                      </p:cBhvr>
                                    </p:animEffect>
                                    <p:anim calcmode="lin" valueType="num">
                                      <p:cBhvr>
                                        <p:cTn id="26" dur="1000" fill="hold"/>
                                        <p:tgtEl>
                                          <p:spTgt spid="3">
                                            <p:txEl>
                                              <p:charRg st="88" end="9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charRg st="88" end="93"/>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charRg st="93" end="106"/>
                                            </p:txEl>
                                          </p:spTgt>
                                        </p:tgtEl>
                                        <p:attrNameLst>
                                          <p:attrName>style.visibility</p:attrName>
                                        </p:attrNameLst>
                                      </p:cBhvr>
                                      <p:to>
                                        <p:strVal val="visible"/>
                                      </p:to>
                                    </p:set>
                                    <p:anim calcmode="lin" valueType="num">
                                      <p:cBhvr additive="base">
                                        <p:cTn id="32" dur="500" fill="hold"/>
                                        <p:tgtEl>
                                          <p:spTgt spid="3">
                                            <p:txEl>
                                              <p:charRg st="93" end="10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charRg st="93" end="106"/>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charRg st="106" end="124"/>
                                            </p:txEl>
                                          </p:spTgt>
                                        </p:tgtEl>
                                        <p:attrNameLst>
                                          <p:attrName>style.visibility</p:attrName>
                                        </p:attrNameLst>
                                      </p:cBhvr>
                                      <p:to>
                                        <p:strVal val="visible"/>
                                      </p:to>
                                    </p:set>
                                    <p:anim calcmode="lin" valueType="num">
                                      <p:cBhvr additive="base">
                                        <p:cTn id="38" dur="500" fill="hold"/>
                                        <p:tgtEl>
                                          <p:spTgt spid="3">
                                            <p:txEl>
                                              <p:charRg st="106" end="12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charRg st="106" end="12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charRg st="124" end="188"/>
                                            </p:txEl>
                                          </p:spTgt>
                                        </p:tgtEl>
                                        <p:attrNameLst>
                                          <p:attrName>style.visibility</p:attrName>
                                        </p:attrNameLst>
                                      </p:cBhvr>
                                      <p:to>
                                        <p:strVal val="visible"/>
                                      </p:to>
                                    </p:set>
                                    <p:anim calcmode="lin" valueType="num">
                                      <p:cBhvr additive="base">
                                        <p:cTn id="44" dur="500" fill="hold"/>
                                        <p:tgtEl>
                                          <p:spTgt spid="3">
                                            <p:txEl>
                                              <p:charRg st="124" end="18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charRg st="124" end="18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4103"/>
          <p:cNvSpPr txBox="1"/>
          <p:nvPr/>
        </p:nvSpPr>
        <p:spPr>
          <a:xfrm>
            <a:off x="106363" y="44450"/>
            <a:ext cx="1295400" cy="398463"/>
          </a:xfrm>
          <a:prstGeom prst="rect">
            <a:avLst/>
          </a:prstGeom>
          <a:noFill/>
          <a:ln w="9525">
            <a:noFill/>
          </a:ln>
        </p:spPr>
        <p:txBody>
          <a:bodyPr lIns="90170" tIns="46990" rIns="90170" bIns="4699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zh-CN" sz="2000" b="1" dirty="0">
                <a:solidFill>
                  <a:srgbClr val="006666"/>
                </a:solidFill>
                <a:ea typeface="方正姚体" pitchFamily="2" charset="-122"/>
              </a:rPr>
              <a:t>讲授新课</a:t>
            </a:r>
            <a:endParaRPr lang="zh-CN" altLang="zh-CN" sz="2000" b="1" dirty="0">
              <a:solidFill>
                <a:srgbClr val="006666"/>
              </a:solidFill>
              <a:ea typeface="方正姚体" pitchFamily="2" charset="-122"/>
            </a:endParaRPr>
          </a:p>
        </p:txBody>
      </p:sp>
      <p:sp>
        <p:nvSpPr>
          <p:cNvPr id="26627" name="Rectangle 3"/>
          <p:cNvSpPr/>
          <p:nvPr/>
        </p:nvSpPr>
        <p:spPr>
          <a:xfrm>
            <a:off x="265113" y="2422525"/>
            <a:ext cx="8642350" cy="194310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30000"/>
              </a:lnSpc>
              <a:spcBef>
                <a:spcPct val="0"/>
              </a:spcBef>
              <a:buNone/>
            </a:pPr>
            <a:r>
              <a:rPr lang="en-US" altLang="zh-CN" b="1" dirty="0">
                <a:ea typeface="宋体" panose="02010600030101010101" pitchFamily="2" charset="-122"/>
              </a:rPr>
              <a:t>       </a:t>
            </a:r>
            <a:r>
              <a:rPr lang="zh-CN" altLang="en-US" b="1" dirty="0">
                <a:ea typeface="宋体" panose="02010600030101010101" pitchFamily="2" charset="-122"/>
              </a:rPr>
              <a:t>文章结尾说“我回过头来一想，世界其实还是那么大，它只是一个小小的北极村”，这句话有哪几种含义？请概括回答。 </a:t>
            </a:r>
            <a:endParaRPr lang="zh-CN" altLang="en-US" b="1" dirty="0">
              <a:ea typeface="宋体" panose="02010600030101010101" pitchFamily="2" charset="-122"/>
            </a:endParaRPr>
          </a:p>
        </p:txBody>
      </p:sp>
      <p:pic>
        <p:nvPicPr>
          <p:cNvPr id="26628" name="Picture 6" descr="2531170_111203636000_2"/>
          <p:cNvPicPr>
            <a:picLocks noChangeAspect="1"/>
          </p:cNvPicPr>
          <p:nvPr/>
        </p:nvPicPr>
        <p:blipFill>
          <a:blip r:embed="rId1"/>
          <a:srcRect b="51297"/>
          <a:stretch>
            <a:fillRect/>
          </a:stretch>
        </p:blipFill>
        <p:spPr>
          <a:xfrm>
            <a:off x="-25400" y="44450"/>
            <a:ext cx="2700338" cy="1155700"/>
          </a:xfrm>
          <a:prstGeom prst="rect">
            <a:avLst/>
          </a:prstGeom>
          <a:noFill/>
          <a:ln w="9525">
            <a:noFill/>
          </a:ln>
        </p:spPr>
      </p:pic>
      <p:sp>
        <p:nvSpPr>
          <p:cNvPr id="26629" name="矩形 1"/>
          <p:cNvSpPr/>
          <p:nvPr/>
        </p:nvSpPr>
        <p:spPr>
          <a:xfrm>
            <a:off x="407988" y="260350"/>
            <a:ext cx="1833562" cy="584200"/>
          </a:xfrm>
          <a:prstGeom prst="rect">
            <a:avLst/>
          </a:prstGeom>
          <a:noFill/>
          <a:ln w="9525">
            <a:noFill/>
          </a:ln>
        </p:spPr>
        <p:txBody>
          <a:bodyPr wrap="none">
            <a:spAutoFit/>
          </a:bodyPr>
          <a:p>
            <a:pPr lvl="0" eaLnBrk="1" hangingPunct="1"/>
            <a:r>
              <a:rPr lang="zh-CN" altLang="en-US" sz="3200" b="1" dirty="0">
                <a:solidFill>
                  <a:srgbClr val="BADDE1"/>
                </a:solidFill>
                <a:latin typeface="黑体" panose="02010609060101010101" pitchFamily="49" charset="-122"/>
                <a:ea typeface="黑体" panose="02010609060101010101" pitchFamily="49" charset="-122"/>
              </a:rPr>
              <a:t>思考探究</a:t>
            </a:r>
            <a:endParaRPr lang="zh-CN" altLang="en-US" sz="3200" b="1" dirty="0">
              <a:solidFill>
                <a:srgbClr val="BADDE1"/>
              </a:solidFill>
              <a:latin typeface="黑体" panose="02010609060101010101" pitchFamily="49" charset="-122"/>
              <a:ea typeface="黑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矩形 1"/>
          <p:cNvSpPr/>
          <p:nvPr/>
        </p:nvSpPr>
        <p:spPr>
          <a:xfrm>
            <a:off x="381000" y="609600"/>
            <a:ext cx="8077200" cy="5521325"/>
          </a:xfrm>
          <a:prstGeom prst="rect">
            <a:avLst/>
          </a:prstGeom>
          <a:noFill/>
          <a:ln w="9525">
            <a:noFill/>
          </a:ln>
        </p:spPr>
        <p:txBody>
          <a:bodyPr>
            <a:spAutoFit/>
          </a:bodyPr>
          <a:p>
            <a:pPr lvl="0" eaLnBrk="1" hangingPunct="1">
              <a:lnSpc>
                <a:spcPct val="140000"/>
              </a:lnSpc>
            </a:pPr>
            <a:r>
              <a:rPr lang="zh-CN" altLang="en-US" sz="2800" b="1" dirty="0">
                <a:solidFill>
                  <a:srgbClr val="0000FF"/>
                </a:solidFill>
                <a:latin typeface="Arial" panose="020B0604020202020204" pitchFamily="34" charset="0"/>
                <a:ea typeface="宋体" panose="02010600030101010101" pitchFamily="2" charset="-122"/>
              </a:rPr>
              <a:t>（</a:t>
            </a:r>
            <a:r>
              <a:rPr lang="en-US" altLang="zh-CN" sz="2800" b="1" dirty="0">
                <a:solidFill>
                  <a:srgbClr val="0000FF"/>
                </a:solidFill>
                <a:latin typeface="Arial" panose="020B0604020202020204" pitchFamily="34" charset="0"/>
                <a:ea typeface="宋体" panose="02010600030101010101" pitchFamily="2" charset="-122"/>
              </a:rPr>
              <a:t>1</a:t>
            </a:r>
            <a:r>
              <a:rPr lang="zh-CN" altLang="en-US" sz="2800" b="1" dirty="0">
                <a:solidFill>
                  <a:srgbClr val="0000FF"/>
                </a:solidFill>
                <a:latin typeface="Arial" panose="020B0604020202020204" pitchFamily="34" charset="0"/>
                <a:ea typeface="宋体" panose="02010600030101010101" pitchFamily="2" charset="-122"/>
              </a:rPr>
              <a:t>）从故乡与世界的共同点来看：故乡是世界的缩影，包含着人世间所有的哲理。</a:t>
            </a:r>
            <a:endParaRPr lang="zh-CN" altLang="en-US" sz="2800" b="1" dirty="0">
              <a:solidFill>
                <a:srgbClr val="0000FF"/>
              </a:solidFill>
              <a:latin typeface="Arial" panose="020B0604020202020204" pitchFamily="34" charset="0"/>
              <a:ea typeface="宋体" panose="02010600030101010101" pitchFamily="2" charset="-122"/>
            </a:endParaRPr>
          </a:p>
          <a:p>
            <a:pPr lvl="0" eaLnBrk="1" hangingPunct="1">
              <a:lnSpc>
                <a:spcPct val="140000"/>
              </a:lnSpc>
            </a:pPr>
            <a:r>
              <a:rPr lang="zh-CN" altLang="en-US" sz="2800" b="1" dirty="0">
                <a:solidFill>
                  <a:srgbClr val="0000FF"/>
                </a:solidFill>
                <a:latin typeface="Arial" panose="020B0604020202020204" pitchFamily="34" charset="0"/>
                <a:ea typeface="宋体" panose="02010600030101010101" pitchFamily="2" charset="-122"/>
              </a:rPr>
              <a:t>（</a:t>
            </a:r>
            <a:r>
              <a:rPr lang="en-US" altLang="zh-CN" sz="2800" b="1" dirty="0">
                <a:solidFill>
                  <a:srgbClr val="0000FF"/>
                </a:solidFill>
                <a:latin typeface="Arial" panose="020B0604020202020204" pitchFamily="34" charset="0"/>
                <a:ea typeface="宋体" panose="02010600030101010101" pitchFamily="2" charset="-122"/>
              </a:rPr>
              <a:t>2</a:t>
            </a:r>
            <a:r>
              <a:rPr lang="zh-CN" altLang="en-US" sz="2800" b="1" dirty="0">
                <a:solidFill>
                  <a:srgbClr val="0000FF"/>
                </a:solidFill>
                <a:latin typeface="Arial" panose="020B0604020202020204" pitchFamily="34" charset="0"/>
                <a:ea typeface="宋体" panose="02010600030101010101" pitchFamily="2" charset="-122"/>
              </a:rPr>
              <a:t>）从故乡给“我”的滋养来看：童年在北极村学到的一切，奠定了作者的人生基础；故乡是作者人生思考与创作的精神之源；故乡使作者对人生的理解得以升华。 </a:t>
            </a:r>
            <a:endParaRPr lang="zh-CN" altLang="en-US" sz="2800" b="1" dirty="0">
              <a:solidFill>
                <a:srgbClr val="0000FF"/>
              </a:solidFill>
              <a:latin typeface="Arial" panose="020B0604020202020204" pitchFamily="34" charset="0"/>
              <a:ea typeface="宋体" panose="02010600030101010101" pitchFamily="2" charset="-122"/>
            </a:endParaRPr>
          </a:p>
          <a:p>
            <a:pPr lvl="0" eaLnBrk="1" hangingPunct="1">
              <a:lnSpc>
                <a:spcPct val="140000"/>
              </a:lnSpc>
            </a:pPr>
            <a:r>
              <a:rPr lang="zh-CN" altLang="en-US" sz="2800" b="1" dirty="0">
                <a:solidFill>
                  <a:srgbClr val="0000FF"/>
                </a:solidFill>
                <a:latin typeface="Arial" panose="020B0604020202020204" pitchFamily="34" charset="0"/>
                <a:ea typeface="宋体" panose="02010600030101010101" pitchFamily="2" charset="-122"/>
              </a:rPr>
              <a:t>（</a:t>
            </a:r>
            <a:r>
              <a:rPr lang="en-US" altLang="zh-CN" sz="2800" b="1" dirty="0">
                <a:solidFill>
                  <a:srgbClr val="0000FF"/>
                </a:solidFill>
                <a:latin typeface="Arial" panose="020B0604020202020204" pitchFamily="34" charset="0"/>
                <a:ea typeface="宋体" panose="02010600030101010101" pitchFamily="2" charset="-122"/>
              </a:rPr>
              <a:t>3</a:t>
            </a:r>
            <a:r>
              <a:rPr lang="zh-CN" altLang="en-US" sz="2800" b="1" dirty="0">
                <a:solidFill>
                  <a:srgbClr val="0000FF"/>
                </a:solidFill>
                <a:latin typeface="Arial" panose="020B0604020202020204" pitchFamily="34" charset="0"/>
                <a:ea typeface="宋体" panose="02010600030101010101" pitchFamily="2" charset="-122"/>
              </a:rPr>
              <a:t>）从故乡与“我”的关联来看：作者对故乡的爱是永恒的，所以在作者的精神世界，从未走出故乡那个北极村。</a:t>
            </a:r>
            <a:endParaRPr lang="zh-CN" altLang="en-US" sz="2800" b="1" dirty="0">
              <a:solidFill>
                <a:srgbClr val="0000FF"/>
              </a:solidFill>
              <a:latin typeface="Arial" panose="020B0604020202020204" pitchFamily="34" charset="0"/>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任意多边形 10"/>
          <p:cNvSpPr/>
          <p:nvPr/>
        </p:nvSpPr>
        <p:spPr>
          <a:xfrm>
            <a:off x="0" y="4865688"/>
            <a:ext cx="9144000" cy="1687513"/>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任意多边形 6"/>
          <p:cNvSpPr/>
          <p:nvPr/>
        </p:nvSpPr>
        <p:spPr>
          <a:xfrm>
            <a:off x="0" y="5122863"/>
            <a:ext cx="9153525" cy="1504950"/>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31570 h 1622661"/>
              <a:gd name="connsiteX1-245" fmla="*/ 9144000 w 9144000"/>
              <a:gd name="connsiteY1-246" fmla="*/ 1574747 h 1622661"/>
              <a:gd name="connsiteX2-247" fmla="*/ 9144000 w 9144000"/>
              <a:gd name="connsiteY2-248" fmla="*/ 1622661 h 1622661"/>
              <a:gd name="connsiteX3-249" fmla="*/ 0 w 9144000"/>
              <a:gd name="connsiteY3-250" fmla="*/ 841172 h 1622661"/>
              <a:gd name="connsiteX4-251" fmla="*/ 0 w 9144000"/>
              <a:gd name="connsiteY4-252" fmla="*/ 731570 h 1622661"/>
              <a:gd name="connsiteX0-253" fmla="*/ 0 w 9144000"/>
              <a:gd name="connsiteY0-254" fmla="*/ 709886 h 1600977"/>
              <a:gd name="connsiteX1-255" fmla="*/ 9144000 w 9144000"/>
              <a:gd name="connsiteY1-256" fmla="*/ 1553063 h 1600977"/>
              <a:gd name="connsiteX2-257" fmla="*/ 9144000 w 9144000"/>
              <a:gd name="connsiteY2-258" fmla="*/ 1600977 h 1600977"/>
              <a:gd name="connsiteX3-259" fmla="*/ 0 w 9144000"/>
              <a:gd name="connsiteY3-260" fmla="*/ 819488 h 1600977"/>
              <a:gd name="connsiteX4-261" fmla="*/ 0 w 9144000"/>
              <a:gd name="connsiteY4-262" fmla="*/ 709886 h 1600977"/>
              <a:gd name="connsiteX0-263" fmla="*/ 0 w 9144000"/>
              <a:gd name="connsiteY0-264" fmla="*/ 709886 h 1600977"/>
              <a:gd name="connsiteX1-265" fmla="*/ 9144000 w 9144000"/>
              <a:gd name="connsiteY1-266" fmla="*/ 1553063 h 1600977"/>
              <a:gd name="connsiteX2-267" fmla="*/ 9144000 w 9144000"/>
              <a:gd name="connsiteY2-268" fmla="*/ 1600977 h 1600977"/>
              <a:gd name="connsiteX3-269" fmla="*/ 0 w 9144000"/>
              <a:gd name="connsiteY3-270" fmla="*/ 819488 h 1600977"/>
              <a:gd name="connsiteX4-271" fmla="*/ 0 w 9144000"/>
              <a:gd name="connsiteY4-272" fmla="*/ 709886 h 1600977"/>
              <a:gd name="connsiteX0-273" fmla="*/ 0 w 9144000"/>
              <a:gd name="connsiteY0-274" fmla="*/ 596494 h 1487585"/>
              <a:gd name="connsiteX1-275" fmla="*/ 9144000 w 9144000"/>
              <a:gd name="connsiteY1-276" fmla="*/ 1439671 h 1487585"/>
              <a:gd name="connsiteX2-277" fmla="*/ 9144000 w 9144000"/>
              <a:gd name="connsiteY2-278" fmla="*/ 1487585 h 1487585"/>
              <a:gd name="connsiteX3-279" fmla="*/ 0 w 9144000"/>
              <a:gd name="connsiteY3-280" fmla="*/ 706096 h 1487585"/>
              <a:gd name="connsiteX4-281" fmla="*/ 0 w 9144000"/>
              <a:gd name="connsiteY4-282" fmla="*/ 596494 h 1487585"/>
              <a:gd name="connsiteX0-283" fmla="*/ 0 w 9153525"/>
              <a:gd name="connsiteY0-284" fmla="*/ 613807 h 1504898"/>
              <a:gd name="connsiteX1-285" fmla="*/ 9153525 w 9153525"/>
              <a:gd name="connsiteY1-286" fmla="*/ 1418884 h 1504898"/>
              <a:gd name="connsiteX2-287" fmla="*/ 9144000 w 9153525"/>
              <a:gd name="connsiteY2-288" fmla="*/ 1504898 h 1504898"/>
              <a:gd name="connsiteX3-289" fmla="*/ 0 w 9153525"/>
              <a:gd name="connsiteY3-290" fmla="*/ 723409 h 1504898"/>
              <a:gd name="connsiteX4-291" fmla="*/ 0 w 9153525"/>
              <a:gd name="connsiteY4-292" fmla="*/ 613807 h 1504898"/>
              <a:gd name="connsiteX0-293" fmla="*/ 0 w 9153525"/>
              <a:gd name="connsiteY0-294" fmla="*/ 613807 h 1504898"/>
              <a:gd name="connsiteX1-295" fmla="*/ 9153525 w 9153525"/>
              <a:gd name="connsiteY1-296" fmla="*/ 1418884 h 1504898"/>
              <a:gd name="connsiteX2-297" fmla="*/ 9144000 w 9153525"/>
              <a:gd name="connsiteY2-298" fmla="*/ 1504898 h 1504898"/>
              <a:gd name="connsiteX3-299" fmla="*/ 0 w 9153525"/>
              <a:gd name="connsiteY3-300" fmla="*/ 723409 h 1504898"/>
              <a:gd name="connsiteX4-301" fmla="*/ 0 w 9153525"/>
              <a:gd name="connsiteY4-302" fmla="*/ 613807 h 1504898"/>
              <a:gd name="connsiteX0-303" fmla="*/ 0 w 9153525"/>
              <a:gd name="connsiteY0-304" fmla="*/ 613807 h 1504898"/>
              <a:gd name="connsiteX1-305" fmla="*/ 9153525 w 9153525"/>
              <a:gd name="connsiteY1-306" fmla="*/ 1418884 h 1504898"/>
              <a:gd name="connsiteX2-307" fmla="*/ 9144000 w 9153525"/>
              <a:gd name="connsiteY2-308" fmla="*/ 1504898 h 1504898"/>
              <a:gd name="connsiteX3-309" fmla="*/ 0 w 9153525"/>
              <a:gd name="connsiteY3-310" fmla="*/ 723409 h 1504898"/>
              <a:gd name="connsiteX4-311" fmla="*/ 0 w 9153525"/>
              <a:gd name="connsiteY4-312" fmla="*/ 613807 h 1504898"/>
              <a:gd name="connsiteX0-313" fmla="*/ 0 w 9153525"/>
              <a:gd name="connsiteY0-314" fmla="*/ 613807 h 1504898"/>
              <a:gd name="connsiteX1-315" fmla="*/ 9153525 w 9153525"/>
              <a:gd name="connsiteY1-316" fmla="*/ 1418884 h 1504898"/>
              <a:gd name="connsiteX2-317" fmla="*/ 9144000 w 9153525"/>
              <a:gd name="connsiteY2-318" fmla="*/ 1504898 h 1504898"/>
              <a:gd name="connsiteX3-319" fmla="*/ 0 w 9153525"/>
              <a:gd name="connsiteY3-320" fmla="*/ 723409 h 1504898"/>
              <a:gd name="connsiteX4-321" fmla="*/ 0 w 9153525"/>
              <a:gd name="connsiteY4-322" fmla="*/ 613807 h 1504898"/>
              <a:gd name="connsiteX0-323" fmla="*/ 0 w 9153525"/>
              <a:gd name="connsiteY0-324" fmla="*/ 613807 h 1504898"/>
              <a:gd name="connsiteX1-325" fmla="*/ 9153525 w 9153525"/>
              <a:gd name="connsiteY1-326" fmla="*/ 1418884 h 1504898"/>
              <a:gd name="connsiteX2-327" fmla="*/ 9144000 w 9153525"/>
              <a:gd name="connsiteY2-328" fmla="*/ 1504898 h 1504898"/>
              <a:gd name="connsiteX3-329" fmla="*/ 0 w 9153525"/>
              <a:gd name="connsiteY3-330" fmla="*/ 723409 h 1504898"/>
              <a:gd name="connsiteX4-331" fmla="*/ 0 w 9153525"/>
              <a:gd name="connsiteY4-332" fmla="*/ 613807 h 1504898"/>
              <a:gd name="connsiteX0-333" fmla="*/ 0 w 9153525"/>
              <a:gd name="connsiteY0-334" fmla="*/ 613807 h 1504898"/>
              <a:gd name="connsiteX1-335" fmla="*/ 9153525 w 9153525"/>
              <a:gd name="connsiteY1-336" fmla="*/ 1418884 h 1504898"/>
              <a:gd name="connsiteX2-337" fmla="*/ 9144000 w 9153525"/>
              <a:gd name="connsiteY2-338" fmla="*/ 1504898 h 1504898"/>
              <a:gd name="connsiteX3-339" fmla="*/ 0 w 9153525"/>
              <a:gd name="connsiteY3-340" fmla="*/ 723409 h 1504898"/>
              <a:gd name="connsiteX4-341" fmla="*/ 0 w 9153525"/>
              <a:gd name="connsiteY4-342" fmla="*/ 613807 h 1504898"/>
              <a:gd name="connsiteX0-343" fmla="*/ 0 w 9153525"/>
              <a:gd name="connsiteY0-344" fmla="*/ 613807 h 1504898"/>
              <a:gd name="connsiteX1-345" fmla="*/ 9153525 w 9153525"/>
              <a:gd name="connsiteY1-346" fmla="*/ 1418884 h 1504898"/>
              <a:gd name="connsiteX2-347" fmla="*/ 9144000 w 9153525"/>
              <a:gd name="connsiteY2-348" fmla="*/ 1504898 h 1504898"/>
              <a:gd name="connsiteX3-349" fmla="*/ 0 w 9153525"/>
              <a:gd name="connsiteY3-350" fmla="*/ 723409 h 1504898"/>
              <a:gd name="connsiteX4-351" fmla="*/ 0 w 9153525"/>
              <a:gd name="connsiteY4-352" fmla="*/ 613807 h 1504898"/>
            </a:gdLst>
            <a:ahLst/>
            <a:cxnLst>
              <a:cxn ang="0">
                <a:pos x="connsiteX0-343" y="connsiteY0-344"/>
              </a:cxn>
              <a:cxn ang="0">
                <a:pos x="connsiteX1-345" y="connsiteY1-346"/>
              </a:cxn>
              <a:cxn ang="0">
                <a:pos x="connsiteX2-347" y="connsiteY2-348"/>
              </a:cxn>
              <a:cxn ang="0">
                <a:pos x="connsiteX3-349" y="connsiteY3-350"/>
              </a:cxn>
              <a:cxn ang="0">
                <a:pos x="connsiteX4-351" y="connsiteY4-352"/>
              </a:cxn>
            </a:cxnLst>
            <a:rect l="l" t="t" r="r" b="b"/>
            <a:pathLst>
              <a:path w="9153525" h="1504898">
                <a:moveTo>
                  <a:pt x="0" y="613807"/>
                </a:moveTo>
                <a:cubicBezTo>
                  <a:pt x="1933575" y="-73556"/>
                  <a:pt x="4972050" y="-596531"/>
                  <a:pt x="9153525" y="1418884"/>
                </a:cubicBezTo>
                <a:lnTo>
                  <a:pt x="9144000" y="1504898"/>
                </a:lnTo>
                <a:cubicBezTo>
                  <a:pt x="7581900" y="720527"/>
                  <a:pt x="3390900" y="-368645"/>
                  <a:pt x="0" y="723409"/>
                </a:cubicBezTo>
                <a:lnTo>
                  <a:pt x="0" y="61380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9701" name="图片 1"/>
          <p:cNvPicPr>
            <a:picLocks noChangeAspect="1"/>
          </p:cNvPicPr>
          <p:nvPr/>
        </p:nvPicPr>
        <p:blipFill>
          <a:blip r:embed="rId1">
            <a:clrChange>
              <a:clrFrom>
                <a:srgbClr val="FFFFFF"/>
              </a:clrFrom>
              <a:clrTo>
                <a:srgbClr val="FFFFFF">
                  <a:alpha val="0"/>
                </a:srgbClr>
              </a:clrTo>
            </a:clrChange>
          </a:blip>
          <a:stretch>
            <a:fillRect/>
          </a:stretch>
        </p:blipFill>
        <p:spPr>
          <a:xfrm>
            <a:off x="2187575" y="1598613"/>
            <a:ext cx="4768850" cy="2709862"/>
          </a:xfrm>
          <a:prstGeom prst="rect">
            <a:avLst/>
          </a:prstGeom>
          <a:noFill/>
          <a:ln w="9525">
            <a:noFill/>
          </a:ln>
        </p:spPr>
      </p:pic>
      <p:sp>
        <p:nvSpPr>
          <p:cNvPr id="29702" name="Rectangle 2"/>
          <p:cNvSpPr txBox="1"/>
          <p:nvPr/>
        </p:nvSpPr>
        <p:spPr>
          <a:xfrm>
            <a:off x="2047875" y="3287713"/>
            <a:ext cx="5116513" cy="904875"/>
          </a:xfrm>
          <a:prstGeom prst="rect">
            <a:avLst/>
          </a:prstGeom>
          <a:noFill/>
          <a:ln w="9525">
            <a:noFill/>
          </a:ln>
        </p:spPr>
        <p:txBody>
          <a:bodyPr lIns="0" rIns="0"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90000"/>
              </a:lnSpc>
              <a:spcBef>
                <a:spcPct val="0"/>
              </a:spcBef>
              <a:buNone/>
            </a:pPr>
            <a:r>
              <a:rPr lang="zh-CN" altLang="en-US" sz="3600" b="1" dirty="0">
                <a:solidFill>
                  <a:srgbClr val="196666"/>
                </a:solidFill>
                <a:latin typeface="微软雅黑" panose="020B0503020204020204" charset="-122"/>
                <a:ea typeface="微软雅黑" panose="020B0503020204020204" charset="-122"/>
              </a:rPr>
              <a:t>品析语言  发现哲理</a:t>
            </a:r>
            <a:endParaRPr lang="zh-CN" altLang="en-US" sz="3600" b="1" dirty="0">
              <a:solidFill>
                <a:srgbClr val="196666"/>
              </a:solidFill>
              <a:latin typeface="微软雅黑" panose="020B0503020204020204" charset="-122"/>
              <a:ea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Box 1"/>
          <p:cNvSpPr txBox="1"/>
          <p:nvPr/>
        </p:nvSpPr>
        <p:spPr>
          <a:xfrm>
            <a:off x="457200" y="685800"/>
            <a:ext cx="8077200" cy="1066800"/>
          </a:xfrm>
          <a:prstGeom prst="rect">
            <a:avLst/>
          </a:prstGeom>
          <a:noFill/>
          <a:ln w="9525">
            <a:noFill/>
          </a:ln>
        </p:spPr>
        <p:txBody>
          <a:bodyPr>
            <a:spAutoFit/>
          </a:bodyPr>
          <a:p>
            <a:pPr lvl="0" eaLnBrk="1" hangingPunct="1"/>
            <a:r>
              <a:rPr lang="zh-CN" altLang="en-US" sz="3200" b="1" dirty="0">
                <a:latin typeface="Arial" panose="020B0604020202020204" pitchFamily="34" charset="0"/>
                <a:ea typeface="宋体" panose="02010600030101010101" pitchFamily="2" charset="-122"/>
              </a:rPr>
              <a:t>找出文中你认为有深意的句子，体会其中的哲理，并与同学交流。</a:t>
            </a:r>
            <a:endParaRPr lang="zh-CN" altLang="en-US" sz="3200" b="1" dirty="0">
              <a:latin typeface="Arial" panose="020B0604020202020204" pitchFamily="3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框 4103"/>
          <p:cNvSpPr txBox="1"/>
          <p:nvPr/>
        </p:nvSpPr>
        <p:spPr>
          <a:xfrm>
            <a:off x="106363" y="44450"/>
            <a:ext cx="1295400" cy="398463"/>
          </a:xfrm>
          <a:prstGeom prst="rect">
            <a:avLst/>
          </a:prstGeom>
          <a:noFill/>
          <a:ln w="9525">
            <a:noFill/>
          </a:ln>
        </p:spPr>
        <p:txBody>
          <a:bodyPr lIns="90170" tIns="46990" rIns="90170" bIns="4699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000" b="1" dirty="0">
                <a:solidFill>
                  <a:srgbClr val="006666"/>
                </a:solidFill>
                <a:ea typeface="方正姚体" pitchFamily="2" charset="-122"/>
              </a:rPr>
              <a:t>课堂小结</a:t>
            </a:r>
            <a:endParaRPr lang="zh-CN" altLang="zh-CN" sz="2000" b="1" dirty="0">
              <a:solidFill>
                <a:srgbClr val="006666"/>
              </a:solidFill>
              <a:ea typeface="方正姚体" pitchFamily="2" charset="-122"/>
            </a:endParaRPr>
          </a:p>
        </p:txBody>
      </p:sp>
      <p:sp>
        <p:nvSpPr>
          <p:cNvPr id="43011" name="Rectangle 3"/>
          <p:cNvSpPr/>
          <p:nvPr/>
        </p:nvSpPr>
        <p:spPr>
          <a:xfrm>
            <a:off x="611188" y="1508125"/>
            <a:ext cx="647700" cy="393700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20000"/>
              </a:lnSpc>
              <a:spcBef>
                <a:spcPct val="0"/>
              </a:spcBef>
              <a:buNone/>
            </a:pPr>
            <a:r>
              <a:rPr lang="zh-CN" altLang="en-US" sz="3000" b="1" dirty="0">
                <a:solidFill>
                  <a:srgbClr val="0000FF"/>
                </a:solidFill>
                <a:ea typeface="宋体" panose="02010600030101010101" pitchFamily="2" charset="-122"/>
              </a:rPr>
              <a:t>梦想开始的地方</a:t>
            </a:r>
            <a:endParaRPr lang="zh-CN" altLang="en-US" sz="3000" b="1" u="sng" dirty="0">
              <a:solidFill>
                <a:srgbClr val="0000FF"/>
              </a:solidFill>
              <a:ea typeface="宋体" panose="02010600030101010101" pitchFamily="2" charset="-122"/>
            </a:endParaRPr>
          </a:p>
        </p:txBody>
      </p:sp>
      <p:sp>
        <p:nvSpPr>
          <p:cNvPr id="43012" name="Rectangle 4"/>
          <p:cNvSpPr/>
          <p:nvPr/>
        </p:nvSpPr>
        <p:spPr>
          <a:xfrm>
            <a:off x="1835150" y="1098550"/>
            <a:ext cx="1295400"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植物</a:t>
            </a:r>
            <a:endParaRPr lang="zh-CN" altLang="en-US" sz="3000" b="1" u="sng" dirty="0">
              <a:solidFill>
                <a:srgbClr val="0000FF"/>
              </a:solidFill>
              <a:ea typeface="黑体" panose="02010609060101010101" pitchFamily="49" charset="-122"/>
            </a:endParaRPr>
          </a:p>
        </p:txBody>
      </p:sp>
      <p:sp>
        <p:nvSpPr>
          <p:cNvPr id="43013" name="Rectangle 5"/>
          <p:cNvSpPr/>
          <p:nvPr/>
        </p:nvSpPr>
        <p:spPr>
          <a:xfrm>
            <a:off x="5165725" y="1116013"/>
            <a:ext cx="2286000" cy="78422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痛心和震撼</a:t>
            </a:r>
            <a:endParaRPr lang="zh-CN" altLang="en-US" sz="3000" b="1" u="sng" dirty="0">
              <a:solidFill>
                <a:srgbClr val="0000FF"/>
              </a:solidFill>
              <a:ea typeface="黑体" panose="02010609060101010101" pitchFamily="49" charset="-122"/>
            </a:endParaRPr>
          </a:p>
        </p:txBody>
      </p:sp>
      <p:sp>
        <p:nvSpPr>
          <p:cNvPr id="43014" name="Rectangle 6"/>
          <p:cNvSpPr/>
          <p:nvPr/>
        </p:nvSpPr>
        <p:spPr>
          <a:xfrm>
            <a:off x="2987675" y="1209675"/>
            <a:ext cx="1655763" cy="595313"/>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2200" b="1" dirty="0">
                <a:solidFill>
                  <a:srgbClr val="FF0000"/>
                </a:solidFill>
                <a:ea typeface="黑体" panose="02010609060101010101" pitchFamily="49" charset="-122"/>
              </a:rPr>
              <a:t>脆弱、从容</a:t>
            </a:r>
            <a:endParaRPr lang="zh-CN" altLang="en-US" sz="2200" b="1" u="sng" dirty="0">
              <a:solidFill>
                <a:srgbClr val="FF0000"/>
              </a:solidFill>
              <a:ea typeface="黑体" panose="02010609060101010101" pitchFamily="49" charset="-122"/>
            </a:endParaRPr>
          </a:p>
        </p:txBody>
      </p:sp>
      <p:sp>
        <p:nvSpPr>
          <p:cNvPr id="28679" name="AutoShape 7"/>
          <p:cNvSpPr/>
          <p:nvPr/>
        </p:nvSpPr>
        <p:spPr>
          <a:xfrm>
            <a:off x="2987675" y="1460500"/>
            <a:ext cx="2519363" cy="358775"/>
          </a:xfrm>
          <a:prstGeom prst="rightArrow">
            <a:avLst>
              <a:gd name="adj1" fmla="val 50000"/>
              <a:gd name="adj2" fmla="val 175553"/>
            </a:avLst>
          </a:prstGeom>
          <a:no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3016" name="Rectangle 8"/>
          <p:cNvSpPr/>
          <p:nvPr/>
        </p:nvSpPr>
        <p:spPr>
          <a:xfrm>
            <a:off x="1835150" y="2120900"/>
            <a:ext cx="1295400"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亲人</a:t>
            </a:r>
            <a:endParaRPr lang="zh-CN" altLang="en-US" sz="3000" b="1" u="sng" dirty="0">
              <a:solidFill>
                <a:srgbClr val="0000FF"/>
              </a:solidFill>
              <a:ea typeface="黑体" panose="02010609060101010101" pitchFamily="49" charset="-122"/>
            </a:endParaRPr>
          </a:p>
        </p:txBody>
      </p:sp>
      <p:sp>
        <p:nvSpPr>
          <p:cNvPr id="43017" name="Rectangle 9"/>
          <p:cNvSpPr/>
          <p:nvPr/>
        </p:nvSpPr>
        <p:spPr>
          <a:xfrm>
            <a:off x="5435600" y="2120900"/>
            <a:ext cx="2447925"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平和与超然</a:t>
            </a:r>
            <a:endParaRPr lang="zh-CN" altLang="en-US" sz="3000" b="1" u="sng" dirty="0">
              <a:solidFill>
                <a:srgbClr val="0000FF"/>
              </a:solidFill>
              <a:ea typeface="黑体" panose="02010609060101010101" pitchFamily="49" charset="-122"/>
            </a:endParaRPr>
          </a:p>
        </p:txBody>
      </p:sp>
      <p:sp>
        <p:nvSpPr>
          <p:cNvPr id="43018" name="Rectangle 10"/>
          <p:cNvSpPr/>
          <p:nvPr/>
        </p:nvSpPr>
        <p:spPr>
          <a:xfrm>
            <a:off x="2770188" y="2247900"/>
            <a:ext cx="2665412" cy="595313"/>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2200" b="1" dirty="0">
                <a:solidFill>
                  <a:srgbClr val="FF0000"/>
                </a:solidFill>
                <a:ea typeface="黑体" panose="02010609060101010101" pitchFamily="49" charset="-122"/>
              </a:rPr>
              <a:t>善良、隐忍、宽厚</a:t>
            </a:r>
            <a:endParaRPr lang="zh-CN" altLang="en-US" sz="2200" b="1" u="sng" dirty="0">
              <a:solidFill>
                <a:srgbClr val="FF0000"/>
              </a:solidFill>
              <a:ea typeface="黑体" panose="02010609060101010101" pitchFamily="49" charset="-122"/>
            </a:endParaRPr>
          </a:p>
        </p:txBody>
      </p:sp>
      <p:sp>
        <p:nvSpPr>
          <p:cNvPr id="28683" name="AutoShape 11"/>
          <p:cNvSpPr/>
          <p:nvPr/>
        </p:nvSpPr>
        <p:spPr>
          <a:xfrm>
            <a:off x="2987675" y="2482850"/>
            <a:ext cx="2519363" cy="358775"/>
          </a:xfrm>
          <a:prstGeom prst="rightArrow">
            <a:avLst>
              <a:gd name="adj1" fmla="val 50000"/>
              <a:gd name="adj2" fmla="val 175553"/>
            </a:avLst>
          </a:prstGeom>
          <a:no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3020" name="Rectangle 12"/>
          <p:cNvSpPr/>
          <p:nvPr/>
        </p:nvSpPr>
        <p:spPr>
          <a:xfrm>
            <a:off x="1835150" y="3211513"/>
            <a:ext cx="1295400"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动物</a:t>
            </a:r>
            <a:endParaRPr lang="zh-CN" altLang="en-US" sz="3000" b="1" u="sng" dirty="0">
              <a:solidFill>
                <a:srgbClr val="0000FF"/>
              </a:solidFill>
              <a:ea typeface="黑体" panose="02010609060101010101" pitchFamily="49" charset="-122"/>
            </a:endParaRPr>
          </a:p>
        </p:txBody>
      </p:sp>
      <p:sp>
        <p:nvSpPr>
          <p:cNvPr id="43021" name="Rectangle 13"/>
          <p:cNvSpPr/>
          <p:nvPr/>
        </p:nvSpPr>
        <p:spPr>
          <a:xfrm>
            <a:off x="5435600" y="3211513"/>
            <a:ext cx="2016125"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异常温暖</a:t>
            </a:r>
            <a:endParaRPr lang="zh-CN" altLang="en-US" sz="3000" b="1" u="sng" dirty="0">
              <a:solidFill>
                <a:srgbClr val="0000FF"/>
              </a:solidFill>
              <a:ea typeface="黑体" panose="02010609060101010101" pitchFamily="49" charset="-122"/>
            </a:endParaRPr>
          </a:p>
        </p:txBody>
      </p:sp>
      <p:sp>
        <p:nvSpPr>
          <p:cNvPr id="43022" name="Rectangle 14"/>
          <p:cNvSpPr/>
          <p:nvPr/>
        </p:nvSpPr>
        <p:spPr>
          <a:xfrm>
            <a:off x="3348038" y="3275013"/>
            <a:ext cx="1223962" cy="59690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2200" b="1" dirty="0">
                <a:solidFill>
                  <a:srgbClr val="FF0000"/>
                </a:solidFill>
                <a:ea typeface="黑体" panose="02010609060101010101" pitchFamily="49" charset="-122"/>
              </a:rPr>
              <a:t>有灵性</a:t>
            </a:r>
            <a:endParaRPr lang="zh-CN" altLang="en-US" sz="2200" b="1" u="sng" dirty="0">
              <a:solidFill>
                <a:srgbClr val="FF0000"/>
              </a:solidFill>
              <a:ea typeface="黑体" panose="02010609060101010101" pitchFamily="49" charset="-122"/>
            </a:endParaRPr>
          </a:p>
        </p:txBody>
      </p:sp>
      <p:sp>
        <p:nvSpPr>
          <p:cNvPr id="28687" name="AutoShape 15"/>
          <p:cNvSpPr/>
          <p:nvPr/>
        </p:nvSpPr>
        <p:spPr>
          <a:xfrm>
            <a:off x="2987675" y="3573463"/>
            <a:ext cx="2519363" cy="358775"/>
          </a:xfrm>
          <a:prstGeom prst="rightArrow">
            <a:avLst>
              <a:gd name="adj1" fmla="val 50000"/>
              <a:gd name="adj2" fmla="val 175553"/>
            </a:avLst>
          </a:prstGeom>
          <a:no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3024" name="Rectangle 16"/>
          <p:cNvSpPr/>
          <p:nvPr/>
        </p:nvSpPr>
        <p:spPr>
          <a:xfrm>
            <a:off x="1835150" y="4137025"/>
            <a:ext cx="1295400"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神话</a:t>
            </a:r>
            <a:endParaRPr lang="zh-CN" altLang="en-US" sz="3000" b="1" u="sng" dirty="0">
              <a:solidFill>
                <a:srgbClr val="0000FF"/>
              </a:solidFill>
              <a:ea typeface="黑体" panose="02010609060101010101" pitchFamily="49" charset="-122"/>
            </a:endParaRPr>
          </a:p>
        </p:txBody>
      </p:sp>
      <p:sp>
        <p:nvSpPr>
          <p:cNvPr id="43025" name="Rectangle 17"/>
          <p:cNvSpPr/>
          <p:nvPr/>
        </p:nvSpPr>
        <p:spPr>
          <a:xfrm>
            <a:off x="5435600" y="4137025"/>
            <a:ext cx="2232025"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艺术的温床</a:t>
            </a:r>
            <a:endParaRPr lang="zh-CN" altLang="en-US" sz="3000" b="1" u="sng" dirty="0">
              <a:solidFill>
                <a:srgbClr val="0000FF"/>
              </a:solidFill>
              <a:ea typeface="黑体" panose="02010609060101010101" pitchFamily="49" charset="-122"/>
            </a:endParaRPr>
          </a:p>
        </p:txBody>
      </p:sp>
      <p:sp>
        <p:nvSpPr>
          <p:cNvPr id="43026" name="Rectangle 18"/>
          <p:cNvSpPr/>
          <p:nvPr/>
        </p:nvSpPr>
        <p:spPr>
          <a:xfrm>
            <a:off x="3527425" y="4227513"/>
            <a:ext cx="865188" cy="595312"/>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2200" b="1" dirty="0">
                <a:solidFill>
                  <a:srgbClr val="FF0000"/>
                </a:solidFill>
                <a:ea typeface="黑体" panose="02010609060101010101" pitchFamily="49" charset="-122"/>
              </a:rPr>
              <a:t>滋养</a:t>
            </a:r>
            <a:endParaRPr lang="zh-CN" altLang="en-US" sz="2200" b="1" u="sng" dirty="0">
              <a:solidFill>
                <a:srgbClr val="FF0000"/>
              </a:solidFill>
              <a:ea typeface="黑体" panose="02010609060101010101" pitchFamily="49" charset="-122"/>
            </a:endParaRPr>
          </a:p>
        </p:txBody>
      </p:sp>
      <p:sp>
        <p:nvSpPr>
          <p:cNvPr id="28691" name="AutoShape 19"/>
          <p:cNvSpPr/>
          <p:nvPr/>
        </p:nvSpPr>
        <p:spPr>
          <a:xfrm>
            <a:off x="2987675" y="4498975"/>
            <a:ext cx="2519363" cy="358775"/>
          </a:xfrm>
          <a:prstGeom prst="rightArrow">
            <a:avLst>
              <a:gd name="adj1" fmla="val 50000"/>
              <a:gd name="adj2" fmla="val 175553"/>
            </a:avLst>
          </a:prstGeom>
          <a:no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3028" name="Rectangle 20"/>
          <p:cNvSpPr/>
          <p:nvPr/>
        </p:nvSpPr>
        <p:spPr>
          <a:xfrm>
            <a:off x="1835150" y="5130800"/>
            <a:ext cx="1295400"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梦境</a:t>
            </a:r>
            <a:endParaRPr lang="zh-CN" altLang="en-US" sz="3000" b="1" u="sng" dirty="0">
              <a:solidFill>
                <a:srgbClr val="0000FF"/>
              </a:solidFill>
              <a:ea typeface="黑体" panose="02010609060101010101" pitchFamily="49" charset="-122"/>
            </a:endParaRPr>
          </a:p>
        </p:txBody>
      </p:sp>
      <p:sp>
        <p:nvSpPr>
          <p:cNvPr id="43029" name="Rectangle 21"/>
          <p:cNvSpPr/>
          <p:nvPr/>
        </p:nvSpPr>
        <p:spPr>
          <a:xfrm>
            <a:off x="5435600" y="5130800"/>
            <a:ext cx="2160588" cy="777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3000" b="1" dirty="0">
                <a:ea typeface="黑体" panose="02010609060101010101" pitchFamily="49" charset="-122"/>
              </a:rPr>
              <a:t>感悟人生</a:t>
            </a:r>
            <a:endParaRPr lang="zh-CN" altLang="en-US" sz="3000" b="1" u="sng" dirty="0">
              <a:solidFill>
                <a:srgbClr val="0000FF"/>
              </a:solidFill>
              <a:ea typeface="黑体" panose="02010609060101010101" pitchFamily="49" charset="-122"/>
            </a:endParaRPr>
          </a:p>
        </p:txBody>
      </p:sp>
      <p:sp>
        <p:nvSpPr>
          <p:cNvPr id="43030" name="Rectangle 22"/>
          <p:cNvSpPr/>
          <p:nvPr/>
        </p:nvSpPr>
        <p:spPr>
          <a:xfrm>
            <a:off x="3527425" y="5195888"/>
            <a:ext cx="865188" cy="59372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zh-CN" altLang="en-US" sz="2200" b="1" dirty="0">
                <a:solidFill>
                  <a:srgbClr val="FF0000"/>
                </a:solidFill>
                <a:ea typeface="黑体" panose="02010609060101010101" pitchFamily="49" charset="-122"/>
              </a:rPr>
              <a:t>联想</a:t>
            </a:r>
            <a:endParaRPr lang="zh-CN" altLang="en-US" sz="2200" b="1" u="sng" dirty="0">
              <a:solidFill>
                <a:srgbClr val="FF0000"/>
              </a:solidFill>
              <a:ea typeface="黑体" panose="02010609060101010101" pitchFamily="49" charset="-122"/>
            </a:endParaRPr>
          </a:p>
        </p:txBody>
      </p:sp>
      <p:sp>
        <p:nvSpPr>
          <p:cNvPr id="28695" name="AutoShape 23"/>
          <p:cNvSpPr/>
          <p:nvPr/>
        </p:nvSpPr>
        <p:spPr>
          <a:xfrm>
            <a:off x="2987675" y="5492750"/>
            <a:ext cx="2519363" cy="358775"/>
          </a:xfrm>
          <a:prstGeom prst="rightArrow">
            <a:avLst>
              <a:gd name="adj1" fmla="val 50000"/>
              <a:gd name="adj2" fmla="val 175553"/>
            </a:avLst>
          </a:prstGeom>
          <a:no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43032" name="Rectangle 24"/>
          <p:cNvSpPr/>
          <p:nvPr/>
        </p:nvSpPr>
        <p:spPr>
          <a:xfrm>
            <a:off x="7954963" y="1196975"/>
            <a:ext cx="504825" cy="4621213"/>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10000"/>
              </a:lnSpc>
              <a:spcBef>
                <a:spcPct val="0"/>
              </a:spcBef>
              <a:buNone/>
            </a:pPr>
            <a:r>
              <a:rPr lang="zh-CN" altLang="en-US" sz="3000" b="1" dirty="0">
                <a:solidFill>
                  <a:srgbClr val="0000FF"/>
                </a:solidFill>
                <a:ea typeface="宋体" panose="02010600030101010101" pitchFamily="2" charset="-122"/>
              </a:rPr>
              <a:t>热爱故乡   热爱世界</a:t>
            </a:r>
            <a:endParaRPr lang="zh-CN" altLang="en-US" sz="3000" b="1" u="sng" dirty="0">
              <a:solidFill>
                <a:srgbClr val="0000FF"/>
              </a:solidFill>
              <a:ea typeface="宋体" panose="02010600030101010101" pitchFamily="2" charset="-122"/>
            </a:endParaRPr>
          </a:p>
        </p:txBody>
      </p:sp>
      <p:sp>
        <p:nvSpPr>
          <p:cNvPr id="28697" name="AutoShape 25"/>
          <p:cNvSpPr/>
          <p:nvPr/>
        </p:nvSpPr>
        <p:spPr>
          <a:xfrm>
            <a:off x="1403350" y="1557338"/>
            <a:ext cx="431800" cy="4032250"/>
          </a:xfrm>
          <a:prstGeom prst="leftBrace">
            <a:avLst>
              <a:gd name="adj1" fmla="val 77818"/>
              <a:gd name="adj2" fmla="val 50000"/>
            </a:avLst>
          </a:prstGeom>
          <a:no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8698" name="AutoShape 26"/>
          <p:cNvSpPr/>
          <p:nvPr/>
        </p:nvSpPr>
        <p:spPr>
          <a:xfrm>
            <a:off x="7451725" y="1196975"/>
            <a:ext cx="360363" cy="4608513"/>
          </a:xfrm>
          <a:prstGeom prst="rightBrace">
            <a:avLst>
              <a:gd name="adj1" fmla="val 106571"/>
              <a:gd name="adj2" fmla="val 50000"/>
            </a:avLst>
          </a:prstGeom>
          <a:noFill/>
          <a:ln w="9525">
            <a:noFill/>
          </a:ln>
        </p:spPr>
        <p:txBody>
          <a:bodyPr wrap="none" anchor="ct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zh-CN" altLang="en-US" sz="1800" dirty="0">
              <a:ea typeface="宋体" panose="02010600030101010101" pitchFamily="2" charset="-122"/>
            </a:endParaRPr>
          </a:p>
        </p:txBody>
      </p:sp>
      <p:sp>
        <p:nvSpPr>
          <p:cNvPr id="2" name="左大括号 1"/>
          <p:cNvSpPr/>
          <p:nvPr/>
        </p:nvSpPr>
        <p:spPr>
          <a:xfrm>
            <a:off x="935038" y="1460500"/>
            <a:ext cx="647700" cy="4129088"/>
          </a:xfrm>
          <a:prstGeom prst="leftBrace">
            <a:avLst>
              <a:gd name="adj1" fmla="val 8333"/>
              <a:gd name="adj2" fmla="val 49184"/>
            </a:avLst>
          </a:prstGeom>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1">
                                            <p:txEl>
                                              <p:charRg st="0" end="8"/>
                                            </p:txEl>
                                          </p:spTgt>
                                        </p:tgtEl>
                                        <p:attrNameLst>
                                          <p:attrName>style.visibility</p:attrName>
                                        </p:attrNameLst>
                                      </p:cBhvr>
                                      <p:to>
                                        <p:strVal val="visible"/>
                                      </p:to>
                                    </p:set>
                                    <p:anim calcmode="lin" valueType="num">
                                      <p:cBhvr additive="base">
                                        <p:cTn id="7" dur="500" fill="hold"/>
                                        <p:tgtEl>
                                          <p:spTgt spid="43011">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012">
                                            <p:txEl>
                                              <p:charRg st="0" end="3"/>
                                            </p:txEl>
                                          </p:spTgt>
                                        </p:tgtEl>
                                        <p:attrNameLst>
                                          <p:attrName>style.visibility</p:attrName>
                                        </p:attrNameLst>
                                      </p:cBhvr>
                                      <p:to>
                                        <p:strVal val="visible"/>
                                      </p:to>
                                    </p:set>
                                    <p:anim calcmode="lin" valueType="num">
                                      <p:cBhvr additive="base">
                                        <p:cTn id="13" dur="500" fill="hold"/>
                                        <p:tgtEl>
                                          <p:spTgt spid="43012">
                                            <p:txEl>
                                              <p:charRg st="0"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2">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016">
                                            <p:txEl>
                                              <p:charRg st="0" end="3"/>
                                            </p:txEl>
                                          </p:spTgt>
                                        </p:tgtEl>
                                        <p:attrNameLst>
                                          <p:attrName>style.visibility</p:attrName>
                                        </p:attrNameLst>
                                      </p:cBhvr>
                                      <p:to>
                                        <p:strVal val="visible"/>
                                      </p:to>
                                    </p:set>
                                    <p:anim calcmode="lin" valueType="num">
                                      <p:cBhvr additive="base">
                                        <p:cTn id="19" dur="500" fill="hold"/>
                                        <p:tgtEl>
                                          <p:spTgt spid="43016">
                                            <p:txEl>
                                              <p:charRg st="0"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6">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020">
                                            <p:txEl>
                                              <p:charRg st="0" end="3"/>
                                            </p:txEl>
                                          </p:spTgt>
                                        </p:tgtEl>
                                        <p:attrNameLst>
                                          <p:attrName>style.visibility</p:attrName>
                                        </p:attrNameLst>
                                      </p:cBhvr>
                                      <p:to>
                                        <p:strVal val="visible"/>
                                      </p:to>
                                    </p:set>
                                    <p:anim calcmode="lin" valueType="num">
                                      <p:cBhvr additive="base">
                                        <p:cTn id="25" dur="500" fill="hold"/>
                                        <p:tgtEl>
                                          <p:spTgt spid="43020">
                                            <p:txEl>
                                              <p:charRg st="0"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20">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3024">
                                            <p:txEl>
                                              <p:charRg st="0" end="3"/>
                                            </p:txEl>
                                          </p:spTgt>
                                        </p:tgtEl>
                                        <p:attrNameLst>
                                          <p:attrName>style.visibility</p:attrName>
                                        </p:attrNameLst>
                                      </p:cBhvr>
                                      <p:to>
                                        <p:strVal val="visible"/>
                                      </p:to>
                                    </p:set>
                                    <p:anim calcmode="lin" valueType="num">
                                      <p:cBhvr additive="base">
                                        <p:cTn id="31" dur="500" fill="hold"/>
                                        <p:tgtEl>
                                          <p:spTgt spid="43024">
                                            <p:txEl>
                                              <p:charRg st="0"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3024">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3028">
                                            <p:txEl>
                                              <p:charRg st="0" end="3"/>
                                            </p:txEl>
                                          </p:spTgt>
                                        </p:tgtEl>
                                        <p:attrNameLst>
                                          <p:attrName>style.visibility</p:attrName>
                                        </p:attrNameLst>
                                      </p:cBhvr>
                                      <p:to>
                                        <p:strVal val="visible"/>
                                      </p:to>
                                    </p:set>
                                    <p:anim calcmode="lin" valueType="num">
                                      <p:cBhvr additive="base">
                                        <p:cTn id="37" dur="500" fill="hold"/>
                                        <p:tgtEl>
                                          <p:spTgt spid="43028">
                                            <p:txEl>
                                              <p:charRg st="0"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3028">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3014">
                                            <p:txEl>
                                              <p:charRg st="0" end="6"/>
                                            </p:txEl>
                                          </p:spTgt>
                                        </p:tgtEl>
                                        <p:attrNameLst>
                                          <p:attrName>style.visibility</p:attrName>
                                        </p:attrNameLst>
                                      </p:cBhvr>
                                      <p:to>
                                        <p:strVal val="visible"/>
                                      </p:to>
                                    </p:set>
                                    <p:anim calcmode="lin" valueType="num">
                                      <p:cBhvr additive="base">
                                        <p:cTn id="43" dur="500" fill="hold"/>
                                        <p:tgtEl>
                                          <p:spTgt spid="43014">
                                            <p:txEl>
                                              <p:charRg st="0"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3014">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3013">
                                            <p:txEl>
                                              <p:charRg st="0" end="6"/>
                                            </p:txEl>
                                          </p:spTgt>
                                        </p:tgtEl>
                                        <p:attrNameLst>
                                          <p:attrName>style.visibility</p:attrName>
                                        </p:attrNameLst>
                                      </p:cBhvr>
                                      <p:to>
                                        <p:strVal val="visible"/>
                                      </p:to>
                                    </p:set>
                                    <p:anim calcmode="lin" valueType="num">
                                      <p:cBhvr additive="base">
                                        <p:cTn id="49" dur="500" fill="hold"/>
                                        <p:tgtEl>
                                          <p:spTgt spid="43013">
                                            <p:txEl>
                                              <p:charRg st="0"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3013">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3018">
                                            <p:txEl>
                                              <p:charRg st="0" end="9"/>
                                            </p:txEl>
                                          </p:spTgt>
                                        </p:tgtEl>
                                        <p:attrNameLst>
                                          <p:attrName>style.visibility</p:attrName>
                                        </p:attrNameLst>
                                      </p:cBhvr>
                                      <p:to>
                                        <p:strVal val="visible"/>
                                      </p:to>
                                    </p:set>
                                    <p:anim calcmode="lin" valueType="num">
                                      <p:cBhvr additive="base">
                                        <p:cTn id="55" dur="500" fill="hold"/>
                                        <p:tgtEl>
                                          <p:spTgt spid="43018">
                                            <p:txEl>
                                              <p:charRg st="0"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3018">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3017">
                                            <p:txEl>
                                              <p:charRg st="0" end="6"/>
                                            </p:txEl>
                                          </p:spTgt>
                                        </p:tgtEl>
                                        <p:attrNameLst>
                                          <p:attrName>style.visibility</p:attrName>
                                        </p:attrNameLst>
                                      </p:cBhvr>
                                      <p:to>
                                        <p:strVal val="visible"/>
                                      </p:to>
                                    </p:set>
                                    <p:anim calcmode="lin" valueType="num">
                                      <p:cBhvr additive="base">
                                        <p:cTn id="61" dur="500" fill="hold"/>
                                        <p:tgtEl>
                                          <p:spTgt spid="43017">
                                            <p:txEl>
                                              <p:charRg st="0" end="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3017">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3022">
                                            <p:txEl>
                                              <p:charRg st="0" end="4"/>
                                            </p:txEl>
                                          </p:spTgt>
                                        </p:tgtEl>
                                        <p:attrNameLst>
                                          <p:attrName>style.visibility</p:attrName>
                                        </p:attrNameLst>
                                      </p:cBhvr>
                                      <p:to>
                                        <p:strVal val="visible"/>
                                      </p:to>
                                    </p:set>
                                    <p:anim calcmode="lin" valueType="num">
                                      <p:cBhvr additive="base">
                                        <p:cTn id="67" dur="500" fill="hold"/>
                                        <p:tgtEl>
                                          <p:spTgt spid="43022">
                                            <p:txEl>
                                              <p:charRg st="0"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3022">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3021">
                                            <p:txEl>
                                              <p:charRg st="0" end="5"/>
                                            </p:txEl>
                                          </p:spTgt>
                                        </p:tgtEl>
                                        <p:attrNameLst>
                                          <p:attrName>style.visibility</p:attrName>
                                        </p:attrNameLst>
                                      </p:cBhvr>
                                      <p:to>
                                        <p:strVal val="visible"/>
                                      </p:to>
                                    </p:set>
                                    <p:anim calcmode="lin" valueType="num">
                                      <p:cBhvr additive="base">
                                        <p:cTn id="73" dur="500" fill="hold"/>
                                        <p:tgtEl>
                                          <p:spTgt spid="43021">
                                            <p:txEl>
                                              <p:charRg st="0" end="5"/>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3021">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43026">
                                            <p:txEl>
                                              <p:charRg st="0" end="3"/>
                                            </p:txEl>
                                          </p:spTgt>
                                        </p:tgtEl>
                                        <p:attrNameLst>
                                          <p:attrName>style.visibility</p:attrName>
                                        </p:attrNameLst>
                                      </p:cBhvr>
                                      <p:to>
                                        <p:strVal val="visible"/>
                                      </p:to>
                                    </p:set>
                                    <p:anim calcmode="lin" valueType="num">
                                      <p:cBhvr additive="base">
                                        <p:cTn id="79" dur="500" fill="hold"/>
                                        <p:tgtEl>
                                          <p:spTgt spid="43026">
                                            <p:txEl>
                                              <p:charRg st="0" end="3"/>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3026">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3025">
                                            <p:txEl>
                                              <p:charRg st="0" end="6"/>
                                            </p:txEl>
                                          </p:spTgt>
                                        </p:tgtEl>
                                        <p:attrNameLst>
                                          <p:attrName>style.visibility</p:attrName>
                                        </p:attrNameLst>
                                      </p:cBhvr>
                                      <p:to>
                                        <p:strVal val="visible"/>
                                      </p:to>
                                    </p:set>
                                    <p:anim calcmode="lin" valueType="num">
                                      <p:cBhvr additive="base">
                                        <p:cTn id="85" dur="500" fill="hold"/>
                                        <p:tgtEl>
                                          <p:spTgt spid="43025">
                                            <p:txEl>
                                              <p:charRg st="0" end="6"/>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3025">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43030">
                                            <p:txEl>
                                              <p:charRg st="0" end="3"/>
                                            </p:txEl>
                                          </p:spTgt>
                                        </p:tgtEl>
                                        <p:attrNameLst>
                                          <p:attrName>style.visibility</p:attrName>
                                        </p:attrNameLst>
                                      </p:cBhvr>
                                      <p:to>
                                        <p:strVal val="visible"/>
                                      </p:to>
                                    </p:set>
                                    <p:anim calcmode="lin" valueType="num">
                                      <p:cBhvr additive="base">
                                        <p:cTn id="91" dur="500" fill="hold"/>
                                        <p:tgtEl>
                                          <p:spTgt spid="43030">
                                            <p:txEl>
                                              <p:charRg st="0" end="3"/>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43030">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43029">
                                            <p:txEl>
                                              <p:charRg st="0" end="5"/>
                                            </p:txEl>
                                          </p:spTgt>
                                        </p:tgtEl>
                                        <p:attrNameLst>
                                          <p:attrName>style.visibility</p:attrName>
                                        </p:attrNameLst>
                                      </p:cBhvr>
                                      <p:to>
                                        <p:strVal val="visible"/>
                                      </p:to>
                                    </p:set>
                                    <p:anim calcmode="lin" valueType="num">
                                      <p:cBhvr additive="base">
                                        <p:cTn id="97" dur="500" fill="hold"/>
                                        <p:tgtEl>
                                          <p:spTgt spid="43029">
                                            <p:txEl>
                                              <p:charRg st="0" end="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43029">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43032">
                                            <p:txEl>
                                              <p:charRg st="0" end="12"/>
                                            </p:txEl>
                                          </p:spTgt>
                                        </p:tgtEl>
                                        <p:attrNameLst>
                                          <p:attrName>style.visibility</p:attrName>
                                        </p:attrNameLst>
                                      </p:cBhvr>
                                      <p:to>
                                        <p:strVal val="visible"/>
                                      </p:to>
                                    </p:set>
                                    <p:anim calcmode="lin" valueType="num">
                                      <p:cBhvr additive="base">
                                        <p:cTn id="103" dur="500" fill="hold"/>
                                        <p:tgtEl>
                                          <p:spTgt spid="43032">
                                            <p:txEl>
                                              <p:charRg st="0" end="12"/>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43032">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3111374441,3891050981&amp;fm=21&amp;gp=0[1]"/>
          <p:cNvPicPr>
            <a:picLocks noChangeAspect="1"/>
          </p:cNvPicPr>
          <p:nvPr/>
        </p:nvPicPr>
        <p:blipFill>
          <a:blip r:embed="rId1"/>
          <a:stretch>
            <a:fillRect/>
          </a:stretch>
        </p:blipFill>
        <p:spPr>
          <a:xfrm>
            <a:off x="-27305" y="-26670"/>
            <a:ext cx="6088380" cy="3806190"/>
          </a:xfrm>
          <a:prstGeom prst="rect">
            <a:avLst/>
          </a:prstGeom>
        </p:spPr>
      </p:pic>
      <p:pic>
        <p:nvPicPr>
          <p:cNvPr id="3" name="图片 2" descr="u=2494037581,2311290172&amp;fm=21&amp;gp=0[1]"/>
          <p:cNvPicPr>
            <a:picLocks noChangeAspect="1"/>
          </p:cNvPicPr>
          <p:nvPr/>
        </p:nvPicPr>
        <p:blipFill>
          <a:blip r:embed="rId2"/>
          <a:stretch>
            <a:fillRect/>
          </a:stretch>
        </p:blipFill>
        <p:spPr>
          <a:xfrm>
            <a:off x="4459605" y="3779520"/>
            <a:ext cx="4671695" cy="3068955"/>
          </a:xfrm>
          <a:prstGeom prst="rect">
            <a:avLst/>
          </a:prstGeom>
        </p:spPr>
      </p:pic>
      <p:pic>
        <p:nvPicPr>
          <p:cNvPr id="4" name="图片 3" descr="u=806281946,677503677&amp;fm=21&amp;gp=0[1]"/>
          <p:cNvPicPr>
            <a:picLocks noChangeAspect="1"/>
          </p:cNvPicPr>
          <p:nvPr/>
        </p:nvPicPr>
        <p:blipFill>
          <a:blip r:embed="rId3"/>
          <a:stretch>
            <a:fillRect/>
          </a:stretch>
        </p:blipFill>
        <p:spPr>
          <a:xfrm>
            <a:off x="-27305" y="3725545"/>
            <a:ext cx="4486910" cy="3122930"/>
          </a:xfrm>
          <a:prstGeom prst="rect">
            <a:avLst/>
          </a:prstGeom>
        </p:spPr>
      </p:pic>
      <p:pic>
        <p:nvPicPr>
          <p:cNvPr id="5" name="图片 4" descr="u=3940722390,1553785757&amp;fm=21&amp;gp=0[1]"/>
          <p:cNvPicPr>
            <a:picLocks noChangeAspect="1"/>
          </p:cNvPicPr>
          <p:nvPr/>
        </p:nvPicPr>
        <p:blipFill>
          <a:blip r:embed="rId4"/>
          <a:stretch>
            <a:fillRect/>
          </a:stretch>
        </p:blipFill>
        <p:spPr>
          <a:xfrm>
            <a:off x="6061075" y="-26670"/>
            <a:ext cx="3104515" cy="375158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u=3408116492,2658127988&amp;fm=21&amp;gp=0[1]"/>
          <p:cNvPicPr>
            <a:picLocks noChangeAspect="1"/>
          </p:cNvPicPr>
          <p:nvPr/>
        </p:nvPicPr>
        <p:blipFill>
          <a:blip r:embed="rId1"/>
          <a:stretch>
            <a:fillRect/>
          </a:stretch>
        </p:blipFill>
        <p:spPr>
          <a:xfrm>
            <a:off x="8890" y="-1270"/>
            <a:ext cx="9111615" cy="6819265"/>
          </a:xfrm>
          <a:prstGeom prst="rect">
            <a:avLst/>
          </a:prstGeom>
        </p:spPr>
      </p:pic>
      <p:sp>
        <p:nvSpPr>
          <p:cNvPr id="2" name="文本框 1"/>
          <p:cNvSpPr txBox="1"/>
          <p:nvPr/>
        </p:nvSpPr>
        <p:spPr>
          <a:xfrm>
            <a:off x="1010920" y="723265"/>
            <a:ext cx="6108065" cy="1432560"/>
          </a:xfrm>
          <a:prstGeom prst="rect">
            <a:avLst/>
          </a:prstGeom>
          <a:noFill/>
        </p:spPr>
        <p:txBody>
          <a:bodyPr wrap="square" rtlCol="0">
            <a:spAutoFit/>
          </a:bodyPr>
          <a:p>
            <a:r>
              <a:rPr lang="zh-CN" altLang="en-US" sz="4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请你们谈谈自己的梦想，并说说产生梦想的原因。</a:t>
            </a:r>
            <a:endParaRPr lang="zh-CN" altLang="en-US" sz="4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2225" y="5715"/>
            <a:ext cx="4433570" cy="1454785"/>
          </a:xfrm>
          <a:prstGeom prst="rect">
            <a:avLst/>
          </a:prstGeom>
        </p:spPr>
      </p:pic>
      <p:sp>
        <p:nvSpPr>
          <p:cNvPr id="4" name="文本框 3"/>
          <p:cNvSpPr txBox="1"/>
          <p:nvPr/>
        </p:nvSpPr>
        <p:spPr>
          <a:xfrm>
            <a:off x="-22225" y="1460500"/>
            <a:ext cx="5976620" cy="5460365"/>
          </a:xfrm>
          <a:prstGeom prst="rect">
            <a:avLst/>
          </a:prstGeom>
          <a:noFill/>
        </p:spPr>
        <p:txBody>
          <a:bodyPr wrap="square" rtlCol="0">
            <a:spAutoFit/>
          </a:bodyPr>
          <a:p>
            <a:r>
              <a:rPr lang="zh-CN" altLang="en-US" sz="3200"/>
              <a:t>迟子建，女，1964年出生于黑龙江省漠河县。1983年开始文学创作，1990年加入中国作家协会。主要作品有《晨钟响彻黄昏》、《越过云层的晴朗》、《北极村童话》、《雾月牛栏》、《伤怀之美》《我的世界下雪了》。作品荣获“鲁迅文学奖”“冰心散文奖”“茅盾文学奖”等文学大奖，是当代中国具有广泛影响力的作家之一。</a:t>
            </a:r>
            <a:endParaRPr lang="zh-CN" altLang="en-US" sz="3200"/>
          </a:p>
        </p:txBody>
      </p:sp>
      <p:pic>
        <p:nvPicPr>
          <p:cNvPr id="6" name="图片 5" descr="u=1406586345,3244330247&amp;fm=21&amp;gp=0[1]"/>
          <p:cNvPicPr>
            <a:picLocks noChangeAspect="1"/>
          </p:cNvPicPr>
          <p:nvPr/>
        </p:nvPicPr>
        <p:blipFill>
          <a:blip r:embed="rId2"/>
          <a:stretch>
            <a:fillRect/>
          </a:stretch>
        </p:blipFill>
        <p:spPr>
          <a:xfrm>
            <a:off x="5954395" y="1604645"/>
            <a:ext cx="3106420" cy="52266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28" name="图片 8227" descr="宽形长板2"/>
          <p:cNvPicPr>
            <a:picLocks noChangeAspect="1"/>
          </p:cNvPicPr>
          <p:nvPr/>
        </p:nvPicPr>
        <p:blipFill>
          <a:blip r:embed="rId1">
            <a:clrChange>
              <a:clrFrom>
                <a:srgbClr val="FFFFFF"/>
              </a:clrFrom>
              <a:clrTo>
                <a:srgbClr val="FFFFFF">
                  <a:alpha val="0"/>
                </a:srgbClr>
              </a:clrTo>
            </a:clrChange>
          </a:blip>
          <a:stretch>
            <a:fillRect/>
          </a:stretch>
        </p:blipFill>
        <p:spPr>
          <a:xfrm>
            <a:off x="25718" y="-26035"/>
            <a:ext cx="5486400" cy="1776413"/>
          </a:xfrm>
          <a:prstGeom prst="rect">
            <a:avLst/>
          </a:prstGeom>
          <a:noFill/>
          <a:ln w="9525">
            <a:noFill/>
          </a:ln>
        </p:spPr>
      </p:pic>
      <p:sp>
        <p:nvSpPr>
          <p:cNvPr id="2" name="文本框 1"/>
          <p:cNvSpPr txBox="1"/>
          <p:nvPr/>
        </p:nvSpPr>
        <p:spPr>
          <a:xfrm>
            <a:off x="1484630" y="644525"/>
            <a:ext cx="2079625" cy="743585"/>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p>
            <a:r>
              <a:rPr lang="zh-CN" altLang="en-US" sz="4000">
                <a:solidFill>
                  <a:srgbClr val="FF0000"/>
                </a:solidFill>
                <a:effectLst/>
                <a:latin typeface="微软雅黑" panose="020B0503020204020204" charset="-122"/>
                <a:ea typeface="微软雅黑" panose="020B0503020204020204" charset="-122"/>
              </a:rPr>
              <a:t>认一认</a:t>
            </a:r>
            <a:endParaRPr lang="zh-CN" altLang="en-US" sz="4000">
              <a:solidFill>
                <a:srgbClr val="FF0000"/>
              </a:solidFill>
              <a:effectLst/>
              <a:latin typeface="微软雅黑" panose="020B0503020204020204" charset="-122"/>
              <a:ea typeface="微软雅黑" panose="020B0503020204020204" charset="-122"/>
            </a:endParaRPr>
          </a:p>
        </p:txBody>
      </p:sp>
      <p:sp>
        <p:nvSpPr>
          <p:cNvPr id="3" name="文本框 2"/>
          <p:cNvSpPr txBox="1"/>
          <p:nvPr/>
        </p:nvSpPr>
        <p:spPr>
          <a:xfrm>
            <a:off x="801370" y="2171065"/>
            <a:ext cx="7541260" cy="3082925"/>
          </a:xfrm>
          <a:prstGeom prst="rect">
            <a:avLst/>
          </a:prstGeom>
          <a:noFill/>
        </p:spPr>
        <p:txBody>
          <a:bodyPr wrap="square" rtlCol="0">
            <a:spAutoFit/>
          </a:bodyPr>
          <a:p>
            <a:r>
              <a:rPr lang="zh-CN" altLang="en-US" sz="3200"/>
              <a:t>北</a:t>
            </a:r>
            <a:r>
              <a:rPr lang="zh-CN" altLang="en-US" sz="3200">
                <a:solidFill>
                  <a:srgbClr val="FF0000"/>
                </a:solidFill>
              </a:rPr>
              <a:t>纬  </a:t>
            </a:r>
            <a:r>
              <a:rPr lang="zh-CN" altLang="en-US" sz="3200"/>
              <a:t>    木刻</a:t>
            </a:r>
            <a:r>
              <a:rPr lang="zh-CN" altLang="en-US" sz="3200">
                <a:solidFill>
                  <a:srgbClr val="FF0000"/>
                </a:solidFill>
              </a:rPr>
              <a:t>楞</a:t>
            </a:r>
            <a:r>
              <a:rPr lang="zh-CN" altLang="en-US" sz="3200"/>
              <a:t>    </a:t>
            </a:r>
            <a:r>
              <a:rPr lang="zh-CN" altLang="en-US" sz="3200">
                <a:solidFill>
                  <a:srgbClr val="FF0000"/>
                </a:solidFill>
              </a:rPr>
              <a:t>矢</a:t>
            </a:r>
            <a:r>
              <a:rPr lang="zh-CN" altLang="en-US" sz="3200"/>
              <a:t>车菊    </a:t>
            </a:r>
            <a:r>
              <a:rPr lang="zh-CN" altLang="en-US" sz="3200">
                <a:solidFill>
                  <a:srgbClr val="FF0000"/>
                </a:solidFill>
              </a:rPr>
              <a:t>憔悴 </a:t>
            </a:r>
            <a:r>
              <a:rPr lang="zh-CN" altLang="en-US" sz="3200"/>
              <a:t>  </a:t>
            </a:r>
            <a:r>
              <a:rPr lang="zh-CN" altLang="en-US" sz="3200">
                <a:solidFill>
                  <a:srgbClr val="FF0000"/>
                </a:solidFill>
              </a:rPr>
              <a:t>凋零 </a:t>
            </a:r>
            <a:r>
              <a:rPr lang="zh-CN" altLang="en-US" sz="3200"/>
              <a:t>     </a:t>
            </a:r>
            <a:endParaRPr lang="zh-CN" altLang="en-US" sz="3200"/>
          </a:p>
          <a:p>
            <a:endParaRPr lang="zh-CN" altLang="en-US" sz="3200"/>
          </a:p>
          <a:p>
            <a:r>
              <a:rPr lang="zh-CN" altLang="en-US" sz="3200"/>
              <a:t>震</a:t>
            </a:r>
            <a:r>
              <a:rPr lang="zh-CN" altLang="en-US" sz="3200">
                <a:solidFill>
                  <a:srgbClr val="FF0000"/>
                </a:solidFill>
              </a:rPr>
              <a:t>撼</a:t>
            </a:r>
            <a:r>
              <a:rPr lang="zh-CN" altLang="en-US" sz="3200"/>
              <a:t>       </a:t>
            </a:r>
            <a:r>
              <a:rPr lang="zh-CN" altLang="en-US" sz="3200">
                <a:solidFill>
                  <a:srgbClr val="FF0000"/>
                </a:solidFill>
              </a:rPr>
              <a:t>淳</a:t>
            </a:r>
            <a:r>
              <a:rPr lang="zh-CN" altLang="en-US" sz="3200"/>
              <a:t>朴        </a:t>
            </a:r>
            <a:r>
              <a:rPr lang="zh-CN" altLang="en-US" sz="3200">
                <a:solidFill>
                  <a:srgbClr val="FF0000"/>
                </a:solidFill>
              </a:rPr>
              <a:t>喧</a:t>
            </a:r>
            <a:r>
              <a:rPr lang="zh-CN" altLang="en-US" sz="3200"/>
              <a:t>哗        </a:t>
            </a:r>
            <a:r>
              <a:rPr lang="zh-CN" altLang="en-US" sz="3200">
                <a:solidFill>
                  <a:srgbClr val="FF0000"/>
                </a:solidFill>
              </a:rPr>
              <a:t>绚</a:t>
            </a:r>
            <a:r>
              <a:rPr lang="zh-CN" altLang="en-US" sz="3200"/>
              <a:t>丽     妖</a:t>
            </a:r>
            <a:r>
              <a:rPr lang="zh-CN" altLang="en-US" sz="3200">
                <a:solidFill>
                  <a:srgbClr val="FF0000"/>
                </a:solidFill>
              </a:rPr>
              <a:t>娆 </a:t>
            </a:r>
            <a:r>
              <a:rPr lang="zh-CN" altLang="en-US" sz="3200"/>
              <a:t>         </a:t>
            </a:r>
            <a:endParaRPr lang="zh-CN" altLang="en-US" sz="3200"/>
          </a:p>
          <a:p>
            <a:endParaRPr lang="zh-CN" altLang="en-US" sz="3200"/>
          </a:p>
          <a:p>
            <a:r>
              <a:rPr lang="zh-CN" altLang="en-US" sz="3200"/>
              <a:t>气</a:t>
            </a:r>
            <a:r>
              <a:rPr lang="zh-CN" altLang="en-US" sz="3200">
                <a:solidFill>
                  <a:srgbClr val="FF0000"/>
                </a:solidFill>
              </a:rPr>
              <a:t>韵 </a:t>
            </a:r>
            <a:r>
              <a:rPr lang="zh-CN" altLang="en-US" sz="3200"/>
              <a:t>      </a:t>
            </a:r>
            <a:r>
              <a:rPr lang="zh-CN" altLang="en-US" sz="3200">
                <a:solidFill>
                  <a:srgbClr val="FF0000"/>
                </a:solidFill>
              </a:rPr>
              <a:t>斑斓</a:t>
            </a:r>
            <a:r>
              <a:rPr lang="zh-CN" altLang="en-US" sz="3200"/>
              <a:t>        </a:t>
            </a:r>
            <a:r>
              <a:rPr lang="zh-CN" altLang="en-US" sz="3200">
                <a:solidFill>
                  <a:srgbClr val="FF0000"/>
                </a:solidFill>
              </a:rPr>
              <a:t>率</a:t>
            </a:r>
            <a:r>
              <a:rPr lang="zh-CN" altLang="en-US" sz="3200"/>
              <a:t>真         不期而至</a:t>
            </a:r>
            <a:endParaRPr lang="zh-CN" altLang="en-US" sz="3200"/>
          </a:p>
          <a:p>
            <a:endParaRPr lang="zh-CN" altLang="en-US"/>
          </a:p>
          <a:p>
            <a:endParaRPr lang="zh-CN" altLang="en-US"/>
          </a:p>
        </p:txBody>
      </p:sp>
      <p:sp>
        <p:nvSpPr>
          <p:cNvPr id="4" name="文本框 3"/>
          <p:cNvSpPr txBox="1"/>
          <p:nvPr/>
        </p:nvSpPr>
        <p:spPr>
          <a:xfrm>
            <a:off x="1142365" y="1829435"/>
            <a:ext cx="946785" cy="521970"/>
          </a:xfrm>
          <a:prstGeom prst="rect">
            <a:avLst/>
          </a:prstGeom>
          <a:noFill/>
        </p:spPr>
        <p:txBody>
          <a:bodyPr wrap="square" rtlCol="0">
            <a:spAutoFit/>
          </a:bodyPr>
          <a:p>
            <a:r>
              <a:rPr lang="en-US" altLang="zh-CN" sz="2800"/>
              <a:t>wěi</a:t>
            </a:r>
            <a:endParaRPr lang="en-US" altLang="zh-CN" sz="2800"/>
          </a:p>
        </p:txBody>
      </p:sp>
      <p:sp>
        <p:nvSpPr>
          <p:cNvPr id="5" name="文本框 4"/>
          <p:cNvSpPr txBox="1"/>
          <p:nvPr/>
        </p:nvSpPr>
        <p:spPr>
          <a:xfrm>
            <a:off x="2853690" y="1829435"/>
            <a:ext cx="1053465" cy="521970"/>
          </a:xfrm>
          <a:prstGeom prst="rect">
            <a:avLst/>
          </a:prstGeom>
          <a:noFill/>
        </p:spPr>
        <p:txBody>
          <a:bodyPr wrap="square" rtlCol="0">
            <a:spAutoFit/>
          </a:bodyPr>
          <a:p>
            <a:r>
              <a:rPr lang="en-US" altLang="zh-CN" sz="2800"/>
              <a:t>léng</a:t>
            </a:r>
            <a:endParaRPr lang="en-US" altLang="zh-CN" sz="2800"/>
          </a:p>
        </p:txBody>
      </p:sp>
      <p:sp>
        <p:nvSpPr>
          <p:cNvPr id="6" name="文本框 5"/>
          <p:cNvSpPr txBox="1"/>
          <p:nvPr/>
        </p:nvSpPr>
        <p:spPr>
          <a:xfrm>
            <a:off x="3815080" y="1829435"/>
            <a:ext cx="592455" cy="521970"/>
          </a:xfrm>
          <a:prstGeom prst="rect">
            <a:avLst/>
          </a:prstGeom>
          <a:noFill/>
        </p:spPr>
        <p:txBody>
          <a:bodyPr wrap="square" rtlCol="0">
            <a:spAutoFit/>
          </a:bodyPr>
          <a:p>
            <a:r>
              <a:rPr lang="en-US" altLang="zh-CN" sz="2800"/>
              <a:t>shǐ</a:t>
            </a:r>
            <a:endParaRPr lang="en-US" altLang="zh-CN" sz="2800"/>
          </a:p>
        </p:txBody>
      </p:sp>
      <p:sp>
        <p:nvSpPr>
          <p:cNvPr id="7" name="文本框 6"/>
          <p:cNvSpPr txBox="1"/>
          <p:nvPr/>
        </p:nvSpPr>
        <p:spPr>
          <a:xfrm>
            <a:off x="5025390" y="1829435"/>
            <a:ext cx="1461770" cy="521970"/>
          </a:xfrm>
          <a:prstGeom prst="rect">
            <a:avLst/>
          </a:prstGeom>
          <a:noFill/>
        </p:spPr>
        <p:txBody>
          <a:bodyPr wrap="square" rtlCol="0">
            <a:spAutoFit/>
          </a:bodyPr>
          <a:p>
            <a:r>
              <a:rPr lang="en-US" altLang="zh-CN" sz="2800"/>
              <a:t>qiáo cuì</a:t>
            </a:r>
            <a:endParaRPr lang="en-US" altLang="zh-CN" sz="2800"/>
          </a:p>
        </p:txBody>
      </p:sp>
      <p:sp>
        <p:nvSpPr>
          <p:cNvPr id="8" name="文本框 7"/>
          <p:cNvSpPr txBox="1"/>
          <p:nvPr/>
        </p:nvSpPr>
        <p:spPr>
          <a:xfrm>
            <a:off x="6329045" y="1829435"/>
            <a:ext cx="1631315" cy="521970"/>
          </a:xfrm>
          <a:prstGeom prst="rect">
            <a:avLst/>
          </a:prstGeom>
          <a:noFill/>
        </p:spPr>
        <p:txBody>
          <a:bodyPr wrap="square" rtlCol="0">
            <a:spAutoFit/>
          </a:bodyPr>
          <a:p>
            <a:r>
              <a:rPr lang="en-US" altLang="zh-CN" sz="2800"/>
              <a:t>diāo líng</a:t>
            </a:r>
            <a:endParaRPr lang="en-US" altLang="zh-CN" sz="2800"/>
          </a:p>
        </p:txBody>
      </p:sp>
      <p:sp>
        <p:nvSpPr>
          <p:cNvPr id="9" name="文本框 8"/>
          <p:cNvSpPr txBox="1"/>
          <p:nvPr/>
        </p:nvSpPr>
        <p:spPr>
          <a:xfrm>
            <a:off x="1142365" y="2790190"/>
            <a:ext cx="882650" cy="521970"/>
          </a:xfrm>
          <a:prstGeom prst="rect">
            <a:avLst/>
          </a:prstGeom>
          <a:noFill/>
        </p:spPr>
        <p:txBody>
          <a:bodyPr wrap="square" rtlCol="0">
            <a:spAutoFit/>
          </a:bodyPr>
          <a:p>
            <a:r>
              <a:rPr lang="en-US" altLang="zh-CN" sz="2800"/>
              <a:t>hàn</a:t>
            </a:r>
            <a:endParaRPr lang="en-US" altLang="zh-CN" sz="2800"/>
          </a:p>
        </p:txBody>
      </p:sp>
      <p:sp>
        <p:nvSpPr>
          <p:cNvPr id="10" name="文本框 9"/>
          <p:cNvSpPr txBox="1"/>
          <p:nvPr/>
        </p:nvSpPr>
        <p:spPr>
          <a:xfrm>
            <a:off x="2089150" y="2790190"/>
            <a:ext cx="1381760" cy="521970"/>
          </a:xfrm>
          <a:prstGeom prst="rect">
            <a:avLst/>
          </a:prstGeom>
          <a:noFill/>
        </p:spPr>
        <p:txBody>
          <a:bodyPr wrap="square" rtlCol="0">
            <a:spAutoFit/>
          </a:bodyPr>
          <a:p>
            <a:r>
              <a:rPr lang="en-US" altLang="zh-CN" sz="2800"/>
              <a:t>chún</a:t>
            </a:r>
            <a:endParaRPr lang="en-US" altLang="zh-CN" sz="2800"/>
          </a:p>
        </p:txBody>
      </p:sp>
      <p:sp>
        <p:nvSpPr>
          <p:cNvPr id="11" name="文本框 10"/>
          <p:cNvSpPr txBox="1"/>
          <p:nvPr/>
        </p:nvSpPr>
        <p:spPr>
          <a:xfrm>
            <a:off x="3669030" y="2790190"/>
            <a:ext cx="988060" cy="521970"/>
          </a:xfrm>
          <a:prstGeom prst="rect">
            <a:avLst/>
          </a:prstGeom>
          <a:noFill/>
        </p:spPr>
        <p:txBody>
          <a:bodyPr wrap="square" rtlCol="0">
            <a:spAutoFit/>
          </a:bodyPr>
          <a:p>
            <a:r>
              <a:rPr lang="en-US" altLang="zh-CN" sz="2800"/>
              <a:t>xuān</a:t>
            </a:r>
            <a:endParaRPr lang="en-US" altLang="zh-CN" sz="2800"/>
          </a:p>
        </p:txBody>
      </p:sp>
      <p:sp>
        <p:nvSpPr>
          <p:cNvPr id="12" name="文本框 11"/>
          <p:cNvSpPr txBox="1"/>
          <p:nvPr/>
        </p:nvSpPr>
        <p:spPr>
          <a:xfrm>
            <a:off x="5394325" y="2790190"/>
            <a:ext cx="1092835" cy="521970"/>
          </a:xfrm>
          <a:prstGeom prst="rect">
            <a:avLst/>
          </a:prstGeom>
          <a:noFill/>
        </p:spPr>
        <p:txBody>
          <a:bodyPr wrap="square" rtlCol="0">
            <a:spAutoFit/>
          </a:bodyPr>
          <a:p>
            <a:r>
              <a:rPr lang="en-US" altLang="zh-CN" sz="2800"/>
              <a:t>xuàn</a:t>
            </a:r>
            <a:endParaRPr lang="en-US" altLang="zh-CN" sz="2800"/>
          </a:p>
        </p:txBody>
      </p:sp>
      <p:sp>
        <p:nvSpPr>
          <p:cNvPr id="13" name="文本框 12"/>
          <p:cNvSpPr txBox="1"/>
          <p:nvPr/>
        </p:nvSpPr>
        <p:spPr>
          <a:xfrm>
            <a:off x="6920230" y="2790190"/>
            <a:ext cx="1040130" cy="521970"/>
          </a:xfrm>
          <a:prstGeom prst="rect">
            <a:avLst/>
          </a:prstGeom>
          <a:noFill/>
        </p:spPr>
        <p:txBody>
          <a:bodyPr wrap="square" rtlCol="0">
            <a:spAutoFit/>
          </a:bodyPr>
          <a:p>
            <a:r>
              <a:rPr lang="en-US" altLang="zh-CN" sz="2800"/>
              <a:t>ráo</a:t>
            </a:r>
            <a:endParaRPr lang="en-US" altLang="zh-CN" sz="2800"/>
          </a:p>
        </p:txBody>
      </p:sp>
      <p:sp>
        <p:nvSpPr>
          <p:cNvPr id="14" name="文本框 13"/>
          <p:cNvSpPr txBox="1"/>
          <p:nvPr/>
        </p:nvSpPr>
        <p:spPr>
          <a:xfrm>
            <a:off x="1142365" y="3808095"/>
            <a:ext cx="882015" cy="521970"/>
          </a:xfrm>
          <a:prstGeom prst="rect">
            <a:avLst/>
          </a:prstGeom>
          <a:noFill/>
        </p:spPr>
        <p:txBody>
          <a:bodyPr wrap="square" rtlCol="0">
            <a:spAutoFit/>
          </a:bodyPr>
          <a:p>
            <a:r>
              <a:rPr lang="en-US" altLang="zh-CN" sz="2800"/>
              <a:t>yùn</a:t>
            </a:r>
            <a:endParaRPr lang="en-US" altLang="zh-CN" sz="2800"/>
          </a:p>
        </p:txBody>
      </p:sp>
      <p:sp>
        <p:nvSpPr>
          <p:cNvPr id="15" name="文本框 14"/>
          <p:cNvSpPr txBox="1"/>
          <p:nvPr/>
        </p:nvSpPr>
        <p:spPr>
          <a:xfrm>
            <a:off x="2089150" y="3808095"/>
            <a:ext cx="1632585" cy="521970"/>
          </a:xfrm>
          <a:prstGeom prst="rect">
            <a:avLst/>
          </a:prstGeom>
          <a:noFill/>
        </p:spPr>
        <p:txBody>
          <a:bodyPr wrap="square" rtlCol="0">
            <a:spAutoFit/>
          </a:bodyPr>
          <a:p>
            <a:r>
              <a:rPr lang="en-US" altLang="zh-CN" sz="2800"/>
              <a:t>bān lán</a:t>
            </a:r>
            <a:endParaRPr lang="en-US" altLang="zh-CN" sz="2800"/>
          </a:p>
        </p:txBody>
      </p:sp>
      <p:sp>
        <p:nvSpPr>
          <p:cNvPr id="16" name="文本框 15"/>
          <p:cNvSpPr txBox="1"/>
          <p:nvPr/>
        </p:nvSpPr>
        <p:spPr>
          <a:xfrm>
            <a:off x="3721735" y="3808095"/>
            <a:ext cx="1461770" cy="521970"/>
          </a:xfrm>
          <a:prstGeom prst="rect">
            <a:avLst/>
          </a:prstGeom>
          <a:noFill/>
        </p:spPr>
        <p:txBody>
          <a:bodyPr wrap="square" rtlCol="0">
            <a:spAutoFit/>
          </a:bodyPr>
          <a:p>
            <a:r>
              <a:rPr lang="en-US" altLang="zh-CN" sz="2800"/>
              <a:t>shuài</a:t>
            </a:r>
            <a:endParaRPr lang="en-US" altLang="zh-CN" sz="2800"/>
          </a:p>
        </p:txBody>
      </p:sp>
      <p:pic>
        <p:nvPicPr>
          <p:cNvPr id="17" name="图片 16"/>
          <p:cNvPicPr>
            <a:picLocks noChangeAspect="1"/>
          </p:cNvPicPr>
          <p:nvPr/>
        </p:nvPicPr>
        <p:blipFill>
          <a:blip r:embed="rId2"/>
          <a:stretch>
            <a:fillRect/>
          </a:stretch>
        </p:blipFill>
        <p:spPr>
          <a:xfrm>
            <a:off x="814070" y="4698365"/>
            <a:ext cx="3931920" cy="2095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文本框 5122"/>
          <p:cNvSpPr txBox="1"/>
          <p:nvPr/>
        </p:nvSpPr>
        <p:spPr>
          <a:xfrm>
            <a:off x="689610" y="412433"/>
            <a:ext cx="5060950" cy="579437"/>
          </a:xfrm>
          <a:prstGeom prst="rect">
            <a:avLst/>
          </a:prstGeom>
          <a:noFill/>
          <a:ln w="9525">
            <a:noFill/>
          </a:ln>
        </p:spPr>
        <p:txBody>
          <a:bodyPr wrap="none" anchor="t">
            <a:spAutoFit/>
          </a:bodyPr>
          <a:p>
            <a:pPr lvl="0">
              <a:spcBef>
                <a:spcPct val="20000"/>
              </a:spcBef>
            </a:pPr>
            <a:r>
              <a:rPr lang="zh-CN" altLang="en-US" sz="3200" dirty="0">
                <a:solidFill>
                  <a:srgbClr val="3333FF"/>
                </a:solidFill>
                <a:latin typeface="Times New Roman" panose="02020603050405020304" pitchFamily="18" charset="0"/>
                <a:ea typeface="隶书" pitchFamily="49" charset="-122"/>
              </a:rPr>
              <a:t>快速阅读，初步感知课文：</a:t>
            </a:r>
            <a:endParaRPr lang="zh-CN" altLang="en-US" sz="3200">
              <a:solidFill>
                <a:srgbClr val="3333FF"/>
              </a:solidFill>
              <a:latin typeface="Times New Roman" panose="02020603050405020304" pitchFamily="18" charset="0"/>
              <a:ea typeface="隶书" pitchFamily="49" charset="-122"/>
            </a:endParaRPr>
          </a:p>
        </p:txBody>
      </p:sp>
      <p:sp>
        <p:nvSpPr>
          <p:cNvPr id="2" name="文本框 1"/>
          <p:cNvSpPr txBox="1"/>
          <p:nvPr/>
        </p:nvSpPr>
        <p:spPr>
          <a:xfrm>
            <a:off x="1023620" y="1303020"/>
            <a:ext cx="5923280" cy="3383280"/>
          </a:xfrm>
          <a:prstGeom prst="rect">
            <a:avLst/>
          </a:prstGeom>
          <a:noFill/>
        </p:spPr>
        <p:txBody>
          <a:bodyPr wrap="square" rtlCol="0">
            <a:spAutoFit/>
          </a:bodyPr>
          <a:p>
            <a:r>
              <a:rPr lang="zh-CN" altLang="en-US" sz="3600"/>
              <a:t>课文主要讲了什么？</a:t>
            </a:r>
            <a:endParaRPr lang="zh-CN" altLang="en-US" sz="3600"/>
          </a:p>
          <a:p>
            <a:endParaRPr lang="zh-CN" altLang="en-US" sz="3600"/>
          </a:p>
          <a:p>
            <a:endParaRPr lang="zh-CN" altLang="en-US" sz="3600"/>
          </a:p>
          <a:p>
            <a:endParaRPr lang="zh-CN" altLang="en-US" sz="3600"/>
          </a:p>
          <a:p>
            <a:endParaRPr lang="zh-CN" altLang="en-US" sz="3600"/>
          </a:p>
          <a:p>
            <a:r>
              <a:rPr lang="zh-CN" altLang="en-US" sz="3600"/>
              <a:t>作者梦开始的地方在哪里？</a:t>
            </a:r>
            <a:endParaRPr lang="zh-CN" altLang="en-US" sz="3600"/>
          </a:p>
        </p:txBody>
      </p:sp>
      <p:pic>
        <p:nvPicPr>
          <p:cNvPr id="3" name="图片 2" descr="u=3483154710,1500451068&amp;fm=21&amp;gp=0[1]"/>
          <p:cNvPicPr>
            <a:picLocks noChangeAspect="1"/>
          </p:cNvPicPr>
          <p:nvPr/>
        </p:nvPicPr>
        <p:blipFill>
          <a:blip r:embed="rId1"/>
          <a:stretch>
            <a:fillRect/>
          </a:stretch>
        </p:blipFill>
        <p:spPr>
          <a:xfrm>
            <a:off x="11430" y="4778375"/>
            <a:ext cx="3723640" cy="2095500"/>
          </a:xfrm>
          <a:prstGeom prst="rect">
            <a:avLst/>
          </a:prstGeom>
          <a:effectLst>
            <a:softEdge rad="635000"/>
          </a:effectLst>
        </p:spPr>
      </p:pic>
      <p:sp>
        <p:nvSpPr>
          <p:cNvPr id="4" name="文本框 3"/>
          <p:cNvSpPr txBox="1"/>
          <p:nvPr/>
        </p:nvSpPr>
        <p:spPr>
          <a:xfrm>
            <a:off x="1023620" y="2197735"/>
            <a:ext cx="6619875" cy="948690"/>
          </a:xfrm>
          <a:prstGeom prst="rect">
            <a:avLst/>
          </a:prstGeom>
          <a:noFill/>
        </p:spPr>
        <p:txBody>
          <a:bodyPr wrap="square" rtlCol="0">
            <a:spAutoFit/>
          </a:bodyPr>
          <a:p>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回顾故乡对</a:t>
            </a:r>
            <a:r>
              <a:rPr lang="en-US" altLang="zh-CN"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a:t>
            </a:r>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我</a:t>
            </a:r>
            <a:r>
              <a:rPr lang="en-US" altLang="zh-CN"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a:t>
            </a:r>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在人生和文学上的影响，表达了</a:t>
            </a:r>
            <a:r>
              <a:rPr lang="en-US" altLang="zh-CN"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a:t>
            </a:r>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我</a:t>
            </a:r>
            <a:r>
              <a:rPr lang="en-US" altLang="zh-CN"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a:t>
            </a:r>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对故乡深深的眷恋之情。</a:t>
            </a:r>
            <a:endPar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文本框 4"/>
          <p:cNvSpPr txBox="1"/>
          <p:nvPr/>
        </p:nvSpPr>
        <p:spPr>
          <a:xfrm>
            <a:off x="3919855" y="4988560"/>
            <a:ext cx="2013585" cy="579120"/>
          </a:xfrm>
          <a:prstGeom prst="rect">
            <a:avLst/>
          </a:prstGeom>
          <a:noFill/>
        </p:spPr>
        <p:txBody>
          <a:bodyPr wrap="square" rtlCol="0">
            <a:spAutoFit/>
          </a:bodyPr>
          <a:p>
            <a:r>
              <a:rPr lang="zh-CN" altLang="en-US" sz="3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故乡</a:t>
            </a:r>
            <a:endParaRPr lang="zh-CN" altLang="en-US" sz="32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84200" y="550545"/>
            <a:ext cx="7628255" cy="624205"/>
          </a:xfrm>
          <a:prstGeom prst="rect">
            <a:avLst/>
          </a:prstGeom>
        </p:spPr>
      </p:pic>
      <p:pic>
        <p:nvPicPr>
          <p:cNvPr id="3" name="图片 2"/>
          <p:cNvPicPr>
            <a:picLocks noChangeAspect="1"/>
          </p:cNvPicPr>
          <p:nvPr/>
        </p:nvPicPr>
        <p:blipFill>
          <a:blip r:embed="rId2"/>
          <a:stretch>
            <a:fillRect/>
          </a:stretch>
        </p:blipFill>
        <p:spPr>
          <a:xfrm>
            <a:off x="584200" y="1610995"/>
            <a:ext cx="7628255" cy="581025"/>
          </a:xfrm>
          <a:prstGeom prst="rect">
            <a:avLst/>
          </a:prstGeom>
        </p:spPr>
      </p:pic>
      <p:pic>
        <p:nvPicPr>
          <p:cNvPr id="4" name="图片 3"/>
          <p:cNvPicPr>
            <a:picLocks noChangeAspect="1"/>
          </p:cNvPicPr>
          <p:nvPr/>
        </p:nvPicPr>
        <p:blipFill>
          <a:blip r:embed="rId3"/>
          <a:stretch>
            <a:fillRect/>
          </a:stretch>
        </p:blipFill>
        <p:spPr>
          <a:xfrm>
            <a:off x="584200" y="2663190"/>
            <a:ext cx="7627620" cy="1057275"/>
          </a:xfrm>
          <a:prstGeom prst="rect">
            <a:avLst/>
          </a:prstGeom>
        </p:spPr>
      </p:pic>
      <p:pic>
        <p:nvPicPr>
          <p:cNvPr id="5" name="图片 4"/>
          <p:cNvPicPr>
            <a:picLocks noChangeAspect="1"/>
          </p:cNvPicPr>
          <p:nvPr/>
        </p:nvPicPr>
        <p:blipFill>
          <a:blip r:embed="rId4"/>
          <a:stretch>
            <a:fillRect/>
          </a:stretch>
        </p:blipFill>
        <p:spPr>
          <a:xfrm>
            <a:off x="584200" y="4338320"/>
            <a:ext cx="7628890" cy="971550"/>
          </a:xfrm>
          <a:prstGeom prst="rect">
            <a:avLst/>
          </a:prstGeom>
        </p:spPr>
      </p:pic>
      <p:pic>
        <p:nvPicPr>
          <p:cNvPr id="6" name="图片 5"/>
          <p:cNvPicPr>
            <a:picLocks noChangeAspect="1"/>
          </p:cNvPicPr>
          <p:nvPr/>
        </p:nvPicPr>
        <p:blipFill>
          <a:blip r:embed="rId5"/>
          <a:stretch>
            <a:fillRect/>
          </a:stretch>
        </p:blipFill>
        <p:spPr>
          <a:xfrm>
            <a:off x="584200" y="5683250"/>
            <a:ext cx="7733030" cy="704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28625" y="564515"/>
            <a:ext cx="7650480" cy="621665"/>
          </a:xfrm>
          <a:prstGeom prst="rect">
            <a:avLst/>
          </a:prstGeom>
        </p:spPr>
      </p:pic>
      <p:pic>
        <p:nvPicPr>
          <p:cNvPr id="4" name="图片 3"/>
          <p:cNvPicPr>
            <a:picLocks noChangeAspect="1"/>
          </p:cNvPicPr>
          <p:nvPr/>
        </p:nvPicPr>
        <p:blipFill>
          <a:blip r:embed="rId2"/>
          <a:stretch>
            <a:fillRect/>
          </a:stretch>
        </p:blipFill>
        <p:spPr>
          <a:xfrm>
            <a:off x="428625" y="1929130"/>
            <a:ext cx="7650480" cy="554355"/>
          </a:xfrm>
          <a:prstGeom prst="rect">
            <a:avLst/>
          </a:prstGeom>
        </p:spPr>
      </p:pic>
      <p:pic>
        <p:nvPicPr>
          <p:cNvPr id="5" name="图片 4"/>
          <p:cNvPicPr>
            <a:picLocks noChangeAspect="1"/>
          </p:cNvPicPr>
          <p:nvPr/>
        </p:nvPicPr>
        <p:blipFill>
          <a:blip r:embed="rId3"/>
          <a:stretch>
            <a:fillRect/>
          </a:stretch>
        </p:blipFill>
        <p:spPr>
          <a:xfrm>
            <a:off x="428625" y="3023870"/>
            <a:ext cx="7650480" cy="600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1475</Words>
  <Application>WPS 演示</Application>
  <PresentationFormat>宽屏</PresentationFormat>
  <Paragraphs>158</Paragraphs>
  <Slides>26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微软雅黑</vt:lpstr>
      <vt:lpstr>Times New Roman</vt:lpstr>
      <vt:lpstr>隶书</vt:lpstr>
      <vt:lpstr>方正姚体</vt:lpstr>
      <vt:lpstr>黑体</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
  <dcterms:created xsi:type="dcterms:W3CDTF">2015-05-05T08:02:00Z</dcterms:created>
  <dcterms:modified xsi:type="dcterms:W3CDTF">2018-08-23T19:41:58Z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