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39"/>
  </p:notesMasterIdLst>
  <p:sldIdLst>
    <p:sldId id="358" r:id="rId4"/>
    <p:sldId id="359" r:id="rId5"/>
    <p:sldId id="281" r:id="rId6"/>
    <p:sldId id="481" r:id="rId7"/>
    <p:sldId id="482" r:id="rId8"/>
    <p:sldId id="483" r:id="rId9"/>
    <p:sldId id="484" r:id="rId10"/>
    <p:sldId id="485" r:id="rId11"/>
    <p:sldId id="486" r:id="rId12"/>
    <p:sldId id="487" r:id="rId13"/>
    <p:sldId id="488" r:id="rId14"/>
    <p:sldId id="489" r:id="rId15"/>
    <p:sldId id="490" r:id="rId16"/>
    <p:sldId id="491" r:id="rId17"/>
    <p:sldId id="522" r:id="rId18"/>
    <p:sldId id="523" r:id="rId19"/>
    <p:sldId id="378" r:id="rId20"/>
    <p:sldId id="553" r:id="rId21"/>
    <p:sldId id="554" r:id="rId22"/>
    <p:sldId id="555" r:id="rId23"/>
    <p:sldId id="557" r:id="rId24"/>
    <p:sldId id="558" r:id="rId25"/>
    <p:sldId id="559" r:id="rId26"/>
    <p:sldId id="560" r:id="rId27"/>
    <p:sldId id="561" r:id="rId28"/>
    <p:sldId id="562" r:id="rId29"/>
    <p:sldId id="563" r:id="rId30"/>
    <p:sldId id="564" r:id="rId31"/>
    <p:sldId id="565" r:id="rId32"/>
    <p:sldId id="566" r:id="rId33"/>
    <p:sldId id="567" r:id="rId34"/>
    <p:sldId id="568" r:id="rId35"/>
    <p:sldId id="569" r:id="rId36"/>
    <p:sldId id="570" r:id="rId37"/>
    <p:sldId id="520" r:id="rId38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6FF"/>
    <a:srgbClr val="00CCFF"/>
    <a:srgbClr val="0000FF"/>
    <a:srgbClr val="FF33CC"/>
    <a:srgbClr val="6F9824"/>
    <a:srgbClr val="8C3614"/>
    <a:srgbClr val="FFABAB"/>
    <a:srgbClr val="FFD1A3"/>
    <a:srgbClr val="E0EEC4"/>
    <a:srgbClr val="F0B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71"/>
  </p:normalViewPr>
  <p:slideViewPr>
    <p:cSldViewPr showGuides="1">
      <p:cViewPr>
        <p:scale>
          <a:sx n="66" d="100"/>
          <a:sy n="66" d="100"/>
        </p:scale>
        <p:origin x="-402" y="-1002"/>
      </p:cViewPr>
      <p:guideLst>
        <p:guide orient="horz" pos="164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EB385D17-32E4-4FC2-B659-984107A165D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2D967DC6-43D7-4CEF-BEC1-3A1C2C6BFB3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z="40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宋体-PUA" charset="-122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1650" y="323850"/>
            <a:ext cx="8140700" cy="485775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6"/>
            </p:custDataLst>
          </p:nvPr>
        </p:nvSpPr>
        <p:spPr>
          <a:xfrm>
            <a:off x="501650" y="971550"/>
            <a:ext cx="8140700" cy="3779838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60400" y="476250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.jpeg"/><Relationship Id="rId4" Type="http://schemas.openxmlformats.org/officeDocument/2006/relationships/image" Target="../media/image2.GIF"/><Relationship Id="rId3" Type="http://schemas.openxmlformats.org/officeDocument/2006/relationships/hyperlink" Target="..\..\&#22269;&#23398;\&#29066;&#23401;&#23376;&#22269;&#23398;&#25925;&#20107;\&#29066;&#23401;&#23376;&#22269;&#23398;&#25925;&#20107;%20&#31532;10&#38598;%20&#23380;&#34701;&#35753;&#26792;-&#22269;&#35821;&#27969;&#30021;.qsv" TargetMode="External"/><Relationship Id="rId2" Type="http://schemas.openxmlformats.org/officeDocument/2006/relationships/hyperlink" Target="..\..\&#22269;&#23398;\&#29066;&#23401;&#23376;&#22269;&#23398;&#25925;&#20107;\&#29066;&#23401;&#23376;&#22269;&#23398;&#25925;&#20107;%20&#31532;9&#38598;%20&#31354;&#20013;&#27004;&#38401;-&#22269;&#35821;&#27969;&#30021;.qsv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占位符 2"/>
          <p:cNvSpPr>
            <a:spLocks noGrp="1"/>
          </p:cNvSpPr>
          <p:nvPr>
            <p:ph type="body" sz="half" idx="2"/>
          </p:nvPr>
        </p:nvSpPr>
        <p:spPr>
          <a:xfrm>
            <a:off x="501650" y="1511300"/>
            <a:ext cx="8140700" cy="3241675"/>
          </a:xfrm>
        </p:spPr>
        <p:txBody>
          <a:bodyPr lIns="101600" tIns="0" rIns="82550" bIns="0" rtlCol="0" anchor="t">
            <a:normAutofit/>
          </a:bodyPr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  <a:hlinkClick r:id="rId2" action="ppaction://hlinkfile"/>
              </a:rPr>
              <a:t>..\..\国学\熊孩子国学故事\熊孩子国学故事 第9集 空中楼阁-国语流畅.qsv</a:t>
            </a:r>
            <a:endParaRPr kumimoji="0" lang="zh-CN" altLang="en-US" sz="12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  <a:hlinkClick r:id="rId2" action="ppaction://hlinkfile"/>
            </a:endParaRP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  <a:hlinkClick r:id="rId3" action="ppaction://hlinkfile"/>
              </a:rPr>
              <a:t>..\..\国学\熊孩子国学故事\熊孩子国学故事 第10集 孔融让梨-国语流畅.qsv</a:t>
            </a:r>
            <a:endParaRPr kumimoji="0" lang="zh-CN" altLang="en-US" sz="12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123" name="标题 3"/>
          <p:cNvSpPr>
            <a:spLocks noGrp="1"/>
          </p:cNvSpPr>
          <p:nvPr>
            <p:ph type="title"/>
          </p:nvPr>
        </p:nvSpPr>
        <p:spPr>
          <a:xfrm>
            <a:off x="501650" y="674688"/>
            <a:ext cx="8140700" cy="485775"/>
          </a:xfrm>
        </p:spPr>
        <p:txBody>
          <a:bodyPr vert="horz" lIns="101600" tIns="38100" rIns="76200" bIns="3810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国  学  故  事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2" name="图片 1" descr="空中楼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8105" y="2110105"/>
            <a:ext cx="4871085" cy="3051175"/>
          </a:xfrm>
          <a:prstGeom prst="rect">
            <a:avLst/>
          </a:prstGeom>
        </p:spPr>
      </p:pic>
      <p:pic>
        <p:nvPicPr>
          <p:cNvPr id="3" name="图片 2" descr="孔融让梨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365" y="2189480"/>
            <a:ext cx="4577080" cy="29718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630555" y="428625"/>
            <a:ext cx="7684770" cy="4166235"/>
          </a:xfrm>
        </p:spPr>
        <p:txBody>
          <a:bodyPr anchor="t"/>
          <a:p>
            <a:r>
              <a:rPr lang="en-US" altLang="zh-CN" sz="1800">
                <a:solidFill>
                  <a:srgbClr val="0000FF"/>
                </a:solidFill>
              </a:rPr>
              <a:t>3</a:t>
            </a:r>
            <a:r>
              <a:rPr lang="zh-CN" altLang="en-US" sz="1800">
                <a:solidFill>
                  <a:srgbClr val="0000FF"/>
                </a:solidFill>
              </a:rPr>
              <a:t>、</a:t>
            </a:r>
            <a:r>
              <a:rPr lang="zh-CN" altLang="en-US" sz="1800" b="1">
                <a:solidFill>
                  <a:srgbClr val="0000FF"/>
                </a:solidFill>
              </a:rPr>
              <a:t>根据中心确定重点阶段的写作内容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5" name="上箭头 4"/>
          <p:cNvSpPr/>
          <p:nvPr/>
        </p:nvSpPr>
        <p:spPr>
          <a:xfrm>
            <a:off x="5450761" y="1687195"/>
            <a:ext cx="55960" cy="431006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4299268" y="1242378"/>
            <a:ext cx="2638425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200" b="1" strike="noStrike" noProof="1">
                <a:solidFill>
                  <a:srgbClr val="FF0000"/>
                </a:solidFill>
              </a:rPr>
              <a:t>中心：表现孙悟空的英勇和本领高强</a:t>
            </a:r>
            <a:endParaRPr lang="zh-CN" altLang="en-US" sz="1200" b="1" strike="noStrike" noProof="1">
              <a:solidFill>
                <a:srgbClr val="FF0000"/>
              </a:solidFill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5279549" y="2571750"/>
            <a:ext cx="57150" cy="432197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8" name="流程图: 可选过程 7"/>
          <p:cNvSpPr/>
          <p:nvPr/>
        </p:nvSpPr>
        <p:spPr>
          <a:xfrm>
            <a:off x="4733925" y="3003947"/>
            <a:ext cx="1026319" cy="41791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050" b="1" strike="noStrike" noProof="1">
                <a:solidFill>
                  <a:srgbClr val="FF0000"/>
                </a:solidFill>
              </a:rPr>
              <a:t>一起大炮妖怪，救出唐僧</a:t>
            </a:r>
            <a:endParaRPr lang="zh-CN" altLang="en-US" sz="1050" b="1" strike="noStrike" noProof="1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>
            <a:stCxn id="8" idx="3"/>
          </p:cNvCxnSpPr>
          <p:nvPr/>
        </p:nvCxnSpPr>
        <p:spPr>
          <a:xfrm flipV="1">
            <a:off x="5760244" y="3003947"/>
            <a:ext cx="378619" cy="20955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8" idx="3"/>
          </p:cNvCxnSpPr>
          <p:nvPr/>
        </p:nvCxnSpPr>
        <p:spPr>
          <a:xfrm>
            <a:off x="5450681" y="3432572"/>
            <a:ext cx="417910" cy="327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8" idx="1"/>
          </p:cNvCxnSpPr>
          <p:nvPr/>
        </p:nvCxnSpPr>
        <p:spPr>
          <a:xfrm flipH="1">
            <a:off x="3869531" y="3213497"/>
            <a:ext cx="864394" cy="2226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167438" y="2797969"/>
            <a:ext cx="809625" cy="5036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050" b="1" strike="noStrike" noProof="1">
                <a:solidFill>
                  <a:srgbClr val="FF0000"/>
                </a:solidFill>
              </a:rPr>
              <a:t>妖怪的动作、语言</a:t>
            </a:r>
            <a:endParaRPr lang="zh-CN" altLang="en-US" sz="1050" b="1" strike="noStrike" noProof="1">
              <a:solidFill>
                <a:srgbClr val="FF0000"/>
              </a:solidFill>
            </a:endParaRPr>
          </a:p>
        </p:txBody>
      </p:sp>
      <p:sp>
        <p:nvSpPr>
          <p:cNvPr id="14" name="线形标注 1 13"/>
          <p:cNvSpPr/>
          <p:nvPr/>
        </p:nvSpPr>
        <p:spPr>
          <a:xfrm>
            <a:off x="7150894" y="2797969"/>
            <a:ext cx="431006" cy="269081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900" b="1" strike="noStrike" noProof="1">
                <a:solidFill>
                  <a:srgbClr val="FF0000"/>
                </a:solidFill>
              </a:rPr>
              <a:t>次要人</a:t>
            </a:r>
            <a:r>
              <a:rPr lang="zh-CN" altLang="en-US" sz="750" b="1" strike="noStrike" noProof="1">
                <a:solidFill>
                  <a:srgbClr val="FF0000"/>
                </a:solidFill>
              </a:rPr>
              <a:t>物</a:t>
            </a:r>
            <a:endParaRPr lang="zh-CN" altLang="en-US" sz="750" b="1" strike="noStrike" noProof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00613" y="3759994"/>
            <a:ext cx="1831181" cy="216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050" b="1" strike="noStrike" noProof="1">
                <a:solidFill>
                  <a:srgbClr val="FF0000"/>
                </a:solidFill>
              </a:rPr>
              <a:t>猪八戒的语言、动作</a:t>
            </a:r>
            <a:endParaRPr lang="zh-CN" altLang="en-US" sz="1050" b="1" strike="noStrike" noProof="1">
              <a:solidFill>
                <a:srgbClr val="FF0000"/>
              </a:solidFill>
            </a:endParaRPr>
          </a:p>
        </p:txBody>
      </p:sp>
      <p:sp>
        <p:nvSpPr>
          <p:cNvPr id="16" name="线形标注 1 15"/>
          <p:cNvSpPr/>
          <p:nvPr/>
        </p:nvSpPr>
        <p:spPr>
          <a:xfrm>
            <a:off x="6938010" y="3698240"/>
            <a:ext cx="572135" cy="278765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750" b="1" strike="noStrike" noProof="1">
                <a:solidFill>
                  <a:srgbClr val="FF0000"/>
                </a:solidFill>
              </a:rPr>
              <a:t>次要人物</a:t>
            </a:r>
            <a:endParaRPr lang="zh-CN" altLang="en-US" sz="750" b="1" strike="noStrike" noProof="1">
              <a:solidFill>
                <a:srgbClr val="FF0000"/>
              </a:solidFill>
            </a:endParaRPr>
          </a:p>
        </p:txBody>
      </p:sp>
      <p:cxnSp>
        <p:nvCxnSpPr>
          <p:cNvPr id="17" name="直接连接符 16"/>
          <p:cNvCxnSpPr>
            <a:stCxn id="8" idx="1"/>
          </p:cNvCxnSpPr>
          <p:nvPr/>
        </p:nvCxnSpPr>
        <p:spPr>
          <a:xfrm flipH="1">
            <a:off x="4248150" y="3389710"/>
            <a:ext cx="647700" cy="8024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3869531" y="4192191"/>
            <a:ext cx="810816" cy="270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000" b="1" strike="noStrike" noProof="1">
                <a:solidFill>
                  <a:srgbClr val="FF0000"/>
                </a:solidFill>
              </a:rPr>
              <a:t>我和悟空一起战斗</a:t>
            </a:r>
            <a:endParaRPr lang="zh-CN" altLang="en-US" sz="1000" b="1" strike="noStrike" noProof="1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38363" y="3213497"/>
            <a:ext cx="1731169" cy="3917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050" b="1" strike="noStrike" noProof="1">
                <a:solidFill>
                  <a:srgbClr val="FF0000"/>
                </a:solidFill>
              </a:rPr>
              <a:t>孙悟空的语言、动作</a:t>
            </a:r>
            <a:endParaRPr lang="zh-CN" altLang="en-US" sz="1050" b="1" strike="noStrike" noProof="1">
              <a:solidFill>
                <a:srgbClr val="FF0000"/>
              </a:solidFill>
            </a:endParaRPr>
          </a:p>
        </p:txBody>
      </p:sp>
      <p:cxnSp>
        <p:nvCxnSpPr>
          <p:cNvPr id="20" name="直接连接符 19"/>
          <p:cNvCxnSpPr>
            <a:stCxn id="8" idx="1"/>
          </p:cNvCxnSpPr>
          <p:nvPr/>
        </p:nvCxnSpPr>
        <p:spPr>
          <a:xfrm flipH="1">
            <a:off x="2141935" y="3618310"/>
            <a:ext cx="585788" cy="3583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单圆角矩形 20"/>
          <p:cNvSpPr/>
          <p:nvPr/>
        </p:nvSpPr>
        <p:spPr>
          <a:xfrm>
            <a:off x="1818085" y="3976688"/>
            <a:ext cx="756047" cy="21550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050" b="1" strike="noStrike" noProof="1">
                <a:solidFill>
                  <a:srgbClr val="FF0000"/>
                </a:solidFill>
              </a:rPr>
              <a:t>核心人物</a:t>
            </a:r>
            <a:endParaRPr lang="zh-CN" altLang="en-US" sz="1050" b="1" strike="noStrike" noProof="1">
              <a:solidFill>
                <a:srgbClr val="FF0000"/>
              </a:solidFill>
            </a:endParaRPr>
          </a:p>
        </p:txBody>
      </p:sp>
      <p:pic>
        <p:nvPicPr>
          <p:cNvPr id="2" name="图片 1" descr="作文流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95" y="2030730"/>
            <a:ext cx="6461125" cy="541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  <p:bldP spid="10242" grpId="1" build="p"/>
      <p:bldP spid="6" grpId="0" animBg="1"/>
      <p:bldP spid="6" grpId="1" animBg="1"/>
      <p:bldP spid="8" grpId="0" animBg="1"/>
      <p:bldP spid="8" grpId="1" animBg="1"/>
      <p:bldP spid="19" grpId="0" animBg="1"/>
      <p:bldP spid="19" grpId="1" animBg="1"/>
      <p:bldP spid="21" grpId="0" animBg="1"/>
      <p:bldP spid="21" grpId="1" animBg="1"/>
      <p:bldP spid="18" grpId="0" animBg="1"/>
      <p:bldP spid="18" grpId="1" animBg="1"/>
      <p:bldP spid="15" grpId="0" animBg="1"/>
      <p:bldP spid="15" grpId="1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704215" y="205740"/>
            <a:ext cx="7475855" cy="579755"/>
          </a:xfrm>
        </p:spPr>
        <p:txBody>
          <a:bodyPr anchor="ctr"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小结：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036955" y="785495"/>
            <a:ext cx="7381875" cy="3660140"/>
          </a:xfrm>
        </p:spPr>
        <p:txBody>
          <a:bodyPr anchor="t"/>
          <a:p>
            <a:r>
              <a:rPr lang="en-US" altLang="zh-CN"/>
              <a:t>    </a:t>
            </a:r>
            <a:r>
              <a:rPr lang="zh-CN" altLang="en-US" sz="1800" b="1"/>
              <a:t>写和某人在一天，一定要交代清楚前因后果。时间、地点和事情的起因和结果都可以略写，重点写事情的经过，即你怎样和他度过了这一天。</a:t>
            </a:r>
            <a:endParaRPr lang="zh-CN" altLang="en-US" sz="1800" b="1"/>
          </a:p>
          <a:p>
            <a:r>
              <a:rPr lang="zh-CN" altLang="en-US" sz="1800" b="1"/>
              <a:t>    在描写事情的经过时，重要事件要详写，所有的事件都必须反应出人物的特点或突出事情的趣味性。还可以通过细节描写，展现核心人物的特点，如他的动作、神情；也不要忽视次要人物的特点，如猪八戒、妖怪的动作、语言、神情等。</a:t>
            </a:r>
            <a:endParaRPr lang="zh-CN" altLang="en-US" sz="1800" b="1"/>
          </a:p>
          <a:p>
            <a:r>
              <a:rPr lang="zh-CN" altLang="en-US" sz="1800"/>
              <a:t>    </a:t>
            </a:r>
            <a:r>
              <a:rPr lang="zh-CN" altLang="en-US" sz="1800" b="1">
                <a:solidFill>
                  <a:srgbClr val="FF0000"/>
                </a:solidFill>
              </a:rPr>
              <a:t>注意点明自己与他相处的感受，可以在结尾进行总结，卒章显志，也可以在过程中点明，贯穿全文。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6" grpId="1"/>
      <p:bldP spid="11267" grpId="0" uiExpand="1" build="p"/>
      <p:bldP spid="11267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1163320" y="1017270"/>
            <a:ext cx="6996430" cy="3453765"/>
          </a:xfrm>
        </p:spPr>
        <p:txBody>
          <a:bodyPr anchor="t"/>
          <a:p>
            <a:pPr marL="0" indent="0">
              <a:lnSpc>
                <a:spcPct val="150000"/>
              </a:lnSpc>
              <a:buNone/>
            </a:pPr>
            <a:r>
              <a:rPr lang="en-US" altLang="zh-CN" sz="1800" b="1"/>
              <a:t>         “</a:t>
            </a:r>
            <a:r>
              <a:rPr lang="zh-CN" altLang="en-US" sz="1800" b="1"/>
              <a:t>和</a:t>
            </a:r>
            <a:r>
              <a:rPr lang="zh-CN" altLang="en-US" u="sng"/>
              <a:t>        </a:t>
            </a:r>
            <a:r>
              <a:rPr lang="zh-CN" altLang="en-US" sz="1800" b="1"/>
              <a:t>过一天</a:t>
            </a:r>
            <a:r>
              <a:rPr lang="en-US" altLang="zh-CN" sz="1800" b="1"/>
              <a:t>”</a:t>
            </a:r>
            <a:r>
              <a:rPr lang="zh-CN" altLang="en-US" sz="1800" b="1"/>
              <a:t>是文章的题目。我们首先要把题目补充完整，在写作文的时候再在作文纸上写下完整的题目。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     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     注意写作顺序，把事情写清楚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     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     注意运用人物描写的方法，运用动作、语言、外貌、心理、神态等来表现人物的特点。</a:t>
            </a:r>
            <a:endParaRPr lang="zh-CN" altLang="en-US" sz="1800" b="1"/>
          </a:p>
        </p:txBody>
      </p:sp>
      <p:sp>
        <p:nvSpPr>
          <p:cNvPr id="4" name="五角星 3"/>
          <p:cNvSpPr/>
          <p:nvPr/>
        </p:nvSpPr>
        <p:spPr>
          <a:xfrm>
            <a:off x="1514158" y="1270000"/>
            <a:ext cx="326231" cy="295275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5" name="五角星 4"/>
          <p:cNvSpPr/>
          <p:nvPr/>
        </p:nvSpPr>
        <p:spPr>
          <a:xfrm>
            <a:off x="1514158" y="2610723"/>
            <a:ext cx="326231" cy="296466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6" name="五角星 5"/>
          <p:cNvSpPr/>
          <p:nvPr/>
        </p:nvSpPr>
        <p:spPr>
          <a:xfrm>
            <a:off x="1514158" y="3488373"/>
            <a:ext cx="326231" cy="295275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526415" y="135890"/>
            <a:ext cx="3438525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800" b="1" i="1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 scaled="1"/>
                  </a:gradFill>
                  <a:prstDash val="solid"/>
                </a:ln>
                <a:gradFill>
                  <a:gsLst>
                    <a:gs pos="45000">
                      <a:srgbClr val="44546A">
                        <a:lumMod val="75000"/>
                      </a:srgbClr>
                    </a:gs>
                    <a:gs pos="83000">
                      <a:srgbClr val="44546A">
                        <a:lumMod val="50000"/>
                      </a:srgbClr>
                    </a:gs>
                    <a:gs pos="67000">
                      <a:srgbClr val="5B9BD5">
                        <a:lumMod val="40000"/>
                        <a:lumOff val="60000"/>
                      </a:srgbClr>
                    </a:gs>
                    <a:gs pos="64000">
                      <a:srgbClr val="F7F7F7"/>
                    </a:gs>
                    <a:gs pos="58000">
                      <a:srgbClr val="5B9BD5">
                        <a:lumMod val="60000"/>
                        <a:lumOff val="40000"/>
                      </a:srgbClr>
                    </a:gs>
                    <a:gs pos="33000">
                      <a:srgbClr val="256195"/>
                    </a:gs>
                    <a:gs pos="21000">
                      <a:srgbClr val="44546A">
                        <a:lumMod val="50000"/>
                      </a:srgbClr>
                    </a:gs>
                    <a:gs pos="9000">
                      <a:srgbClr val="5B9BD5">
                        <a:lumMod val="50000"/>
                      </a:srgbClr>
                    </a:gs>
                    <a:gs pos="74000">
                      <a:srgbClr val="5B9BD5">
                        <a:lumMod val="50000"/>
                      </a:srgbClr>
                    </a:gs>
                  </a:gsLst>
                  <a:lin ang="16200000" scaled="0"/>
                </a:gradFill>
                <a:effectLst>
                  <a:glow rad="76200">
                    <a:srgbClr val="9BD1FF">
                      <a:alpha val="33000"/>
                    </a:srgbClr>
                  </a:glow>
                </a:effectLst>
              </a:rPr>
              <a:t>注意事项</a:t>
            </a:r>
            <a:endParaRPr lang="zh-CN" altLang="en-US" sz="4800" b="1" i="1">
              <a:ln w="50800" cmpd="dbl">
                <a:gradFill>
                  <a:gsLst>
                    <a:gs pos="0">
                      <a:srgbClr val="BDD7EE"/>
                    </a:gs>
                    <a:gs pos="14000">
                      <a:srgbClr val="3F7099"/>
                    </a:gs>
                    <a:gs pos="43000">
                      <a:srgbClr val="A0C5E6"/>
                    </a:gs>
                    <a:gs pos="81000">
                      <a:srgbClr val="3E3B37">
                        <a:alpha val="56000"/>
                      </a:srgbClr>
                    </a:gs>
                    <a:gs pos="27000">
                      <a:srgbClr val="7C9EBE"/>
                    </a:gs>
                    <a:gs pos="68000">
                      <a:srgbClr val="2E75B6"/>
                    </a:gs>
                    <a:gs pos="55000">
                      <a:srgbClr val="354254">
                        <a:alpha val="60000"/>
                      </a:srgbClr>
                    </a:gs>
                  </a:gsLst>
                  <a:lin ang="5400000" scaled="1"/>
                </a:gradFill>
                <a:prstDash val="solid"/>
              </a:ln>
              <a:gradFill>
                <a:gsLst>
                  <a:gs pos="45000">
                    <a:srgbClr val="44546A">
                      <a:lumMod val="75000"/>
                    </a:srgbClr>
                  </a:gs>
                  <a:gs pos="83000">
                    <a:srgbClr val="44546A">
                      <a:lumMod val="50000"/>
                    </a:srgbClr>
                  </a:gs>
                  <a:gs pos="67000">
                    <a:srgbClr val="5B9BD5">
                      <a:lumMod val="40000"/>
                      <a:lumOff val="60000"/>
                    </a:srgbClr>
                  </a:gs>
                  <a:gs pos="64000">
                    <a:srgbClr val="F7F7F7"/>
                  </a:gs>
                  <a:gs pos="58000">
                    <a:srgbClr val="5B9BD5">
                      <a:lumMod val="60000"/>
                      <a:lumOff val="40000"/>
                    </a:srgbClr>
                  </a:gs>
                  <a:gs pos="33000">
                    <a:srgbClr val="256195"/>
                  </a:gs>
                  <a:gs pos="21000">
                    <a:srgbClr val="44546A">
                      <a:lumMod val="50000"/>
                    </a:srgbClr>
                  </a:gs>
                  <a:gs pos="9000">
                    <a:srgbClr val="5B9BD5">
                      <a:lumMod val="50000"/>
                    </a:srgbClr>
                  </a:gs>
                  <a:gs pos="74000">
                    <a:srgbClr val="5B9BD5">
                      <a:lumMod val="50000"/>
                    </a:srgbClr>
                  </a:gs>
                </a:gsLst>
                <a:lin ang="16200000" scaled="0"/>
              </a:gradFill>
              <a:effectLst>
                <a:glow rad="76200">
                  <a:srgbClr val="9BD1FF">
                    <a:alpha val="33000"/>
                  </a:srgbClr>
                </a:glo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290" grpId="0" build="p"/>
      <p:bldP spid="12290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1485900" y="205979"/>
            <a:ext cx="6172200" cy="653653"/>
          </a:xfrm>
        </p:spPr>
        <p:txBody>
          <a:bodyPr anchor="ctr"/>
          <a:p>
            <a:r>
              <a:rPr lang="zh-CN" altLang="en-US" b="1">
                <a:solidFill>
                  <a:srgbClr val="FF0000"/>
                </a:solidFill>
              </a:rPr>
              <a:t>我和孙悟空过一天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317500" y="859790"/>
            <a:ext cx="8571865" cy="2408555"/>
          </a:xfrm>
        </p:spPr>
        <p:txBody>
          <a:bodyPr anchor="t"/>
          <a:p>
            <a:pPr marL="0" indent="0">
              <a:lnSpc>
                <a:spcPct val="200000"/>
              </a:lnSpc>
              <a:buNone/>
            </a:pPr>
            <a:r>
              <a:rPr lang="en-US" altLang="zh-CN" sz="1200" b="1"/>
              <a:t>   </a:t>
            </a:r>
            <a:r>
              <a:rPr lang="en-US" altLang="zh-CN" sz="1400" b="1"/>
              <a:t>   </a:t>
            </a:r>
            <a:r>
              <a:rPr lang="en-US" altLang="zh-CN" sz="1600" b="1"/>
              <a:t> </a:t>
            </a:r>
            <a:r>
              <a:rPr lang="en-US" altLang="zh-CN" sz="1600" b="1">
                <a:solidFill>
                  <a:srgbClr val="FF33CC"/>
                </a:solidFill>
              </a:rPr>
              <a:t> </a:t>
            </a:r>
            <a:r>
              <a:rPr lang="zh-CN" altLang="en-US" sz="1600" b="1">
                <a:solidFill>
                  <a:srgbClr val="FF33CC"/>
                </a:solidFill>
              </a:rPr>
              <a:t>夜幕降临</a:t>
            </a:r>
            <a:r>
              <a:rPr lang="zh-CN" altLang="en-US" sz="1600" b="1"/>
              <a:t>，熟睡的我突然感觉鼻子痒痒的，</a:t>
            </a:r>
            <a:r>
              <a:rPr lang="zh-CN" altLang="en-US" sz="1600" b="1">
                <a:solidFill>
                  <a:srgbClr val="FF33CC"/>
                </a:solidFill>
              </a:rPr>
              <a:t>睁</a:t>
            </a:r>
            <a:r>
              <a:rPr lang="zh-CN" altLang="en-US" sz="1600" b="1"/>
              <a:t>开眼一看。</a:t>
            </a:r>
            <a:r>
              <a:rPr lang="zh-CN" altLang="en-US" sz="1600" b="1">
                <a:solidFill>
                  <a:schemeClr val="accent2"/>
                </a:solidFill>
              </a:rPr>
              <a:t>呀！这不是齐天大圣孙悟空吗？</a:t>
            </a:r>
            <a:r>
              <a:rPr lang="zh-CN" altLang="en-US" sz="1600" b="1"/>
              <a:t>原来是他对着我</a:t>
            </a:r>
            <a:r>
              <a:rPr lang="zh-CN" altLang="en-US" sz="1600" b="1">
                <a:solidFill>
                  <a:srgbClr val="FF33CC"/>
                </a:solidFill>
              </a:rPr>
              <a:t>吹</a:t>
            </a:r>
            <a:r>
              <a:rPr lang="zh-CN" altLang="en-US" sz="1600" b="1"/>
              <a:t>气呢！我兴奋地从床上</a:t>
            </a:r>
            <a:r>
              <a:rPr lang="zh-CN" altLang="en-US" sz="1600" b="1">
                <a:solidFill>
                  <a:srgbClr val="FF33CC"/>
                </a:solidFill>
              </a:rPr>
              <a:t>蹦</a:t>
            </a:r>
            <a:r>
              <a:rPr lang="zh-CN" altLang="en-US" sz="1600" b="1"/>
              <a:t>了起来，</a:t>
            </a:r>
            <a:r>
              <a:rPr lang="zh-CN" altLang="en-US" sz="1600" b="1">
                <a:solidFill>
                  <a:srgbClr val="0066FF"/>
                </a:solidFill>
              </a:rPr>
              <a:t>只见孙悟空手</a:t>
            </a:r>
            <a:r>
              <a:rPr lang="zh-CN" altLang="en-US" sz="1600" b="1">
                <a:solidFill>
                  <a:srgbClr val="FF33CC"/>
                </a:solidFill>
              </a:rPr>
              <a:t>拿</a:t>
            </a:r>
            <a:r>
              <a:rPr lang="zh-CN" altLang="en-US" sz="1600" b="1">
                <a:solidFill>
                  <a:srgbClr val="0066FF"/>
                </a:solidFill>
              </a:rPr>
              <a:t>如意金箍棒，</a:t>
            </a:r>
            <a:r>
              <a:rPr lang="zh-CN" altLang="en-US" sz="1600" b="1">
                <a:solidFill>
                  <a:srgbClr val="0066FF"/>
                </a:solidFill>
              </a:rPr>
              <a:t>头上依旧</a:t>
            </a:r>
            <a:r>
              <a:rPr lang="zh-CN" altLang="en-US" sz="1600" b="1">
                <a:solidFill>
                  <a:srgbClr val="FF33CC"/>
                </a:solidFill>
              </a:rPr>
              <a:t>戴</a:t>
            </a:r>
            <a:r>
              <a:rPr lang="zh-CN" altLang="en-US" sz="1600" b="1">
                <a:solidFill>
                  <a:srgbClr val="0066FF"/>
                </a:solidFill>
              </a:rPr>
              <a:t>着紧箍咒，神气极了。</a:t>
            </a:r>
            <a:r>
              <a:rPr lang="zh-CN" altLang="en-US" sz="1600" b="1"/>
              <a:t>我连忙说：</a:t>
            </a:r>
            <a:r>
              <a:rPr lang="en-US" altLang="zh-CN" sz="1600" b="1">
                <a:solidFill>
                  <a:srgbClr val="7030A0"/>
                </a:solidFill>
              </a:rPr>
              <a:t>“</a:t>
            </a:r>
            <a:r>
              <a:rPr lang="zh-CN" altLang="en-US" sz="1600" b="1">
                <a:solidFill>
                  <a:srgbClr val="7030A0"/>
                </a:solidFill>
              </a:rPr>
              <a:t>你好呀，孙悟空！</a:t>
            </a:r>
            <a:r>
              <a:rPr lang="en-US" altLang="zh-CN" sz="1600" b="1">
                <a:solidFill>
                  <a:srgbClr val="7030A0"/>
                </a:solidFill>
              </a:rPr>
              <a:t>”“</a:t>
            </a:r>
            <a:r>
              <a:rPr lang="zh-CN" altLang="en-US" sz="1600" b="1">
                <a:solidFill>
                  <a:srgbClr val="7030A0"/>
                </a:solidFill>
              </a:rPr>
              <a:t>你好，陈诺小朋友。</a:t>
            </a:r>
            <a:r>
              <a:rPr lang="en-US" altLang="zh-CN" sz="1600" b="1">
                <a:solidFill>
                  <a:srgbClr val="7030A0"/>
                </a:solidFill>
              </a:rPr>
              <a:t>”</a:t>
            </a:r>
            <a:r>
              <a:rPr lang="zh-CN" altLang="en-US" sz="1600" b="1"/>
              <a:t>孙悟空</a:t>
            </a:r>
            <a:r>
              <a:rPr lang="zh-CN" altLang="en-US" sz="1600" b="1">
                <a:solidFill>
                  <a:srgbClr val="FF33CC"/>
                </a:solidFill>
              </a:rPr>
              <a:t>笑眯眯</a:t>
            </a:r>
            <a:r>
              <a:rPr lang="zh-CN" altLang="en-US" sz="1600" b="1"/>
              <a:t>地对我说。还每等我反应过来，他一把</a:t>
            </a:r>
            <a:r>
              <a:rPr lang="zh-CN" altLang="en-US" sz="1600" b="1">
                <a:solidFill>
                  <a:srgbClr val="FF33CC"/>
                </a:solidFill>
              </a:rPr>
              <a:t>拉</a:t>
            </a:r>
            <a:r>
              <a:rPr lang="zh-CN" altLang="en-US" sz="1600" b="1"/>
              <a:t>着我进入了一个被他用手在空中</a:t>
            </a:r>
            <a:r>
              <a:rPr lang="zh-CN" altLang="en-US" sz="1600" b="1">
                <a:solidFill>
                  <a:srgbClr val="FF33CC"/>
                </a:solidFill>
              </a:rPr>
              <a:t>撕</a:t>
            </a:r>
            <a:r>
              <a:rPr lang="zh-CN" altLang="en-US" sz="1600" b="1"/>
              <a:t>开的裂缝。</a:t>
            </a:r>
            <a:endParaRPr lang="zh-CN" altLang="en-US" sz="1600" b="1"/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1600" b="1"/>
              <a:t>        </a:t>
            </a:r>
            <a:endParaRPr lang="zh-CN" altLang="en-US" sz="1200" b="1"/>
          </a:p>
          <a:p>
            <a:pPr marL="0" indent="0">
              <a:buNone/>
            </a:pPr>
            <a:r>
              <a:rPr lang="zh-CN" altLang="en-US" sz="1200" b="1"/>
              <a:t>    </a:t>
            </a:r>
            <a:endParaRPr lang="zh-CN" altLang="en-US" sz="1200" b="1"/>
          </a:p>
        </p:txBody>
      </p:sp>
      <p:sp>
        <p:nvSpPr>
          <p:cNvPr id="2" name="文本框 1"/>
          <p:cNvSpPr txBox="1"/>
          <p:nvPr/>
        </p:nvSpPr>
        <p:spPr>
          <a:xfrm>
            <a:off x="744855" y="3126740"/>
            <a:ext cx="6593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交代了时间以及和孙悟空的相遇。运用了动作、语言、心理、神态等表现了我的兴奋和孙悟空的神气。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0" grpId="1"/>
      <p:bldP spid="17411" grpId="0" uiExpand="1" build="p"/>
      <p:bldP spid="17411" grpId="1" build="p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4040"/>
            <a:ext cx="8229600" cy="2298700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  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一阵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0000FF"/>
                </a:solidFill>
                <a:latin typeface="+mn-lt"/>
                <a:ea typeface="+mn-ea"/>
                <a:cs typeface="+mn-cs"/>
                <a:sym typeface="+mn-ea"/>
              </a:rPr>
              <a:t>眩晕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之后，我们来到了一个神奇的世界：一条由白石板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0000FF"/>
                </a:solidFill>
                <a:latin typeface="+mn-lt"/>
                <a:ea typeface="+mn-ea"/>
                <a:cs typeface="+mn-cs"/>
                <a:sym typeface="+mn-ea"/>
              </a:rPr>
              <a:t>铺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成的小路，小路两旁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0000FF"/>
                </a:solidFill>
                <a:latin typeface="+mn-lt"/>
                <a:ea typeface="+mn-ea"/>
                <a:cs typeface="+mn-cs"/>
                <a:sym typeface="+mn-ea"/>
              </a:rPr>
              <a:t>绿树成荫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。这时，空中出现了一座宫殿，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accent2"/>
                </a:solidFill>
                <a:latin typeface="+mn-lt"/>
                <a:ea typeface="+mn-ea"/>
                <a:cs typeface="+mn-cs"/>
                <a:sym typeface="+mn-ea"/>
              </a:rPr>
              <a:t>那一定是玉皇大帝的天宫吧。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只见孙悟空一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挥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手招来了筋斗云，我们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乘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着筋斗云一路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飞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到了天宫，来到大殿上，这里热闹极了，原来今天刚好是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蟠桃盛宴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，孙悟空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随手递给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我一个大蟠桃。我接过蟠桃，一口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咬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下去。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accent2"/>
                </a:solidFill>
                <a:latin typeface="+mn-lt"/>
                <a:ea typeface="+mn-ea"/>
                <a:cs typeface="+mn-cs"/>
                <a:sym typeface="+mn-ea"/>
              </a:rPr>
              <a:t>天哪，这是我吃过最美味的桃子了。</a:t>
            </a:r>
            <a:endParaRPr kumimoji="0" lang="zh-CN" altLang="en-US" sz="1800" b="1" i="0" u="none" strike="noStrike" kern="1200" cap="none" spc="0" normalizeH="0" baseline="0" noProof="1">
              <a:solidFill>
                <a:schemeClr val="accent2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4405" y="3241675"/>
            <a:ext cx="52743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写了孙悟空带我来到了天宫，并享受了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蟠桃盛宴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。运用了动作描写和心理描写表现了孙悟空的本领高强和我的喜悦。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4040"/>
            <a:ext cx="8229600" cy="2667000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  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孙悟空带我逛完了天宫，我们又回到了地面。这时，突然看到猪八戒一边向我们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跑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来，一边大声地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喊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道：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大师兄，不好了，师傅又被妖怪抓走啦！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”“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你这呆子，还不快去救师傅！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接着，我们一起向着妖怪的洞穴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飞奔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而去。一到洞口，孙悟空就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大声喊道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：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妖怪，放了我师傅。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”“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弼马温，别以为你今天带了个帮手我就怕了你。小的们，给我上。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rgbClr val="0066FF"/>
                </a:solidFill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说完，我们就和妖怪展开了激烈的战斗。最后我们成功地把唐僧救了出来。</a:t>
            </a:r>
            <a:endParaRPr kumimoji="0" lang="zh-CN" altLang="en-US" sz="1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4405" y="3241675"/>
            <a:ext cx="52743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写了我们并肩战斗，救出了被妖怪抓走的唐僧。运用了动作描写和语言描写表现了孙悟空、猪八戒和妖怪各自的特点。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4040"/>
            <a:ext cx="8229600" cy="2667000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  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庆功宴上，我们正玩得高兴，耳边传来一阵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模模糊糊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的呼唤声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——“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陈诺，起床了，快迟到了。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不知道妈妈从哪里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钻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了出来，她一把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揪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住我的耳朵，疼得我立马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33CC"/>
                </a:solidFill>
                <a:latin typeface="+mn-lt"/>
                <a:ea typeface="+mn-ea"/>
                <a:cs typeface="+mn-cs"/>
                <a:sym typeface="+mn-ea"/>
              </a:rPr>
              <a:t>睁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开了眼睛，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accent2"/>
                </a:solidFill>
                <a:latin typeface="+mn-lt"/>
                <a:ea typeface="+mn-ea"/>
                <a:cs typeface="+mn-cs"/>
                <a:sym typeface="+mn-ea"/>
              </a:rPr>
              <a:t>原来是一场梦呀，真期待下一次再与孙悟空一起斩妖除魔！</a:t>
            </a:r>
            <a:endParaRPr kumimoji="0" lang="zh-CN" altLang="en-US" sz="1800" b="1" i="0" u="none" strike="noStrike" kern="1200" cap="none" spc="0" normalizeH="0" baseline="0" noProof="1">
              <a:solidFill>
                <a:schemeClr val="accent2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4405" y="3241675"/>
            <a:ext cx="52743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最后交代了事情的结果，从想象的世界回到了现实的世界，并表达了对下一次与孙悟空见面的期待，从侧面反映除了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我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对孙悟空的喜爱。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559878" y="978535"/>
            <a:ext cx="63230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基础知识</a:t>
            </a:r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大闯关（四）</a:t>
            </a:r>
            <a:endParaRPr lang="zh-CN" altLang="en-US" sz="2800" b="1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3"/>
          <p:cNvSpPr txBox="1"/>
          <p:nvPr/>
        </p:nvSpPr>
        <p:spPr>
          <a:xfrm>
            <a:off x="1292859" y="2219960"/>
            <a:ext cx="6858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/>
            <a:r>
              <a:rPr lang="zh-CN" altLang="en-US" sz="4800" b="1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ea"/>
                <a:sym typeface="+mn-ea"/>
              </a:rPr>
              <a:t>恰当使用关联词</a:t>
            </a:r>
            <a:endParaRPr lang="zh-CN" altLang="en-US" sz="4800" b="1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5" name="文本框 2054"/>
          <p:cNvSpPr txBox="1"/>
          <p:nvPr/>
        </p:nvSpPr>
        <p:spPr>
          <a:xfrm>
            <a:off x="1066165" y="1635760"/>
            <a:ext cx="732663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</a:rPr>
              <a:t>把</a:t>
            </a:r>
            <a:r>
              <a:rPr lang="zh-CN" altLang="en-US" sz="2700" b="1" dirty="0">
                <a:solidFill>
                  <a:srgbClr val="FF33CC"/>
                </a:solidFill>
                <a:latin typeface="Arial" panose="020B0604020202020204" pitchFamily="34" charset="0"/>
              </a:rPr>
              <a:t>两个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</a:rPr>
              <a:t>或</a:t>
            </a:r>
            <a:r>
              <a:rPr lang="zh-CN" altLang="en-US" sz="2700" b="1" dirty="0">
                <a:solidFill>
                  <a:srgbClr val="FF33CC"/>
                </a:solidFill>
                <a:latin typeface="Arial" panose="020B0604020202020204" pitchFamily="34" charset="0"/>
              </a:rPr>
              <a:t>两个以上</a:t>
            </a: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</a:rPr>
              <a:t>在意义上有密切联系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</a:rPr>
              <a:t>的句子组合在一起，叫</a:t>
            </a:r>
            <a:r>
              <a:rPr lang="zh-CN" altLang="en-US" sz="2700" b="1" dirty="0">
                <a:solidFill>
                  <a:srgbClr val="00CCFF"/>
                </a:solidFill>
                <a:latin typeface="Arial" panose="020B0604020202020204" pitchFamily="34" charset="0"/>
              </a:rPr>
              <a:t>复句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</a:rPr>
              <a:t>，也叫</a:t>
            </a:r>
            <a:r>
              <a:rPr lang="zh-CN" altLang="en-US" sz="2700" b="1" dirty="0">
                <a:solidFill>
                  <a:srgbClr val="00CCFF"/>
                </a:solidFill>
                <a:latin typeface="Arial" panose="020B0604020202020204" pitchFamily="34" charset="0"/>
              </a:rPr>
              <a:t>关联句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</a:rPr>
              <a:t>。复句通常用一些关联词语来连接。关联词一般分转折关系、假设关系、条件关系等。</a:t>
            </a:r>
            <a:endParaRPr lang="zh-CN" altLang="en-US" sz="27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endParaRPr lang="zh-CN" altLang="en-US" sz="2100" b="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endParaRPr lang="zh-CN" altLang="en-US" sz="2100" b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zh-CN" altLang="en-US" sz="100" b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zh-CN" altLang="en-US" sz="100" b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zh-CN" altLang="en-US" sz="100" b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/>
            <a:endParaRPr lang="zh-CN" altLang="en-US" sz="1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0" y="389890"/>
            <a:ext cx="4986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定义：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055" grpId="0"/>
      <p:bldP spid="205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Text Box 9"/>
          <p:cNvSpPr txBox="1"/>
          <p:nvPr/>
        </p:nvSpPr>
        <p:spPr>
          <a:xfrm>
            <a:off x="1277541" y="357188"/>
            <a:ext cx="3584575" cy="714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4050" b="1" dirty="0">
                <a:solidFill>
                  <a:srgbClr val="080808"/>
                </a:solidFill>
                <a:latin typeface="Times New Roman" panose="02020603050405020304" pitchFamily="2" charset="0"/>
              </a:rPr>
              <a:t>一、并列关系 </a:t>
            </a:r>
            <a:r>
              <a:rPr lang="en-US" altLang="zh-CN" sz="4050" b="1" dirty="0">
                <a:solidFill>
                  <a:srgbClr val="080808"/>
                </a:solidFill>
                <a:latin typeface="Times New Roman" panose="02020603050405020304" pitchFamily="2" charset="0"/>
              </a:rPr>
              <a:t>:</a:t>
            </a:r>
            <a:endParaRPr lang="en-US" altLang="zh-CN" sz="405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</p:txBody>
      </p:sp>
      <p:sp>
        <p:nvSpPr>
          <p:cNvPr id="9219" name="Text Box 18"/>
          <p:cNvSpPr txBox="1"/>
          <p:nvPr/>
        </p:nvSpPr>
        <p:spPr>
          <a:xfrm>
            <a:off x="1472883" y="2495709"/>
            <a:ext cx="6373416" cy="6451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600" b="1" dirty="0">
                <a:solidFill>
                  <a:srgbClr val="080808"/>
                </a:solidFill>
                <a:latin typeface="Verdana" panose="020B0604030504040204" pitchFamily="2" charset="0"/>
              </a:rPr>
              <a:t>各分句间的关系是</a:t>
            </a:r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2" charset="0"/>
              </a:rPr>
              <a:t>平行并列</a:t>
            </a:r>
            <a:r>
              <a:rPr lang="zh-CN" altLang="en-US" sz="3600" b="1" dirty="0">
                <a:solidFill>
                  <a:srgbClr val="080808"/>
                </a:solidFill>
                <a:latin typeface="Verdana" panose="020B0604030504040204" pitchFamily="2" charset="0"/>
              </a:rPr>
              <a:t>的</a:t>
            </a:r>
            <a:r>
              <a:rPr lang="zh-CN" altLang="en-US" sz="3000" b="1" dirty="0">
                <a:solidFill>
                  <a:srgbClr val="080808"/>
                </a:solidFill>
                <a:latin typeface="Verdana" panose="020B0604030504040204" pitchFamily="2" charset="0"/>
              </a:rPr>
              <a:t>。</a:t>
            </a:r>
            <a:endParaRPr lang="zh-CN" altLang="en-US" sz="30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8" grpId="1"/>
      <p:bldP spid="9219" grpId="0"/>
      <p:bldP spid="92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596900" y="971550"/>
            <a:ext cx="8045450" cy="3781425"/>
          </a:xfrm>
        </p:spPr>
        <p:txBody>
          <a:bodyPr lIns="101600" tIns="0" rIns="82550" bIns="0" rtlCol="0">
            <a:noAutofit/>
          </a:bodyPr>
          <a:p>
            <a:pPr marL="17145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b="1" i="0" u="none" strike="noStrike" kern="1200" cap="none" spc="150" normalizeH="0" baseline="0" noProof="1">
              <a:solidFill>
                <a:srgbClr val="0000FF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18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   孔融（153年－208年9月26日），字文举。鲁国（今山东曲阜）人。 东汉末年文学家，“建安七子”之一，家学渊源，为孔子的二十世孙、太山都尉孔宙之子。</a:t>
            </a:r>
            <a:endParaRPr kumimoji="0" lang="zh-CN" altLang="en-US" sz="1800" b="1" i="0" u="none" strike="noStrike" kern="1200" cap="none" spc="150" normalizeH="0" baseline="0" noProof="1">
              <a:solidFill>
                <a:srgbClr val="FF000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      孔融少有异才，勤奋好学，与平原陶丘洪、陈留边让并称。汉献帝即位后，任北军中侯、虎贲中郎将、北海相，时称孔北海。在任六年，修城邑，立学校，举贤才，表儒术，后兼领青州刺史。建安元年（196年），袁谭攻北海，孔融与其激战数月，最终败逃山东。不久，被朝廷征为将作大匠，迁少府，又任太中大夫。性好宾客，喜抨议时政，言辞激烈，后因触怒曹操而被杀。</a:t>
            </a:r>
            <a:endParaRPr kumimoji="0" lang="zh-CN" altLang="en-US" sz="1800" b="1" i="0" u="none" strike="noStrike" kern="1200" cap="none" spc="150" normalizeH="0" baseline="0" noProof="1">
              <a:solidFill>
                <a:srgbClr val="FF000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孔融能诗善文，曹丕称其文“扬（扬雄）、班（班固）俦也。”其散文锋利简洁，六言诗反映了汉末动乱的现实。原有文集已散佚，明人张溥辑有《孔北海集》。</a:t>
            </a:r>
            <a:endParaRPr kumimoji="0" lang="zh-CN" altLang="en-US" sz="1800" b="1" i="0" u="none" strike="noStrike" kern="1200" cap="none" spc="150" normalizeH="0" baseline="0" noProof="1">
              <a:solidFill>
                <a:srgbClr val="FF0000"/>
              </a:solidFill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标题 3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ctr"/>
          <a:p>
            <a:pPr algn="ctr"/>
            <a:r>
              <a:rPr lang="zh-CN" altLang="en-US">
                <a:solidFill>
                  <a:srgbClr val="FF33CC"/>
                </a:solidFill>
              </a:rPr>
              <a:t>背景资料</a:t>
            </a:r>
            <a:endParaRPr lang="zh-CN" altLang="en-US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Text Box 10"/>
          <p:cNvSpPr txBox="1"/>
          <p:nvPr/>
        </p:nvSpPr>
        <p:spPr>
          <a:xfrm>
            <a:off x="1169035" y="357505"/>
            <a:ext cx="7309485" cy="4384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b="1" dirty="0">
                <a:solidFill>
                  <a:srgbClr val="080808"/>
                </a:solidFill>
                <a:latin typeface="Verdana" panose="020B0604030504040204" pitchFamily="2" charset="0"/>
              </a:rPr>
              <a:t>并列关系常用关联词：</a:t>
            </a:r>
            <a:r>
              <a:rPr lang="zh-CN" altLang="en-US" sz="1800" b="1" dirty="0">
                <a:solidFill>
                  <a:schemeClr val="tx2"/>
                </a:solidFill>
                <a:latin typeface="Verdana" panose="020B0604030504040204" pitchFamily="2" charset="0"/>
              </a:rPr>
              <a:t>  </a:t>
            </a:r>
            <a:endParaRPr lang="zh-CN" altLang="en-US" sz="1800" b="1" dirty="0">
              <a:solidFill>
                <a:schemeClr val="tx2"/>
              </a:solidFill>
              <a:latin typeface="Verdana" panose="020B0604030504040204" pitchFamily="2" charset="0"/>
            </a:endParaRPr>
          </a:p>
          <a:p>
            <a:endParaRPr lang="zh-CN" altLang="en-US" sz="1800" b="1" dirty="0">
              <a:solidFill>
                <a:schemeClr val="tx2"/>
              </a:solidFill>
              <a:latin typeface="Verdana" panose="020B0604030504040204" pitchFamily="2" charset="0"/>
            </a:endParaRPr>
          </a:p>
          <a:p>
            <a:r>
              <a:rPr lang="zh-CN" altLang="en-US" sz="1800" b="1" dirty="0">
                <a:solidFill>
                  <a:schemeClr val="tx2"/>
                </a:solidFill>
                <a:latin typeface="Verdana" panose="020B0604030504040204" pitchFamily="2" charset="0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、又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又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    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2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、既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又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、既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也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  4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、一边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一边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、一面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一面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　 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、一会儿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一会儿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7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、那么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那么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  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8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也是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9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、不是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而是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10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、不是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11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、是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不是</a:t>
            </a:r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　</a:t>
            </a:r>
            <a:endParaRPr lang="zh-CN" altLang="en-US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Text Box 12"/>
          <p:cNvSpPr txBox="1"/>
          <p:nvPr/>
        </p:nvSpPr>
        <p:spPr>
          <a:xfrm>
            <a:off x="1236901" y="1921510"/>
            <a:ext cx="6723459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2.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领导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一方面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肯定了他的优点，（另）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一方面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也指出了他的缺点。</a:t>
            </a:r>
            <a:endParaRPr lang="zh-CN" altLang="en-US" sz="27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1267" name="Text Box 13"/>
          <p:cNvSpPr txBox="1"/>
          <p:nvPr/>
        </p:nvSpPr>
        <p:spPr>
          <a:xfrm>
            <a:off x="1237139" y="2967355"/>
            <a:ext cx="641223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3.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这个商场的东西价格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又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贵，质量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又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差。</a:t>
            </a:r>
            <a:endParaRPr lang="zh-CN" altLang="en-US" sz="27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grpSp>
        <p:nvGrpSpPr>
          <p:cNvPr id="11268" name="Group 19"/>
          <p:cNvGrpSpPr/>
          <p:nvPr/>
        </p:nvGrpSpPr>
        <p:grpSpPr>
          <a:xfrm>
            <a:off x="1116806" y="-344090"/>
            <a:ext cx="4807566" cy="2051185"/>
            <a:chOff x="0" y="0"/>
            <a:chExt cx="3488" cy="460"/>
          </a:xfrm>
        </p:grpSpPr>
        <p:sp>
          <p:nvSpPr>
            <p:cNvPr id="11269" name="Text Box 11"/>
            <p:cNvSpPr txBox="1"/>
            <p:nvPr/>
          </p:nvSpPr>
          <p:spPr>
            <a:xfrm>
              <a:off x="87" y="346"/>
              <a:ext cx="3401" cy="1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7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1.</a:t>
              </a:r>
              <a:r>
                <a:rPr lang="zh-CN" altLang="en-US" sz="27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我们</a:t>
              </a:r>
              <a:r>
                <a:rPr lang="zh-CN" altLang="en-US" sz="27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一边</a:t>
              </a:r>
              <a:r>
                <a:rPr lang="zh-CN" altLang="en-US" sz="27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听歌</a:t>
              </a:r>
              <a:r>
                <a:rPr lang="zh-CN" altLang="en-US" sz="27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一边</a:t>
              </a:r>
              <a:r>
                <a:rPr lang="zh-CN" altLang="en-US" sz="27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写作业。</a:t>
              </a:r>
              <a:endPara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1270" name="Rectangle 14"/>
            <p:cNvSpPr/>
            <p:nvPr/>
          </p:nvSpPr>
          <p:spPr>
            <a:xfrm>
              <a:off x="0" y="0"/>
              <a:ext cx="725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sz="2400" b="1" dirty="0">
                <a:solidFill>
                  <a:srgbClr val="FF3300"/>
                </a:solidFill>
                <a:latin typeface="Verdana" panose="020B0604030504040204" pitchFamily="2" charset="0"/>
              </a:endParaRPr>
            </a:p>
            <a:p>
              <a:endParaRPr lang="zh-CN" altLang="en-US" sz="30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  <a:p>
              <a:r>
                <a:rPr lang="zh-CN" altLang="en-US" sz="30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例句：</a:t>
              </a:r>
              <a:endParaRPr lang="zh-CN" altLang="en-US" sz="30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1271" name="Text Box 16"/>
          <p:cNvSpPr txBox="1"/>
          <p:nvPr/>
        </p:nvSpPr>
        <p:spPr>
          <a:xfrm>
            <a:off x="1236980" y="3485674"/>
            <a:ext cx="675703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4.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老王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既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当爹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又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当妈，好不容易才把孩子养</a:t>
            </a:r>
            <a:endParaRPr lang="zh-CN" altLang="en-US" sz="2700" b="1" dirty="0">
              <a:solidFill>
                <a:srgbClr val="080808"/>
              </a:solidFill>
              <a:latin typeface="Verdana" panose="020B0604030504040204" pitchFamily="2" charset="0"/>
            </a:endParaRPr>
          </a:p>
          <a:p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到这么大</a:t>
            </a:r>
            <a:r>
              <a:rPr lang="zh-CN" altLang="en-US" sz="2700" b="1" dirty="0">
                <a:solidFill>
                  <a:schemeClr val="tx1"/>
                </a:solidFill>
                <a:latin typeface="Verdana" panose="020B0604030504040204" pitchFamily="2" charset="0"/>
              </a:rPr>
              <a:t>。</a:t>
            </a:r>
            <a:endParaRPr lang="zh-CN" altLang="en-US" sz="2700" b="1" dirty="0">
              <a:solidFill>
                <a:schemeClr val="tx1"/>
              </a:solidFill>
              <a:latin typeface="Verdana" panose="020B0604030504040204" pitchFamily="2" charset="0"/>
            </a:endParaRPr>
          </a:p>
        </p:txBody>
      </p:sp>
      <p:sp>
        <p:nvSpPr>
          <p:cNvPr id="11272" name="Text Box 17"/>
          <p:cNvSpPr txBox="1"/>
          <p:nvPr/>
        </p:nvSpPr>
        <p:spPr>
          <a:xfrm>
            <a:off x="1236901" y="4321334"/>
            <a:ext cx="5642372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5.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这本书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不是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我的，</a:t>
            </a:r>
            <a:r>
              <a:rPr lang="zh-CN" altLang="en-US" sz="2700" b="1" dirty="0">
                <a:solidFill>
                  <a:srgbClr val="FF0000"/>
                </a:solidFill>
                <a:latin typeface="Verdana" panose="020B0604030504040204" pitchFamily="2" charset="0"/>
              </a:rPr>
              <a:t>而是</a:t>
            </a:r>
            <a:r>
              <a: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rPr>
              <a:t>他的。</a:t>
            </a:r>
            <a:endParaRPr lang="zh-CN" altLang="en-US" sz="27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71" grpId="0"/>
      <p:bldP spid="112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 Box 3"/>
          <p:cNvSpPr txBox="1"/>
          <p:nvPr/>
        </p:nvSpPr>
        <p:spPr>
          <a:xfrm>
            <a:off x="411480" y="0"/>
            <a:ext cx="8270240" cy="875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并列关系练习 </a:t>
            </a:r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: 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、又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又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   2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、既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又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   3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、既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也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    4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、一边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一边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5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、一面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一面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   6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、一会儿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一会儿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7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、那么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那么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8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、是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也是  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9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、不是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而是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10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、不是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是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  11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、是</a:t>
            </a:r>
            <a:r>
              <a:rPr lang="en-US" altLang="zh-CN" sz="15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500" b="1" dirty="0">
                <a:solidFill>
                  <a:srgbClr val="080808"/>
                </a:solidFill>
                <a:latin typeface="Verdana" panose="020B0604030504040204" pitchFamily="2" charset="0"/>
              </a:rPr>
              <a:t>不是 </a:t>
            </a:r>
            <a:endParaRPr lang="zh-CN" altLang="en-US" sz="15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584835" y="969010"/>
            <a:ext cx="75431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、我喜欢（      ）看书，（       ）听音乐。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、他的字写得（    ）快，（     ）好。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、这件物品（       ）美观，（       ）经济。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、鸟儿们（          ）飞起来，（              ）又落在树枝上。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、五壮士（        ）痛击敌人，（        ）将他们引上绝路。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、今晚的月亮是（       ）圆，（       ）亮。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7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、这本书（      ）我的，（     ）小明的。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8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、这本书（    ）我的，（       ）小明的。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grpSp>
        <p:nvGrpSpPr>
          <p:cNvPr id="12292" name="Group 42"/>
          <p:cNvGrpSpPr/>
          <p:nvPr/>
        </p:nvGrpSpPr>
        <p:grpSpPr>
          <a:xfrm>
            <a:off x="1997313" y="1097597"/>
            <a:ext cx="2864644" cy="414338"/>
            <a:chOff x="-666" y="-86"/>
            <a:chExt cx="2406" cy="348"/>
          </a:xfrm>
        </p:grpSpPr>
        <p:sp>
          <p:nvSpPr>
            <p:cNvPr id="12293" name="Text Box 5"/>
            <p:cNvSpPr txBox="1"/>
            <p:nvPr/>
          </p:nvSpPr>
          <p:spPr>
            <a:xfrm>
              <a:off x="-666" y="-86"/>
              <a:ext cx="893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一边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294" name="Text Box 6"/>
            <p:cNvSpPr txBox="1"/>
            <p:nvPr/>
          </p:nvSpPr>
          <p:spPr>
            <a:xfrm>
              <a:off x="752" y="-86"/>
              <a:ext cx="988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一边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2295" name="Group 43"/>
          <p:cNvGrpSpPr/>
          <p:nvPr/>
        </p:nvGrpSpPr>
        <p:grpSpPr>
          <a:xfrm>
            <a:off x="2527380" y="1512173"/>
            <a:ext cx="1890712" cy="414338"/>
            <a:chOff x="-742" y="-117"/>
            <a:chExt cx="1588" cy="348"/>
          </a:xfrm>
        </p:grpSpPr>
        <p:sp>
          <p:nvSpPr>
            <p:cNvPr id="12296" name="Rectangle 11"/>
            <p:cNvSpPr/>
            <p:nvPr/>
          </p:nvSpPr>
          <p:spPr>
            <a:xfrm>
              <a:off x="-742" y="-117"/>
              <a:ext cx="37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又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297" name="Rectangle 12"/>
            <p:cNvSpPr/>
            <p:nvPr/>
          </p:nvSpPr>
          <p:spPr>
            <a:xfrm>
              <a:off x="467" y="-117"/>
              <a:ext cx="37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又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2298" name="Group 44"/>
          <p:cNvGrpSpPr/>
          <p:nvPr/>
        </p:nvGrpSpPr>
        <p:grpSpPr>
          <a:xfrm>
            <a:off x="2524998" y="2017157"/>
            <a:ext cx="2200275" cy="414338"/>
            <a:chOff x="-847" y="-358"/>
            <a:chExt cx="1848" cy="348"/>
          </a:xfrm>
        </p:grpSpPr>
        <p:sp>
          <p:nvSpPr>
            <p:cNvPr id="12299" name="Rectangle 15"/>
            <p:cNvSpPr/>
            <p:nvPr/>
          </p:nvSpPr>
          <p:spPr>
            <a:xfrm>
              <a:off x="-847" y="-358"/>
              <a:ext cx="37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既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300" name="Rectangle 16"/>
            <p:cNvSpPr/>
            <p:nvPr/>
          </p:nvSpPr>
          <p:spPr>
            <a:xfrm>
              <a:off x="622" y="-358"/>
              <a:ext cx="37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又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2301" name="Group 21"/>
          <p:cNvGrpSpPr/>
          <p:nvPr/>
        </p:nvGrpSpPr>
        <p:grpSpPr>
          <a:xfrm>
            <a:off x="1994599" y="2522141"/>
            <a:ext cx="3460414" cy="367903"/>
            <a:chOff x="-798" y="-121"/>
            <a:chExt cx="2816" cy="309"/>
          </a:xfrm>
        </p:grpSpPr>
        <p:sp>
          <p:nvSpPr>
            <p:cNvPr id="12302" name="Rectangle 19"/>
            <p:cNvSpPr/>
            <p:nvPr/>
          </p:nvSpPr>
          <p:spPr>
            <a:xfrm>
              <a:off x="-798" y="-121"/>
              <a:ext cx="710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18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一会儿</a:t>
              </a:r>
              <a:endParaRPr lang="zh-CN" altLang="en-US" sz="18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303" name="Rectangle 20"/>
            <p:cNvSpPr/>
            <p:nvPr/>
          </p:nvSpPr>
          <p:spPr>
            <a:xfrm>
              <a:off x="1147" y="-121"/>
              <a:ext cx="871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algn="ctr"/>
              <a:r>
                <a:rPr lang="zh-CN" altLang="en-US" sz="18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一会儿</a:t>
              </a:r>
              <a:endParaRPr lang="zh-CN" altLang="en-US" sz="18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2304" name="Group 22"/>
          <p:cNvGrpSpPr/>
          <p:nvPr/>
        </p:nvGrpSpPr>
        <p:grpSpPr>
          <a:xfrm>
            <a:off x="2072934" y="3017203"/>
            <a:ext cx="3154849" cy="415528"/>
            <a:chOff x="-861" y="-423"/>
            <a:chExt cx="2427" cy="349"/>
          </a:xfrm>
        </p:grpSpPr>
        <p:sp>
          <p:nvSpPr>
            <p:cNvPr id="12305" name="Rectangle 23"/>
            <p:cNvSpPr/>
            <p:nvPr/>
          </p:nvSpPr>
          <p:spPr>
            <a:xfrm>
              <a:off x="-861" y="-423"/>
              <a:ext cx="553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一面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306" name="Rectangle 24"/>
            <p:cNvSpPr/>
            <p:nvPr/>
          </p:nvSpPr>
          <p:spPr>
            <a:xfrm>
              <a:off x="1064" y="-383"/>
              <a:ext cx="502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zh-CN" altLang="en-US" sz="18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一面</a:t>
              </a:r>
              <a:endParaRPr lang="zh-CN" altLang="en-US" sz="1800" b="1" dirty="0">
                <a:solidFill>
                  <a:srgbClr val="080808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2307" name="Group 28"/>
          <p:cNvGrpSpPr/>
          <p:nvPr/>
        </p:nvGrpSpPr>
        <p:grpSpPr>
          <a:xfrm>
            <a:off x="2895521" y="3486151"/>
            <a:ext cx="2238375" cy="414337"/>
            <a:chOff x="-721" y="-619"/>
            <a:chExt cx="1880" cy="348"/>
          </a:xfrm>
        </p:grpSpPr>
        <p:sp>
          <p:nvSpPr>
            <p:cNvPr id="12308" name="Rectangle 26"/>
            <p:cNvSpPr/>
            <p:nvPr/>
          </p:nvSpPr>
          <p:spPr>
            <a:xfrm>
              <a:off x="-721" y="-619"/>
              <a:ext cx="60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那么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309" name="Rectangle 27"/>
            <p:cNvSpPr/>
            <p:nvPr/>
          </p:nvSpPr>
          <p:spPr>
            <a:xfrm>
              <a:off x="555" y="-619"/>
              <a:ext cx="60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那么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2310" name="Group 45"/>
          <p:cNvGrpSpPr/>
          <p:nvPr/>
        </p:nvGrpSpPr>
        <p:grpSpPr>
          <a:xfrm>
            <a:off x="1996758" y="4018280"/>
            <a:ext cx="2461022" cy="414338"/>
            <a:chOff x="-617" y="226"/>
            <a:chExt cx="2067" cy="348"/>
          </a:xfrm>
        </p:grpSpPr>
        <p:sp>
          <p:nvSpPr>
            <p:cNvPr id="12311" name="Rectangle 30"/>
            <p:cNvSpPr/>
            <p:nvPr/>
          </p:nvSpPr>
          <p:spPr>
            <a:xfrm>
              <a:off x="-617" y="226"/>
              <a:ext cx="692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不是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312" name="Rectangle 31"/>
            <p:cNvSpPr/>
            <p:nvPr/>
          </p:nvSpPr>
          <p:spPr>
            <a:xfrm>
              <a:off x="921" y="226"/>
              <a:ext cx="52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zh-CN" altLang="en-US" sz="21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是</a:t>
              </a:r>
              <a:endParaRPr lang="zh-CN" altLang="en-US" sz="21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2315" name="Rectangle 35"/>
          <p:cNvSpPr/>
          <p:nvPr/>
        </p:nvSpPr>
        <p:spPr>
          <a:xfrm>
            <a:off x="4726940" y="3900170"/>
            <a:ext cx="645160" cy="4146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sz="2100" dirty="0">
              <a:solidFill>
                <a:schemeClr val="tx2"/>
              </a:solidFill>
              <a:latin typeface="Verdana" panose="020B0604030504040204" pitchFamily="2" charset="0"/>
            </a:endParaRPr>
          </a:p>
        </p:txBody>
      </p:sp>
      <p:grpSp>
        <p:nvGrpSpPr>
          <p:cNvPr id="12319" name="Group 39"/>
          <p:cNvGrpSpPr/>
          <p:nvPr/>
        </p:nvGrpSpPr>
        <p:grpSpPr>
          <a:xfrm>
            <a:off x="2074783" y="4433216"/>
            <a:ext cx="2269679" cy="414410"/>
            <a:chOff x="0" y="-10"/>
            <a:chExt cx="1715" cy="347"/>
          </a:xfrm>
        </p:grpSpPr>
        <p:sp>
          <p:nvSpPr>
            <p:cNvPr id="12320" name="Rectangle 40"/>
            <p:cNvSpPr/>
            <p:nvPr/>
          </p:nvSpPr>
          <p:spPr>
            <a:xfrm>
              <a:off x="0" y="-10"/>
              <a:ext cx="340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是</a:t>
              </a:r>
              <a:endPara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2321" name="Rectangle 41"/>
            <p:cNvSpPr/>
            <p:nvPr/>
          </p:nvSpPr>
          <p:spPr>
            <a:xfrm>
              <a:off x="1229" y="-10"/>
              <a:ext cx="48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18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也是</a:t>
              </a:r>
              <a:endParaRPr lang="zh-CN" altLang="en-US" sz="1800" b="1" dirty="0">
                <a:solidFill>
                  <a:srgbClr val="080808"/>
                </a:solidFill>
                <a:latin typeface="Verdana" panose="020B0604030504040204" pitchFamily="2" charset="0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 Box 5"/>
          <p:cNvSpPr txBox="1"/>
          <p:nvPr/>
        </p:nvSpPr>
        <p:spPr>
          <a:xfrm>
            <a:off x="1494235" y="519113"/>
            <a:ext cx="2953385" cy="59880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33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二、因果关系 </a:t>
            </a:r>
            <a:r>
              <a:rPr lang="en-US" altLang="zh-CN" sz="33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:</a:t>
            </a:r>
            <a:endParaRPr lang="en-US" altLang="zh-CN" sz="33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5" name="Text Box 15"/>
          <p:cNvSpPr txBox="1"/>
          <p:nvPr/>
        </p:nvSpPr>
        <p:spPr>
          <a:xfrm>
            <a:off x="1709738" y="1383506"/>
            <a:ext cx="5673725" cy="55308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3000" b="1" dirty="0">
                <a:solidFill>
                  <a:srgbClr val="080808"/>
                </a:solidFill>
                <a:latin typeface="Verdana" panose="020B0604030504040204" pitchFamily="2" charset="0"/>
              </a:rPr>
              <a:t>分句之间是</a:t>
            </a:r>
            <a:r>
              <a:rPr lang="zh-CN" altLang="en-US" sz="3000" b="1" dirty="0">
                <a:solidFill>
                  <a:srgbClr val="FF0000"/>
                </a:solidFill>
                <a:latin typeface="Verdana" panose="020B0604030504040204" pitchFamily="2" charset="0"/>
              </a:rPr>
              <a:t>原因和结果</a:t>
            </a:r>
            <a:r>
              <a:rPr lang="zh-CN" altLang="en-US" sz="3000" b="1" dirty="0">
                <a:solidFill>
                  <a:srgbClr val="080808"/>
                </a:solidFill>
                <a:latin typeface="Verdana" panose="020B0604030504040204" pitchFamily="2" charset="0"/>
              </a:rPr>
              <a:t>的关系 。</a:t>
            </a:r>
            <a:endParaRPr lang="zh-CN" altLang="en-US" sz="30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3316" name="Text Box 6"/>
          <p:cNvSpPr txBox="1"/>
          <p:nvPr/>
        </p:nvSpPr>
        <p:spPr>
          <a:xfrm>
            <a:off x="1223963" y="2193131"/>
            <a:ext cx="6723460" cy="2399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常用关联词：</a:t>
            </a:r>
            <a:endParaRPr lang="zh-CN" altLang="en-US" sz="3000" b="1" dirty="0">
              <a:solidFill>
                <a:srgbClr val="6600CC"/>
              </a:solidFill>
              <a:latin typeface="Verdana" panose="020B0604030504040204" pitchFamily="2" charset="0"/>
            </a:endParaRPr>
          </a:p>
          <a:p>
            <a:r>
              <a:rPr lang="en-US" altLang="zh-CN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、因为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所以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3000" b="1" dirty="0">
                <a:solidFill>
                  <a:srgbClr val="6600CC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000" b="1" dirty="0">
                <a:solidFill>
                  <a:srgbClr val="6600CC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由于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因此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 </a:t>
            </a:r>
            <a:endParaRPr lang="en-US" altLang="zh-CN" sz="3000" b="1" dirty="0">
              <a:solidFill>
                <a:srgbClr val="6600CC"/>
              </a:solidFill>
              <a:latin typeface="Verdana" panose="020B0604030504040204" pitchFamily="2" charset="0"/>
            </a:endParaRPr>
          </a:p>
          <a:p>
            <a:r>
              <a:rPr lang="en-US" altLang="zh-CN" sz="3000" b="1" dirty="0">
                <a:solidFill>
                  <a:srgbClr val="6600CC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6600CC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之所以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是因为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 </a:t>
            </a:r>
            <a:r>
              <a:rPr lang="en-US" altLang="zh-CN" sz="3000" b="1" dirty="0">
                <a:solidFill>
                  <a:srgbClr val="6600CC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6600CC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既然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就</a:t>
            </a:r>
            <a:r>
              <a:rPr lang="en-US" altLang="zh-CN" sz="3000" b="1" dirty="0">
                <a:solidFill>
                  <a:srgbClr val="66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000" b="1" dirty="0">
                <a:solidFill>
                  <a:srgbClr val="6600CC"/>
                </a:solidFill>
                <a:latin typeface="Verdana" panose="020B0604030504040204" pitchFamily="2" charset="0"/>
              </a:rPr>
              <a:t>　</a:t>
            </a:r>
            <a:endParaRPr lang="zh-CN" altLang="en-US" sz="3000" b="1" dirty="0">
              <a:solidFill>
                <a:srgbClr val="6600CC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Text Box 7"/>
          <p:cNvSpPr txBox="1"/>
          <p:nvPr/>
        </p:nvSpPr>
        <p:spPr>
          <a:xfrm>
            <a:off x="1169194" y="1491854"/>
            <a:ext cx="6858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2.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我</a:t>
            </a: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2" charset="0"/>
              </a:rPr>
              <a:t>之所以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不再重复了，</a:t>
            </a: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2" charset="0"/>
              </a:rPr>
              <a:t>是因为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你们都知道了</a:t>
            </a: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2" charset="0"/>
              </a:rPr>
              <a:t>。</a:t>
            </a:r>
            <a:r>
              <a:rPr lang="zh-CN" altLang="en-US" sz="1800" b="1" dirty="0">
                <a:solidFill>
                  <a:schemeClr val="tx2"/>
                </a:solidFill>
                <a:latin typeface="Verdana" panose="020B0604030504040204" pitchFamily="2" charset="0"/>
              </a:rPr>
              <a:t>（</a:t>
            </a:r>
            <a:r>
              <a:rPr lang="zh-CN" altLang="en-US" sz="1800" b="1" dirty="0">
                <a:solidFill>
                  <a:srgbClr val="080808"/>
                </a:solidFill>
                <a:latin typeface="Verdana" panose="020B0604030504040204" pitchFamily="2" charset="0"/>
              </a:rPr>
              <a:t>前果后因</a:t>
            </a:r>
            <a:r>
              <a:rPr lang="zh-CN" altLang="en-US" sz="1800" b="1" dirty="0">
                <a:solidFill>
                  <a:schemeClr val="tx2"/>
                </a:solidFill>
                <a:latin typeface="Verdana" panose="020B0604030504040204" pitchFamily="2" charset="0"/>
              </a:rPr>
              <a:t>）</a:t>
            </a:r>
            <a:endParaRPr lang="zh-CN" altLang="en-US" sz="1500" b="1" dirty="0">
              <a:solidFill>
                <a:schemeClr val="tx2"/>
              </a:solidFill>
              <a:latin typeface="Verdana" panose="020B0604030504040204" pitchFamily="2" charset="0"/>
            </a:endParaRPr>
          </a:p>
        </p:txBody>
      </p:sp>
      <p:sp>
        <p:nvSpPr>
          <p:cNvPr id="14339" name="Text Box 8"/>
          <p:cNvSpPr txBox="1"/>
          <p:nvPr/>
        </p:nvSpPr>
        <p:spPr>
          <a:xfrm>
            <a:off x="1143000" y="2356247"/>
            <a:ext cx="6804422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之所以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没人违抗哈尔威船长的意志，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是因为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人们感到有一个伟大的灵魂出现在他们上空。</a:t>
            </a:r>
            <a:r>
              <a:rPr lang="zh-CN" altLang="en-US" sz="1800" b="1" dirty="0">
                <a:solidFill>
                  <a:srgbClr val="080808"/>
                </a:solidFill>
                <a:latin typeface="Verdana" panose="020B0604030504040204" pitchFamily="2" charset="0"/>
              </a:rPr>
              <a:t>（前果后因）</a:t>
            </a:r>
            <a:endParaRPr lang="zh-CN" altLang="en-US" sz="18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grpSp>
        <p:nvGrpSpPr>
          <p:cNvPr id="14340" name="Group 9"/>
          <p:cNvGrpSpPr/>
          <p:nvPr/>
        </p:nvGrpSpPr>
        <p:grpSpPr>
          <a:xfrm>
            <a:off x="1170385" y="88106"/>
            <a:ext cx="7091480" cy="1212327"/>
            <a:chOff x="0" y="0"/>
            <a:chExt cx="5859" cy="608"/>
          </a:xfrm>
        </p:grpSpPr>
        <p:sp>
          <p:nvSpPr>
            <p:cNvPr id="14341" name="Text Box 10"/>
            <p:cNvSpPr txBox="1"/>
            <p:nvPr/>
          </p:nvSpPr>
          <p:spPr>
            <a:xfrm>
              <a:off x="0" y="377"/>
              <a:ext cx="585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1</a:t>
              </a:r>
              <a:r>
                <a:rPr lang="en-US" altLang="zh-CN" sz="2400" b="1" dirty="0">
                  <a:solidFill>
                    <a:schemeClr val="tx1"/>
                  </a:solidFill>
                  <a:latin typeface="Verdana" panose="020B0604030504040204" pitchFamily="2" charset="0"/>
                </a:rPr>
                <a:t>.</a:t>
              </a:r>
              <a:r>
                <a:rPr lang="zh-CN" altLang="en-US" sz="2400" b="1" dirty="0">
                  <a:solidFill>
                    <a:srgbClr val="FF3300"/>
                  </a:solidFill>
                  <a:latin typeface="Verdana" panose="020B0604030504040204" pitchFamily="2" charset="0"/>
                </a:rPr>
                <a:t>既然</a:t>
              </a:r>
              <a:r>
                <a:rPr lang="zh-CN" altLang="en-US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你们都知道了</a:t>
              </a:r>
              <a:r>
                <a:rPr lang="zh-CN" altLang="en-US" sz="2400" b="1" dirty="0">
                  <a:solidFill>
                    <a:schemeClr val="tx1"/>
                  </a:solidFill>
                  <a:latin typeface="Verdana" panose="020B0604030504040204" pitchFamily="2" charset="0"/>
                </a:rPr>
                <a:t>，</a:t>
              </a:r>
              <a:r>
                <a:rPr lang="zh-CN" altLang="en-US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我</a:t>
              </a:r>
              <a:r>
                <a:rPr lang="zh-CN" altLang="en-US" sz="24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就</a:t>
              </a:r>
              <a:r>
                <a:rPr lang="zh-CN" altLang="en-US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不再重复了</a:t>
              </a:r>
              <a:r>
                <a:rPr lang="zh-CN" altLang="en-US" sz="2400" b="1" dirty="0">
                  <a:solidFill>
                    <a:schemeClr val="tx1"/>
                  </a:solidFill>
                  <a:latin typeface="Verdana" panose="020B0604030504040204" pitchFamily="2" charset="0"/>
                </a:rPr>
                <a:t>。</a:t>
              </a:r>
              <a:r>
                <a:rPr lang="zh-CN" altLang="en-US" sz="1800" b="1" dirty="0">
                  <a:solidFill>
                    <a:schemeClr val="tx1"/>
                  </a:solidFill>
                  <a:latin typeface="Verdana" panose="020B0604030504040204" pitchFamily="2" charset="0"/>
                </a:rPr>
                <a:t>（</a:t>
              </a:r>
              <a:r>
                <a:rPr lang="zh-CN" altLang="en-US" sz="1800" b="1" dirty="0">
                  <a:solidFill>
                    <a:schemeClr val="tx2"/>
                  </a:solidFill>
                  <a:latin typeface="Verdana" panose="020B0604030504040204" pitchFamily="2" charset="0"/>
                </a:rPr>
                <a:t>前因后果）</a:t>
              </a:r>
              <a:endParaRPr lang="zh-CN" altLang="en-US" sz="1800" b="1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4342" name="Rectangle 11"/>
            <p:cNvSpPr/>
            <p:nvPr/>
          </p:nvSpPr>
          <p:spPr>
            <a:xfrm>
              <a:off x="0" y="0"/>
              <a:ext cx="725" cy="3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sz="3600" dirty="0">
                <a:solidFill>
                  <a:srgbClr val="1E03C1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4343" name="Text Box 12"/>
          <p:cNvSpPr txBox="1"/>
          <p:nvPr/>
        </p:nvSpPr>
        <p:spPr>
          <a:xfrm>
            <a:off x="1115616" y="3436144"/>
            <a:ext cx="682688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4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由于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有了同学们的热情帮助，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因此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小明的学习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  <a:p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进步很快。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4344" name="Rectangle 18"/>
          <p:cNvSpPr/>
          <p:nvPr/>
        </p:nvSpPr>
        <p:spPr>
          <a:xfrm>
            <a:off x="1115616" y="4245769"/>
            <a:ext cx="710207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5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因为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有了同学们的热情帮助，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所以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小明的学习进步很快。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1223962" y="141685"/>
            <a:ext cx="1782366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6600CC"/>
                </a:solidFill>
                <a:latin typeface="Verdana" panose="020B0604030504040204" pitchFamily="2" charset="0"/>
              </a:rPr>
              <a:t>例 句</a:t>
            </a:r>
            <a:endParaRPr lang="zh-CN" altLang="en-US" sz="3600" b="1" dirty="0">
              <a:solidFill>
                <a:srgbClr val="6600CC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  <p:bldP spid="14339" grpId="0" bldLvl="0"/>
      <p:bldP spid="14343" grpId="0" bldLvl="0"/>
      <p:bldP spid="14344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1494235" y="897731"/>
            <a:ext cx="6222206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</a:endParaRPr>
          </a:p>
          <a:p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</a:endParaRPr>
          </a:p>
          <a:p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</a:endParaRPr>
          </a:p>
          <a:p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5363" name="Text Box 6"/>
          <p:cNvSpPr txBox="1"/>
          <p:nvPr/>
        </p:nvSpPr>
        <p:spPr>
          <a:xfrm>
            <a:off x="1025525" y="24130"/>
            <a:ext cx="7208520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因果关系练习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: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、因为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所以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        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2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、由于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因此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3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、之所以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是因为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4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、既然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就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endParaRPr lang="en-US" altLang="zh-CN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5364" name="Text Box 7"/>
          <p:cNvSpPr txBox="1"/>
          <p:nvPr/>
        </p:nvSpPr>
        <p:spPr>
          <a:xfrm>
            <a:off x="878840" y="1383665"/>
            <a:ext cx="72713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800" b="1" dirty="0">
                <a:solidFill>
                  <a:srgbClr val="0D0D0D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1800" b="1" dirty="0">
                <a:solidFill>
                  <a:srgbClr val="0D0D0D"/>
                </a:solidFill>
                <a:latin typeface="Times New Roman" panose="02020603050405020304" pitchFamily="2" charset="0"/>
              </a:rPr>
              <a:t>、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（      ）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下雨，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（       ）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足球赛取消了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。</a:t>
            </a:r>
            <a:endParaRPr lang="zh-CN" altLang="en-US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endParaRPr lang="en-US" altLang="zh-CN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、（      ）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车票难买，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（     ）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坐飞机去吧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。</a:t>
            </a:r>
            <a:endParaRPr lang="zh-CN" altLang="en-US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endParaRPr lang="en-US" altLang="zh-CN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3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、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小李在学习上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（           ）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有这么好的成绩，</a:t>
            </a:r>
            <a:endParaRPr lang="zh-CN" altLang="en-US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    （             ）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他平时刻苦学习的结果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。</a:t>
            </a:r>
            <a:endParaRPr lang="zh-CN" altLang="en-US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4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、</a:t>
            </a:r>
            <a:r>
              <a:rPr lang="zh-CN" altLang="en-US" sz="18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鸟儿们（          ）缺乏食物，（         ）都飞走了。</a:t>
            </a:r>
            <a:endParaRPr lang="zh-CN" altLang="en-US" sz="18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endParaRPr lang="en-US" altLang="zh-CN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5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、</a:t>
            </a:r>
            <a:r>
              <a:rPr lang="zh-CN" altLang="en-US" sz="18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五壮士（            ）痛击敌人，（            ）他们痛恨敌人。</a:t>
            </a:r>
            <a:endParaRPr lang="zh-CN" altLang="en-US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endParaRPr lang="en-US" altLang="zh-CN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6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、（      ）是这本书我的，（     ）你必须得还我。</a:t>
            </a:r>
            <a:endParaRPr lang="zh-CN" altLang="en-US" sz="21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  <a:p>
            <a:endParaRPr lang="en-US" altLang="zh-CN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grpSp>
        <p:nvGrpSpPr>
          <p:cNvPr id="15365" name="Group 38"/>
          <p:cNvGrpSpPr/>
          <p:nvPr/>
        </p:nvGrpSpPr>
        <p:grpSpPr>
          <a:xfrm>
            <a:off x="1418273" y="1383904"/>
            <a:ext cx="2795588" cy="414337"/>
            <a:chOff x="0" y="0"/>
            <a:chExt cx="2348" cy="348"/>
          </a:xfrm>
        </p:grpSpPr>
        <p:sp>
          <p:nvSpPr>
            <p:cNvPr id="15366" name="Text Box 9"/>
            <p:cNvSpPr txBox="1"/>
            <p:nvPr/>
          </p:nvSpPr>
          <p:spPr>
            <a:xfrm>
              <a:off x="0" y="0"/>
              <a:ext cx="835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因为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5367" name="Text Box 10"/>
            <p:cNvSpPr txBox="1"/>
            <p:nvPr/>
          </p:nvSpPr>
          <p:spPr>
            <a:xfrm>
              <a:off x="1478" y="0"/>
              <a:ext cx="870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所以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5368" name="Group 42"/>
          <p:cNvGrpSpPr/>
          <p:nvPr/>
        </p:nvGrpSpPr>
        <p:grpSpPr>
          <a:xfrm>
            <a:off x="1132874" y="1964532"/>
            <a:ext cx="3229597" cy="414337"/>
            <a:chOff x="-603" y="-11"/>
            <a:chExt cx="2636" cy="348"/>
          </a:xfrm>
        </p:grpSpPr>
        <p:sp>
          <p:nvSpPr>
            <p:cNvPr id="15369" name="Rectangle 12"/>
            <p:cNvSpPr/>
            <p:nvPr/>
          </p:nvSpPr>
          <p:spPr>
            <a:xfrm>
              <a:off x="-603" y="-11"/>
              <a:ext cx="1175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既然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5370" name="Rectangle 13"/>
            <p:cNvSpPr/>
            <p:nvPr/>
          </p:nvSpPr>
          <p:spPr>
            <a:xfrm>
              <a:off x="1666" y="-11"/>
              <a:ext cx="36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就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5371" name="Group 41"/>
          <p:cNvGrpSpPr/>
          <p:nvPr/>
        </p:nvGrpSpPr>
        <p:grpSpPr>
          <a:xfrm>
            <a:off x="1318160" y="2658718"/>
            <a:ext cx="2751230" cy="763251"/>
            <a:chOff x="-360" y="27"/>
            <a:chExt cx="2219" cy="640"/>
          </a:xfrm>
        </p:grpSpPr>
        <p:sp>
          <p:nvSpPr>
            <p:cNvPr id="15372" name="Rectangle 15"/>
            <p:cNvSpPr/>
            <p:nvPr/>
          </p:nvSpPr>
          <p:spPr>
            <a:xfrm>
              <a:off x="1063" y="27"/>
              <a:ext cx="796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之所以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5373" name="Rectangle 16"/>
            <p:cNvSpPr/>
            <p:nvPr/>
          </p:nvSpPr>
          <p:spPr>
            <a:xfrm>
              <a:off x="-360" y="320"/>
              <a:ext cx="1015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是因为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5374" name="Group 20"/>
          <p:cNvGrpSpPr/>
          <p:nvPr/>
        </p:nvGrpSpPr>
        <p:grpSpPr>
          <a:xfrm>
            <a:off x="2305495" y="3300413"/>
            <a:ext cx="2801371" cy="414338"/>
            <a:chOff x="-255" y="-23"/>
            <a:chExt cx="2217" cy="348"/>
          </a:xfrm>
        </p:grpSpPr>
        <p:sp>
          <p:nvSpPr>
            <p:cNvPr id="15375" name="Rectangle 21"/>
            <p:cNvSpPr/>
            <p:nvPr/>
          </p:nvSpPr>
          <p:spPr>
            <a:xfrm>
              <a:off x="-255" y="-23"/>
              <a:ext cx="56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由于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5376" name="Rectangle 22"/>
            <p:cNvSpPr/>
            <p:nvPr/>
          </p:nvSpPr>
          <p:spPr>
            <a:xfrm>
              <a:off x="1323" y="-3"/>
              <a:ext cx="639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algn="ctr"/>
              <a:r>
                <a:rPr lang="zh-CN" altLang="en-US" sz="18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因此</a:t>
              </a:r>
              <a:endParaRPr lang="zh-CN" altLang="en-US" sz="18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5377" name="Group 40"/>
          <p:cNvGrpSpPr/>
          <p:nvPr/>
        </p:nvGrpSpPr>
        <p:grpSpPr>
          <a:xfrm>
            <a:off x="1588294" y="4557713"/>
            <a:ext cx="3401616" cy="414338"/>
            <a:chOff x="-238" y="-10"/>
            <a:chExt cx="2857" cy="348"/>
          </a:xfrm>
        </p:grpSpPr>
        <p:sp>
          <p:nvSpPr>
            <p:cNvPr id="15378" name="Rectangle 24"/>
            <p:cNvSpPr/>
            <p:nvPr/>
          </p:nvSpPr>
          <p:spPr>
            <a:xfrm>
              <a:off x="-238" y="-10"/>
              <a:ext cx="60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因为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5379" name="Rectangle 25"/>
            <p:cNvSpPr/>
            <p:nvPr/>
          </p:nvSpPr>
          <p:spPr>
            <a:xfrm>
              <a:off x="2015" y="-10"/>
              <a:ext cx="60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所以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grpSp>
        <p:nvGrpSpPr>
          <p:cNvPr id="15380" name="Group 39"/>
          <p:cNvGrpSpPr/>
          <p:nvPr/>
        </p:nvGrpSpPr>
        <p:grpSpPr>
          <a:xfrm>
            <a:off x="2774031" y="3963631"/>
            <a:ext cx="2636670" cy="414257"/>
            <a:chOff x="251" y="-11"/>
            <a:chExt cx="2147" cy="349"/>
          </a:xfrm>
        </p:grpSpPr>
        <p:sp>
          <p:nvSpPr>
            <p:cNvPr id="15381" name="Rectangle 27"/>
            <p:cNvSpPr/>
            <p:nvPr/>
          </p:nvSpPr>
          <p:spPr>
            <a:xfrm>
              <a:off x="251" y="-11"/>
              <a:ext cx="252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endParaRPr lang="zh-CN" altLang="en-US" sz="2100" dirty="0">
                <a:solidFill>
                  <a:schemeClr val="tx2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5382" name="Rectangle 28"/>
            <p:cNvSpPr/>
            <p:nvPr/>
          </p:nvSpPr>
          <p:spPr>
            <a:xfrm>
              <a:off x="1545" y="9"/>
              <a:ext cx="853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algn="ctr"/>
              <a:r>
                <a:rPr lang="zh-CN" altLang="en-US" sz="18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是因为</a:t>
              </a:r>
              <a:endParaRPr lang="zh-CN" altLang="en-US" sz="18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5383" name="文本框 15382"/>
          <p:cNvSpPr txBox="1"/>
          <p:nvPr/>
        </p:nvSpPr>
        <p:spPr>
          <a:xfrm>
            <a:off x="2195036" y="3963353"/>
            <a:ext cx="98679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之所以</a:t>
            </a:r>
            <a:endParaRPr lang="zh-CN" altLang="en-US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538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 Box 5"/>
          <p:cNvSpPr txBox="1"/>
          <p:nvPr/>
        </p:nvSpPr>
        <p:spPr>
          <a:xfrm>
            <a:off x="1222772" y="154781"/>
            <a:ext cx="2451735" cy="50673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7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三、条件关系 </a:t>
            </a:r>
            <a:r>
              <a:rPr lang="en-US" altLang="zh-CN" sz="2700" b="1" dirty="0">
                <a:solidFill>
                  <a:srgbClr val="080808"/>
                </a:solidFill>
                <a:latin typeface="Times New Roman" panose="02020603050405020304" pitchFamily="2" charset="0"/>
              </a:rPr>
              <a:t>:</a:t>
            </a:r>
            <a:endParaRPr lang="en-US" altLang="zh-CN" sz="2700" b="1" dirty="0">
              <a:solidFill>
                <a:srgbClr val="080808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87" name="Text Box 14"/>
          <p:cNvSpPr txBox="1"/>
          <p:nvPr/>
        </p:nvSpPr>
        <p:spPr>
          <a:xfrm>
            <a:off x="1277541" y="681038"/>
            <a:ext cx="6612731" cy="8299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en-US" altLang="zh-CN" sz="2100" b="1" dirty="0">
                <a:solidFill>
                  <a:schemeClr val="folHlink"/>
                </a:solidFill>
                <a:latin typeface="Verdana" panose="020B0604030504040204" pitchFamily="2" charset="0"/>
              </a:rPr>
              <a:t>    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一个分句说明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条件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，另一个分句表示在这一个条件下产生的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结果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 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1169194" y="1493044"/>
            <a:ext cx="6831806" cy="3692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1800" b="1" dirty="0">
                <a:solidFill>
                  <a:srgbClr val="0D0D0D"/>
                </a:solidFill>
                <a:latin typeface="Verdana" panose="020B0604030504040204" pitchFamily="2" charset="0"/>
              </a:rPr>
              <a:t>常用关联词：</a:t>
            </a:r>
            <a:endParaRPr lang="zh-CN" altLang="en-US" sz="1800" b="1" dirty="0">
              <a:solidFill>
                <a:srgbClr val="0D0D0D"/>
              </a:solidFill>
              <a:latin typeface="Verdana" panose="020B0604030504040204" pitchFamily="2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、只要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就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、只有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才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 </a:t>
            </a:r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、无论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也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、不管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也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、凡是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都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、除非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才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、不管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都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、不论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都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、无论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都</a:t>
            </a:r>
            <a:r>
              <a:rPr lang="en-US" altLang="zh-CN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Text Box 7"/>
          <p:cNvSpPr txBox="1"/>
          <p:nvPr/>
        </p:nvSpPr>
        <p:spPr>
          <a:xfrm>
            <a:off x="1493044" y="1491854"/>
            <a:ext cx="67234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只有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多听多说，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才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能学好英语。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7411" name="Text Box 8"/>
          <p:cNvSpPr txBox="1"/>
          <p:nvPr/>
        </p:nvSpPr>
        <p:spPr>
          <a:xfrm>
            <a:off x="1385888" y="2301479"/>
            <a:ext cx="58166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 </a:t>
            </a:r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不管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你有没有道理，你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都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不应该骂人。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grpSp>
        <p:nvGrpSpPr>
          <p:cNvPr id="17412" name="Group 9"/>
          <p:cNvGrpSpPr/>
          <p:nvPr/>
        </p:nvGrpSpPr>
        <p:grpSpPr>
          <a:xfrm>
            <a:off x="1494235" y="303610"/>
            <a:ext cx="4794647" cy="909638"/>
            <a:chOff x="0" y="0"/>
            <a:chExt cx="4027" cy="764"/>
          </a:xfrm>
        </p:grpSpPr>
        <p:sp>
          <p:nvSpPr>
            <p:cNvPr id="17413" name="Text Box 10"/>
            <p:cNvSpPr txBox="1"/>
            <p:nvPr/>
          </p:nvSpPr>
          <p:spPr>
            <a:xfrm>
              <a:off x="0" y="377"/>
              <a:ext cx="402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1.</a:t>
              </a:r>
              <a:r>
                <a:rPr lang="zh-CN" altLang="en-US" sz="24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只要</a:t>
              </a:r>
              <a:r>
                <a:rPr lang="zh-CN" altLang="en-US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有机会，我</a:t>
              </a:r>
              <a:r>
                <a:rPr lang="zh-CN" altLang="en-US" sz="24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就</a:t>
              </a:r>
              <a:r>
                <a:rPr lang="zh-CN" altLang="en-US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练习说英语。</a:t>
              </a:r>
              <a:endPara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7414" name="Rectangle 11"/>
            <p:cNvSpPr/>
            <p:nvPr/>
          </p:nvSpPr>
          <p:spPr>
            <a:xfrm>
              <a:off x="0" y="0"/>
              <a:ext cx="1379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7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例句：</a:t>
              </a:r>
              <a:endParaRPr lang="zh-CN" altLang="en-US" sz="2700" b="1" dirty="0">
                <a:solidFill>
                  <a:srgbClr val="080808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7415" name="Text Box 12"/>
          <p:cNvSpPr txBox="1"/>
          <p:nvPr/>
        </p:nvSpPr>
        <p:spPr>
          <a:xfrm>
            <a:off x="1494235" y="3219450"/>
            <a:ext cx="57124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无论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你有没有道理，你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都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不应该骂人。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1547813" y="4245769"/>
            <a:ext cx="60185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5.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凡是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为我们好的建议，我们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都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应该听取。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5" grpId="0"/>
      <p:bldP spid="17416" grpId="0"/>
      <p:bldP spid="1741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1425178" y="102394"/>
            <a:ext cx="245173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条件关系练习 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:</a:t>
            </a:r>
            <a:endParaRPr lang="en-US" altLang="zh-CN" sz="2700" b="1" dirty="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1439466" y="3274219"/>
            <a:ext cx="622220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400" dirty="0">
              <a:solidFill>
                <a:schemeClr val="tx1"/>
              </a:solidFill>
              <a:latin typeface="Comic Sans MS" panose="030F0702030302020204" pitchFamily="2" charset="0"/>
            </a:endParaRPr>
          </a:p>
        </p:txBody>
      </p:sp>
      <p:sp>
        <p:nvSpPr>
          <p:cNvPr id="18436" name="Rectangle 5"/>
          <p:cNvSpPr/>
          <p:nvPr/>
        </p:nvSpPr>
        <p:spPr>
          <a:xfrm>
            <a:off x="1169194" y="722868"/>
            <a:ext cx="6557963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     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）同意不同意，你（  ）要给我们打个电话。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18437" name="Group 8"/>
          <p:cNvGrpSpPr/>
          <p:nvPr/>
        </p:nvGrpSpPr>
        <p:grpSpPr>
          <a:xfrm>
            <a:off x="1871663" y="723900"/>
            <a:ext cx="3239691" cy="414338"/>
            <a:chOff x="0" y="-10"/>
            <a:chExt cx="2721" cy="348"/>
          </a:xfrm>
        </p:grpSpPr>
        <p:sp>
          <p:nvSpPr>
            <p:cNvPr id="18438" name="Rectangle 6"/>
            <p:cNvSpPr/>
            <p:nvPr/>
          </p:nvSpPr>
          <p:spPr>
            <a:xfrm>
              <a:off x="0" y="-10"/>
              <a:ext cx="975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不管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8439" name="Rectangle 7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404" y="-10"/>
              <a:ext cx="31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都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8440" name="Rectangle 10"/>
          <p:cNvSpPr/>
          <p:nvPr/>
        </p:nvSpPr>
        <p:spPr>
          <a:xfrm>
            <a:off x="1169194" y="1317586"/>
            <a:ext cx="6557963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2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）有书可读，他（      ）开心了。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18441" name="Group 11"/>
          <p:cNvGrpSpPr/>
          <p:nvPr/>
        </p:nvGrpSpPr>
        <p:grpSpPr>
          <a:xfrm>
            <a:off x="1818085" y="1318022"/>
            <a:ext cx="3239690" cy="414337"/>
            <a:chOff x="0" y="-10"/>
            <a:chExt cx="2721" cy="348"/>
          </a:xfrm>
        </p:grpSpPr>
        <p:sp>
          <p:nvSpPr>
            <p:cNvPr id="18442" name="Rectangle 12"/>
            <p:cNvSpPr/>
            <p:nvPr/>
          </p:nvSpPr>
          <p:spPr>
            <a:xfrm>
              <a:off x="0" y="-10"/>
              <a:ext cx="812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只要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8443" name="Rectangle 13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404" y="-10"/>
              <a:ext cx="31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就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8444" name="Rectangle 15"/>
          <p:cNvSpPr/>
          <p:nvPr/>
        </p:nvSpPr>
        <p:spPr>
          <a:xfrm>
            <a:off x="1143000" y="1911112"/>
            <a:ext cx="6556772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3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）亲眼看见，我（      ）会相信。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18445" name="Group 16"/>
          <p:cNvGrpSpPr/>
          <p:nvPr/>
        </p:nvGrpSpPr>
        <p:grpSpPr>
          <a:xfrm>
            <a:off x="1818085" y="1857375"/>
            <a:ext cx="3239690" cy="414338"/>
            <a:chOff x="0" y="-10"/>
            <a:chExt cx="2721" cy="348"/>
          </a:xfrm>
        </p:grpSpPr>
        <p:sp>
          <p:nvSpPr>
            <p:cNvPr id="18446" name="Rectangle 17"/>
            <p:cNvSpPr/>
            <p:nvPr/>
          </p:nvSpPr>
          <p:spPr>
            <a:xfrm>
              <a:off x="0" y="-10"/>
              <a:ext cx="71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只有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8447" name="Rectangle 18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404" y="-10"/>
              <a:ext cx="31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才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8448" name="Rectangle 19"/>
          <p:cNvSpPr/>
          <p:nvPr/>
        </p:nvSpPr>
        <p:spPr>
          <a:xfrm>
            <a:off x="1143000" y="2614176"/>
            <a:ext cx="6669881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4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）走到哪里，我（    ）不会忘记自己的祖国。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18449" name="Group 23"/>
          <p:cNvGrpSpPr/>
          <p:nvPr/>
        </p:nvGrpSpPr>
        <p:grpSpPr>
          <a:xfrm>
            <a:off x="1818085" y="2614612"/>
            <a:ext cx="3077765" cy="414338"/>
            <a:chOff x="0" y="-10"/>
            <a:chExt cx="2585" cy="348"/>
          </a:xfrm>
        </p:grpSpPr>
        <p:sp>
          <p:nvSpPr>
            <p:cNvPr id="18450" name="Rectangle 21"/>
            <p:cNvSpPr/>
            <p:nvPr/>
          </p:nvSpPr>
          <p:spPr>
            <a:xfrm>
              <a:off x="0" y="-10"/>
              <a:ext cx="713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无论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8451" name="Rectangle 22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268" y="-10"/>
              <a:ext cx="31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都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8452" name="Rectangle 27"/>
          <p:cNvSpPr/>
          <p:nvPr/>
        </p:nvSpPr>
        <p:spPr>
          <a:xfrm>
            <a:off x="1115616" y="3261281"/>
            <a:ext cx="6669881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5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）我怎样解释，他（    ）不相信。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18453" name="Group 28"/>
          <p:cNvGrpSpPr/>
          <p:nvPr/>
        </p:nvGrpSpPr>
        <p:grpSpPr>
          <a:xfrm>
            <a:off x="1818085" y="3262312"/>
            <a:ext cx="3239690" cy="414338"/>
            <a:chOff x="0" y="-10"/>
            <a:chExt cx="2721" cy="348"/>
          </a:xfrm>
        </p:grpSpPr>
        <p:sp>
          <p:nvSpPr>
            <p:cNvPr id="18454" name="Rectangle 29"/>
            <p:cNvSpPr/>
            <p:nvPr/>
          </p:nvSpPr>
          <p:spPr>
            <a:xfrm>
              <a:off x="0" y="-10"/>
              <a:ext cx="713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不论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8455" name="Rectangle 30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404" y="-10"/>
              <a:ext cx="31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都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8456" name="文本框 18455"/>
          <p:cNvSpPr txBox="1"/>
          <p:nvPr/>
        </p:nvSpPr>
        <p:spPr>
          <a:xfrm>
            <a:off x="1143000" y="3921919"/>
            <a:ext cx="6463665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6、（    ）听他亲口承认，我（    ）相信他不来了。</a:t>
            </a:r>
            <a:endParaRPr lang="zh-CN" altLang="en-US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8457" name="文本框 18456"/>
          <p:cNvSpPr txBox="1"/>
          <p:nvPr/>
        </p:nvSpPr>
        <p:spPr>
          <a:xfrm>
            <a:off x="1980010" y="4030266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sz="100">
              <a:latin typeface="Verdana" panose="020B0604030504040204" pitchFamily="2" charset="0"/>
            </a:endParaRPr>
          </a:p>
        </p:txBody>
      </p:sp>
      <p:sp>
        <p:nvSpPr>
          <p:cNvPr id="18458" name="文本框 18457"/>
          <p:cNvSpPr txBox="1"/>
          <p:nvPr/>
        </p:nvSpPr>
        <p:spPr>
          <a:xfrm>
            <a:off x="1776651" y="3921919"/>
            <a:ext cx="71882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除非</a:t>
            </a:r>
            <a:endParaRPr lang="zh-CN" altLang="en-US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  <p:sp>
        <p:nvSpPr>
          <p:cNvPr id="18459" name="文本框 18458"/>
          <p:cNvSpPr txBox="1"/>
          <p:nvPr/>
        </p:nvSpPr>
        <p:spPr>
          <a:xfrm>
            <a:off x="5057775" y="3976688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sz="100">
              <a:latin typeface="Verdana" panose="020B0604030504040204" pitchFamily="2" charset="0"/>
            </a:endParaRPr>
          </a:p>
        </p:txBody>
      </p:sp>
      <p:sp>
        <p:nvSpPr>
          <p:cNvPr id="18460" name="文本框 18459"/>
          <p:cNvSpPr txBox="1"/>
          <p:nvPr/>
        </p:nvSpPr>
        <p:spPr>
          <a:xfrm>
            <a:off x="4950619" y="3921919"/>
            <a:ext cx="45085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才</a:t>
            </a:r>
            <a:endParaRPr lang="zh-CN" altLang="en-US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/>
      <p:bldP spid="1846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5"/>
          <p:cNvSpPr txBox="1"/>
          <p:nvPr/>
        </p:nvSpPr>
        <p:spPr>
          <a:xfrm>
            <a:off x="1169194" y="86916"/>
            <a:ext cx="245173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四、转折关系 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:</a:t>
            </a:r>
            <a:endParaRPr lang="en-US" altLang="zh-CN" sz="2700" b="1" dirty="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9459" name="Text Box 6"/>
          <p:cNvSpPr txBox="1"/>
          <p:nvPr/>
        </p:nvSpPr>
        <p:spPr>
          <a:xfrm>
            <a:off x="1062038" y="844154"/>
            <a:ext cx="718185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常用关联词</a:t>
            </a:r>
            <a:r>
              <a:rPr lang="zh-CN" altLang="en-US" sz="1800" b="1" dirty="0">
                <a:solidFill>
                  <a:srgbClr val="0D0D0D"/>
                </a:solidFill>
                <a:latin typeface="Verdana" panose="020B0604030504040204" pitchFamily="2" charset="0"/>
              </a:rPr>
              <a:t>：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、虽然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但是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2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、尽管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</a:t>
            </a:r>
            <a:r>
              <a:rPr lang="zh-CN" altLang="en-US" sz="2100" b="1" dirty="0">
                <a:solidFill>
                  <a:srgbClr val="080808"/>
                </a:solidFill>
                <a:latin typeface="Arial" panose="020B0604020202020204" pitchFamily="34" charset="0"/>
              </a:rPr>
              <a:t>可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            </a:t>
            </a:r>
            <a:endParaRPr lang="en-US" altLang="zh-CN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             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3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然而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     </a:t>
            </a:r>
            <a:r>
              <a:rPr lang="zh-CN" altLang="en-US" sz="2100" b="1" dirty="0">
                <a:solidFill>
                  <a:srgbClr val="080808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4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却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endParaRPr lang="en-US" altLang="zh-CN" sz="2100" b="1" dirty="0">
              <a:solidFill>
                <a:srgbClr val="080808"/>
              </a:solidFill>
              <a:latin typeface="Arial" panose="020B0604020202020204" pitchFamily="34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     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  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             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5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、虽然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可是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6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、尽管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还是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sp>
        <p:nvSpPr>
          <p:cNvPr id="19460" name="Text Box 7"/>
          <p:cNvSpPr txBox="1"/>
          <p:nvPr/>
        </p:nvSpPr>
        <p:spPr>
          <a:xfrm>
            <a:off x="1331119" y="3219450"/>
            <a:ext cx="67234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尽管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很多人不理解，他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还是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坚持自己的信念。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9461" name="Text Box 8"/>
          <p:cNvSpPr txBox="1"/>
          <p:nvPr/>
        </p:nvSpPr>
        <p:spPr>
          <a:xfrm>
            <a:off x="1331119" y="3759994"/>
            <a:ext cx="69367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3.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这孩子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尽管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年纪不大，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可是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懂得的东西却不少。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grpSp>
        <p:nvGrpSpPr>
          <p:cNvPr id="19462" name="Group 9"/>
          <p:cNvGrpSpPr/>
          <p:nvPr/>
        </p:nvGrpSpPr>
        <p:grpSpPr>
          <a:xfrm>
            <a:off x="1227535" y="2182416"/>
            <a:ext cx="6411516" cy="935831"/>
            <a:chOff x="0" y="0"/>
            <a:chExt cx="5385" cy="786"/>
          </a:xfrm>
        </p:grpSpPr>
        <p:sp>
          <p:nvSpPr>
            <p:cNvPr id="19463" name="Text Box 10"/>
            <p:cNvSpPr txBox="1"/>
            <p:nvPr/>
          </p:nvSpPr>
          <p:spPr>
            <a:xfrm>
              <a:off x="73" y="399"/>
              <a:ext cx="53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1.</a:t>
              </a:r>
              <a:r>
                <a:rPr lang="zh-CN" altLang="en-US" sz="24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虽然</a:t>
              </a:r>
              <a:r>
                <a:rPr lang="zh-CN" altLang="en-US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你是好意，</a:t>
              </a:r>
              <a:r>
                <a:rPr lang="zh-CN" altLang="en-US" sz="24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但</a:t>
              </a:r>
              <a:r>
                <a:rPr lang="zh-CN" altLang="en-US" sz="24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是也要注意说话的方式。</a:t>
              </a:r>
              <a:endPara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19464" name="Rectangle 11"/>
            <p:cNvSpPr/>
            <p:nvPr/>
          </p:nvSpPr>
          <p:spPr>
            <a:xfrm>
              <a:off x="0" y="0"/>
              <a:ext cx="988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700" b="1" dirty="0">
                  <a:solidFill>
                    <a:srgbClr val="080808"/>
                  </a:solidFill>
                  <a:latin typeface="Verdana" panose="020B0604030504040204" pitchFamily="2" charset="0"/>
                </a:rPr>
                <a:t>例句</a:t>
              </a:r>
              <a:r>
                <a:rPr lang="zh-CN" altLang="en-US" sz="2400" b="1" dirty="0">
                  <a:solidFill>
                    <a:schemeClr val="tx1"/>
                  </a:solidFill>
                  <a:latin typeface="Verdana" panose="020B0604030504040204" pitchFamily="2" charset="0"/>
                </a:rPr>
                <a:t>：</a:t>
              </a:r>
              <a:endParaRPr lang="zh-CN" altLang="en-US" sz="2400" b="1" dirty="0">
                <a:solidFill>
                  <a:schemeClr val="tx1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19465" name="Text Box 12"/>
          <p:cNvSpPr txBox="1"/>
          <p:nvPr/>
        </p:nvSpPr>
        <p:spPr>
          <a:xfrm>
            <a:off x="1322785" y="4307681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尽管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天气很冷，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2" charset="0"/>
              </a:rPr>
              <a:t>可是</a:t>
            </a:r>
            <a:r>
              <a:rPr lang="zh-CN" altLang="en-US" sz="2400" b="1" dirty="0">
                <a:solidFill>
                  <a:srgbClr val="080808"/>
                </a:solidFill>
                <a:latin typeface="Verdana" panose="020B0604030504040204" pitchFamily="2" charset="0"/>
              </a:rPr>
              <a:t>爷爷还依然坚持早锻炼。</a:t>
            </a:r>
            <a:endParaRPr lang="zh-CN" altLang="en-US" sz="24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  <p:sp>
        <p:nvSpPr>
          <p:cNvPr id="19466" name="Text Box 14"/>
          <p:cNvSpPr txBox="1"/>
          <p:nvPr/>
        </p:nvSpPr>
        <p:spPr>
          <a:xfrm>
            <a:off x="3249216" y="86916"/>
            <a:ext cx="474472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100" b="1" dirty="0">
                <a:latin typeface="Verdana" panose="020B0604030504040204" pitchFamily="2" charset="0"/>
              </a:rPr>
              <a:t>   </a:t>
            </a:r>
            <a:r>
              <a:rPr lang="zh-CN" altLang="en-US" sz="2100" b="1" dirty="0">
                <a:solidFill>
                  <a:schemeClr val="tx1"/>
                </a:solidFill>
                <a:latin typeface="Verdana" panose="020B0604030504040204" pitchFamily="2" charset="0"/>
              </a:rPr>
              <a:t>后一个分句与前一个分句的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意思相反</a:t>
            </a:r>
            <a:endParaRPr lang="zh-CN" altLang="en-US" sz="2100" b="1" dirty="0">
              <a:solidFill>
                <a:srgbClr val="FF0000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或相对</a:t>
            </a:r>
            <a:r>
              <a:rPr lang="zh-CN" altLang="en-US" sz="2100" b="1" dirty="0">
                <a:solidFill>
                  <a:schemeClr val="tx1"/>
                </a:solidFill>
                <a:latin typeface="Verdana" panose="020B0604030504040204" pitchFamily="2" charset="0"/>
              </a:rPr>
              <a:t>，或</a:t>
            </a:r>
            <a:r>
              <a: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rPr>
              <a:t>部分相反</a:t>
            </a:r>
            <a:r>
              <a:rPr lang="zh-CN" altLang="en-US" sz="2100" b="1" dirty="0">
                <a:solidFill>
                  <a:schemeClr val="tx1"/>
                </a:solidFill>
                <a:latin typeface="Verdana" panose="020B0604030504040204" pitchFamily="2" charset="0"/>
              </a:rPr>
              <a:t> </a:t>
            </a:r>
            <a:r>
              <a:rPr lang="zh-CN" altLang="en-US" sz="2700" b="1" dirty="0">
                <a:solidFill>
                  <a:schemeClr val="tx1"/>
                </a:solidFill>
                <a:latin typeface="Verdana" panose="020B0604030504040204" pitchFamily="2" charset="0"/>
              </a:rPr>
              <a:t>。</a:t>
            </a:r>
            <a:endParaRPr lang="zh-CN" altLang="en-US" sz="2700" b="1" dirty="0">
              <a:solidFill>
                <a:schemeClr val="tx1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5" grpId="0"/>
      <p:bldP spid="194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/>
          </p:cNvPicPr>
          <p:nvPr/>
        </p:nvPicPr>
        <p:blipFill>
          <a:blip r:embed="rId2"/>
          <a:srcRect l="18935" t="16144" r="16396" b="26212"/>
          <a:stretch>
            <a:fillRect/>
          </a:stretch>
        </p:blipFill>
        <p:spPr>
          <a:xfrm>
            <a:off x="3675063" y="1065213"/>
            <a:ext cx="2003425" cy="125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331595" y="2616200"/>
            <a:ext cx="669099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noProof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我和过一天</a:t>
            </a:r>
            <a:r>
              <a:rPr lang="zh-CN" altLang="en-US" sz="5400" b="1" u="sng" noProof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5400" b="1" u="sng" noProof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603625" y="3388360"/>
            <a:ext cx="673735" cy="12700"/>
          </a:xfrm>
          <a:prstGeom prst="lin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 Box 4"/>
          <p:cNvSpPr txBox="1"/>
          <p:nvPr/>
        </p:nvSpPr>
        <p:spPr>
          <a:xfrm>
            <a:off x="1331119" y="164306"/>
            <a:ext cx="1946275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转折关系练习 </a:t>
            </a:r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:</a:t>
            </a:r>
            <a:endParaRPr lang="en-US" altLang="zh-CN" sz="2100" b="1" dirty="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0483" name="Text Box 5"/>
          <p:cNvSpPr txBox="1"/>
          <p:nvPr/>
        </p:nvSpPr>
        <p:spPr>
          <a:xfrm>
            <a:off x="1439466" y="3757613"/>
            <a:ext cx="622220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400" dirty="0">
              <a:solidFill>
                <a:schemeClr val="tx1"/>
              </a:solidFill>
              <a:latin typeface="Comic Sans MS" panose="030F0702030302020204" pitchFamily="2" charset="0"/>
            </a:endParaRPr>
          </a:p>
        </p:txBody>
      </p:sp>
      <p:sp>
        <p:nvSpPr>
          <p:cNvPr id="20484" name="Rectangle 6"/>
          <p:cNvSpPr/>
          <p:nvPr/>
        </p:nvSpPr>
        <p:spPr>
          <a:xfrm>
            <a:off x="1169194" y="667822"/>
            <a:ext cx="6557963" cy="7372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1 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）芦花村的孩子们几乎都会凫水，（    ）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  <a:p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       能像雨来游得这么好的却没有几个。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20485" name="Group 37"/>
          <p:cNvGrpSpPr/>
          <p:nvPr/>
        </p:nvGrpSpPr>
        <p:grpSpPr>
          <a:xfrm>
            <a:off x="1871663" y="615554"/>
            <a:ext cx="5637609" cy="420291"/>
            <a:chOff x="0" y="-10"/>
            <a:chExt cx="4735" cy="353"/>
          </a:xfrm>
        </p:grpSpPr>
        <p:sp>
          <p:nvSpPr>
            <p:cNvPr id="20486" name="Rectangle 8"/>
            <p:cNvSpPr/>
            <p:nvPr/>
          </p:nvSpPr>
          <p:spPr>
            <a:xfrm>
              <a:off x="0" y="-10"/>
              <a:ext cx="776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虽然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20487" name="Rectangle 9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3901" y="-5"/>
              <a:ext cx="83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可是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20488" name="Rectangle 11"/>
          <p:cNvSpPr/>
          <p:nvPr/>
        </p:nvSpPr>
        <p:spPr>
          <a:xfrm>
            <a:off x="1169194" y="1479511"/>
            <a:ext cx="6557963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2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）考了九十多分，他（      ）不开心。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20489" name="Group 33"/>
          <p:cNvGrpSpPr/>
          <p:nvPr/>
        </p:nvGrpSpPr>
        <p:grpSpPr>
          <a:xfrm>
            <a:off x="1818085" y="1479947"/>
            <a:ext cx="3942159" cy="414337"/>
            <a:chOff x="0" y="-10"/>
            <a:chExt cx="3311" cy="348"/>
          </a:xfrm>
        </p:grpSpPr>
        <p:sp>
          <p:nvSpPr>
            <p:cNvPr id="20490" name="Rectangle 13"/>
            <p:cNvSpPr/>
            <p:nvPr/>
          </p:nvSpPr>
          <p:spPr>
            <a:xfrm>
              <a:off x="0" y="-10"/>
              <a:ext cx="69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尽管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20491" name="Rectangle 14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676" y="-10"/>
              <a:ext cx="635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还是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20492" name="Rectangle 16"/>
          <p:cNvSpPr/>
          <p:nvPr/>
        </p:nvSpPr>
        <p:spPr>
          <a:xfrm>
            <a:off x="1143000" y="2124829"/>
            <a:ext cx="6556772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3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）今天很冷，（      ）班里没有一个人迟到</a:t>
            </a:r>
            <a:r>
              <a:rPr lang="zh-CN" altLang="en-US" sz="2100" b="1" dirty="0">
                <a:solidFill>
                  <a:srgbClr val="1E03C1"/>
                </a:solidFill>
                <a:latin typeface="Verdana" panose="020B0604030504040204" pitchFamily="2" charset="0"/>
              </a:rPr>
              <a:t>。</a:t>
            </a:r>
            <a:endParaRPr lang="zh-CN" altLang="en-US" sz="2100" b="1" dirty="0">
              <a:solidFill>
                <a:srgbClr val="1E03C1"/>
              </a:solidFill>
              <a:latin typeface="Verdana" panose="020B0604030504040204" pitchFamily="2" charset="0"/>
            </a:endParaRPr>
          </a:p>
        </p:txBody>
      </p:sp>
      <p:grpSp>
        <p:nvGrpSpPr>
          <p:cNvPr id="20493" name="Group 38"/>
          <p:cNvGrpSpPr/>
          <p:nvPr/>
        </p:nvGrpSpPr>
        <p:grpSpPr>
          <a:xfrm>
            <a:off x="1818085" y="2125266"/>
            <a:ext cx="3186113" cy="414337"/>
            <a:chOff x="0" y="-10"/>
            <a:chExt cx="2676" cy="348"/>
          </a:xfrm>
        </p:grpSpPr>
        <p:sp>
          <p:nvSpPr>
            <p:cNvPr id="20494" name="Rectangle 18"/>
            <p:cNvSpPr/>
            <p:nvPr/>
          </p:nvSpPr>
          <p:spPr>
            <a:xfrm>
              <a:off x="0" y="-10"/>
              <a:ext cx="821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虽然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20495" name="Rectangle 19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041" y="-10"/>
              <a:ext cx="635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但是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20496" name="Rectangle 20"/>
          <p:cNvSpPr/>
          <p:nvPr/>
        </p:nvSpPr>
        <p:spPr>
          <a:xfrm>
            <a:off x="1143000" y="2718951"/>
            <a:ext cx="6669881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4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）天气已晚，（    ）老师仍在灯下伏案工作 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20497" name="Group 34"/>
          <p:cNvGrpSpPr/>
          <p:nvPr/>
        </p:nvGrpSpPr>
        <p:grpSpPr>
          <a:xfrm>
            <a:off x="1818085" y="2719387"/>
            <a:ext cx="3077765" cy="414338"/>
            <a:chOff x="0" y="-10"/>
            <a:chExt cx="2585" cy="348"/>
          </a:xfrm>
        </p:grpSpPr>
        <p:sp>
          <p:nvSpPr>
            <p:cNvPr id="20498" name="Rectangle 22"/>
            <p:cNvSpPr/>
            <p:nvPr/>
          </p:nvSpPr>
          <p:spPr>
            <a:xfrm>
              <a:off x="0" y="-10"/>
              <a:ext cx="69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虽然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20499" name="Rectangle 23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1950" y="-10"/>
              <a:ext cx="635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但是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20500" name="Rectangle 25"/>
          <p:cNvSpPr/>
          <p:nvPr/>
        </p:nvSpPr>
        <p:spPr>
          <a:xfrm>
            <a:off x="1143000" y="3366651"/>
            <a:ext cx="6669881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5</a:t>
            </a:r>
            <a:r>
              <a:rPr lang="zh-CN" altLang="en-US" sz="2100" b="1" dirty="0">
                <a:solidFill>
                  <a:srgbClr val="0D0D0D"/>
                </a:solidFill>
                <a:latin typeface="Verdana" panose="020B0604030504040204" pitchFamily="2" charset="0"/>
              </a:rPr>
              <a:t>、（     ）我做了多次解释，（    ）他就是不相信。</a:t>
            </a:r>
            <a:endParaRPr lang="zh-CN" altLang="en-US" sz="2100" b="1" dirty="0">
              <a:solidFill>
                <a:srgbClr val="0D0D0D"/>
              </a:solidFill>
              <a:latin typeface="Verdana" panose="020B0604030504040204" pitchFamily="2" charset="0"/>
            </a:endParaRPr>
          </a:p>
        </p:txBody>
      </p:sp>
      <p:grpSp>
        <p:nvGrpSpPr>
          <p:cNvPr id="20501" name="Group 36"/>
          <p:cNvGrpSpPr/>
          <p:nvPr/>
        </p:nvGrpSpPr>
        <p:grpSpPr>
          <a:xfrm>
            <a:off x="1872854" y="3367087"/>
            <a:ext cx="3888581" cy="416719"/>
            <a:chOff x="0" y="-10"/>
            <a:chExt cx="3266" cy="350"/>
          </a:xfrm>
        </p:grpSpPr>
        <p:sp>
          <p:nvSpPr>
            <p:cNvPr id="20502" name="Rectangle 27"/>
            <p:cNvSpPr/>
            <p:nvPr/>
          </p:nvSpPr>
          <p:spPr>
            <a:xfrm>
              <a:off x="0" y="-10"/>
              <a:ext cx="775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尽管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  <p:sp>
          <p:nvSpPr>
            <p:cNvPr id="20503" name="Rectangle 28">
              <a:hlinkClick r:id="" action="ppaction://noaction">
                <a:snd r:embed="rId2" name="type.wav"/>
              </a:hlinkClick>
            </p:cNvPr>
            <p:cNvSpPr/>
            <p:nvPr/>
          </p:nvSpPr>
          <p:spPr>
            <a:xfrm>
              <a:off x="2539" y="-8"/>
              <a:ext cx="72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zh-CN" altLang="en-US" sz="2100" b="1" dirty="0">
                  <a:solidFill>
                    <a:srgbClr val="FF0000"/>
                  </a:solidFill>
                  <a:latin typeface="Verdana" panose="020B0604030504040204" pitchFamily="2" charset="0"/>
                </a:rPr>
                <a:t>可是</a:t>
              </a:r>
              <a:endParaRPr lang="zh-CN" altLang="en-US" sz="2100" b="1" dirty="0">
                <a:solidFill>
                  <a:srgbClr val="FF0000"/>
                </a:solidFill>
                <a:latin typeface="Verdana" panose="020B0604030504040204" pitchFamily="2" charset="0"/>
              </a:endParaRPr>
            </a:p>
          </p:txBody>
        </p:sp>
      </p:grpSp>
      <p:sp>
        <p:nvSpPr>
          <p:cNvPr id="20504" name="Text Box 6"/>
          <p:cNvSpPr txBox="1"/>
          <p:nvPr/>
        </p:nvSpPr>
        <p:spPr>
          <a:xfrm>
            <a:off x="1277541" y="3868341"/>
            <a:ext cx="6723459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常用关联词：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1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、虽然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但是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Arial" panose="020B0604020202020204" pitchFamily="34" charset="0"/>
              </a:rPr>
              <a:t>      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2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、尽管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可是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3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然而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       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4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却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endParaRPr lang="en-US" altLang="zh-CN" sz="2100" b="1" dirty="0">
              <a:solidFill>
                <a:srgbClr val="080808"/>
              </a:solidFill>
              <a:latin typeface="Arial" panose="020B0604020202020204" pitchFamily="34" charset="0"/>
            </a:endParaRPr>
          </a:p>
          <a:p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5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、虽然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可是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  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 6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、尽管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还是</a:t>
            </a:r>
            <a:r>
              <a:rPr lang="en-US" altLang="zh-CN" sz="2100" b="1" dirty="0">
                <a:solidFill>
                  <a:srgbClr val="080808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100" b="1" dirty="0">
                <a:solidFill>
                  <a:srgbClr val="080808"/>
                </a:solidFill>
                <a:latin typeface="Verdana" panose="020B0604030504040204" pitchFamily="2" charset="0"/>
              </a:rPr>
              <a:t> </a:t>
            </a:r>
            <a:endParaRPr lang="en-US" altLang="zh-CN" sz="2100" b="1" dirty="0">
              <a:solidFill>
                <a:srgbClr val="080808"/>
              </a:solidFill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42" name="矩形 14341"/>
          <p:cNvSpPr/>
          <p:nvPr/>
        </p:nvSpPr>
        <p:spPr>
          <a:xfrm>
            <a:off x="1439466" y="141685"/>
            <a:ext cx="6237684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15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343" name="矩形 14342"/>
          <p:cNvSpPr/>
          <p:nvPr/>
        </p:nvSpPr>
        <p:spPr>
          <a:xfrm>
            <a:off x="1143000" y="463391"/>
            <a:ext cx="6858000" cy="3738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endParaRPr lang="zh-CN" altLang="en-US" sz="21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en-US" altLang="zh-CN" sz="2100" b="1" dirty="0">
                <a:solidFill>
                  <a:srgbClr val="3333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、错用关联词语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100" b="1" dirty="0">
                <a:solidFill>
                  <a:srgbClr val="3333FF"/>
                </a:solidFill>
                <a:latin typeface="Arial" panose="020B0604020202020204" pitchFamily="34" charset="0"/>
              </a:rPr>
              <a:t>　    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例：宋朝皇帝只知道吃喝玩乐。为了喜欢踢球，就把一个流氓封为殿师太尉。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2100" b="1" dirty="0">
                <a:solidFill>
                  <a:srgbClr val="3333FF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应把“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为了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”改为“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因为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2100" b="1">
                <a:solidFill>
                  <a:srgbClr val="3333FF"/>
                </a:solidFill>
                <a:latin typeface="Arial" panose="020B0604020202020204" pitchFamily="34" charset="0"/>
              </a:rPr>
              <a:t>)</a:t>
            </a:r>
            <a:endParaRPr lang="en-US" altLang="zh-CN" sz="21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endParaRPr lang="en-US" altLang="zh-CN" sz="21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en-US" altLang="zh-CN" sz="2100" b="1" dirty="0">
                <a:solidFill>
                  <a:srgbClr val="3333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、关联词语搭配不当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　 例：只有你意识到这一点，你就能深刻地了解我们战士的胸怀是多么宽广。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100" b="1">
                <a:solidFill>
                  <a:srgbClr val="3333FF"/>
                </a:solidFill>
                <a:latin typeface="Arial" panose="020B0604020202020204" pitchFamily="34" charset="0"/>
              </a:rPr>
              <a:t>(“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只有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”与“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才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”搭配，去掉“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就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2100" b="1">
                <a:solidFill>
                  <a:srgbClr val="3333FF"/>
                </a:solidFill>
                <a:latin typeface="Arial" panose="020B0604020202020204" pitchFamily="34" charset="0"/>
              </a:rPr>
              <a:t>)</a:t>
            </a:r>
            <a:endParaRPr lang="en-US" altLang="zh-CN" sz="21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6900" y="367665"/>
            <a:ext cx="5955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关联词语在使用上存在如下毛病：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343" grpId="0"/>
      <p:bldP spid="1434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5" name="文本框 15364"/>
          <p:cNvSpPr txBox="1"/>
          <p:nvPr/>
        </p:nvSpPr>
        <p:spPr>
          <a:xfrm>
            <a:off x="1143000" y="195263"/>
            <a:ext cx="6858000" cy="10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endParaRPr sz="1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1439466" y="141685"/>
            <a:ext cx="6237684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15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1062435" y="1029415"/>
            <a:ext cx="6858000" cy="3646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2100" b="1" dirty="0">
                <a:latin typeface="Arial" panose="020B0604020202020204" pitchFamily="34" charset="0"/>
              </a:rPr>
              <a:t>1.</a:t>
            </a:r>
            <a:r>
              <a:rPr lang="zh-CN" altLang="en-US" sz="2100" b="1" dirty="0">
                <a:latin typeface="Arial" panose="020B0604020202020204" pitchFamily="34" charset="0"/>
              </a:rPr>
              <a:t>只要经常锻炼身体，才会增强体质。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latin typeface="Arial" panose="020B0604020202020204" pitchFamily="34" charset="0"/>
              </a:rPr>
              <a:t>      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只要</a:t>
            </a:r>
            <a:r>
              <a:rPr lang="zh-CN" altLang="en-US" sz="2100" b="1" dirty="0">
                <a:latin typeface="Arial" panose="020B0604020202020204" pitchFamily="34" charset="0"/>
              </a:rPr>
              <a:t>”应与“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就</a:t>
            </a:r>
            <a:r>
              <a:rPr lang="zh-CN" altLang="en-US" sz="2100" b="1" dirty="0">
                <a:latin typeface="Arial" panose="020B0604020202020204" pitchFamily="34" charset="0"/>
              </a:rPr>
              <a:t>”相配，“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只有</a:t>
            </a:r>
            <a:r>
              <a:rPr lang="zh-CN" altLang="en-US" sz="2100" b="1" dirty="0">
                <a:latin typeface="Arial" panose="020B0604020202020204" pitchFamily="34" charset="0"/>
              </a:rPr>
              <a:t>”应与“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才</a:t>
            </a:r>
            <a:r>
              <a:rPr lang="zh-CN" altLang="en-US" sz="2100" b="1" dirty="0">
                <a:latin typeface="Arial" panose="020B0604020202020204" pitchFamily="34" charset="0"/>
              </a:rPr>
              <a:t>”相配，“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只要</a:t>
            </a:r>
            <a:r>
              <a:rPr lang="zh-CN" altLang="en-US" sz="2100" b="1" dirty="0">
                <a:latin typeface="Arial" panose="020B0604020202020204" pitchFamily="34" charset="0"/>
              </a:rPr>
              <a:t>”与“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才</a:t>
            </a:r>
            <a:r>
              <a:rPr lang="zh-CN" altLang="en-US" sz="2100" b="1" dirty="0">
                <a:latin typeface="Arial" panose="020B0604020202020204" pitchFamily="34" charset="0"/>
              </a:rPr>
              <a:t>”搭配不当，应把“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才</a:t>
            </a:r>
            <a:r>
              <a:rPr lang="zh-CN" altLang="en-US" sz="2100" b="1" dirty="0">
                <a:latin typeface="Arial" panose="020B0604020202020204" pitchFamily="34" charset="0"/>
              </a:rPr>
              <a:t>”改为“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就</a:t>
            </a:r>
            <a:r>
              <a:rPr lang="zh-CN" altLang="en-US" sz="2100" b="1" dirty="0">
                <a:latin typeface="Arial" panose="020B0604020202020204" pitchFamily="34" charset="0"/>
              </a:rPr>
              <a:t>”。</a:t>
            </a:r>
            <a:endParaRPr lang="zh-CN" altLang="en-US" sz="2100" b="1">
              <a:latin typeface="Arial" panose="020B0604020202020204" pitchFamily="34" charset="0"/>
            </a:endParaRPr>
          </a:p>
          <a:p>
            <a:pPr algn="l"/>
            <a:endParaRPr lang="zh-CN" altLang="en-US" sz="2100" b="1">
              <a:latin typeface="Arial" panose="020B0604020202020204" pitchFamily="34" charset="0"/>
            </a:endParaRPr>
          </a:p>
          <a:p>
            <a:pPr algn="l"/>
            <a:r>
              <a:rPr lang="en-US" altLang="zh-CN" sz="2100" b="1" dirty="0">
                <a:latin typeface="Arial" panose="020B0604020202020204" pitchFamily="34" charset="0"/>
              </a:rPr>
              <a:t>2.</a:t>
            </a:r>
            <a:r>
              <a:rPr lang="zh-CN" altLang="en-US" sz="2100" b="1" dirty="0">
                <a:latin typeface="Arial" panose="020B0604020202020204" pitchFamily="34" charset="0"/>
              </a:rPr>
              <a:t>他宁可挨打，不如泄密。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latin typeface="Arial" panose="020B0604020202020204" pitchFamily="34" charset="0"/>
              </a:rPr>
              <a:t>      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宁可</a:t>
            </a:r>
            <a:r>
              <a:rPr lang="zh-CN" altLang="en-US" sz="2100" b="1" dirty="0">
                <a:latin typeface="Arial" panose="020B0604020202020204" pitchFamily="34" charset="0"/>
              </a:rPr>
              <a:t>”应与“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也不</a:t>
            </a:r>
            <a:r>
              <a:rPr lang="zh-CN" altLang="en-US" sz="2100" b="1" dirty="0">
                <a:latin typeface="Arial" panose="020B0604020202020204" pitchFamily="34" charset="0"/>
              </a:rPr>
              <a:t>”相配，“与其”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应与</a:t>
            </a:r>
            <a:r>
              <a:rPr lang="zh-CN" altLang="en-US" sz="2100" b="1" dirty="0">
                <a:latin typeface="Arial" panose="020B0604020202020204" pitchFamily="34" charset="0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不如</a:t>
            </a:r>
            <a:r>
              <a:rPr lang="zh-CN" altLang="en-US" sz="2100" b="1" dirty="0">
                <a:latin typeface="Arial" panose="020B0604020202020204" pitchFamily="34" charset="0"/>
              </a:rPr>
              <a:t>”相配。句中“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宁可</a:t>
            </a:r>
            <a:r>
              <a:rPr lang="zh-CN" altLang="en-US" sz="2100" b="1" dirty="0">
                <a:latin typeface="Arial" panose="020B0604020202020204" pitchFamily="34" charset="0"/>
              </a:rPr>
              <a:t>”与“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不如</a:t>
            </a:r>
            <a:r>
              <a:rPr lang="zh-CN" altLang="en-US" sz="2100" b="1" dirty="0">
                <a:latin typeface="Arial" panose="020B0604020202020204" pitchFamily="34" charset="0"/>
              </a:rPr>
              <a:t>”搭配不当，根据两个分句的意思，最好是把“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不如</a:t>
            </a:r>
            <a:r>
              <a:rPr lang="zh-CN" altLang="en-US" sz="2100" b="1" dirty="0">
                <a:latin typeface="Arial" panose="020B0604020202020204" pitchFamily="34" charset="0"/>
              </a:rPr>
              <a:t>”改为“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也不</a:t>
            </a:r>
            <a:r>
              <a:rPr lang="zh-CN" altLang="en-US" sz="2100" b="1" dirty="0">
                <a:latin typeface="Arial" panose="020B0604020202020204" pitchFamily="34" charset="0"/>
              </a:rPr>
              <a:t>”。</a:t>
            </a:r>
            <a:endParaRPr lang="zh-CN" altLang="en-US" sz="2100" b="1">
              <a:latin typeface="Arial" panose="020B0604020202020204" pitchFamily="34" charset="0"/>
            </a:endParaRPr>
          </a:p>
          <a:p>
            <a:pPr algn="l"/>
            <a:endParaRPr lang="zh-CN" altLang="en-US" sz="2100" b="1">
              <a:latin typeface="Arial" panose="020B0604020202020204" pitchFamily="34" charset="0"/>
            </a:endParaRPr>
          </a:p>
          <a:p>
            <a:pPr algn="l"/>
            <a:r>
              <a:rPr lang="en-US" altLang="zh-CN" sz="2100" b="1" dirty="0">
                <a:latin typeface="Arial" panose="020B0604020202020204" pitchFamily="34" charset="0"/>
              </a:rPr>
              <a:t>3.</a:t>
            </a:r>
            <a:r>
              <a:rPr lang="zh-CN" altLang="en-US" sz="2100" b="1" dirty="0">
                <a:latin typeface="Arial" panose="020B0604020202020204" pitchFamily="34" charset="0"/>
              </a:rPr>
              <a:t>不管天气多么恶劣，他却是按时到校学习 。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latin typeface="Arial" panose="020B0604020202020204" pitchFamily="34" charset="0"/>
              </a:rPr>
              <a:t>      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不管</a:t>
            </a:r>
            <a:r>
              <a:rPr lang="zh-CN" altLang="en-US" sz="2100" b="1" dirty="0">
                <a:latin typeface="Arial" panose="020B0604020202020204" pitchFamily="34" charset="0"/>
              </a:rPr>
              <a:t>”与“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却</a:t>
            </a:r>
            <a:r>
              <a:rPr lang="zh-CN" altLang="en-US" sz="2100" b="1" dirty="0">
                <a:latin typeface="Arial" panose="020B0604020202020204" pitchFamily="34" charset="0"/>
              </a:rPr>
              <a:t>”搭配不当，应把“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却</a:t>
            </a:r>
            <a:r>
              <a:rPr lang="zh-CN" altLang="en-US" sz="2100" b="1" dirty="0">
                <a:latin typeface="Arial" panose="020B0604020202020204" pitchFamily="34" charset="0"/>
              </a:rPr>
              <a:t>”改为“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都</a:t>
            </a:r>
            <a:r>
              <a:rPr lang="zh-CN" altLang="en-US" sz="2100" b="1" dirty="0">
                <a:latin typeface="Arial" panose="020B0604020202020204" pitchFamily="34" charset="0"/>
              </a:rPr>
              <a:t>”。</a:t>
            </a:r>
            <a:endParaRPr lang="zh-CN" altLang="en-US" sz="21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5150" y="302260"/>
            <a:ext cx="688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有些关联词语是要求配对使用的，不可随意改换。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367" grpId="0"/>
      <p:bldP spid="1536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9" name="文本框 16388"/>
          <p:cNvSpPr txBox="1"/>
          <p:nvPr/>
        </p:nvSpPr>
        <p:spPr>
          <a:xfrm>
            <a:off x="1143000" y="195263"/>
            <a:ext cx="6858000" cy="10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endParaRPr sz="1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1439466" y="141685"/>
            <a:ext cx="6237684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15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1024255" y="985203"/>
            <a:ext cx="6858000" cy="366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endParaRPr lang="en-US" altLang="zh-CN" sz="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例如：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100" b="1" dirty="0">
                <a:solidFill>
                  <a:srgbClr val="3333FF"/>
                </a:solidFill>
                <a:latin typeface="Arial" panose="020B0604020202020204" pitchFamily="34" charset="0"/>
              </a:rPr>
              <a:t>1. 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虽然今天天气十分寒冷，却清洁工流下了汗。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 改：虽然今天天气十分寒冷，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清洁工</a:t>
            </a:r>
            <a:r>
              <a:rPr lang="zh-CN" altLang="en-US" sz="2100" b="1" dirty="0">
                <a:solidFill>
                  <a:schemeClr val="tx1"/>
                </a:solidFill>
                <a:latin typeface="Arial" panose="020B0604020202020204" pitchFamily="34" charset="0"/>
              </a:rPr>
              <a:t>却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流下了汗。</a:t>
            </a:r>
            <a:endParaRPr lang="zh-CN" altLang="en-US" sz="21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>
                <a:solidFill>
                  <a:srgbClr val="3333FF"/>
                </a:solidFill>
                <a:latin typeface="Arial" panose="020B0604020202020204" pitchFamily="34" charset="0"/>
              </a:rPr>
              <a:t>     </a:t>
            </a:r>
            <a:endParaRPr lang="zh-CN" altLang="en-US" sz="21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100" b="1" dirty="0">
                <a:solidFill>
                  <a:srgbClr val="3333FF"/>
                </a:solidFill>
                <a:latin typeface="Arial" panose="020B0604020202020204" pitchFamily="34" charset="0"/>
              </a:rPr>
              <a:t>2. 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今天，我们班搞演讲比赛，表达能力强的同学不但上台演讲了，而且从小不爱说话的小明也上去演讲了。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 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      改：今天，我们班搞演讲比赛，</a:t>
            </a:r>
            <a:r>
              <a:rPr lang="zh-CN" altLang="en-US" sz="2100" b="1" dirty="0">
                <a:solidFill>
                  <a:schemeClr val="tx1"/>
                </a:solidFill>
                <a:latin typeface="Arial" panose="020B0604020202020204" pitchFamily="34" charset="0"/>
              </a:rPr>
              <a:t>不但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表达能力强的同学</a:t>
            </a:r>
            <a:r>
              <a:rPr lang="zh-CN" altLang="en-US" sz="2100" b="1" dirty="0">
                <a:solidFill>
                  <a:srgbClr val="3333FF"/>
                </a:solidFill>
                <a:latin typeface="Arial" panose="020B0604020202020204" pitchFamily="34" charset="0"/>
              </a:rPr>
              <a:t>上台演讲了，而且从小不爱说话的小明也上去演讲了。</a:t>
            </a:r>
            <a:endParaRPr lang="zh-CN" altLang="en-US" sz="21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9635" y="302260"/>
            <a:ext cx="434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关联词语的位置不能放错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391" grpId="0"/>
      <p:bldP spid="1639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7" name="矩形 17416"/>
          <p:cNvSpPr/>
          <p:nvPr/>
        </p:nvSpPr>
        <p:spPr>
          <a:xfrm>
            <a:off x="1169194" y="346472"/>
            <a:ext cx="6669881" cy="433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练习：选择适当的关联词语填空。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1800" b="1" dirty="0">
                <a:latin typeface="Arial" panose="020B0604020202020204" pitchFamily="34" charset="0"/>
              </a:rPr>
              <a:t>只有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zh-CN" altLang="en-US" sz="1800" b="1" dirty="0">
                <a:latin typeface="Arial" panose="020B0604020202020204" pitchFamily="34" charset="0"/>
              </a:rPr>
              <a:t>才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en-US" altLang="zh-CN" sz="1800" b="1" dirty="0">
                <a:latin typeface="Arial" panose="020B0604020202020204" pitchFamily="34" charset="0"/>
              </a:rPr>
              <a:t>    </a:t>
            </a:r>
            <a:r>
              <a:rPr lang="zh-CN" altLang="en-US" sz="1800" b="1" dirty="0">
                <a:latin typeface="Arial" panose="020B0604020202020204" pitchFamily="34" charset="0"/>
              </a:rPr>
              <a:t>虽然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zh-CN" altLang="en-US" sz="1800" b="1" dirty="0">
                <a:latin typeface="Arial" panose="020B0604020202020204" pitchFamily="34" charset="0"/>
              </a:rPr>
              <a:t>但是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en-US" altLang="zh-CN" sz="1800" b="1" dirty="0">
                <a:latin typeface="Arial" panose="020B0604020202020204" pitchFamily="34" charset="0"/>
              </a:rPr>
              <a:t>     </a:t>
            </a:r>
            <a:r>
              <a:rPr lang="zh-CN" altLang="en-US" sz="1800" b="1" dirty="0">
                <a:latin typeface="Arial" panose="020B0604020202020204" pitchFamily="34" charset="0"/>
              </a:rPr>
              <a:t>如果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zh-CN" altLang="en-US" sz="1800" b="1" dirty="0">
                <a:latin typeface="Arial" panose="020B0604020202020204" pitchFamily="34" charset="0"/>
              </a:rPr>
              <a:t>就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endParaRPr lang="en-US" altLang="zh-CN" sz="1800" b="1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1800" b="1" dirty="0">
                <a:latin typeface="Arial" panose="020B0604020202020204" pitchFamily="34" charset="0"/>
              </a:rPr>
              <a:t>          </a:t>
            </a:r>
            <a:r>
              <a:rPr lang="zh-CN" altLang="en-US" sz="1800" b="1" dirty="0">
                <a:latin typeface="Arial" panose="020B0604020202020204" pitchFamily="34" charset="0"/>
              </a:rPr>
              <a:t>无论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zh-CN" altLang="en-US" sz="1800" b="1" dirty="0">
                <a:latin typeface="Arial" panose="020B0604020202020204" pitchFamily="34" charset="0"/>
              </a:rPr>
              <a:t>都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en-US" altLang="zh-CN" sz="1800" b="1" dirty="0">
                <a:latin typeface="Arial" panose="020B0604020202020204" pitchFamily="34" charset="0"/>
              </a:rPr>
              <a:t>    </a:t>
            </a:r>
            <a:r>
              <a:rPr lang="zh-CN" altLang="en-US" sz="1800" b="1" dirty="0">
                <a:latin typeface="Arial" panose="020B0604020202020204" pitchFamily="34" charset="0"/>
              </a:rPr>
              <a:t>不但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zh-CN" altLang="en-US" sz="1800" b="1" dirty="0">
                <a:latin typeface="Arial" panose="020B0604020202020204" pitchFamily="34" charset="0"/>
              </a:rPr>
              <a:t>而且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en-US" altLang="zh-CN" sz="1800" b="1" dirty="0">
                <a:latin typeface="Arial" panose="020B0604020202020204" pitchFamily="34" charset="0"/>
              </a:rPr>
              <a:t>     </a:t>
            </a:r>
            <a:r>
              <a:rPr lang="zh-CN" altLang="en-US" sz="1800" b="1" dirty="0">
                <a:latin typeface="Arial" panose="020B0604020202020204" pitchFamily="34" charset="0"/>
              </a:rPr>
              <a:t>既然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r>
              <a:rPr lang="zh-CN" altLang="en-US" sz="1800" b="1" dirty="0">
                <a:latin typeface="Arial" panose="020B0604020202020204" pitchFamily="34" charset="0"/>
              </a:rPr>
              <a:t>就</a:t>
            </a:r>
            <a:r>
              <a:rPr lang="en-US" altLang="zh-CN" sz="1800" b="1">
                <a:latin typeface="Arial" panose="020B0604020202020204" pitchFamily="34" charset="0"/>
              </a:rPr>
              <a:t>……</a:t>
            </a:r>
            <a:endParaRPr lang="en-US" altLang="zh-CN" sz="1800" b="1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1800" b="1" dirty="0">
                <a:latin typeface="Arial" panose="020B0604020202020204" pitchFamily="34" charset="0"/>
              </a:rPr>
              <a:t>     ⒈  </a:t>
            </a:r>
            <a:r>
              <a:rPr lang="zh-CN" altLang="en-US" sz="1800" b="1" dirty="0">
                <a:latin typeface="Arial" panose="020B0604020202020204" pitchFamily="34" charset="0"/>
              </a:rPr>
              <a:t>雷锋叔叔（       ）离开了我们，（        ）他的精神永远鼓舞我们前进。</a:t>
            </a:r>
            <a:endParaRPr lang="zh-CN" altLang="en-US" sz="1800" b="1" dirty="0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     </a:t>
            </a:r>
            <a:r>
              <a:rPr lang="en-US" altLang="zh-CN" sz="1800" b="1" dirty="0">
                <a:latin typeface="Arial" panose="020B0604020202020204" pitchFamily="34" charset="0"/>
              </a:rPr>
              <a:t>⒉</a:t>
            </a:r>
            <a:r>
              <a:rPr lang="zh-CN" altLang="en-US" sz="1800" b="1" dirty="0">
                <a:latin typeface="Arial" panose="020B0604020202020204" pitchFamily="34" charset="0"/>
              </a:rPr>
              <a:t>（        ）哪一门学科，（      ）要有扎实的基本功和严格的科学态度。</a:t>
            </a:r>
            <a:endParaRPr lang="zh-CN" altLang="en-US" sz="1800" b="1" dirty="0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     </a:t>
            </a:r>
            <a:r>
              <a:rPr lang="en-US" altLang="zh-CN" sz="1800" b="1" dirty="0">
                <a:latin typeface="Arial" panose="020B0604020202020204" pitchFamily="34" charset="0"/>
              </a:rPr>
              <a:t>⒊  </a:t>
            </a:r>
            <a:r>
              <a:rPr lang="zh-CN" altLang="en-US" sz="1800" b="1" dirty="0">
                <a:latin typeface="Arial" panose="020B0604020202020204" pitchFamily="34" charset="0"/>
              </a:rPr>
              <a:t>我们（       ）要迅速发展生产，</a:t>
            </a:r>
            <a:r>
              <a:rPr lang="en-US" altLang="zh-CN" sz="1500" b="1">
                <a:latin typeface="Arial" panose="020B0604020202020204" pitchFamily="34" charset="0"/>
              </a:rPr>
              <a:t>(          )</a:t>
            </a:r>
            <a:r>
              <a:rPr lang="zh-CN" altLang="en-US" sz="1800" b="1" dirty="0">
                <a:latin typeface="Arial" panose="020B0604020202020204" pitchFamily="34" charset="0"/>
              </a:rPr>
              <a:t>要逐步改善生活。</a:t>
            </a:r>
            <a:endParaRPr lang="zh-CN" altLang="en-US" sz="1800" b="1" dirty="0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     </a:t>
            </a:r>
            <a:r>
              <a:rPr lang="en-US" altLang="zh-CN" sz="1800" b="1" dirty="0">
                <a:latin typeface="Arial" panose="020B0604020202020204" pitchFamily="34" charset="0"/>
              </a:rPr>
              <a:t>⒋</a:t>
            </a:r>
            <a:r>
              <a:rPr lang="zh-CN" altLang="en-US" sz="1800" b="1" dirty="0">
                <a:latin typeface="Arial" panose="020B0604020202020204" pitchFamily="34" charset="0"/>
              </a:rPr>
              <a:t>（        ）明天下雨，体育课（    ）在体操房里上。</a:t>
            </a:r>
            <a:endParaRPr lang="zh-CN" altLang="en-US" sz="1800" b="1" dirty="0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     </a:t>
            </a:r>
            <a:r>
              <a:rPr lang="en-US" altLang="zh-CN" sz="1800" b="1" dirty="0">
                <a:latin typeface="Arial" panose="020B0604020202020204" pitchFamily="34" charset="0"/>
              </a:rPr>
              <a:t>⒌</a:t>
            </a:r>
            <a:r>
              <a:rPr lang="zh-CN" altLang="en-US" sz="1800" b="1" dirty="0">
                <a:latin typeface="Arial" panose="020B0604020202020204" pitchFamily="34" charset="0"/>
              </a:rPr>
              <a:t>（        ）你答应了这件事，你（    ）负责到底，努力做好。</a:t>
            </a:r>
            <a:endParaRPr lang="zh-CN" altLang="en-US" sz="1800" b="1" dirty="0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     </a:t>
            </a:r>
            <a:r>
              <a:rPr lang="en-US" altLang="zh-CN" sz="1800" b="1" dirty="0">
                <a:latin typeface="Arial" panose="020B0604020202020204" pitchFamily="34" charset="0"/>
              </a:rPr>
              <a:t>⒍</a:t>
            </a:r>
            <a:r>
              <a:rPr lang="zh-CN" altLang="en-US" sz="1800" b="1" dirty="0">
                <a:latin typeface="Arial" panose="020B0604020202020204" pitchFamily="34" charset="0"/>
              </a:rPr>
              <a:t>（        ）别人不花费它们，我们的生命（    ）会开花结果。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7426" name="矩形 17425"/>
          <p:cNvSpPr/>
          <p:nvPr/>
        </p:nvSpPr>
        <p:spPr>
          <a:xfrm>
            <a:off x="2627710" y="2842022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endParaRPr sz="1800" b="1" dirty="0">
              <a:latin typeface="Arial" panose="020B0604020202020204" pitchFamily="34" charset="0"/>
            </a:endParaRPr>
          </a:p>
        </p:txBody>
      </p:sp>
      <p:sp>
        <p:nvSpPr>
          <p:cNvPr id="17439" name="矩形 17438"/>
          <p:cNvSpPr/>
          <p:nvPr/>
        </p:nvSpPr>
        <p:spPr>
          <a:xfrm>
            <a:off x="3006329" y="1707356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虽然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0" name="矩形 17439"/>
          <p:cNvSpPr/>
          <p:nvPr/>
        </p:nvSpPr>
        <p:spPr>
          <a:xfrm>
            <a:off x="5328047" y="1707356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但是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1" name="矩形 17440"/>
          <p:cNvSpPr/>
          <p:nvPr/>
        </p:nvSpPr>
        <p:spPr>
          <a:xfrm>
            <a:off x="1980010" y="2409825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无论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2" name="矩形 17441"/>
          <p:cNvSpPr/>
          <p:nvPr/>
        </p:nvSpPr>
        <p:spPr>
          <a:xfrm>
            <a:off x="4301490" y="2409825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都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3" name="矩形 17442"/>
          <p:cNvSpPr/>
          <p:nvPr/>
        </p:nvSpPr>
        <p:spPr>
          <a:xfrm>
            <a:off x="5166122" y="3057525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而且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4" name="矩形 17443"/>
          <p:cNvSpPr/>
          <p:nvPr/>
        </p:nvSpPr>
        <p:spPr>
          <a:xfrm>
            <a:off x="2519363" y="3057525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不但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5" name="矩形 17444"/>
          <p:cNvSpPr/>
          <p:nvPr/>
        </p:nvSpPr>
        <p:spPr>
          <a:xfrm>
            <a:off x="1980010" y="3489722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如果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6" name="矩形 17445"/>
          <p:cNvSpPr/>
          <p:nvPr/>
        </p:nvSpPr>
        <p:spPr>
          <a:xfrm>
            <a:off x="4680347" y="3489722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就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7" name="矩形 17446"/>
          <p:cNvSpPr/>
          <p:nvPr/>
        </p:nvSpPr>
        <p:spPr>
          <a:xfrm>
            <a:off x="4895850" y="3868341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就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8" name="矩形 17447"/>
          <p:cNvSpPr/>
          <p:nvPr/>
        </p:nvSpPr>
        <p:spPr>
          <a:xfrm>
            <a:off x="1980010" y="3868341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既然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49" name="矩形 17448"/>
          <p:cNvSpPr/>
          <p:nvPr/>
        </p:nvSpPr>
        <p:spPr>
          <a:xfrm>
            <a:off x="1980010" y="4300538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只有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50" name="矩形 17449"/>
          <p:cNvSpPr/>
          <p:nvPr/>
        </p:nvSpPr>
        <p:spPr>
          <a:xfrm>
            <a:off x="5813822" y="4299347"/>
            <a:ext cx="594122" cy="27027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才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9" grpId="0" bldLvl="0" animBg="1"/>
      <p:bldP spid="17440" grpId="0" bldLvl="0" animBg="1"/>
      <p:bldP spid="17441" grpId="0" bldLvl="0" animBg="1"/>
      <p:bldP spid="17442" grpId="0" bldLvl="0" animBg="1"/>
      <p:bldP spid="17443" grpId="0" bldLvl="0" animBg="1"/>
      <p:bldP spid="17444" grpId="0" bldLvl="0" animBg="1"/>
      <p:bldP spid="17445" grpId="0" bldLvl="0" animBg="1"/>
      <p:bldP spid="17446" grpId="0" bldLvl="0" animBg="1"/>
      <p:bldP spid="17447" grpId="0" bldLvl="0" animBg="1"/>
      <p:bldP spid="17448" grpId="0" bldLvl="0" animBg="1"/>
      <p:bldP spid="17449" grpId="0" bldLvl="0" animBg="1"/>
      <p:bldP spid="1745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09" name="标题 1"/>
          <p:cNvSpPr txBox="1"/>
          <p:nvPr/>
        </p:nvSpPr>
        <p:spPr>
          <a:xfrm>
            <a:off x="1978105" y="2031048"/>
            <a:ext cx="5829300" cy="738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38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Calibri" panose="020F0502020204030204" charset="0"/>
              </a:rPr>
              <a:t>谢谢！</a:t>
            </a:r>
            <a:endParaRPr lang="zh-CN" altLang="en-US" sz="13800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8820" y="123190"/>
            <a:ext cx="2324735" cy="50292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l" fontAlgn="base"/>
            <a:r>
              <a:rPr lang="zh-CN" altLang="en-US" sz="2800" strike="noStrike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文题展示</a:t>
            </a:r>
            <a:endParaRPr lang="zh-CN" altLang="en-US" sz="2800" strike="noStrike" noProof="1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718820" y="730885"/>
            <a:ext cx="7716520" cy="1850390"/>
          </a:xfrm>
        </p:spPr>
        <p:txBody>
          <a:bodyPr anchor="t"/>
          <a:p>
            <a:pPr marL="0" indent="0">
              <a:lnSpc>
                <a:spcPct val="100000"/>
              </a:lnSpc>
              <a:buNone/>
            </a:pP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800" b="1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</a:rPr>
              <a:t>我们看过很多神话和童话，里面的人物有的本领高强、爱憎分明，如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哪吒、葫芦娃</a:t>
            </a: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</a:rPr>
              <a:t>；有的机智聪明、惩恶扬善，如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黑猫警长</a:t>
            </a: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</a:rPr>
              <a:t>；有的美丽纯洁、温柔善良，如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嫦娥、白雪公主</a:t>
            </a: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</a:rPr>
              <a:t>。你了解他们吗？喜欢他们吗？你还喜欢那些人物呢？</a:t>
            </a:r>
            <a:endParaRPr lang="zh-CN" altLang="en-US" sz="18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</a:rPr>
              <a:t>    如果有机会和他们中的某一位过上一天，你会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选择谁？</a:t>
            </a: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</a:rPr>
              <a:t>你们会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一起去哪里？会做些什么？会发生什么故事呢？</a:t>
            </a:r>
            <a:endParaRPr lang="zh-CN" altLang="en-US" sz="1800">
              <a:latin typeface="宋体" panose="02010600030101010101" pitchFamily="2" charset="-122"/>
            </a:endParaRPr>
          </a:p>
          <a:p>
            <a:endParaRPr lang="zh-CN" altLang="en-US" sz="1800">
              <a:latin typeface="宋体" panose="02010600030101010101" pitchFamily="2" charset="-122"/>
            </a:endParaRPr>
          </a:p>
        </p:txBody>
      </p:sp>
      <p:pic>
        <p:nvPicPr>
          <p:cNvPr id="3" name="图片 2" descr="孙悟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2581275"/>
            <a:ext cx="2027555" cy="2590165"/>
          </a:xfrm>
          <a:prstGeom prst="rect">
            <a:avLst/>
          </a:prstGeom>
        </p:spPr>
      </p:pic>
      <p:pic>
        <p:nvPicPr>
          <p:cNvPr id="4" name="图片 3" descr="哪吒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635" y="2580640"/>
            <a:ext cx="2359025" cy="2590165"/>
          </a:xfrm>
          <a:prstGeom prst="rect">
            <a:avLst/>
          </a:prstGeom>
        </p:spPr>
      </p:pic>
      <p:pic>
        <p:nvPicPr>
          <p:cNvPr id="5" name="图片 4" descr="嫦娥奔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660" y="2580640"/>
            <a:ext cx="2320290" cy="2536825"/>
          </a:xfrm>
          <a:prstGeom prst="rect">
            <a:avLst/>
          </a:prstGeom>
        </p:spPr>
      </p:pic>
      <p:pic>
        <p:nvPicPr>
          <p:cNvPr id="6" name="图片 5" descr="白雪公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711950" y="2581275"/>
            <a:ext cx="2448560" cy="253619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099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3140" y="167005"/>
            <a:ext cx="2526665" cy="485775"/>
          </a:xfrm>
        </p:spPr>
        <p:txBody>
          <a:bodyPr/>
          <a:p>
            <a:pPr algn="ctr" fontAlgn="base"/>
            <a:r>
              <a:rPr lang="zh-CN" altLang="en-US" sz="3600" b="1" strike="noStrike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写作要求</a:t>
            </a:r>
            <a:endParaRPr lang="zh-CN" altLang="en-US" sz="3600" b="1" strike="noStrike" noProof="1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993140" y="1200150"/>
            <a:ext cx="7176135" cy="3394710"/>
          </a:xfrm>
        </p:spPr>
        <p:txBody>
          <a:bodyPr anchor="t"/>
          <a:p>
            <a:r>
              <a:rPr lang="zh-CN" altLang="en-US" sz="1800" b="1">
                <a:solidFill>
                  <a:srgbClr val="FF0000"/>
                </a:solidFill>
              </a:rPr>
              <a:t>选择一位童话或神话中的人物，想想和他怎样度过一天。</a:t>
            </a:r>
            <a:endParaRPr lang="zh-CN" altLang="en-US" b="1"/>
          </a:p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rgbClr val="0000FF"/>
                </a:solidFill>
              </a:rPr>
              <a:t>1</a:t>
            </a:r>
            <a:r>
              <a:rPr lang="zh-CN" altLang="en-US" sz="1800" b="1">
                <a:solidFill>
                  <a:srgbClr val="0000FF"/>
                </a:solidFill>
              </a:rPr>
              <a:t>、确定你要和谁度过一天。</a:t>
            </a:r>
            <a:r>
              <a:rPr lang="zh-CN" altLang="en-US" sz="1800" b="1">
                <a:solidFill>
                  <a:srgbClr val="00B050"/>
                </a:solidFill>
              </a:rPr>
              <a:t>（必须是你熟悉的童话或神话中的人物）</a:t>
            </a:r>
            <a:endParaRPr lang="zh-CN" altLang="en-US" sz="1800" b="1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rgbClr val="0000FF"/>
                </a:solidFill>
              </a:rPr>
              <a:t>2</a:t>
            </a:r>
            <a:r>
              <a:rPr lang="zh-CN" altLang="en-US" sz="1800" b="1">
                <a:solidFill>
                  <a:srgbClr val="0000FF"/>
                </a:solidFill>
              </a:rPr>
              <a:t>、充分发挥你的想想力，让这个故事既天马行空，又合情合理。</a:t>
            </a:r>
            <a:r>
              <a:rPr lang="zh-CN" altLang="en-US" sz="1800" b="1">
                <a:solidFill>
                  <a:srgbClr val="00B050"/>
                </a:solidFill>
              </a:rPr>
              <a:t>（在大胆想象的基础上，要符合原有人物的设定）</a:t>
            </a:r>
            <a:endParaRPr lang="zh-CN" altLang="en-US" sz="1800" b="1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rgbClr val="0000FF"/>
                </a:solidFill>
              </a:rPr>
              <a:t>3</a:t>
            </a:r>
            <a:r>
              <a:rPr lang="zh-CN" altLang="en-US" sz="1800" b="1">
                <a:solidFill>
                  <a:srgbClr val="0000FF"/>
                </a:solidFill>
              </a:rPr>
              <a:t>、可以通过梦境的形式，也可以直接进行创编，要写出自己的感受。</a:t>
            </a:r>
            <a:r>
              <a:rPr lang="zh-CN" altLang="en-US" sz="1800" b="1">
                <a:solidFill>
                  <a:srgbClr val="00B050"/>
                </a:solidFill>
              </a:rPr>
              <a:t>（记事要符合记叙文的六要素）</a:t>
            </a:r>
            <a:endParaRPr lang="zh-CN" altLang="en-US" sz="18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123" grpId="0" build="p"/>
      <p:bldP spid="512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9610" y="271780"/>
            <a:ext cx="1828165" cy="485775"/>
          </a:xfrm>
        </p:spPr>
        <p:txBody>
          <a:bodyPr/>
          <a:p>
            <a:pPr fontAlgn="base"/>
            <a:r>
              <a:rPr lang="zh-CN" altLang="en-US" sz="2800" b="1" strike="noStrike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写作指导</a:t>
            </a:r>
            <a:endParaRPr lang="zh-CN" altLang="en-US" sz="2800" b="1" strike="noStrike" noProof="1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230" y="990600"/>
            <a:ext cx="7800340" cy="388874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400" b="1" i="0" u="none" strike="noStrike" kern="1200" cap="none" spc="0" normalizeH="0" baseline="0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一、确定题材和中心</a:t>
            </a:r>
            <a:endParaRPr kumimoji="0" lang="zh-CN" altLang="en-US" sz="24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主题是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kumimoji="0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和童话和神话中的某位人物度过一天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，首先你必须要确定是和谁度过一天。这个人物必须是你非常熟悉的，而且必须是童话或神话中的人物。</a:t>
            </a:r>
            <a:endParaRPr kumimoji="0" lang="zh-CN" altLang="en-US" sz="1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1" i="0" u="none" strike="noStrike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这个人物可以是：</a:t>
            </a:r>
            <a:endParaRPr kumimoji="0" lang="zh-CN" altLang="en-US" sz="1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童话类：拇指姑娘、卖火柴的小女孩、丑小鸭、白雪公主、小红帽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……</a:t>
            </a:r>
            <a:endParaRPr kumimoji="0" lang="en-US" altLang="zh-CN" sz="1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神话类：嫦娥、孙悟空、哪吒、夸父、女娲、后羿、精卫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……</a:t>
            </a:r>
            <a:endParaRPr kumimoji="0" lang="en-US" altLang="zh-CN" sz="1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1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755015" y="434340"/>
            <a:ext cx="7350760" cy="4159885"/>
          </a:xfrm>
        </p:spPr>
        <p:txBody>
          <a:bodyPr anchor="t"/>
          <a:p>
            <a:r>
              <a:rPr lang="zh-CN" altLang="en-US" sz="2400" b="1">
                <a:solidFill>
                  <a:srgbClr val="FF0000"/>
                </a:solidFill>
              </a:rPr>
              <a:t>和某个人物过一天，其实就是写事情，而写事情离不开六个要素：</a:t>
            </a:r>
            <a:endParaRPr lang="zh-CN" altLang="en-US" sz="21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000" b="1"/>
              <a:t>时间：你是在</a:t>
            </a:r>
            <a:r>
              <a:rPr lang="zh-CN" altLang="en-US" sz="2000" b="1">
                <a:solidFill>
                  <a:srgbClr val="FF33CC"/>
                </a:solidFill>
              </a:rPr>
              <a:t>什么时候</a:t>
            </a:r>
            <a:r>
              <a:rPr lang="zh-CN" altLang="en-US" sz="2000" b="1"/>
              <a:t>遇见了这个人物？</a:t>
            </a:r>
            <a:endParaRPr lang="zh-CN" altLang="en-US" sz="2000" b="1"/>
          </a:p>
          <a:p>
            <a:pPr>
              <a:lnSpc>
                <a:spcPct val="100000"/>
              </a:lnSpc>
            </a:pPr>
            <a:r>
              <a:rPr lang="zh-CN" altLang="en-US" sz="2000" b="1"/>
              <a:t>地点：你在</a:t>
            </a:r>
            <a:r>
              <a:rPr lang="zh-CN" altLang="en-US" sz="2000" b="1">
                <a:solidFill>
                  <a:srgbClr val="FF33CC"/>
                </a:solidFill>
              </a:rPr>
              <a:t>哪里</a:t>
            </a:r>
            <a:r>
              <a:rPr lang="zh-CN" altLang="en-US" sz="2000" b="1"/>
              <a:t>遇见了他，你们都去了哪里？</a:t>
            </a:r>
            <a:endParaRPr lang="zh-CN" altLang="en-US" sz="2000" b="1"/>
          </a:p>
          <a:p>
            <a:pPr>
              <a:lnSpc>
                <a:spcPct val="100000"/>
              </a:lnSpc>
            </a:pPr>
            <a:r>
              <a:rPr lang="zh-CN" altLang="en-US" sz="2000" b="1"/>
              <a:t>人物：这个人物</a:t>
            </a:r>
            <a:r>
              <a:rPr lang="zh-CN" altLang="en-US" sz="2000" b="1">
                <a:solidFill>
                  <a:srgbClr val="FF33CC"/>
                </a:solidFill>
              </a:rPr>
              <a:t>是谁</a:t>
            </a:r>
            <a:r>
              <a:rPr lang="zh-CN" altLang="en-US" sz="2000" b="1"/>
              <a:t>？除了他，还有没有</a:t>
            </a:r>
            <a:r>
              <a:rPr lang="zh-CN" altLang="en-US" sz="2000" b="1">
                <a:solidFill>
                  <a:srgbClr val="FF33CC"/>
                </a:solidFill>
              </a:rPr>
              <a:t>其他人物</a:t>
            </a:r>
            <a:r>
              <a:rPr lang="zh-CN" altLang="en-US" sz="2000" b="1"/>
              <a:t>出场？</a:t>
            </a:r>
            <a:endParaRPr lang="zh-CN" altLang="en-US" sz="2000" b="1"/>
          </a:p>
          <a:p>
            <a:pPr>
              <a:lnSpc>
                <a:spcPct val="100000"/>
              </a:lnSpc>
            </a:pPr>
            <a:r>
              <a:rPr lang="zh-CN" altLang="en-US" sz="2000" b="1"/>
              <a:t>起因：你</a:t>
            </a:r>
            <a:r>
              <a:rPr lang="zh-CN" altLang="en-US" sz="2000" b="1">
                <a:solidFill>
                  <a:srgbClr val="FF33CC"/>
                </a:solidFill>
              </a:rPr>
              <a:t>为什么</a:t>
            </a:r>
            <a:r>
              <a:rPr lang="zh-CN" altLang="en-US" sz="2000" b="1"/>
              <a:t>会和他相遇？</a:t>
            </a:r>
            <a:endParaRPr lang="zh-CN" altLang="en-US" sz="2000" b="1"/>
          </a:p>
          <a:p>
            <a:pPr>
              <a:lnSpc>
                <a:spcPct val="100000"/>
              </a:lnSpc>
            </a:pPr>
            <a:r>
              <a:rPr lang="zh-CN" altLang="en-US" sz="2000" b="1"/>
              <a:t>经过：你们在一起都</a:t>
            </a:r>
            <a:r>
              <a:rPr lang="zh-CN" altLang="en-US" sz="2000" b="1">
                <a:solidFill>
                  <a:srgbClr val="FF33CC"/>
                </a:solidFill>
              </a:rPr>
              <a:t>做了些什么</a:t>
            </a:r>
            <a:r>
              <a:rPr lang="zh-CN" altLang="en-US" sz="2000" b="1"/>
              <a:t>？</a:t>
            </a:r>
            <a:endParaRPr lang="zh-CN" altLang="en-US" sz="2000" b="1"/>
          </a:p>
          <a:p>
            <a:pPr>
              <a:lnSpc>
                <a:spcPct val="100000"/>
              </a:lnSpc>
            </a:pPr>
            <a:r>
              <a:rPr lang="zh-CN" altLang="en-US" sz="2000" b="1"/>
              <a:t>结果：最后的</a:t>
            </a:r>
            <a:r>
              <a:rPr lang="zh-CN" altLang="en-US" sz="2000" b="1">
                <a:solidFill>
                  <a:srgbClr val="FF33CC"/>
                </a:solidFill>
              </a:rPr>
              <a:t>结局</a:t>
            </a:r>
            <a:r>
              <a:rPr lang="zh-CN" altLang="en-US" sz="2000" b="1"/>
              <a:t>是什么？你有什么</a:t>
            </a:r>
            <a:r>
              <a:rPr lang="zh-CN" altLang="en-US" sz="2000" b="1">
                <a:solidFill>
                  <a:srgbClr val="FF33CC"/>
                </a:solidFill>
              </a:rPr>
              <a:t>感受</a:t>
            </a:r>
            <a:r>
              <a:rPr lang="zh-CN" altLang="en-US" sz="2000" b="1"/>
              <a:t>？</a:t>
            </a:r>
            <a:endParaRPr lang="zh-CN" altLang="en-US" sz="2100" b="1"/>
          </a:p>
          <a:p>
            <a:pPr>
              <a:lnSpc>
                <a:spcPct val="150000"/>
              </a:lnSpc>
            </a:pPr>
            <a:endParaRPr lang="zh-CN" altLang="en-US" sz="21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0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9685" y="448945"/>
            <a:ext cx="6564630" cy="485775"/>
          </a:xfrm>
        </p:spPr>
        <p:txBody>
          <a:bodyPr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3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如何明确文章的中心？</a:t>
            </a:r>
            <a:endParaRPr kumimoji="0" lang="zh-CN" altLang="en-US" sz="33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1548130" y="1200150"/>
            <a:ext cx="6871970" cy="3394710"/>
          </a:xfrm>
        </p:spPr>
        <p:txBody>
          <a:bodyPr anchor="t"/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rgbClr val="0070C0"/>
                </a:solidFill>
              </a:rPr>
              <a:t>1</a:t>
            </a:r>
            <a:r>
              <a:rPr lang="zh-CN" altLang="en-US" sz="1800" b="1">
                <a:solidFill>
                  <a:srgbClr val="0070C0"/>
                </a:solidFill>
              </a:rPr>
              <a:t>、你和他一起做了那些事情？</a:t>
            </a:r>
            <a:endParaRPr lang="zh-CN" altLang="en-US" sz="1800" b="1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rgbClr val="0070C0"/>
                </a:solidFill>
              </a:rPr>
              <a:t>2</a:t>
            </a:r>
            <a:r>
              <a:rPr lang="zh-CN" altLang="en-US" sz="1800" b="1">
                <a:solidFill>
                  <a:srgbClr val="0070C0"/>
                </a:solidFill>
              </a:rPr>
              <a:t>、哪一件事情最让你激动或感受最深？</a:t>
            </a:r>
            <a:endParaRPr lang="zh-CN" altLang="en-US" sz="1800" b="1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rgbClr val="0070C0"/>
                </a:solidFill>
              </a:rPr>
              <a:t>3</a:t>
            </a:r>
            <a:r>
              <a:rPr lang="zh-CN" altLang="en-US" sz="1800" b="1">
                <a:solidFill>
                  <a:srgbClr val="0070C0"/>
                </a:solidFill>
              </a:rPr>
              <a:t>、在这件事情上会有那些细节（语言、动作、心理、神态</a:t>
            </a:r>
            <a:r>
              <a:rPr lang="en-US" altLang="zh-CN" sz="1800" b="1">
                <a:solidFill>
                  <a:srgbClr val="0070C0"/>
                </a:solidFill>
              </a:rPr>
              <a:t>……</a:t>
            </a:r>
            <a:r>
              <a:rPr sz="1800" b="1">
                <a:solidFill>
                  <a:srgbClr val="0070C0"/>
                </a:solidFill>
              </a:rPr>
              <a:t>）</a:t>
            </a:r>
            <a:r>
              <a:rPr lang="zh-CN" altLang="en-US" sz="1800" b="1">
                <a:solidFill>
                  <a:srgbClr val="0070C0"/>
                </a:solidFill>
              </a:rPr>
              <a:t>？</a:t>
            </a:r>
            <a:endParaRPr lang="zh-CN" altLang="en-US" sz="1800" b="1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rgbClr val="0070C0"/>
                </a:solidFill>
              </a:rPr>
              <a:t>4</a:t>
            </a:r>
            <a:r>
              <a:rPr lang="zh-CN" altLang="en-US" sz="1800" b="1">
                <a:solidFill>
                  <a:srgbClr val="0070C0"/>
                </a:solidFill>
              </a:rPr>
              <a:t>、在所有事情中，表现了他怎样的特点？</a:t>
            </a:r>
            <a:endParaRPr lang="zh-CN" altLang="en-US" sz="1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195" grpId="0" build="p"/>
      <p:bldP spid="8195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485900" y="205979"/>
            <a:ext cx="6172200" cy="647700"/>
          </a:xfrm>
        </p:spPr>
        <p:txBody>
          <a:bodyPr anchor="ctr"/>
          <a:p>
            <a:r>
              <a:rPr lang="zh-CN" altLang="en-US" sz="2800" b="1">
                <a:solidFill>
                  <a:srgbClr val="0000FF"/>
                </a:solidFill>
              </a:rPr>
              <a:t>举例：我和孙悟空过一天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1485900" y="959644"/>
            <a:ext cx="6172200" cy="3634979"/>
          </a:xfrm>
        </p:spPr>
        <p:txBody>
          <a:bodyPr anchor="t"/>
          <a:p>
            <a:r>
              <a:rPr lang="en-US" altLang="zh-CN" sz="1800" b="1">
                <a:solidFill>
                  <a:schemeClr val="tx2"/>
                </a:solidFill>
              </a:rPr>
              <a:t>1</a:t>
            </a:r>
            <a:r>
              <a:rPr lang="zh-CN" altLang="en-US" sz="1800" b="1">
                <a:solidFill>
                  <a:schemeClr val="tx2"/>
                </a:solidFill>
              </a:rPr>
              <a:t>、分阶段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1800" b="1"/>
              <a:t>2</a:t>
            </a:r>
            <a:r>
              <a:rPr lang="zh-CN" altLang="en-US" sz="1800" b="1"/>
              <a:t>、根据中心确定重要事件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220" name=" 220"/>
          <p:cNvSpPr/>
          <p:nvPr/>
        </p:nvSpPr>
        <p:spPr>
          <a:xfrm>
            <a:off x="1485900" y="1762125"/>
            <a:ext cx="1141810" cy="432197"/>
          </a:xfrm>
          <a:prstGeom prst="homePlate">
            <a:avLst/>
          </a:prstGeom>
          <a:solidFill>
            <a:schemeClr val="accent1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trike="noStrike" noProof="1">
                <a:solidFill>
                  <a:srgbClr val="FF0000"/>
                </a:solidFill>
              </a:rPr>
              <a:t>遇见孙悟空</a:t>
            </a:r>
            <a:endParaRPr lang="zh-CN" altLang="en-US" sz="1200" b="1" strike="noStrike" noProof="1">
              <a:solidFill>
                <a:srgbClr val="FF0000"/>
              </a:solidFill>
            </a:endParaRPr>
          </a:p>
        </p:txBody>
      </p:sp>
      <p:sp>
        <p:nvSpPr>
          <p:cNvPr id="9" name=" 220"/>
          <p:cNvSpPr/>
          <p:nvPr/>
        </p:nvSpPr>
        <p:spPr>
          <a:xfrm>
            <a:off x="2627710" y="1762125"/>
            <a:ext cx="1193006" cy="432197"/>
          </a:xfrm>
          <a:prstGeom prst="homePlat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trike="noStrike" noProof="1">
                <a:solidFill>
                  <a:srgbClr val="FF0000"/>
                </a:solidFill>
              </a:rPr>
              <a:t>带我进入神奇的世界</a:t>
            </a:r>
            <a:endParaRPr lang="zh-CN" altLang="en-US" sz="1200" b="1" strike="noStrike" noProof="1">
              <a:solidFill>
                <a:srgbClr val="FF0000"/>
              </a:solidFill>
            </a:endParaRPr>
          </a:p>
        </p:txBody>
      </p:sp>
      <p:sp>
        <p:nvSpPr>
          <p:cNvPr id="10" name=" 220"/>
          <p:cNvSpPr/>
          <p:nvPr/>
        </p:nvSpPr>
        <p:spPr>
          <a:xfrm>
            <a:off x="3820716" y="1762125"/>
            <a:ext cx="1179910" cy="432197"/>
          </a:xfrm>
          <a:prstGeom prst="homePlat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trike="noStrike" noProof="1">
                <a:solidFill>
                  <a:srgbClr val="FF0000"/>
                </a:solidFill>
              </a:rPr>
              <a:t>逛天宫</a:t>
            </a:r>
            <a:endParaRPr lang="zh-CN" altLang="en-US" sz="1200" b="1" strike="noStrike" noProof="1">
              <a:solidFill>
                <a:srgbClr val="FF0000"/>
              </a:solidFill>
            </a:endParaRPr>
          </a:p>
        </p:txBody>
      </p:sp>
      <p:sp>
        <p:nvSpPr>
          <p:cNvPr id="11" name=" 220"/>
          <p:cNvSpPr/>
          <p:nvPr/>
        </p:nvSpPr>
        <p:spPr>
          <a:xfrm>
            <a:off x="6341269" y="1762125"/>
            <a:ext cx="1143000" cy="432197"/>
          </a:xfrm>
          <a:prstGeom prst="homePlat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trike="noStrike" noProof="1">
                <a:solidFill>
                  <a:srgbClr val="FF0000"/>
                </a:solidFill>
              </a:rPr>
              <a:t>庆功宴、梦醒</a:t>
            </a:r>
            <a:endParaRPr lang="zh-CN" altLang="en-US" sz="1200" b="1" strike="noStrike" noProof="1">
              <a:solidFill>
                <a:srgbClr val="FF0000"/>
              </a:solidFill>
            </a:endParaRPr>
          </a:p>
        </p:txBody>
      </p:sp>
      <p:sp>
        <p:nvSpPr>
          <p:cNvPr id="12" name=" 220"/>
          <p:cNvSpPr/>
          <p:nvPr/>
        </p:nvSpPr>
        <p:spPr>
          <a:xfrm>
            <a:off x="5000625" y="1762125"/>
            <a:ext cx="1340644" cy="432197"/>
          </a:xfrm>
          <a:prstGeom prst="homePlat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trike="noStrike" noProof="1">
                <a:solidFill>
                  <a:srgbClr val="FF0000"/>
                </a:solidFill>
              </a:rPr>
              <a:t>降妖怪</a:t>
            </a:r>
            <a:endParaRPr lang="zh-CN" altLang="en-US" sz="1200" b="1" strike="noStrike" noProof="1">
              <a:solidFill>
                <a:srgbClr val="FF0000"/>
              </a:solidFill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5595938" y="2194322"/>
            <a:ext cx="55960" cy="118705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180" name=" 180"/>
          <p:cNvSpPr/>
          <p:nvPr/>
        </p:nvSpPr>
        <p:spPr>
          <a:xfrm>
            <a:off x="4308158" y="3381851"/>
            <a:ext cx="2808445" cy="324326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trike="noStrike" noProof="1">
                <a:solidFill>
                  <a:srgbClr val="FF0000"/>
                </a:solidFill>
              </a:rPr>
              <a:t>中心：表现孙悟空的英勇和本领高强</a:t>
            </a:r>
            <a:endParaRPr lang="zh-CN" altLang="en-US" sz="1200" b="1" strike="noStrike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8" grpId="1"/>
      <p:bldP spid="9219" grpId="0" build="p"/>
      <p:bldP spid="9219" grpId="1" build="p"/>
      <p:bldP spid="220" grpId="0" animBg="1"/>
      <p:bldP spid="220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1" grpId="0" animBg="1"/>
      <p:bldP spid="11" grpId="1" animBg="1"/>
      <p:bldP spid="180" grpId="0" animBg="1"/>
      <p:bldP spid="180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5873</Words>
  <Application>WPS 演示</Application>
  <PresentationFormat>全屏显示(16:9)</PresentationFormat>
  <Paragraphs>475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Wingdings</vt:lpstr>
      <vt:lpstr>宋体-PUA</vt:lpstr>
      <vt:lpstr>微软雅黑</vt:lpstr>
      <vt:lpstr>Arial Unicode MS</vt:lpstr>
      <vt:lpstr>Calibri</vt:lpstr>
      <vt:lpstr>华文新魏</vt:lpstr>
      <vt:lpstr>Times New Roman</vt:lpstr>
      <vt:lpstr>Verdana</vt:lpstr>
      <vt:lpstr>Comic Sans MS</vt:lpstr>
      <vt:lpstr>自定义设计方案</vt:lpstr>
      <vt:lpstr>默认设计模板</vt:lpstr>
      <vt:lpstr>国  学  故  事</vt:lpstr>
      <vt:lpstr>背景资料</vt:lpstr>
      <vt:lpstr>PowerPoint 演示文稿</vt:lpstr>
      <vt:lpstr>文题展示</vt:lpstr>
      <vt:lpstr>写作要求</vt:lpstr>
      <vt:lpstr>写作指导</vt:lpstr>
      <vt:lpstr>PowerPoint 演示文稿</vt:lpstr>
      <vt:lpstr>如何明确文章的中心？</vt:lpstr>
      <vt:lpstr>举例：我和孙悟空过一天</vt:lpstr>
      <vt:lpstr>PowerPoint 演示文稿</vt:lpstr>
      <vt:lpstr>小结：</vt:lpstr>
      <vt:lpstr>PowerPoint 演示文稿</vt:lpstr>
      <vt:lpstr>我和孙悟空过一天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O.O</cp:lastModifiedBy>
  <cp:revision>195</cp:revision>
  <dcterms:created xsi:type="dcterms:W3CDTF">2016-06-30T08:45:00Z</dcterms:created>
  <dcterms:modified xsi:type="dcterms:W3CDTF">2019-06-12T01:41:34Z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