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70" r:id="rId3"/>
    <p:sldId id="353" r:id="rId5"/>
    <p:sldId id="471" r:id="rId6"/>
    <p:sldId id="352" r:id="rId7"/>
    <p:sldId id="491" r:id="rId8"/>
    <p:sldId id="492" r:id="rId9"/>
    <p:sldId id="493" r:id="rId10"/>
    <p:sldId id="494" r:id="rId11"/>
    <p:sldId id="496" r:id="rId12"/>
    <p:sldId id="497" r:id="rId13"/>
    <p:sldId id="495" r:id="rId14"/>
    <p:sldId id="498" r:id="rId15"/>
    <p:sldId id="499" r:id="rId16"/>
    <p:sldId id="500" r:id="rId17"/>
    <p:sldId id="501" r:id="rId18"/>
    <p:sldId id="502" r:id="rId19"/>
    <p:sldId id="503" r:id="rId20"/>
    <p:sldId id="504" r:id="rId21"/>
    <p:sldId id="505" r:id="rId22"/>
    <p:sldId id="506" r:id="rId23"/>
    <p:sldId id="508" r:id="rId24"/>
    <p:sldId id="509" r:id="rId25"/>
    <p:sldId id="507" r:id="rId26"/>
    <p:sldId id="297" r:id="rId27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BD91"/>
    <a:srgbClr val="F3FFF5"/>
    <a:srgbClr val="3296A8"/>
    <a:srgbClr val="6D8AAB"/>
    <a:srgbClr val="31709C"/>
    <a:srgbClr val="7697B3"/>
    <a:srgbClr val="6FA094"/>
    <a:srgbClr val="94BCB4"/>
    <a:srgbClr val="59503C"/>
    <a:srgbClr val="1FB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8" autoAdjust="0"/>
    <p:restoredTop sz="97778" autoAdjust="0"/>
  </p:normalViewPr>
  <p:slideViewPr>
    <p:cSldViewPr snapToGrid="0" showGuides="1">
      <p:cViewPr>
        <p:scale>
          <a:sx n="140" d="100"/>
          <a:sy n="140" d="100"/>
        </p:scale>
        <p:origin x="-804" y="-2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1" y="1597822"/>
            <a:ext cx="7772400" cy="11025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1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2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3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9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205980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1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3305177"/>
            <a:ext cx="7772400" cy="1021556"/>
          </a:xfrm>
        </p:spPr>
        <p:txBody>
          <a:bodyPr anchor="t"/>
          <a:lstStyle>
            <a:lvl1pPr algn="l">
              <a:defRPr sz="41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2"/>
            <a:ext cx="4038600" cy="3394472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1200152"/>
            <a:ext cx="4038600" cy="3394472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6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700" b="1"/>
            </a:lvl4pPr>
            <a:lvl5pPr marL="1828800" indent="0">
              <a:buNone/>
              <a:defRPr sz="1700" b="1"/>
            </a:lvl5pPr>
            <a:lvl6pPr marL="2286000" indent="0">
              <a:buNone/>
              <a:defRPr sz="1700" b="1"/>
            </a:lvl6pPr>
            <a:lvl7pPr marL="2743200" indent="0">
              <a:buNone/>
              <a:defRPr sz="1700" b="1"/>
            </a:lvl7pPr>
            <a:lvl8pPr marL="3200400" indent="0">
              <a:buNone/>
              <a:defRPr sz="1700" b="1"/>
            </a:lvl8pPr>
            <a:lvl9pPr marL="3657600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8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6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700" b="1"/>
            </a:lvl4pPr>
            <a:lvl5pPr marL="1828800" indent="0">
              <a:buNone/>
              <a:defRPr sz="1700" b="1"/>
            </a:lvl5pPr>
            <a:lvl6pPr marL="2286000" indent="0">
              <a:buNone/>
              <a:defRPr sz="1700" b="1"/>
            </a:lvl6pPr>
            <a:lvl7pPr marL="2743200" indent="0">
              <a:buNone/>
              <a:defRPr sz="1700" b="1"/>
            </a:lvl7pPr>
            <a:lvl8pPr marL="3200400" indent="0">
              <a:buNone/>
              <a:defRPr sz="1700" b="1"/>
            </a:lvl8pPr>
            <a:lvl9pPr marL="3657600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8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854725" y="773443"/>
            <a:ext cx="7434551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4425043" y="4838925"/>
            <a:ext cx="293917" cy="1650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505200" y="4797170"/>
            <a:ext cx="2133600" cy="273844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9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F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  <a:prstGeom prst="rect">
            <a:avLst/>
          </a:prstGeom>
        </p:spPr>
        <p:txBody>
          <a:bodyPr vert="horz" lIns="68568" tIns="34284" rIns="68568" bIns="34284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2"/>
            <a:ext cx="8229600" cy="3394472"/>
          </a:xfrm>
          <a:prstGeom prst="rect">
            <a:avLst/>
          </a:prstGeom>
        </p:spPr>
        <p:txBody>
          <a:bodyPr vert="horz" lIns="68568" tIns="34284" rIns="68568" bIns="34284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3844"/>
          </a:xfrm>
          <a:prstGeom prst="rect">
            <a:avLst/>
          </a:prstGeom>
        </p:spPr>
        <p:txBody>
          <a:bodyPr vert="horz" lIns="68568" tIns="34284" rIns="68568" bIns="3428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4767265"/>
            <a:ext cx="2895600" cy="273844"/>
          </a:xfrm>
          <a:prstGeom prst="rect">
            <a:avLst/>
          </a:prstGeom>
        </p:spPr>
        <p:txBody>
          <a:bodyPr vert="horz" lIns="68568" tIns="34284" rIns="68568" bIns="3428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5"/>
            <a:ext cx="2133600" cy="273844"/>
          </a:xfrm>
          <a:prstGeom prst="rect">
            <a:avLst/>
          </a:prstGeom>
        </p:spPr>
        <p:txBody>
          <a:bodyPr vert="horz" lIns="68568" tIns="34284" rIns="68568" bIns="3428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2.jpe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3.jpe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9.jpe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0.jpe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7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sp>
        <p:nvSpPr>
          <p:cNvPr id="5" name="TextBox 7"/>
          <p:cNvSpPr txBox="1"/>
          <p:nvPr/>
        </p:nvSpPr>
        <p:spPr>
          <a:xfrm>
            <a:off x="2666930" y="760085"/>
            <a:ext cx="4029430" cy="962050"/>
          </a:xfrm>
          <a:prstGeom prst="rect">
            <a:avLst/>
          </a:prstGeom>
          <a:noFill/>
        </p:spPr>
        <p:txBody>
          <a:bodyPr wrap="square" lIns="38562" tIns="19281" rIns="38562" bIns="19281" rtlCol="0">
            <a:spAutoFit/>
          </a:bodyPr>
          <a:lstStyle>
            <a:defPPr>
              <a:defRPr lang="zh-CN"/>
            </a:defPPr>
            <a:lvl1pPr>
              <a:defRPr sz="50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6000" spc="15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我上学了</a:t>
            </a:r>
            <a:endParaRPr lang="zh-CN" altLang="zh-CN" sz="6000" spc="15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TextBox 15"/>
          <p:cNvSpPr txBox="1"/>
          <p:nvPr/>
        </p:nvSpPr>
        <p:spPr>
          <a:xfrm>
            <a:off x="3721291" y="1881345"/>
            <a:ext cx="1709424" cy="377016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algn="ctr"/>
            <a:r>
              <a:rPr lang="zh-CN" altLang="en-US" sz="2000" spc="45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cs typeface="Lato Black" charset="0"/>
                <a:sym typeface="微软雅黑" panose="020B0503020204020204" charset="-122"/>
              </a:rPr>
              <a:t>一年</a:t>
            </a:r>
            <a:r>
              <a:rPr lang="zh-CN" altLang="en-US" sz="2000" spc="45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cs typeface="Lato Black" charset="0"/>
                <a:sym typeface="微软雅黑" panose="020B0503020204020204" charset="-122"/>
              </a:rPr>
              <a:t>级课</a:t>
            </a:r>
            <a:r>
              <a:rPr lang="zh-CN" altLang="en-US" sz="2000" spc="45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cs typeface="Lato Black" charset="0"/>
                <a:sym typeface="微软雅黑" panose="020B0503020204020204" charset="-122"/>
              </a:rPr>
              <a:t>件</a:t>
            </a:r>
            <a:endParaRPr lang="en-US" sz="2000" spc="45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cs typeface="Lato Black" charset="0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decel="533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pic>
        <p:nvPicPr>
          <p:cNvPr id="3" name="Picture 9" descr="汉字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840947" y="877439"/>
            <a:ext cx="3031725" cy="261132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5306488" y="1594473"/>
            <a:ext cx="2601854" cy="13154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1" tIns="34285" rIns="68571" bIns="34285">
            <a:spAutoFit/>
          </a:bodyPr>
          <a:lstStyle/>
          <a:p>
            <a:r>
              <a:rPr lang="zh-CN" altLang="en-US" sz="27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读书、讲故事 、听故事、猜谜语</a:t>
            </a:r>
            <a:endParaRPr lang="en-US" altLang="zh-CN" sz="27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27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背古诗、说儿歌</a:t>
            </a:r>
            <a:endParaRPr lang="zh-CN" altLang="en-US" sz="27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027898" y="1356998"/>
            <a:ext cx="5688356" cy="17308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1" tIns="34285" rIns="68571" bIns="34285">
            <a:spAutoFit/>
          </a:bodyPr>
          <a:lstStyle/>
          <a:p>
            <a:r>
              <a:rPr lang="zh-CN" altLang="en-US" sz="27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小朋友们，轻轻地翻看我们的语文书，看看语文书上都有些什么？</a:t>
            </a:r>
            <a:endParaRPr lang="en-US" altLang="zh-CN" sz="27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zh-CN" altLang="en-US" sz="27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27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答：儿歌 </a:t>
            </a:r>
            <a:r>
              <a:rPr lang="en-US" altLang="zh-CN" sz="27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《</a:t>
            </a:r>
            <a:r>
              <a:rPr lang="zh-CN" altLang="en-US" sz="27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轻轻跳</a:t>
            </a:r>
            <a:r>
              <a:rPr lang="en-US" altLang="zh-CN" sz="27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》27</a:t>
            </a:r>
            <a:r>
              <a:rPr lang="zh-CN" altLang="en-US" sz="27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页</a:t>
            </a:r>
            <a:endParaRPr lang="zh-CN" altLang="en-US" sz="27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pic>
        <p:nvPicPr>
          <p:cNvPr id="3" name="图片 2" descr="目录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50498" y="574939"/>
            <a:ext cx="2824530" cy="364246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51935" y="1253818"/>
            <a:ext cx="2947180" cy="2284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1" tIns="34285" rIns="68571" bIns="34285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目录</a:t>
            </a:r>
            <a:endParaRPr lang="en-US" altLang="zh-CN" sz="24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目录就是我们学习这本书的一张地图，</a:t>
            </a:r>
            <a:endParaRPr lang="en-US" altLang="zh-CN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告诉我们这本书</a:t>
            </a:r>
            <a:endParaRPr lang="en-US" altLang="zh-CN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都有哪些内容，</a:t>
            </a:r>
            <a:endParaRPr lang="en-US" altLang="zh-CN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每一课在第几页。</a:t>
            </a:r>
            <a:endParaRPr lang="zh-CN" altLang="en-US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6 -0.18768 L -0.00196 -0.521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6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pic>
        <p:nvPicPr>
          <p:cNvPr id="3" name="图片 2" descr="目录二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06306" y="971325"/>
            <a:ext cx="1969286" cy="261497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图片 3" descr="目录4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16694" y="971327"/>
            <a:ext cx="1851716" cy="26149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905537" y="1789096"/>
            <a:ext cx="2815599" cy="11769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1" tIns="34285" rIns="68571" bIns="34285">
            <a:spAutoFit/>
          </a:bodyPr>
          <a:lstStyle/>
          <a:p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课本每一页左下角和右下角的数字就是页码</a:t>
            </a:r>
            <a:endParaRPr lang="zh-CN" altLang="en-US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sp>
        <p:nvSpPr>
          <p:cNvPr id="3" name="标题 2"/>
          <p:cNvSpPr txBox="1"/>
          <p:nvPr/>
        </p:nvSpPr>
        <p:spPr>
          <a:xfrm>
            <a:off x="1681535" y="1234360"/>
            <a:ext cx="6138489" cy="1679582"/>
          </a:xfrm>
          <a:prstGeom prst="rect">
            <a:avLst/>
          </a:prstGeom>
        </p:spPr>
        <p:txBody>
          <a:bodyPr lIns="68571" tIns="34285" rIns="68571" bIns="34285"/>
          <a:lstStyle>
            <a:lvl1pPr algn="ctr" defTabSz="121920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考一考：</a:t>
            </a:r>
            <a:r>
              <a:rPr lang="zh-CN" altLang="en-US" sz="40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试着找到识字第</a:t>
            </a:r>
            <a:r>
              <a:rPr lang="en-US" altLang="zh-CN" sz="40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40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课</a:t>
            </a:r>
            <a:endParaRPr lang="zh-CN" altLang="en-US" sz="40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sp>
        <p:nvSpPr>
          <p:cNvPr id="3" name="标题 6"/>
          <p:cNvSpPr txBox="1"/>
          <p:nvPr/>
        </p:nvSpPr>
        <p:spPr>
          <a:xfrm>
            <a:off x="1628987" y="705877"/>
            <a:ext cx="6173004" cy="857052"/>
          </a:xfrm>
          <a:prstGeom prst="rect">
            <a:avLst/>
          </a:prstGeom>
        </p:spPr>
        <p:txBody>
          <a:bodyPr lIns="68571" tIns="34285" rIns="68571" bIns="34285"/>
          <a:lstStyle>
            <a:lvl1pPr algn="ctr" defTabSz="121920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第二课时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内容占位符 7"/>
          <p:cNvSpPr txBox="1"/>
          <p:nvPr/>
        </p:nvSpPr>
        <p:spPr>
          <a:xfrm>
            <a:off x="2129114" y="1776392"/>
            <a:ext cx="6173004" cy="3393686"/>
          </a:xfrm>
          <a:prstGeom prst="rect">
            <a:avLst/>
          </a:prstGeom>
        </p:spPr>
        <p:txBody>
          <a:bodyPr lIns="68571" tIns="34285" rIns="68571" bIns="34285"/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打开课本第</a:t>
            </a:r>
            <a:r>
              <a:rPr lang="en-US" altLang="zh-CN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第</a:t>
            </a:r>
            <a:r>
              <a:rPr lang="en-US" altLang="zh-CN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页，看第一幅图回答问题：</a:t>
            </a:r>
            <a:endParaRPr lang="en-US" altLang="zh-CN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、这是什么地方？</a:t>
            </a:r>
            <a:endParaRPr lang="en-US" altLang="zh-CN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、画面上有什么人？</a:t>
            </a:r>
            <a:endParaRPr lang="en-US" altLang="zh-CN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、他们在做什么？</a:t>
            </a:r>
            <a:endParaRPr lang="zh-CN" altLang="en-US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pic>
        <p:nvPicPr>
          <p:cNvPr id="3" name="图片 2" descr="1472269497515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42188" y="477438"/>
            <a:ext cx="5288254" cy="384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3"/>
          <p:cNvSpPr/>
          <p:nvPr/>
        </p:nvSpPr>
        <p:spPr>
          <a:xfrm>
            <a:off x="2289275" y="821449"/>
            <a:ext cx="685889" cy="459475"/>
          </a:xfrm>
          <a:prstGeom prst="wedgeRoundRect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 algn="ctr">
              <a:defRPr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天安门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椭圆形标注 4"/>
          <p:cNvSpPr/>
          <p:nvPr/>
        </p:nvSpPr>
        <p:spPr>
          <a:xfrm>
            <a:off x="4026622" y="936914"/>
            <a:ext cx="857362" cy="459475"/>
          </a:xfrm>
          <a:prstGeom prst="wedgeEllipseCallout">
            <a:avLst>
              <a:gd name="adj1" fmla="val -49865"/>
              <a:gd name="adj2" fmla="val -90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 algn="ctr">
              <a:defRPr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五星红旗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397211" y="1303541"/>
            <a:ext cx="1286042" cy="1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582377" y="1166650"/>
            <a:ext cx="1286042" cy="48209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 algn="ctr">
              <a:defRPr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我是中国人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pic>
        <p:nvPicPr>
          <p:cNvPr id="3" name="图片 2" descr="147226949751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16741" y="1151133"/>
            <a:ext cx="3149806" cy="228994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矩形标注 6"/>
          <p:cNvSpPr/>
          <p:nvPr/>
        </p:nvSpPr>
        <p:spPr>
          <a:xfrm>
            <a:off x="5224463" y="1661133"/>
            <a:ext cx="2893595" cy="910617"/>
          </a:xfrm>
          <a:prstGeom prst="wedgeRectCallout">
            <a:avLst>
              <a:gd name="adj1" fmla="val 33106"/>
              <a:gd name="adj2" fmla="val 95779"/>
            </a:avLst>
          </a:prstGeom>
          <a:solidFill>
            <a:srgbClr val="64B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 algn="ctr"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我们国家有</a:t>
            </a:r>
            <a:r>
              <a:rPr lang="en-US" altLang="zh-CN" sz="15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56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个民族，各民族一家亲，我们都是中国人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pic>
        <p:nvPicPr>
          <p:cNvPr id="3" name="图片 2" descr="709fb19c18bb8bdb484f9f6541de10b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49741" y="956871"/>
            <a:ext cx="2802282" cy="2176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486689" y="3304750"/>
            <a:ext cx="753764" cy="4380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71" tIns="34285" rIns="68571" bIns="34285">
            <a:spAutoFit/>
          </a:bodyPr>
          <a:lstStyle/>
          <a:p>
            <a:r>
              <a:rPr lang="zh-CN" altLang="en-US" sz="2400" b="1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苗族</a:t>
            </a:r>
            <a:endParaRPr lang="zh-CN" altLang="en-US" sz="2400" b="1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" name="图片 2" descr="53ddd31acb474f8af84c713e65ae1dba.jpg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4952694" y="956871"/>
            <a:ext cx="2298140" cy="2176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5815344" y="3217685"/>
            <a:ext cx="1065575" cy="438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71" tIns="34285" rIns="68571" bIns="34285">
            <a:spAutoFit/>
          </a:bodyPr>
          <a:lstStyle/>
          <a:p>
            <a:r>
              <a:rPr lang="zh-CN" altLang="en-US" sz="2400" b="1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哈尼族</a:t>
            </a:r>
            <a:endParaRPr lang="zh-CN" altLang="en-US" sz="2400" b="1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sp>
        <p:nvSpPr>
          <p:cNvPr id="3" name="标题 2"/>
          <p:cNvSpPr txBox="1"/>
          <p:nvPr/>
        </p:nvSpPr>
        <p:spPr>
          <a:xfrm>
            <a:off x="559497" y="756382"/>
            <a:ext cx="6173004" cy="857052"/>
          </a:xfrm>
          <a:prstGeom prst="rect">
            <a:avLst/>
          </a:prstGeom>
        </p:spPr>
        <p:txBody>
          <a:bodyPr lIns="68571" tIns="34285" rIns="68571" bIns="34285"/>
          <a:lstStyle>
            <a:lvl1pPr algn="ctr" defTabSz="121920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我会说：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内容占位符 3"/>
          <p:cNvSpPr txBox="1"/>
          <p:nvPr/>
        </p:nvSpPr>
        <p:spPr>
          <a:xfrm>
            <a:off x="2411499" y="1613434"/>
            <a:ext cx="6173004" cy="3393686"/>
          </a:xfrm>
          <a:prstGeom prst="rect">
            <a:avLst/>
          </a:prstGeom>
        </p:spPr>
        <p:txBody>
          <a:bodyPr lIns="68571" tIns="34285" rIns="68571" bIns="34285"/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我是 </a:t>
            </a:r>
            <a:r>
              <a:rPr lang="zh-CN" altLang="en-US" sz="2400" u="sng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中国人。</a:t>
            </a:r>
            <a:endParaRPr lang="en-US" altLang="zh-CN" sz="2400" u="sng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我的国家 是</a:t>
            </a:r>
            <a:r>
              <a:rPr lang="zh-CN" altLang="en-US" sz="2400" u="sng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中国。</a:t>
            </a:r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lang="en-US" altLang="zh-CN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我国有</a:t>
            </a:r>
            <a:r>
              <a:rPr lang="en-US" altLang="zh-CN" sz="2400" u="sng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56</a:t>
            </a:r>
            <a:r>
              <a:rPr lang="zh-CN" altLang="en-US" sz="2400" u="sng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个</a:t>
            </a:r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民族。</a:t>
            </a:r>
            <a:endParaRPr lang="en-US" altLang="zh-CN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我国的国旗是</a:t>
            </a:r>
            <a:r>
              <a:rPr lang="zh-CN" altLang="en-US" sz="2400" u="sng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五星红旗。</a:t>
            </a:r>
            <a:endParaRPr lang="zh-CN" altLang="en-US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sp>
        <p:nvSpPr>
          <p:cNvPr id="35" name="内容占位符 3"/>
          <p:cNvSpPr txBox="1"/>
          <p:nvPr/>
        </p:nvSpPr>
        <p:spPr>
          <a:xfrm>
            <a:off x="1845171" y="860027"/>
            <a:ext cx="6799892" cy="3423445"/>
          </a:xfrm>
          <a:prstGeom prst="rect">
            <a:avLst/>
          </a:prstGeom>
        </p:spPr>
        <p:txBody>
          <a:bodyPr lIns="68571" tIns="34285" rIns="68571" bIns="34285"/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你是哪个国家的人？</a:t>
            </a:r>
            <a:endParaRPr lang="en-US" altLang="zh-CN" sz="27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27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--------</a:t>
            </a:r>
            <a:r>
              <a:rPr lang="zh-CN" altLang="en-US" sz="27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我是中国人</a:t>
            </a:r>
            <a:endParaRPr lang="en-US" altLang="zh-CN" sz="27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27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你长大后想干什么？</a:t>
            </a:r>
            <a:endParaRPr lang="en-US" altLang="zh-CN" sz="27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27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--------</a:t>
            </a:r>
            <a:r>
              <a:rPr lang="zh-CN" altLang="en-US" sz="27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我想当一名画家、医生、警察、运动员、歌手、舞蹈演员</a:t>
            </a:r>
            <a:r>
              <a:rPr lang="en-US" altLang="zh-CN" sz="27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…………..</a:t>
            </a:r>
            <a:endParaRPr lang="en-US" altLang="zh-CN" sz="27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zh-CN" altLang="en-US" sz="27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44790" y="2020011"/>
            <a:ext cx="3327210" cy="700182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zh-CN" altLang="en-US" sz="41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我爱学语文</a:t>
            </a:r>
            <a:endParaRPr lang="zh-CN" altLang="en-US" sz="41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图片 3" descr="1472274505085.jpg"/>
          <p:cNvPicPr>
            <a:picLocks noChangeAspect="1"/>
          </p:cNvPicPr>
          <p:nvPr/>
        </p:nvPicPr>
        <p:blipFill>
          <a:blip r:embed="rId2" cstate="email">
            <a:lum contrast="30000"/>
          </a:blip>
          <a:srcRect/>
          <a:stretch>
            <a:fillRect/>
          </a:stretch>
        </p:blipFill>
        <p:spPr bwMode="auto">
          <a:xfrm>
            <a:off x="4761142" y="2733583"/>
            <a:ext cx="2145552" cy="13404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 descr="1472274505085.jpg"/>
          <p:cNvPicPr>
            <a:picLocks noChangeAspect="1"/>
          </p:cNvPicPr>
          <p:nvPr/>
        </p:nvPicPr>
        <p:blipFill>
          <a:blip r:embed="rId3" cstate="email">
            <a:lum contrast="30000"/>
          </a:blip>
          <a:srcRect/>
          <a:stretch>
            <a:fillRect/>
          </a:stretch>
        </p:blipFill>
        <p:spPr bwMode="auto">
          <a:xfrm>
            <a:off x="4130389" y="832464"/>
            <a:ext cx="1507473" cy="15986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 descr="1472274505085.jpg"/>
          <p:cNvPicPr>
            <a:picLocks noChangeAspect="1"/>
          </p:cNvPicPr>
          <p:nvPr/>
        </p:nvPicPr>
        <p:blipFill>
          <a:blip r:embed="rId4" cstate="email">
            <a:lum contrast="30000"/>
          </a:blip>
          <a:srcRect/>
          <a:stretch>
            <a:fillRect/>
          </a:stretch>
        </p:blipFill>
        <p:spPr bwMode="auto">
          <a:xfrm>
            <a:off x="6072638" y="1081686"/>
            <a:ext cx="1668112" cy="14483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701625" y="1568252"/>
            <a:ext cx="4570214" cy="1546219"/>
          </a:xfrm>
          <a:prstGeom prst="rect">
            <a:avLst/>
          </a:prstGeom>
        </p:spPr>
        <p:txBody>
          <a:bodyPr lIns="68571" tIns="34285" rIns="68571" bIns="34285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头正身直脚放平。</a:t>
            </a:r>
            <a:r>
              <a:rPr lang="zh-CN" altLang="en-US" sz="18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 </a:t>
            </a:r>
            <a:endParaRPr lang="zh-CN" altLang="en-US" sz="18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18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r>
              <a:rPr lang="zh-CN" altLang="en-US" sz="18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、拇指食指捏住铅笔距离笔尖一寸的距离</a:t>
            </a:r>
            <a:endParaRPr lang="zh-CN" altLang="en-US" sz="18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18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r>
              <a:rPr lang="zh-CN" altLang="en-US" sz="18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、中指在内侧抵住笔杆</a:t>
            </a:r>
            <a:endParaRPr lang="zh-CN" altLang="en-US" sz="18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18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r>
              <a:rPr lang="zh-CN" altLang="en-US" sz="18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、无名指和小指托住中指</a:t>
            </a:r>
            <a:endParaRPr lang="zh-CN" altLang="en-US" sz="18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18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  <a:r>
              <a:rPr lang="zh-CN" altLang="en-US" sz="18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、笔杆向右倾斜，紧贴虎口上</a:t>
            </a:r>
            <a:endParaRPr lang="zh-CN" altLang="en-US" sz="18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图片 23553" descr="入学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55252" y="1316062"/>
            <a:ext cx="3045165" cy="22719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66334" y="1684649"/>
            <a:ext cx="3478439" cy="1176972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手离笔尖一寸，</a:t>
            </a:r>
            <a:endParaRPr lang="zh-CN" altLang="en-US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胸离桌子一拳，</a:t>
            </a:r>
            <a:endParaRPr lang="zh-CN" altLang="en-US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两脚放平，脚踏实地。 </a:t>
            </a:r>
            <a:endParaRPr lang="zh-CN" altLang="en-US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图片 23554" descr="入学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01452" y="1257692"/>
            <a:ext cx="3019308" cy="21800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25815" y="1349349"/>
            <a:ext cx="4570214" cy="1730842"/>
          </a:xfrm>
          <a:prstGeom prst="rect">
            <a:avLst/>
          </a:prstGeom>
        </p:spPr>
        <p:txBody>
          <a:bodyPr lIns="68571" tIns="34285" rIns="68571" bIns="34285">
            <a:spAutoFit/>
          </a:bodyPr>
          <a:lstStyle/>
          <a:p>
            <a:r>
              <a:rPr lang="zh-CN" altLang="en-US" sz="27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作业：</a:t>
            </a:r>
            <a:r>
              <a:rPr lang="zh-CN" altLang="en-US" sz="27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回家搜集一个有趣的故事，先讲给家人听，明天到学校课讲给同学听，比比谁的故事最有趣！</a:t>
            </a:r>
            <a:endParaRPr lang="zh-CN" altLang="en-US" sz="27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sp>
        <p:nvSpPr>
          <p:cNvPr id="13" name="TextBox 7"/>
          <p:cNvSpPr txBox="1"/>
          <p:nvPr/>
        </p:nvSpPr>
        <p:spPr>
          <a:xfrm>
            <a:off x="2666930" y="1198235"/>
            <a:ext cx="4029430" cy="962050"/>
          </a:xfrm>
          <a:prstGeom prst="rect">
            <a:avLst/>
          </a:prstGeom>
          <a:noFill/>
        </p:spPr>
        <p:txBody>
          <a:bodyPr wrap="square" lIns="38562" tIns="19281" rIns="38562" bIns="19281" rtlCol="0">
            <a:spAutoFit/>
          </a:bodyPr>
          <a:lstStyle>
            <a:defPPr>
              <a:defRPr lang="zh-CN"/>
            </a:defPPr>
            <a:lvl1pPr>
              <a:defRPr sz="50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6000" spc="15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下课啦</a:t>
            </a:r>
            <a:endParaRPr lang="zh-CN" altLang="zh-CN" sz="6000" spc="15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decel="533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sp>
        <p:nvSpPr>
          <p:cNvPr id="12" name="TextBox 2"/>
          <p:cNvSpPr txBox="1"/>
          <p:nvPr/>
        </p:nvSpPr>
        <p:spPr>
          <a:xfrm>
            <a:off x="2348218" y="1171304"/>
            <a:ext cx="4447564" cy="1915273"/>
          </a:xfrm>
          <a:prstGeom prst="rect">
            <a:avLst/>
          </a:prstGeom>
          <a:noFill/>
        </p:spPr>
        <p:txBody>
          <a:bodyPr lIns="68571" tIns="34285" rIns="68571" bIns="34285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同学们要实现理想，现在就要开始学习本领了，</a:t>
            </a:r>
            <a:endParaRPr lang="en-US" altLang="zh-CN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defRPr/>
            </a:pPr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学校就是一个学习的乐园，小朋友们看一看我们都有</a:t>
            </a:r>
            <a:endParaRPr lang="en-US" altLang="zh-CN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defRPr/>
            </a:pPr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哪些课程。</a:t>
            </a:r>
            <a:endParaRPr lang="zh-CN" altLang="en-US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832263" y="845668"/>
            <a:ext cx="2025006" cy="2694005"/>
          </a:xfrm>
          <a:prstGeom prst="rect">
            <a:avLst/>
          </a:prstGeom>
        </p:spPr>
      </p:pic>
      <p:sp>
        <p:nvSpPr>
          <p:cNvPr id="4" name="云形 3"/>
          <p:cNvSpPr/>
          <p:nvPr/>
        </p:nvSpPr>
        <p:spPr>
          <a:xfrm>
            <a:off x="2060034" y="1639051"/>
            <a:ext cx="1569462" cy="1107240"/>
          </a:xfrm>
          <a:prstGeom prst="cloud">
            <a:avLst/>
          </a:prstGeom>
          <a:solidFill>
            <a:srgbClr val="64B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r"/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数学</a:t>
            </a:r>
            <a:endParaRPr lang="zh-CN" altLang="en-US" sz="30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126385" y="1469384"/>
            <a:ext cx="3804210" cy="1668338"/>
          </a:xfrm>
          <a:prstGeom prst="rect">
            <a:avLst/>
          </a:prstGeom>
        </p:spPr>
      </p:pic>
      <p:sp>
        <p:nvSpPr>
          <p:cNvPr id="14" name="云形 13"/>
          <p:cNvSpPr/>
          <p:nvPr/>
        </p:nvSpPr>
        <p:spPr>
          <a:xfrm>
            <a:off x="5289429" y="1753324"/>
            <a:ext cx="1569462" cy="1107240"/>
          </a:xfrm>
          <a:prstGeom prst="cloud">
            <a:avLst/>
          </a:prstGeom>
          <a:solidFill>
            <a:srgbClr val="64B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r"/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音乐</a:t>
            </a:r>
            <a:endParaRPr lang="zh-CN" altLang="en-US" sz="30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48571" y="637254"/>
            <a:ext cx="1981054" cy="3040508"/>
          </a:xfrm>
          <a:prstGeom prst="rect">
            <a:avLst/>
          </a:prstGeom>
        </p:spPr>
      </p:pic>
      <p:sp>
        <p:nvSpPr>
          <p:cNvPr id="8" name="云形 7"/>
          <p:cNvSpPr/>
          <p:nvPr/>
        </p:nvSpPr>
        <p:spPr>
          <a:xfrm>
            <a:off x="2354367" y="1746730"/>
            <a:ext cx="1569462" cy="1107240"/>
          </a:xfrm>
          <a:prstGeom prst="cloud">
            <a:avLst/>
          </a:prstGeom>
          <a:solidFill>
            <a:srgbClr val="64B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r"/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体育</a:t>
            </a:r>
            <a:endParaRPr lang="zh-CN" altLang="en-US" sz="30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0" name="图片 9" descr="图片包含 户外艺术系列, 烟火&#10;&#10;已生成高可信度的说明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62820" y="491406"/>
            <a:ext cx="3333408" cy="3332203"/>
          </a:xfrm>
          <a:prstGeom prst="rect">
            <a:avLst/>
          </a:prstGeom>
        </p:spPr>
      </p:pic>
      <p:sp>
        <p:nvSpPr>
          <p:cNvPr id="11" name="云形 10"/>
          <p:cNvSpPr/>
          <p:nvPr/>
        </p:nvSpPr>
        <p:spPr>
          <a:xfrm>
            <a:off x="5344793" y="1746730"/>
            <a:ext cx="1569462" cy="1107240"/>
          </a:xfrm>
          <a:prstGeom prst="cloud">
            <a:avLst/>
          </a:prstGeom>
          <a:solidFill>
            <a:srgbClr val="64B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r"/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美术</a:t>
            </a:r>
            <a:endParaRPr lang="zh-CN" altLang="en-US" sz="30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886195" y="921456"/>
            <a:ext cx="5815770" cy="23816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1" tIns="34285" rIns="68571" bIns="34285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en-US" sz="2700" b="1" dirty="0" err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楷体_GB2312"/>
                <a:sym typeface="微软雅黑" panose="020B0503020204020204" charset="-122"/>
              </a:rPr>
              <a:t>课前准备</a:t>
            </a:r>
            <a:r>
              <a:rPr lang="en-US" altLang="en-US" sz="27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楷体_GB2312"/>
                <a:sym typeface="微软雅黑" panose="020B0503020204020204" charset="-122"/>
              </a:rPr>
              <a:t>：</a:t>
            </a:r>
            <a:endParaRPr lang="en-US" altLang="en-US" sz="27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楷体_GB2312"/>
              <a:sym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700" dirty="0">
                <a:latin typeface="微软雅黑" panose="020B0503020204020204" charset="-122"/>
                <a:ea typeface="微软雅黑" panose="020B0503020204020204" charset="-122"/>
                <a:cs typeface="楷体_GB2312"/>
                <a:sym typeface="微软雅黑" panose="020B0503020204020204" charset="-122"/>
              </a:rPr>
              <a:t>      </a:t>
            </a:r>
            <a:r>
              <a:rPr lang="en-US" altLang="en-US" sz="2400" dirty="0" err="1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cs typeface="楷体_GB2312"/>
                <a:sym typeface="微软雅黑" panose="020B0503020204020204" charset="-122"/>
              </a:rPr>
              <a:t>上课前必须准备好学习用品，书本统一放在桌面的</a:t>
            </a:r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cs typeface="楷体_GB2312"/>
                <a:sym typeface="微软雅黑" panose="020B0503020204020204" charset="-122"/>
              </a:rPr>
              <a:t>右</a:t>
            </a:r>
            <a:r>
              <a:rPr lang="en-US" altLang="en-US" sz="2400" dirty="0" err="1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cs typeface="楷体_GB2312"/>
                <a:sym typeface="微软雅黑" panose="020B0503020204020204" charset="-122"/>
              </a:rPr>
              <a:t>上角，文具盒放在</a:t>
            </a:r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cs typeface="楷体_GB2312"/>
                <a:sym typeface="微软雅黑" panose="020B0503020204020204" charset="-122"/>
              </a:rPr>
              <a:t>书上。</a:t>
            </a:r>
            <a:endParaRPr lang="zh-CN" altLang="en-US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cs typeface="楷体_GB2312"/>
              <a:sym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cs typeface="楷体_GB2312"/>
                <a:sym typeface="微软雅黑" panose="020B0503020204020204" charset="-122"/>
              </a:rPr>
              <a:t>       趴下休息，静静等待老师上课。</a:t>
            </a:r>
            <a:endParaRPr lang="zh-CN" altLang="en-US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cs typeface="楷体_GB231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charRg st="6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43430" y="1253495"/>
            <a:ext cx="5772901" cy="1749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1" tIns="34285" rIns="68571" bIns="34285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en-US" sz="2700" b="1" dirty="0" err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楷体_GB2312"/>
                <a:sym typeface="微软雅黑" panose="020B0503020204020204" charset="-122"/>
              </a:rPr>
              <a:t>举手发言</a:t>
            </a:r>
            <a:r>
              <a:rPr lang="en-US" altLang="en-US" sz="27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楷体_GB2312"/>
                <a:sym typeface="微软雅黑" panose="020B0503020204020204" charset="-122"/>
              </a:rPr>
              <a:t>：</a:t>
            </a:r>
            <a:endParaRPr lang="en-US" altLang="en-US" sz="27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楷体_GB2312"/>
              <a:sym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en-US" sz="2700" dirty="0">
                <a:latin typeface="微软雅黑" panose="020B0503020204020204" charset="-122"/>
                <a:ea typeface="微软雅黑" panose="020B0503020204020204" charset="-122"/>
                <a:cs typeface="楷体_GB2312"/>
                <a:sym typeface="微软雅黑" panose="020B0503020204020204" charset="-122"/>
              </a:rPr>
              <a:t>      </a:t>
            </a:r>
            <a:r>
              <a:rPr lang="en-US" altLang="en-US" sz="2400" dirty="0" err="1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cs typeface="楷体_GB2312"/>
                <a:sym typeface="微软雅黑" panose="020B0503020204020204" charset="-122"/>
              </a:rPr>
              <a:t>右手自然举起，五指并拢向上举直，肘部不离开桌面</a:t>
            </a:r>
            <a:r>
              <a:rPr lang="en-US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cs typeface="楷体_GB2312"/>
                <a:sym typeface="微软雅黑" panose="020B0503020204020204" charset="-122"/>
              </a:rPr>
              <a:t>。</a:t>
            </a:r>
            <a:endParaRPr lang="zh-CN" altLang="en-US" sz="30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cs typeface="楷体_GB231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307987" y="185695"/>
            <a:ext cx="4099855" cy="3946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1" tIns="34285" rIns="68571" bIns="34285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cs typeface="楷体_GB2312"/>
              <a:sym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上课铃声响，快快进课堂。</a:t>
            </a:r>
            <a:endParaRPr lang="zh-CN" altLang="en-US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书和文具盒， 摆在桌子上 </a:t>
            </a:r>
            <a:b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起立要站直， 坐下不乱晃 </a:t>
            </a:r>
            <a:endParaRPr lang="en-US" altLang="zh-CN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发言先举手，回答要响亮 </a:t>
            </a:r>
            <a:endParaRPr lang="zh-CN" altLang="en-US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64BD9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学会守纪律，比比谁最棒。</a:t>
            </a:r>
            <a:endParaRPr lang="zh-CN" altLang="en-US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rgbClr val="64BD9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10241"/>
          <p:cNvSpPr txBox="1">
            <a:spLocks noChangeArrowheads="1"/>
          </p:cNvSpPr>
          <p:nvPr/>
        </p:nvSpPr>
        <p:spPr bwMode="auto">
          <a:xfrm>
            <a:off x="2350607" y="928473"/>
            <a:ext cx="600146" cy="2533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 lIns="68571" tIns="34285" rIns="68571" bIns="3428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课堂纪律歌：</a:t>
            </a:r>
            <a:endParaRPr lang="zh-CN" altLang="en-US" sz="3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pic>
        <p:nvPicPr>
          <p:cNvPr id="3" name="图片 2" descr="IMG_20160827_104739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09132" y="399252"/>
            <a:ext cx="2462868" cy="344676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  <a:headEnd/>
            <a:tailEnd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云形 3"/>
          <p:cNvSpPr/>
          <p:nvPr/>
        </p:nvSpPr>
        <p:spPr>
          <a:xfrm>
            <a:off x="5344793" y="1746730"/>
            <a:ext cx="1569462" cy="1107240"/>
          </a:xfrm>
          <a:prstGeom prst="cloud">
            <a:avLst/>
          </a:prstGeom>
          <a:solidFill>
            <a:srgbClr val="64B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r"/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语文</a:t>
            </a:r>
            <a:endParaRPr lang="zh-CN" altLang="en-US" sz="30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ISPRING_ULTRA_SCORM_TRACKING_SLIDES" val="1"/>
  <p:tag name="GENSWF_OUTPUT_FILE_NAME" val="33"/>
</p:tagLst>
</file>

<file path=ppt/theme/theme1.xml><?xml version="1.0" encoding="utf-8"?>
<a:theme xmlns:a="http://schemas.openxmlformats.org/drawingml/2006/main" name="5156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728</Words>
  <Application>WPS 演示</Application>
  <PresentationFormat>全屏显示(16:9)</PresentationFormat>
  <Paragraphs>98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ITC Avant Garde Std Bk</vt:lpstr>
      <vt:lpstr>微软雅黑</vt:lpstr>
      <vt:lpstr>Lato Black</vt:lpstr>
      <vt:lpstr>Segoe Print</vt:lpstr>
      <vt:lpstr>楷体_GB2312</vt:lpstr>
      <vt:lpstr>新宋体</vt:lpstr>
      <vt:lpstr>Arial Unicode MS</vt:lpstr>
      <vt:lpstr>等线</vt:lpstr>
      <vt:lpstr>Arial</vt:lpstr>
      <vt:lpstr>Century Gothic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3205</cp:revision>
  <dcterms:created xsi:type="dcterms:W3CDTF">2015-12-01T09:06:00Z</dcterms:created>
  <dcterms:modified xsi:type="dcterms:W3CDTF">2022-06-16T01:32:53Z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