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26" r:id="rId2"/>
    <p:sldId id="340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301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6600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3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413705044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950" y="1025525"/>
            <a:ext cx="8166100" cy="52292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0875" y="3725545"/>
            <a:ext cx="42125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竹节人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梳理脉络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78840" y="2249170"/>
            <a:ext cx="7647305" cy="3192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竹节人给人们带来的乐趣：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（1）利用破课桌玩竹节人，破课桌变成了古战场。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（2）玩出种种花样：一个竹节人独自表演；两个在一起搏斗；线被卡住，竹节人变成呆子；制作成孙悟空；装扮成窦尔敦；佩戴偃月刀，手持蛇矛枪的武士。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（3）课下玩，课上也玩。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（4）老师也会玩得津津有味。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图片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9988" y="1873017"/>
            <a:ext cx="8087995" cy="408368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318510" y="1332865"/>
            <a:ext cx="4556463" cy="703813"/>
          </a:xfrm>
          <a:prstGeom prst="cloudCallou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老师与竹节人的故事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925" y="2425065"/>
            <a:ext cx="5010045" cy="537105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（1）起因：“我”课上玩竹节人。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925" y="3655060"/>
            <a:ext cx="8214360" cy="968271"/>
          </a:xfrm>
          <a:prstGeom prst="snip2DiagRect">
            <a:avLst/>
          </a:prstGeom>
          <a:solidFill>
            <a:srgbClr val="339933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（2）经过：老师发现后，没收了竹节人。同学们在老师办公室窗外寻找老师扔掉的竹节人。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925" y="5347335"/>
            <a:ext cx="8058045" cy="537105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（3）结果：我们意外发现老师也在全神贯注地玩竹节人。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401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10590" y="1960880"/>
            <a:ext cx="7533640" cy="1138654"/>
          </a:xfrm>
          <a:prstGeom prst="snip2DiagRect">
            <a:avLst/>
          </a:prstGeom>
          <a:solidFill>
            <a:srgbClr val="339933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“那一段时间，妈妈怪我总是把毛笔弄丢，而校门口卖毛笔的老头则生意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特别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12545" y="3835400"/>
            <a:ext cx="6302375" cy="849241"/>
          </a:xfrm>
          <a:prstGeom prst="cloudCallout">
            <a:avLst>
              <a:gd name="adj1" fmla="val 10616"/>
              <a:gd name="adj2" fmla="val -117576"/>
            </a:avLst>
          </a:prstGeom>
          <a:noFill/>
          <a:ln w="57150">
            <a:solidFill>
              <a:srgbClr val="33993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sym typeface="+mn-ea"/>
              </a:rPr>
              <a:t>你认为这句话有什么特点？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277360" y="4526915"/>
            <a:ext cx="3783330" cy="1446530"/>
            <a:chOff x="6736" y="7129"/>
            <a:chExt cx="5958" cy="2278"/>
          </a:xfrm>
        </p:grpSpPr>
        <p:pic>
          <p:nvPicPr>
            <p:cNvPr id="6" name="图片 5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36" y="7129"/>
              <a:ext cx="5958" cy="2278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7110" y="7857"/>
              <a:ext cx="308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含蓄而幽默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94715" y="2017395"/>
            <a:ext cx="7466965" cy="2557976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33993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下课时，教室里摆开场子，吸引了一圈黑脑袋，攒着观战，还跺脚拍手，咋咋呼呼，好不热闹。常要等老师进来，才知道已经上课，便一哄作鸟兽散。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7440" y="5062855"/>
            <a:ext cx="7253605" cy="644603"/>
          </a:xfrm>
          <a:prstGeom prst="doubleWave">
            <a:avLst/>
          </a:prstGeom>
          <a:solidFill>
            <a:srgbClr val="92D050"/>
          </a:solidFill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玩竹节人真有趣，竹节人给我们带来了无穷的乐趣。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4080" y="2017395"/>
            <a:ext cx="7466965" cy="2582590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"/>
          </a:ln>
          <a:extLst>
            <a:ext uri="{909E8E84-426E-40DD-AFC4-6F175D3DCCD1}">
              <a14:hiddenFill xmlns:a14="http://schemas.microsoft.com/office/drawing/2010/main" xmlns="">
                <a:solidFill>
                  <a:srgbClr val="339933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下课时，教室里摆开场子，吸引了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一圈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黑脑袋，攒着观战，还</a:t>
            </a:r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跺脚拍手，咋咋呼呼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，好不热闹。常要等老师进来，才知道已经上课，便一哄作鸟兽散。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20115" y="1838960"/>
            <a:ext cx="7677785" cy="2794398"/>
          </a:xfrm>
          <a:prstGeom prst="snip2DiagRect">
            <a:avLst/>
          </a:prstGeom>
          <a:noFill/>
          <a:ln w="38100">
            <a:solidFill>
              <a:srgbClr val="00B0F0"/>
            </a:solidFill>
            <a:prstDash val="dash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只见老师在他自己的办公桌上，玩着刚才收去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那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</a:rPr>
              <a:t>竹节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人。双手在抽屉里扯着线，嘴里念念有词，全神贯注，忘乎所以，一点儿也没注意到我们在偷看。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26360" y="4633595"/>
            <a:ext cx="5822950" cy="1399540"/>
            <a:chOff x="1449" y="6989"/>
            <a:chExt cx="9170" cy="2204"/>
          </a:xfrm>
        </p:grpSpPr>
        <p:sp>
          <p:nvSpPr>
            <p:cNvPr id="2" name="文本框 1"/>
            <p:cNvSpPr txBox="1"/>
            <p:nvPr/>
          </p:nvSpPr>
          <p:spPr>
            <a:xfrm>
              <a:off x="3533" y="7973"/>
              <a:ext cx="590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老师也很喜欢玩竹节人。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3" name="图片 2" descr="2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49" y="6989"/>
              <a:ext cx="9171" cy="220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8785" y="1086485"/>
            <a:ext cx="1910715" cy="64670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新课导入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38785" y="2413635"/>
            <a:ext cx="3893820" cy="2965423"/>
          </a:xfrm>
          <a:prstGeom prst="wedgeRoundRectCallout">
            <a:avLst>
              <a:gd name="adj1" fmla="val 26532"/>
              <a:gd name="adj2" fmla="val 50488"/>
              <a:gd name="adj3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今天我们就来认识一件玩具，请同学们大声读出来，什么玩具呀？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b="10383"/>
          <a:stretch>
            <a:fillRect/>
          </a:stretch>
        </p:blipFill>
        <p:spPr>
          <a:xfrm>
            <a:off x="4529455" y="2171700"/>
            <a:ext cx="4340225" cy="3201035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4850" y="2593340"/>
            <a:ext cx="809752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豁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凛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疙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瘩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棍</a:t>
            </a:r>
            <a:r>
              <a:rPr lang="en-US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悟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裁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筹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橡    </a:t>
            </a:r>
            <a:r>
              <a:rPr 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雕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跺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颓    </a:t>
            </a:r>
            <a:r>
              <a:rPr lang="zh-CN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沮</a:t>
            </a:r>
            <a:r>
              <a:rPr lang="en-US" sz="32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趴</a:t>
            </a:r>
            <a:r>
              <a:rPr lang="en-US" altLang="zh-CN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屉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2270" y="3576955"/>
            <a:ext cx="84201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 err="1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xiàng</a:t>
            </a:r>
            <a:r>
              <a:rPr lang="en-US" altLang="zh-CN" sz="2800" b="1" dirty="0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  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diāo  </a:t>
            </a:r>
            <a:r>
              <a:rPr lang="zh-CN" altLang="en-US" sz="2800" b="1" dirty="0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    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duò    </a:t>
            </a:r>
            <a:r>
              <a:rPr lang="en-US" altLang="zh-CN" sz="2800" b="1" dirty="0" err="1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tuí</a:t>
            </a:r>
            <a:r>
              <a:rPr lang="en-US" altLang="zh-CN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      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jǔ     p</a:t>
            </a:r>
            <a:r>
              <a:rPr lang="zh-CN" altLang="en-US" sz="2800" b="1" dirty="0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ā      </a:t>
            </a:r>
            <a:r>
              <a:rPr lang="en-US" altLang="zh-CN" sz="2800" b="1" dirty="0" err="1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tì</a:t>
            </a:r>
            <a:endParaRPr lang="zh-CN" altLang="en-US" sz="2800" b="1" dirty="0">
              <a:solidFill>
                <a:srgbClr val="FF6600"/>
              </a:solidFill>
              <a:latin typeface="方正舒体" panose="02010601030101010101" charset="-122"/>
              <a:ea typeface="方正舒体" panose="02010601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7550" y="1965960"/>
            <a:ext cx="7598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huō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    lǐn     gē     d</a:t>
            </a:r>
            <a:r>
              <a:rPr lang="en-US" altLang="zh-CN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a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      </a:t>
            </a:r>
            <a:r>
              <a:rPr lang="zh-CN" altLang="en-US" sz="2800" b="1" dirty="0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g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ùn   w</a:t>
            </a:r>
            <a:r>
              <a:rPr lang="zh-CN" altLang="en-US" sz="2800" b="1" dirty="0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  <a:sym typeface="+mn-ea"/>
              </a:rPr>
              <a:t>ù    </a:t>
            </a:r>
            <a:r>
              <a:rPr lang="zh-CN" altLang="en-US" sz="2800" b="1" dirty="0" smtClean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c</a:t>
            </a:r>
            <a:r>
              <a:rPr lang="zh-CN" altLang="en-US" sz="2800" b="1" dirty="0">
                <a:solidFill>
                  <a:srgbClr val="FF6600"/>
                </a:solidFill>
                <a:latin typeface="方正舒体" panose="02010601030101010101" charset="-122"/>
                <a:ea typeface="方正舒体" panose="02010601030101010101" charset="-122"/>
              </a:rPr>
              <a:t>ái     chóu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50515" y="5029835"/>
            <a:ext cx="3632835" cy="920069"/>
          </a:xfrm>
          <a:prstGeom prst="wedgeRoundRectCallout">
            <a:avLst>
              <a:gd name="adj1" fmla="val -66011"/>
              <a:gd name="adj2" fmla="val -22004"/>
              <a:gd name="adj3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谁能说一说自己识记生字字音字形的好方法？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图片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39825" y="4812665"/>
            <a:ext cx="1209675" cy="103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771650" y="2675890"/>
            <a:ext cx="61849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威风凛凛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别出心裁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</a:p>
          <a:p>
            <a:endParaRPr 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技高一筹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鏖战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沮丧</a:t>
            </a:r>
            <a:r>
              <a:rPr lang="en-US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32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悻悻</a:t>
            </a:r>
            <a:endParaRPr lang="zh-CN" altLang="en-US" sz="32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pic>
        <p:nvPicPr>
          <p:cNvPr id="5" name="图片 4" descr="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79220" y="1980565"/>
            <a:ext cx="5897880" cy="3451860"/>
          </a:xfrm>
          <a:prstGeom prst="rect">
            <a:avLst/>
          </a:prstGeom>
        </p:spPr>
      </p:pic>
      <p:pic>
        <p:nvPicPr>
          <p:cNvPr id="6" name="图片 5" descr="3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9500000" flipH="1">
            <a:off x="6377305" y="920750"/>
            <a:ext cx="2266950" cy="18694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字词讲解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10264" y="2060848"/>
            <a:ext cx="6355610" cy="537105"/>
          </a:xfrm>
          <a:prstGeom prst="snip2Diag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威风凛凛：形容声势或气派使人敬畏、恐惧。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10264" y="2924944"/>
            <a:ext cx="4847749" cy="550962"/>
          </a:xfrm>
          <a:prstGeom prst="snip2DiagRect">
            <a:avLst/>
          </a:prstGeom>
          <a:solidFill>
            <a:srgbClr val="23FD28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别出心裁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独创一格，与众不同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43608" y="3717032"/>
            <a:ext cx="4831610" cy="537105"/>
          </a:xfrm>
          <a:prstGeom prst="snip2DiagRect">
            <a:avLst/>
          </a:prstGeom>
          <a:solidFill>
            <a:srgbClr val="FF99FF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技高一筹：技艺比别人高出一截。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37280" y="4581128"/>
            <a:ext cx="3092980" cy="537105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鏖战：激烈的战斗。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568" y="4677922"/>
            <a:ext cx="3134403" cy="550962"/>
          </a:xfrm>
          <a:prstGeom prst="snip2DiagRect">
            <a:avLst/>
          </a:prstGeom>
          <a:solidFill>
            <a:srgbClr val="FF660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沮丧：灰心，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失望。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04853" y="5591310"/>
            <a:ext cx="4847749" cy="550962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悻悻：形容怨恨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失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愤怒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落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的样子。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5350" y="1732915"/>
            <a:ext cx="7353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根据下列划分标准，写出各部分的主要内容。（用小标题表示）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1——4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5——19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20——29 </a:t>
            </a: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zh-CN" altLang="en-US" sz="28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sz="28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梳理脉络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7640" y="5444490"/>
            <a:ext cx="8585246" cy="737686"/>
          </a:xfrm>
          <a:prstGeom prst="flowChartTerminator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课文中哪一部分内容给你的印象最深？为什么？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94025" y="316801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制作竹节人</a:t>
            </a:r>
            <a:endParaRPr lang="zh-CN" altLang="en-US" sz="28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96870" y="3811270"/>
            <a:ext cx="17106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斗竹节人</a:t>
            </a:r>
            <a:endParaRPr lang="zh-CN" altLang="en-US" sz="28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4025" y="4453890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老师也喜欢斗竹节人</a:t>
            </a:r>
            <a:endParaRPr lang="zh-CN" altLang="en-US" sz="28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rcRect b="24593"/>
          <a:stretch>
            <a:fillRect/>
          </a:stretch>
        </p:blipFill>
        <p:spPr>
          <a:xfrm>
            <a:off x="272415" y="996315"/>
            <a:ext cx="8312785" cy="5313680"/>
          </a:xfrm>
          <a:prstGeom prst="round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9100" y="1266825"/>
            <a:ext cx="3419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探究学习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6600" y="2405380"/>
            <a:ext cx="8093076" cy="608966"/>
          </a:xfrm>
          <a:prstGeom prst="snip2Diag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一组：写出竹节人制作指南，教别人玩这种玩具。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845" y="3591560"/>
            <a:ext cx="8317230" cy="625882"/>
          </a:xfrm>
          <a:prstGeom prst="snip2Diag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二组：体会竹节人给人们带来的快乐，说给大家听。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6600" y="4843145"/>
            <a:ext cx="6776086" cy="608966"/>
          </a:xfrm>
          <a:prstGeom prst="snip2Diag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pPr algn="l"/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三组：讲一个有关老师和竹节人的故事。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485" y="1572895"/>
            <a:ext cx="9051290" cy="45237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8785" y="1086485"/>
            <a:ext cx="1910715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重点讲解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829310" y="2016760"/>
            <a:ext cx="7810500" cy="36360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竹节人制作之南：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（1）把毛笔杆（细竹竿）锯成约一寸长的一截，作为竹节人的脑袋和身躯。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（2）在这一截上端留出脑袋，接下来的地方钻一对小眼，预备装手臂。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（3）锯出八截短的，作为竹节人的四肢。</a:t>
            </a:r>
          </a:p>
          <a:p>
            <a:pPr>
              <a:lnSpc>
                <a:spcPct val="120000"/>
              </a:lnSpc>
            </a:pP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（4）把这些截按人体的形状摆好，然后用一根结实的线绳依次穿起来。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7</TotalTime>
  <Words>1030</Words>
  <Application>Microsoft Office PowerPoint</Application>
  <PresentationFormat>On-screen Show (4:3)</PresentationFormat>
  <Paragraphs>67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400</cp:revision>
  <dcterms:created xsi:type="dcterms:W3CDTF">2013-11-14T01:26:00Z</dcterms:created>
  <dcterms:modified xsi:type="dcterms:W3CDTF">2019-08-10T12:05:37Z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