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5"/>
  </p:notesMasterIdLst>
  <p:sldIdLst>
    <p:sldId id="256" r:id="rId2"/>
    <p:sldId id="315" r:id="rId3"/>
    <p:sldId id="316" r:id="rId4"/>
    <p:sldId id="317" r:id="rId5"/>
    <p:sldId id="259" r:id="rId6"/>
    <p:sldId id="318" r:id="rId7"/>
    <p:sldId id="261" r:id="rId8"/>
    <p:sldId id="334" r:id="rId9"/>
    <p:sldId id="333" r:id="rId10"/>
    <p:sldId id="265" r:id="rId11"/>
    <p:sldId id="267" r:id="rId12"/>
    <p:sldId id="336" r:id="rId13"/>
    <p:sldId id="266" r:id="rId14"/>
  </p:sldIdLst>
  <p:sldSz cx="12190413" cy="6859588"/>
  <p:notesSz cx="6858000" cy="9144000"/>
  <p:defaultTextStyle>
    <a:defPPr>
      <a:defRPr lang="zh-CN"/>
    </a:defPPr>
    <a:lvl1pPr marL="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519A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4649" autoAdjust="0"/>
  </p:normalViewPr>
  <p:slideViewPr>
    <p:cSldViewPr>
      <p:cViewPr>
        <p:scale>
          <a:sx n="100" d="100"/>
          <a:sy n="100" d="100"/>
        </p:scale>
        <p:origin x="-732" y="-1014"/>
      </p:cViewPr>
      <p:guideLst>
        <p:guide orient="horz" pos="2149"/>
        <p:guide pos="399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D9AAE4-74D6-4BDB-9657-4697EE08EC19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3FFA9-B819-4E6B-BCAC-1D8DFC9147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4419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8839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63258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17678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72097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6580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810000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354195" algn="l" defTabSz="108839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73FFA9-B819-4E6B-BCAC-1D8DFC914723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919"/>
            <a:ext cx="10361851" cy="147036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7100"/>
            <a:ext cx="8533289" cy="17530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88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32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76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209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658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10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54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8049" y="274702"/>
            <a:ext cx="2742843" cy="58528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521" y="274702"/>
            <a:ext cx="8025355" cy="58528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7921"/>
            <a:ext cx="10361851" cy="1362390"/>
          </a:xfr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7387"/>
            <a:ext cx="10361851" cy="1500534"/>
          </a:xfr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4195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8839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63258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17678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72097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26580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81000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354195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21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6793" y="1600571"/>
            <a:ext cx="5384099" cy="4527011"/>
          </a:xfrm>
        </p:spPr>
        <p:txBody>
          <a:bodyPr/>
          <a:lstStyle>
            <a:lvl1pPr>
              <a:defRPr sz="3300"/>
            </a:lvl1pPr>
            <a:lvl2pPr>
              <a:defRPr sz="29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469"/>
            <a:ext cx="5386216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6780" indent="0">
              <a:buNone/>
              <a:defRPr sz="1900" b="1"/>
            </a:lvl5pPr>
            <a:lvl6pPr marL="2720975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5379"/>
            <a:ext cx="5386216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469"/>
            <a:ext cx="5388332" cy="639910"/>
          </a:xfrm>
        </p:spPr>
        <p:txBody>
          <a:bodyPr anchor="b"/>
          <a:lstStyle>
            <a:lvl1pPr marL="0" indent="0">
              <a:buNone/>
              <a:defRPr sz="2900" b="1"/>
            </a:lvl1pPr>
            <a:lvl2pPr marL="544195" indent="0">
              <a:buNone/>
              <a:defRPr sz="2400" b="1"/>
            </a:lvl2pPr>
            <a:lvl3pPr marL="1088390" indent="0">
              <a:buNone/>
              <a:defRPr sz="2100" b="1"/>
            </a:lvl3pPr>
            <a:lvl4pPr marL="1632585" indent="0">
              <a:buNone/>
              <a:defRPr sz="1900" b="1"/>
            </a:lvl4pPr>
            <a:lvl5pPr marL="2176780" indent="0">
              <a:buNone/>
              <a:defRPr sz="1900" b="1"/>
            </a:lvl5pPr>
            <a:lvl6pPr marL="2720975" indent="0">
              <a:buNone/>
              <a:defRPr sz="1900" b="1"/>
            </a:lvl6pPr>
            <a:lvl7pPr marL="3265805" indent="0">
              <a:buNone/>
              <a:defRPr sz="1900" b="1"/>
            </a:lvl7pPr>
            <a:lvl8pPr marL="3810000" indent="0">
              <a:buNone/>
              <a:defRPr sz="1900" b="1"/>
            </a:lvl8pPr>
            <a:lvl9pPr marL="4354195" indent="0">
              <a:buNone/>
              <a:defRPr sz="19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5379"/>
            <a:ext cx="5388332" cy="3952203"/>
          </a:xfrm>
        </p:spPr>
        <p:txBody>
          <a:bodyPr/>
          <a:lstStyle>
            <a:lvl1pPr>
              <a:defRPr sz="29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6" y="6022082"/>
            <a:ext cx="12164567" cy="837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113"/>
            <a:ext cx="4010562" cy="116231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114"/>
            <a:ext cx="6814779" cy="5854468"/>
          </a:xfrm>
        </p:spPr>
        <p:txBody>
          <a:bodyPr/>
          <a:lstStyle>
            <a:lvl1pPr>
              <a:defRPr sz="3800"/>
            </a:lvl1pPr>
            <a:lvl2pPr>
              <a:defRPr sz="3300"/>
            </a:lvl2pPr>
            <a:lvl3pPr>
              <a:defRPr sz="29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433"/>
            <a:ext cx="4010562" cy="4692149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6780" indent="0">
              <a:buNone/>
              <a:defRPr sz="1100"/>
            </a:lvl5pPr>
            <a:lvl6pPr marL="2720975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1712"/>
            <a:ext cx="7314248" cy="566869"/>
          </a:xfr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917"/>
            <a:ext cx="7314248" cy="4115753"/>
          </a:xfrm>
        </p:spPr>
        <p:txBody>
          <a:bodyPr/>
          <a:lstStyle>
            <a:lvl1pPr marL="0" indent="0">
              <a:buNone/>
              <a:defRPr sz="3800"/>
            </a:lvl1pPr>
            <a:lvl2pPr marL="544195" indent="0">
              <a:buNone/>
              <a:defRPr sz="3300"/>
            </a:lvl2pPr>
            <a:lvl3pPr marL="1088390" indent="0">
              <a:buNone/>
              <a:defRPr sz="2900"/>
            </a:lvl3pPr>
            <a:lvl4pPr marL="1632585" indent="0">
              <a:buNone/>
              <a:defRPr sz="2400"/>
            </a:lvl4pPr>
            <a:lvl5pPr marL="2176780" indent="0">
              <a:buNone/>
              <a:defRPr sz="2400"/>
            </a:lvl5pPr>
            <a:lvl6pPr marL="2720975" indent="0">
              <a:buNone/>
              <a:defRPr sz="2400"/>
            </a:lvl6pPr>
            <a:lvl7pPr marL="3265805" indent="0">
              <a:buNone/>
              <a:defRPr sz="2400"/>
            </a:lvl7pPr>
            <a:lvl8pPr marL="3810000" indent="0">
              <a:buNone/>
              <a:defRPr sz="2400"/>
            </a:lvl8pPr>
            <a:lvl9pPr marL="4354195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8581"/>
            <a:ext cx="7314248" cy="805048"/>
          </a:xfrm>
        </p:spPr>
        <p:txBody>
          <a:bodyPr/>
          <a:lstStyle>
            <a:lvl1pPr marL="0" indent="0">
              <a:buNone/>
              <a:defRPr sz="1700"/>
            </a:lvl1pPr>
            <a:lvl2pPr marL="544195" indent="0">
              <a:buNone/>
              <a:defRPr sz="1400"/>
            </a:lvl2pPr>
            <a:lvl3pPr marL="1088390" indent="0">
              <a:buNone/>
              <a:defRPr sz="1200"/>
            </a:lvl3pPr>
            <a:lvl4pPr marL="1632585" indent="0">
              <a:buNone/>
              <a:defRPr sz="1100"/>
            </a:lvl4pPr>
            <a:lvl5pPr marL="2176780" indent="0">
              <a:buNone/>
              <a:defRPr sz="1100"/>
            </a:lvl5pPr>
            <a:lvl6pPr marL="2720975" indent="0">
              <a:buNone/>
              <a:defRPr sz="1100"/>
            </a:lvl6pPr>
            <a:lvl7pPr marL="3265805" indent="0">
              <a:buNone/>
              <a:defRPr sz="1100"/>
            </a:lvl7pPr>
            <a:lvl8pPr marL="3810000" indent="0">
              <a:buNone/>
              <a:defRPr sz="1100"/>
            </a:lvl8pPr>
            <a:lvl9pPr marL="4354195" indent="0">
              <a:buNone/>
              <a:defRPr sz="11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701"/>
            <a:ext cx="10971372" cy="1143265"/>
          </a:xfrm>
          <a:prstGeom prst="rect">
            <a:avLst/>
          </a:prstGeom>
        </p:spPr>
        <p:txBody>
          <a:bodyPr vert="horz" lIns="108850" tIns="54425" rIns="108850" bIns="54425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571"/>
            <a:ext cx="10971372" cy="4527011"/>
          </a:xfrm>
          <a:prstGeom prst="rect">
            <a:avLst/>
          </a:prstGeom>
        </p:spPr>
        <p:txBody>
          <a:bodyPr vert="horz" lIns="108850" tIns="54425" rIns="108850" bIns="54425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1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2020/9/7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7822"/>
            <a:ext cx="3860297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7822"/>
            <a:ext cx="2844430" cy="365210"/>
          </a:xfrm>
          <a:prstGeom prst="rect">
            <a:avLst/>
          </a:prstGeom>
        </p:spPr>
        <p:txBody>
          <a:bodyPr vert="horz" lIns="108850" tIns="54425" rIns="108850" bIns="5442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88390" rtl="0" eaLnBrk="1" latinLnBrk="0" hangingPunct="1">
        <a:spcBef>
          <a:spcPct val="0"/>
        </a:spcBef>
        <a:buNone/>
        <a:defRPr sz="5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8305" indent="-40830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555" indent="-340360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36080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190500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4919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99339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3758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1780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5975" indent="-272415" algn="l" defTabSz="108839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839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258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678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097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580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0000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4195" algn="l" defTabSz="1088390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image.baidu.com/search/detail?ct=503316480&amp;z=0&amp;tn=baiduimagedetail&amp;ipn=d&amp;word=%E5%AD%A6%E7%94%9F%E4%B8%8A%E8%AF%BE%E5%8D%A1%E9%80%9A&amp;step_word=&amp;ie=utf-8&amp;in=&amp;cl=2&amp;lm=-1&amp;st=-1&amp;hd=&amp;latest=&amp;copyright=&amp;cs=2877012191,2728710821&amp;os=548889802,2370192766&amp;simid=4232478734,536334601&amp;pn=10&amp;rn=1&amp;di=15180&amp;ln=918&amp;fr=&amp;fmq=1563751011228_R&amp;ic=&amp;s=undefined&amp;se=&amp;sme=&amp;tab=0&amp;width=&amp;height=&amp;face=undefined&amp;is=0,0&amp;istype=2&amp;ist=&amp;jit=&amp;bdtype=0&amp;spn=0&amp;pi=0&amp;gsm=0&amp;objurl=http://thumbs.dreamstime.com/x/%D4%CC%CA%C4%D0%A3%BA%A2%D7%D3-64068279.jpg&amp;rpstart=0&amp;rpnum=0&amp;adpicid=0&amp;force=undefined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image.baidu.com/search/detail?ct=503316480&amp;z=0&amp;tn=baiduimagedetail&amp;ipn=d&amp;word=%E5%AD%A6%E7%94%9F%E4%B8%8A%E8%AF%BE%E5%8D%A1%E9%80%9A&amp;step_word=&amp;ie=utf-8&amp;in=&amp;cl=2&amp;lm=-1&amp;st=-1&amp;hd=&amp;latest=&amp;copyright=&amp;cs=2934709922,2881045204&amp;os=2295119934,2057749260&amp;simid=0,0&amp;pn=11&amp;rn=1&amp;di=19580&amp;ln=922&amp;fr=&amp;fmq=1563751845591_R&amp;ic=&amp;s=undefined&amp;se=&amp;sme=&amp;tab=0&amp;width=&amp;height=&amp;face=undefined&amp;is=0,0&amp;istype=2&amp;ist=&amp;jit=&amp;bdtype=0&amp;spn=0&amp;pi=0&amp;gsm=0&amp;objurl=http://img.mp.itc.cn/q_70,c_zoom,w_640/upload/20170606/4b86c1134de0400a86dbdcc424e29528_th.jpg&amp;rpstart=0&amp;rpnum=0&amp;adpicid=0&amp;force=undefined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7575"/>
          <a:stretch>
            <a:fillRect/>
          </a:stretch>
        </p:blipFill>
        <p:spPr>
          <a:xfrm>
            <a:off x="0" y="1812132"/>
            <a:ext cx="12190413" cy="5045867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3695252" y="393586"/>
            <a:ext cx="4799908" cy="53360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700" dirty="0">
                <a:latin typeface="方正姚体" panose="02010601030101010101" charset="-122"/>
                <a:ea typeface="方正姚体" panose="02010601030101010101" charset="-122"/>
              </a:rPr>
              <a:t>统编教材六年级上册第八单元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2256858" y="2162374"/>
            <a:ext cx="6815635" cy="13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21917" tIns="60958" rIns="121917" bIns="6095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8000" b="1" dirty="0">
                <a:latin typeface="+mj-ea"/>
                <a:ea typeface="+mj-ea"/>
                <a:cs typeface="Times New Roman" panose="02020603050405020304" pitchFamily="18" charset="0"/>
              </a:rPr>
              <a:t>25 </a:t>
            </a:r>
            <a:r>
              <a:rPr lang="zh-CN" altLang="en-US" sz="8000" b="1" dirty="0">
                <a:latin typeface="+mj-ea"/>
                <a:ea typeface="+mj-ea"/>
                <a:cs typeface="Times New Roman" panose="02020603050405020304" pitchFamily="18" charset="0"/>
              </a:rPr>
              <a:t>好的故事</a:t>
            </a:r>
          </a:p>
        </p:txBody>
      </p:sp>
      <p:pic>
        <p:nvPicPr>
          <p:cNvPr id="10" name="图片 9" descr="微信图片_20180719103944_副本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3089" y="196850"/>
            <a:ext cx="824946" cy="82437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7"/>
          <p:cNvSpPr>
            <a:spLocks noChangeArrowheads="1"/>
          </p:cNvSpPr>
          <p:nvPr/>
        </p:nvSpPr>
        <p:spPr bwMode="auto">
          <a:xfrm>
            <a:off x="909871" y="1088423"/>
            <a:ext cx="10585176" cy="5436703"/>
          </a:xfrm>
          <a:prstGeom prst="roundRect">
            <a:avLst>
              <a:gd name="adj" fmla="val 16667"/>
            </a:avLst>
          </a:prstGeom>
          <a:solidFill>
            <a:srgbClr val="FFFFFF">
              <a:alpha val="87057"/>
            </a:srgbClr>
          </a:solidFill>
          <a:ln w="12700">
            <a:solidFill>
              <a:srgbClr val="548135"/>
            </a:solidFill>
            <a:miter lim="800000"/>
          </a:ln>
        </p:spPr>
        <p:txBody>
          <a:bodyPr anchor="ctr"/>
          <a:lstStyle/>
          <a:p>
            <a:pPr algn="ctr"/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  <a:sym typeface="Calibri" panose="020F0502020204030204" pitchFamily="34" charset="0"/>
              </a:rPr>
              <a:t>鲁迅的《影的告别》</a:t>
            </a:r>
            <a:endParaRPr lang="zh-CN" altLang="zh-CN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人睡到不知道时候的时候，就会有影来告别，说出那些话</a:t>
            </a:r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——</a:t>
            </a:r>
            <a:endParaRPr lang="zh-CN" altLang="zh-CN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有我所不乐意的在天堂里，我不愿去；有我所不乐意的在地狱里，我不愿去；有我所不乐意的在你们将来的黄金世界里，我不愿去。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然而你就是我所不乐意的。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朋友，我不想跟随你了，我不愿住。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我不愿意！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呜乎</a:t>
            </a:r>
            <a:r>
              <a:rPr lang="zh-CN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呜乎</a:t>
            </a:r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，我不愿意，我不如</a:t>
            </a:r>
            <a:r>
              <a:rPr lang="zh-CN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彷徨</a:t>
            </a:r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于无地。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我不过一个影，要别你而沉没在黑暗里了。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然而黑暗又会吞并我，然而光明又会使我消失。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然而我不愿彷徨于明暗之间，我不如在黑暗里沉没。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然而我终于彷徨于明暗之间，我不知道是黄昏还是黎明。我姑且举灰黑的手装作喝干一杯酒，我将在不知道时候的时候独自远行。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呜乎呜乎，倘若黄昏，黑夜自然会来沉没我，否则我要被白天消失，如果现是黎明。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朋友，时候近了。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我将向黑暗里彷徨于无地。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你还想我的赠品。我能献你甚么呢？</a:t>
            </a:r>
            <a:r>
              <a:rPr lang="zh-CN" altLang="zh-CN" sz="1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无已</a:t>
            </a:r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，则仍是黑暗和虚空而已。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但是，我愿意只是黑暗，或者会消失于你的白天；我愿意只是虚空，决不占你的心地。</a:t>
            </a: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我愿意这样，朋友</a:t>
            </a:r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  <a:sym typeface="Arial" panose="020B0604020202020204" pitchFamily="34" charset="0"/>
              </a:rPr>
              <a:t>——</a:t>
            </a:r>
            <a:endParaRPr lang="zh-CN" altLang="zh-CN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我独自远行，不但没有你，并且再没有别的影在黑暗里。只有我被黑暗沉没，那世界全属于我自己。</a:t>
            </a:r>
          </a:p>
          <a:p>
            <a:pPr algn="r"/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一九二四年九月二十四日</a:t>
            </a:r>
            <a:endParaRPr lang="zh-CN" altLang="zh-CN" sz="1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Calibri" panose="020F0502020204030204" pitchFamily="34" charset="0"/>
              <a:sym typeface="Calibri" panose="020F0502020204030204" pitchFamily="34" charset="0"/>
            </a:endParaRPr>
          </a:p>
          <a:p>
            <a:pPr algn="r"/>
            <a:r>
              <a:rPr lang="zh-CN" altLang="zh-CN" sz="1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Calibri" panose="020F0502020204030204" pitchFamily="34" charset="0"/>
                <a:sym typeface="Calibri" panose="020F0502020204030204" pitchFamily="34" charset="0"/>
              </a:rPr>
              <a:t>——选自鲁迅《野草》</a:t>
            </a:r>
            <a:endParaRPr lang="zh-CN" altLang="zh-CN" sz="1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1401723" y="2252891"/>
            <a:ext cx="1728192" cy="648072"/>
          </a:xfrm>
          <a:prstGeom prst="wedgeEllipseCallo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表示叹息</a:t>
            </a:r>
          </a:p>
        </p:txBody>
      </p:sp>
      <p:sp>
        <p:nvSpPr>
          <p:cNvPr id="5" name="椭圆形标注 4"/>
          <p:cNvSpPr/>
          <p:nvPr/>
        </p:nvSpPr>
        <p:spPr>
          <a:xfrm>
            <a:off x="3537208" y="2044966"/>
            <a:ext cx="2160240" cy="798525"/>
          </a:xfrm>
          <a:prstGeom prst="wedgeEllipseCallo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游移不定，不知往哪里走</a:t>
            </a:r>
          </a:p>
        </p:txBody>
      </p:sp>
      <p:sp>
        <p:nvSpPr>
          <p:cNvPr id="6" name="椭圆形标注 5"/>
          <p:cNvSpPr/>
          <p:nvPr/>
        </p:nvSpPr>
        <p:spPr>
          <a:xfrm>
            <a:off x="4065858" y="4277822"/>
            <a:ext cx="2160240" cy="798525"/>
          </a:xfrm>
          <a:prstGeom prst="wedgeEllipseCallou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b="1" dirty="0">
                <a:solidFill>
                  <a:sysClr val="windowText" lastClr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没有别的。已，这里表示确定语气</a:t>
            </a:r>
          </a:p>
        </p:txBody>
      </p:sp>
      <p:pic>
        <p:nvPicPr>
          <p:cNvPr id="8" name="Picture 10" descr="91661ef7fc97310ebc98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897890" y="327660"/>
            <a:ext cx="166624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扩展阅读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2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1308860" y="3001166"/>
            <a:ext cx="6143668" cy="2526665"/>
          </a:xfrm>
          <a:prstGeom prst="roundRect">
            <a:avLst/>
          </a:prstGeom>
          <a:solidFill>
            <a:sysClr val="window" lastClr="FFFFFF">
              <a:alpha val="95000"/>
            </a:sysClr>
          </a:solidFill>
          <a:ln w="28575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kumimoji="1"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文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中不乐意的“天堂”“地狱”“黄金世界”“你”指的是旧中国黑暗的现状，鲁迅不愿再跟随；文中多次出现“不知道”，反映着鲁迅内心对美好未来与黑暗现实的矛盾。</a:t>
            </a:r>
          </a:p>
        </p:txBody>
      </p:sp>
      <p:pic>
        <p:nvPicPr>
          <p:cNvPr id="6" name="Picture 10" descr="91661ef7fc97310ebc98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897890" y="327660"/>
            <a:ext cx="166624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扩展阅读</a:t>
            </a: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254" y="2264284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云形标注 22"/>
          <p:cNvSpPr/>
          <p:nvPr/>
        </p:nvSpPr>
        <p:spPr>
          <a:xfrm>
            <a:off x="4299585" y="684530"/>
            <a:ext cx="7001510" cy="1409065"/>
          </a:xfrm>
          <a:prstGeom prst="cloudCallout">
            <a:avLst>
              <a:gd name="adj1" fmla="val 21748"/>
              <a:gd name="adj2" fmla="val 81196"/>
            </a:avLst>
          </a:prstGeom>
          <a:noFill/>
          <a:ln w="28575" cmpd="sng">
            <a:solidFill>
              <a:srgbClr val="00B05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871720" y="1137920"/>
            <a:ext cx="57619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影的告别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表达了什么样的思想感情呢？</a:t>
            </a:r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3" grpId="1" animBg="1"/>
      <p:bldP spid="2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91661ef7fc97310ebc98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897890" y="327660"/>
            <a:ext cx="166624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扩展阅读</a:t>
            </a: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254" y="2264284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云形标注 22"/>
          <p:cNvSpPr/>
          <p:nvPr/>
        </p:nvSpPr>
        <p:spPr>
          <a:xfrm>
            <a:off x="3839845" y="447040"/>
            <a:ext cx="7492365" cy="1963420"/>
          </a:xfrm>
          <a:prstGeom prst="cloudCallout">
            <a:avLst>
              <a:gd name="adj1" fmla="val 21748"/>
              <a:gd name="adj2" fmla="val 81196"/>
            </a:avLst>
          </a:prstGeom>
          <a:noFill/>
          <a:ln w="28575" cmpd="sng">
            <a:solidFill>
              <a:srgbClr val="00B05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441190" y="994410"/>
            <a:ext cx="60623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对比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影的告别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《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好的故事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的语言，你觉得鲁迅先生的散文诗在写作上有何特点？</a:t>
            </a:r>
            <a:endParaRPr lang="zh-CN" altLang="en-US" sz="2400" b="1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023108" y="2715414"/>
            <a:ext cx="7124571" cy="3256280"/>
          </a:xfrm>
          <a:prstGeom prst="roundRect">
            <a:avLst/>
          </a:prstGeom>
          <a:solidFill>
            <a:sysClr val="window" lastClr="FFFFFF">
              <a:alpha val="95000"/>
            </a:sysClr>
          </a:solidFill>
          <a:ln w="28575" cap="flat" cmpd="sng" algn="ctr">
            <a:solidFill>
              <a:srgbClr val="7030A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kumimoji="1"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鲁迅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善于将某些比较抽象的精神品质化为具体可感的形象，赋予文章以深刻含义，寄托自己内心的真实感受，留给读者深刻的印象，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影的告别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文章大多语言较为尖锐犀利，而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好的故事</a:t>
            </a:r>
            <a:r>
              <a:rPr kumimoji="1"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一文言辞则较为优美，富有诗化美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1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24" grpId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标注 15"/>
          <p:cNvSpPr>
            <a:spLocks noChangeArrowheads="1"/>
          </p:cNvSpPr>
          <p:nvPr/>
        </p:nvSpPr>
        <p:spPr bwMode="auto">
          <a:xfrm>
            <a:off x="1638263" y="1556827"/>
            <a:ext cx="6616171" cy="2302434"/>
          </a:xfrm>
          <a:prstGeom prst="wedgeRoundRectCallout">
            <a:avLst>
              <a:gd name="adj1" fmla="val 32829"/>
              <a:gd name="adj2" fmla="val 68421"/>
              <a:gd name="adj3" fmla="val 16667"/>
            </a:avLst>
          </a:prstGeom>
          <a:solidFill>
            <a:schemeClr val="bg1">
              <a:alpha val="39999"/>
            </a:schemeClr>
          </a:solidFill>
          <a:ln w="25400">
            <a:solidFill>
              <a:srgbClr val="92D050"/>
            </a:solidFill>
            <a:miter lim="800000"/>
          </a:ln>
        </p:spPr>
        <p:txBody>
          <a:bodyPr anchor="ctr"/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推荐阅读：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）散文诗集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野草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）有兴趣还可以阅读鲁迅的另外一本散文集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朝花夕拾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</a:p>
        </p:txBody>
      </p:sp>
      <p:pic>
        <p:nvPicPr>
          <p:cNvPr id="6" name="Picture 10" descr="91661ef7fc97310ebc98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AutoShape 2"/>
          <p:cNvSpPr>
            <a:spLocks noChangeArrowheads="1"/>
          </p:cNvSpPr>
          <p:nvPr/>
        </p:nvSpPr>
        <p:spPr bwMode="auto">
          <a:xfrm>
            <a:off x="897890" y="327660"/>
            <a:ext cx="166624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扩展阅读</a:t>
            </a: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6479" y="2463674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1907221336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2900" y="-34290"/>
            <a:ext cx="9243060" cy="6932295"/>
          </a:xfrm>
          <a:prstGeom prst="rect">
            <a:avLst/>
          </a:prstGeom>
        </p:spPr>
      </p:pic>
      <p:sp>
        <p:nvSpPr>
          <p:cNvPr id="5" name="圆角矩形 4"/>
          <p:cNvSpPr>
            <a:spLocks noChangeArrowheads="1"/>
          </p:cNvSpPr>
          <p:nvPr/>
        </p:nvSpPr>
        <p:spPr bwMode="auto">
          <a:xfrm>
            <a:off x="2661285" y="1989455"/>
            <a:ext cx="7395845" cy="2767965"/>
          </a:xfrm>
          <a:prstGeom prst="roundRect">
            <a:avLst>
              <a:gd name="adj" fmla="val 16667"/>
            </a:avLst>
          </a:prstGeom>
          <a:solidFill>
            <a:srgbClr val="FFFFFF">
              <a:alpha val="93999"/>
            </a:srgbClr>
          </a:solidFill>
          <a:ln w="12700" cap="flat" cmpd="sng">
            <a:solidFill>
              <a:srgbClr val="548135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853055" y="2204720"/>
            <a:ext cx="7266940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朗读要求：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1.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自由朗读课文，读准字音，读通句子，遇到难读的词语或句子做上记号，并多读几遍。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2.思考文中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“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好的故事</a:t>
            </a:r>
            <a:r>
              <a:rPr kumimoji="0" lang="en-US" altLang="zh-CN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”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指什么？文章主要讲了什么？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楷体_GB2312" pitchFamily="1" charset="-122"/>
              <a:ea typeface="楷体_GB2312" pitchFamily="1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7" name="Picture 10" descr="91661ef7fc97310ebc98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897890" y="327660"/>
            <a:ext cx="1984375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初读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故事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886"/>
          <a:stretch>
            <a:fillRect/>
          </a:stretch>
        </p:blipFill>
        <p:spPr bwMode="auto">
          <a:xfrm>
            <a:off x="9618345" y="2577465"/>
            <a:ext cx="2388741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圆角矩形 32"/>
          <p:cNvSpPr>
            <a:spLocks noChangeArrowheads="1"/>
          </p:cNvSpPr>
          <p:nvPr/>
        </p:nvSpPr>
        <p:spPr bwMode="auto">
          <a:xfrm>
            <a:off x="1103630" y="1222375"/>
            <a:ext cx="8319135" cy="5338445"/>
          </a:xfrm>
          <a:prstGeom prst="roundRect">
            <a:avLst>
              <a:gd name="adj" fmla="val 16667"/>
            </a:avLst>
          </a:prstGeom>
          <a:solidFill>
            <a:srgbClr val="FFFFFF">
              <a:alpha val="87057"/>
            </a:srgbClr>
          </a:solidFill>
          <a:ln w="12700">
            <a:solidFill>
              <a:srgbClr val="548135"/>
            </a:solidFill>
            <a:miter lim="800000"/>
          </a:ln>
        </p:spPr>
        <p:txBody>
          <a:bodyPr anchor="ctr"/>
          <a:lstStyle/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（1）借助课文注释理解词语。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山阴道：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我国历史上著名的风景优美的地方。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（2）借助古典文籍理解词语。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萍藻：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即浮萍。《淮南子·墬形训》：“蔈生萍藻，萍藻生浮草。”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参差：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长短、高低不齐的样子。出处：《诗经。周南.关雎》：“参差荇菜，左右流之。”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（3）借助字典词典理解词语。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鞭爆：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就是鞭炮。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膝踝：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膝上骨，大腿骨。</a:t>
            </a:r>
            <a:endParaRPr lang="en-US" altLang="zh-CN" sz="1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乌桕：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一种落叶乔木。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伽蓝：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梵语“僧伽蓝摩”的略称，意思是僧众所住的园林，后泛指寺庙。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一丈红：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即蜀葵，茎高六七尺，六月开花，形大，有红、紫、白、黄等颜色。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泼剌：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文中意思同“泼辣”。</a:t>
            </a:r>
          </a:p>
          <a:p>
            <a:pPr lvl="0"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皱蹙：</a:t>
            </a:r>
            <a:r>
              <a: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皱缩。</a:t>
            </a:r>
          </a:p>
        </p:txBody>
      </p:sp>
      <p:pic>
        <p:nvPicPr>
          <p:cNvPr id="5" name="Picture 10" descr="91661ef7fc97310ebc98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897890" y="301625"/>
            <a:ext cx="165481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理解词语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1907221336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2900" y="-34290"/>
            <a:ext cx="9243060" cy="6932295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2854325" y="45085"/>
            <a:ext cx="2285365" cy="83439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" name="云形标注 2"/>
          <p:cNvSpPr/>
          <p:nvPr/>
        </p:nvSpPr>
        <p:spPr>
          <a:xfrm>
            <a:off x="4654550" y="1197610"/>
            <a:ext cx="3159760" cy="1341120"/>
          </a:xfrm>
          <a:prstGeom prst="cloudCallout">
            <a:avLst>
              <a:gd name="adj1" fmla="val -40557"/>
              <a:gd name="adj2" fmla="val -74325"/>
            </a:avLst>
          </a:prstGeom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019675" y="1483995"/>
            <a:ext cx="26028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好的故事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究竟指什么呢？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33" r="3275"/>
          <a:stretch>
            <a:fillRect/>
          </a:stretch>
        </p:blipFill>
        <p:spPr bwMode="auto">
          <a:xfrm>
            <a:off x="306070" y="1600835"/>
            <a:ext cx="4191635" cy="35083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0" descr="91661ef7fc97310ebc98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AutoShape 2"/>
          <p:cNvSpPr>
            <a:spLocks noChangeArrowheads="1"/>
          </p:cNvSpPr>
          <p:nvPr/>
        </p:nvSpPr>
        <p:spPr bwMode="auto">
          <a:xfrm>
            <a:off x="897890" y="327660"/>
            <a:ext cx="1714500" cy="642938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资料扩展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915535" y="1534160"/>
            <a:ext cx="672274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	《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好的故事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选自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野草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野草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》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是鲁迅写于</a:t>
            </a:r>
            <a:r>
              <a:rPr lang="en-US" altLang="zh-CN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1924—1926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年的散文诗集，它是中国现代散文诗的一个艺术高峰。鲁迅在这部诗集中，通过对“我”的严格解剖，反映了在当时的黑暗社会中，有相当一部分要求进步，寻求光明，又处处碰壁的，找不到出路的小资产阶级知识分子的思想状态，记录了鲁迅自己由革命民主主义者走向共产主义战士这一转变过程。</a:t>
            </a:r>
            <a:endParaRPr lang="zh-CN" altLang="en-US" sz="24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dirty="0"/>
          </a:p>
        </p:txBody>
      </p:sp>
      <p:sp>
        <p:nvSpPr>
          <p:cNvPr id="11" name="云形标注 10"/>
          <p:cNvSpPr/>
          <p:nvPr/>
        </p:nvSpPr>
        <p:spPr>
          <a:xfrm>
            <a:off x="6819900" y="168910"/>
            <a:ext cx="3886835" cy="1156335"/>
          </a:xfrm>
          <a:prstGeom prst="cloudCallout">
            <a:avLst>
              <a:gd name="adj1" fmla="val -30933"/>
              <a:gd name="adj2" fmla="val 78327"/>
            </a:avLst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rgbClr val="FF0000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429500" y="347345"/>
            <a:ext cx="29946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指的是鲁迅先生的一个美好梦境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3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微信图片_201907221336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2900" y="-34290"/>
            <a:ext cx="9243060" cy="6932295"/>
          </a:xfrm>
          <a:prstGeom prst="rect">
            <a:avLst/>
          </a:prstGeom>
        </p:spPr>
      </p:pic>
      <p:pic>
        <p:nvPicPr>
          <p:cNvPr id="7" name="Picture 10" descr="91661ef7fc97310ebc98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897890" y="327660"/>
            <a:ext cx="1984375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研读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故事</a:t>
            </a: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”</a:t>
            </a:r>
          </a:p>
        </p:txBody>
      </p:sp>
      <p:sp>
        <p:nvSpPr>
          <p:cNvPr id="2" name="圆角矩形 1"/>
          <p:cNvSpPr>
            <a:spLocks noChangeArrowheads="1"/>
          </p:cNvSpPr>
          <p:nvPr/>
        </p:nvSpPr>
        <p:spPr bwMode="auto">
          <a:xfrm>
            <a:off x="2837180" y="1599565"/>
            <a:ext cx="6859905" cy="3144520"/>
          </a:xfrm>
          <a:prstGeom prst="roundRect">
            <a:avLst>
              <a:gd name="adj" fmla="val 16667"/>
            </a:avLst>
          </a:prstGeom>
          <a:solidFill>
            <a:srgbClr val="FFFFFF">
              <a:alpha val="93999"/>
            </a:srgbClr>
          </a:solidFill>
          <a:ln w="12700" cap="flat" cmpd="sng">
            <a:solidFill>
              <a:srgbClr val="548135"/>
            </a:solidFill>
            <a:rou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3113405" y="1692275"/>
            <a:ext cx="63150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lvl="0" defTabSz="914400">
              <a:lnSpc>
                <a:spcPct val="150000"/>
              </a:lnSpc>
            </a:pPr>
            <a:r>
              <a:rPr lang="zh-CN" altLang="en-US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想一想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:</a:t>
            </a:r>
          </a:p>
          <a:p>
            <a:pPr lvl="0" defTabSz="914400">
              <a:lnSpc>
                <a:spcPct val="150000"/>
              </a:lnSpc>
            </a:pPr>
            <a:r>
              <a:rPr lang="zh-CN" altLang="en-US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（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1</a:t>
            </a:r>
            <a:r>
              <a:rPr lang="zh-CN" altLang="en-US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）“好的故事”主要集中在哪几个自然段？</a:t>
            </a:r>
          </a:p>
          <a:p>
            <a:pPr lvl="0" defTabSz="914400">
              <a:lnSpc>
                <a:spcPct val="150000"/>
              </a:lnSpc>
            </a:pPr>
            <a:r>
              <a:rPr lang="zh-CN" altLang="en-US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（</a:t>
            </a:r>
            <a:r>
              <a:rPr lang="en-US" altLang="zh-CN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</a:t>
            </a:r>
            <a:r>
              <a:rPr lang="zh-CN" altLang="en-US" sz="24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）自然段中提到了哪些景物，请你圈画出来，读一读，边读边体会它们构成了一幅怎样的画面？</a:t>
            </a: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1176655" y="316230"/>
            <a:ext cx="6120130" cy="1490345"/>
          </a:xfrm>
          <a:prstGeom prst="wedgeRoundRectCallout">
            <a:avLst>
              <a:gd name="adj1" fmla="val -20834"/>
              <a:gd name="adj2" fmla="val 85279"/>
              <a:gd name="adj3" fmla="val 16667"/>
            </a:avLst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两岸的“乌桕、新禾、野花”代表着新的事物，“丛树和枯树”代表着旧的事物，它们融合在一起，体现出一种新旧交替的现象</a:t>
            </a:r>
          </a:p>
        </p:txBody>
      </p:sp>
      <p:sp>
        <p:nvSpPr>
          <p:cNvPr id="3" name="Text Box 9"/>
          <p:cNvSpPr txBox="1">
            <a:spLocks noChangeArrowheads="1"/>
          </p:cNvSpPr>
          <p:nvPr/>
        </p:nvSpPr>
        <p:spPr bwMode="auto">
          <a:xfrm>
            <a:off x="1176655" y="2337435"/>
            <a:ext cx="6553200" cy="2245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我仿佛记得坐小船经过山阴道，两岸边的乌桕，新禾，野花，鸡，狗，丛树和枯树，茅屋，塔，伽蓝，农夫和村妇，村女，晒着的衣裳，和尚，蓑笠，天，云，竹，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6" name="椭圆 16"/>
          <p:cNvSpPr>
            <a:spLocks noChangeArrowheads="1"/>
          </p:cNvSpPr>
          <p:nvPr/>
        </p:nvSpPr>
        <p:spPr bwMode="auto">
          <a:xfrm>
            <a:off x="1619811" y="3250723"/>
            <a:ext cx="695325" cy="420687"/>
          </a:xfrm>
          <a:prstGeom prst="ellipse">
            <a:avLst/>
          </a:prstGeom>
          <a:noFill/>
          <a:ln w="31750" cap="flat" cmpd="sng">
            <a:solidFill>
              <a:srgbClr val="92D05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7" name="椭圆 16"/>
          <p:cNvSpPr>
            <a:spLocks noChangeArrowheads="1"/>
          </p:cNvSpPr>
          <p:nvPr/>
        </p:nvSpPr>
        <p:spPr bwMode="auto">
          <a:xfrm>
            <a:off x="2903855" y="2809875"/>
            <a:ext cx="864235" cy="407035"/>
          </a:xfrm>
          <a:prstGeom prst="ellipse">
            <a:avLst/>
          </a:prstGeom>
          <a:noFill/>
          <a:ln w="31750" cap="flat" cmpd="sng">
            <a:solidFill>
              <a:srgbClr val="92D05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pic>
        <p:nvPicPr>
          <p:cNvPr id="27653" name="图片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9176385" y="1719580"/>
            <a:ext cx="2795270" cy="4004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椭圆 16"/>
          <p:cNvSpPr>
            <a:spLocks noChangeArrowheads="1"/>
          </p:cNvSpPr>
          <p:nvPr/>
        </p:nvSpPr>
        <p:spPr bwMode="auto">
          <a:xfrm>
            <a:off x="4035425" y="2793365"/>
            <a:ext cx="864235" cy="407035"/>
          </a:xfrm>
          <a:prstGeom prst="ellipse">
            <a:avLst/>
          </a:prstGeom>
          <a:noFill/>
          <a:ln w="31750" cap="flat" cmpd="sng">
            <a:solidFill>
              <a:srgbClr val="92D05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11" name="椭圆 16"/>
          <p:cNvSpPr>
            <a:spLocks noChangeArrowheads="1"/>
          </p:cNvSpPr>
          <p:nvPr/>
        </p:nvSpPr>
        <p:spPr bwMode="auto">
          <a:xfrm>
            <a:off x="1882775" y="2793365"/>
            <a:ext cx="864235" cy="407035"/>
          </a:xfrm>
          <a:prstGeom prst="ellipse">
            <a:avLst/>
          </a:prstGeom>
          <a:noFill/>
          <a:ln w="31750" cap="flat" cmpd="sng">
            <a:solidFill>
              <a:srgbClr val="92D05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12" name="椭圆 16"/>
          <p:cNvSpPr>
            <a:spLocks noChangeArrowheads="1"/>
          </p:cNvSpPr>
          <p:nvPr/>
        </p:nvSpPr>
        <p:spPr bwMode="auto">
          <a:xfrm>
            <a:off x="6530340" y="2848610"/>
            <a:ext cx="864235" cy="407035"/>
          </a:xfrm>
          <a:prstGeom prst="ellipse">
            <a:avLst/>
          </a:prstGeom>
          <a:noFill/>
          <a:ln w="31750" cap="flat" cmpd="sng">
            <a:solidFill>
              <a:srgbClr val="92D050"/>
            </a:solidFill>
            <a:rou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等线" pitchFamily="2" charset="-122"/>
              <a:ea typeface="等线" pitchFamily="2" charset="-122"/>
              <a:sym typeface="等线" pitchFamily="2" charset="-122"/>
            </a:endParaRPr>
          </a:p>
        </p:txBody>
      </p:sp>
      <p:sp>
        <p:nvSpPr>
          <p:cNvPr id="25" name="圆角矩形标注 24"/>
          <p:cNvSpPr/>
          <p:nvPr/>
        </p:nvSpPr>
        <p:spPr>
          <a:xfrm flipH="1">
            <a:off x="9172575" y="654685"/>
            <a:ext cx="2921000" cy="813435"/>
          </a:xfrm>
          <a:prstGeom prst="wedgeRoundRectCallout">
            <a:avLst>
              <a:gd name="adj1" fmla="val -15695"/>
              <a:gd name="adj2" fmla="val 103161"/>
              <a:gd name="adj3" fmla="val 16667"/>
            </a:avLst>
          </a:prstGeom>
          <a:noFill/>
          <a:ln w="28575" cmpd="sng">
            <a:solidFill>
              <a:schemeClr val="tx1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341485" y="831215"/>
            <a:ext cx="27520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</a:rPr>
              <a:t>我圈出了这些景物</a:t>
            </a:r>
          </a:p>
        </p:txBody>
      </p:sp>
      <p:sp>
        <p:nvSpPr>
          <p:cNvPr id="27" name="椭圆形标注 26"/>
          <p:cNvSpPr/>
          <p:nvPr/>
        </p:nvSpPr>
        <p:spPr>
          <a:xfrm>
            <a:off x="1362710" y="4754880"/>
            <a:ext cx="7701280" cy="1877060"/>
          </a:xfrm>
          <a:prstGeom prst="wedgeEllipseCallout">
            <a:avLst>
              <a:gd name="adj1" fmla="val -2325"/>
              <a:gd name="adj2" fmla="val -81935"/>
            </a:avLst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1917700" y="5163185"/>
            <a:ext cx="6775450" cy="1060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而“农夫和村妇，村女，晒着的衣裳，和尚，蓑笠，天，云，竹，茅屋，狗，塔，村”，则展现了一种慵懒的田间生活的样子；它们构成了鲁迅所向往的美好的梦境。</a:t>
            </a:r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5518785" y="3255645"/>
            <a:ext cx="194437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圆角矩形 29"/>
          <p:cNvSpPr/>
          <p:nvPr/>
        </p:nvSpPr>
        <p:spPr>
          <a:xfrm>
            <a:off x="2273300" y="3669665"/>
            <a:ext cx="194437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圆角矩形 30"/>
          <p:cNvSpPr/>
          <p:nvPr/>
        </p:nvSpPr>
        <p:spPr>
          <a:xfrm>
            <a:off x="1176655" y="3653155"/>
            <a:ext cx="8001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4460875" y="3636645"/>
            <a:ext cx="8001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5520690" y="3691890"/>
            <a:ext cx="8001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6508750" y="3675380"/>
            <a:ext cx="5207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/>
        </p:nvSpPr>
        <p:spPr>
          <a:xfrm>
            <a:off x="1917700" y="4090035"/>
            <a:ext cx="5207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圆角矩形 35"/>
          <p:cNvSpPr/>
          <p:nvPr/>
        </p:nvSpPr>
        <p:spPr>
          <a:xfrm>
            <a:off x="1237615" y="4072890"/>
            <a:ext cx="520700" cy="414655"/>
          </a:xfrm>
          <a:prstGeom prst="roundRect">
            <a:avLst/>
          </a:prstGeom>
          <a:noFill/>
          <a:ln w="28575" cmpd="sng">
            <a:solidFill>
              <a:srgbClr val="00206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6" grpId="0" animBg="1"/>
      <p:bldP spid="6" grpId="1" animBg="1"/>
      <p:bldP spid="7" grpId="0" animBg="1"/>
      <p:bldP spid="7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25" grpId="0" bldLvl="0" animBg="1"/>
      <p:bldP spid="25" grpId="1" animBg="1"/>
      <p:bldP spid="26" grpId="0"/>
      <p:bldP spid="26" grpId="1"/>
      <p:bldP spid="27" grpId="0" animBg="1"/>
      <p:bldP spid="27" grpId="1" animBg="1"/>
      <p:bldP spid="28" grpId="0"/>
      <p:bldP spid="28" grpId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5" grpId="1" animBg="1"/>
      <p:bldP spid="36" grpId="0" animBg="1"/>
      <p:bldP spid="3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img0.imgtn.bdimg.com/it/u=2877012191,2728710821&amp;fm=26&amp;gp=0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175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" name="AutoShape 4" descr="http://img0.imgtn.bdimg.com/it/u=2877012191,2728710821&amp;fm=26&amp;gp=0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184150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125" name="Picture 5" descr="I:\报道组\部编版教材解读\微信图片_20190722155557.jpg微信图片_201907221555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855" y="1172210"/>
            <a:ext cx="6934835" cy="164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796290" y="1378585"/>
            <a:ext cx="6544945" cy="1238250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37"/>
          <p:cNvSpPr txBox="1"/>
          <p:nvPr/>
        </p:nvSpPr>
        <p:spPr>
          <a:xfrm>
            <a:off x="784860" y="1446530"/>
            <a:ext cx="668655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“这故事很美丽，幽雅，有趣。许多美的人和美的事，错综起来像一天云锦，而且万颗奔星似的飞动着，同时又展开去，以至于无穷。 ”</a:t>
            </a:r>
          </a:p>
        </p:txBody>
      </p:sp>
      <p:pic>
        <p:nvPicPr>
          <p:cNvPr id="8" name="Picture 10" descr="91661ef7fc97310ebc98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897890" y="312420"/>
            <a:ext cx="277241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读一读，谈体会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405130" y="3733165"/>
            <a:ext cx="6734810" cy="1238250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8" name="Picture 5" descr="I:\报道组\部编版教材解读\微信图片_20190722155557.jpg微信图片_201907221555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345" y="3036570"/>
            <a:ext cx="6934835" cy="164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圆角矩形 18"/>
          <p:cNvSpPr/>
          <p:nvPr/>
        </p:nvSpPr>
        <p:spPr>
          <a:xfrm>
            <a:off x="779780" y="3242945"/>
            <a:ext cx="6544945" cy="1238250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20" name="Picture 5" descr="I:\报道组\部编版教材解读\微信图片_20190722155557.jpg微信图片_2019072215555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590" y="4885690"/>
            <a:ext cx="6934835" cy="164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圆角矩形 20"/>
          <p:cNvSpPr/>
          <p:nvPr/>
        </p:nvSpPr>
        <p:spPr>
          <a:xfrm>
            <a:off x="835025" y="5092065"/>
            <a:ext cx="6544945" cy="1238250"/>
          </a:xfrm>
          <a:prstGeom prst="roundRect">
            <a:avLst/>
          </a:prstGeom>
          <a:solidFill>
            <a:schemeClr val="lt1">
              <a:alpha val="91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37"/>
          <p:cNvSpPr txBox="1"/>
          <p:nvPr/>
        </p:nvSpPr>
        <p:spPr>
          <a:xfrm>
            <a:off x="942975" y="3354705"/>
            <a:ext cx="612140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“现在我所见的故事也如此。水中的青天的底子，一切事物统在上面交错，织成一篇，永是生动，永是展开，我看不见这一篇的结束”</a:t>
            </a:r>
          </a:p>
        </p:txBody>
      </p:sp>
      <p:sp>
        <p:nvSpPr>
          <p:cNvPr id="22" name="文本框 37"/>
          <p:cNvSpPr txBox="1"/>
          <p:nvPr/>
        </p:nvSpPr>
        <p:spPr>
          <a:xfrm>
            <a:off x="912495" y="5249545"/>
            <a:ext cx="630110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“现在我所见的故事清楚起来了，美丽，幽雅，有趣，而且分明。青天上面，有无数美的人和美的事，我一一看见，一一知道。”</a:t>
            </a: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8274" y="2821814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云形标注 22"/>
          <p:cNvSpPr/>
          <p:nvPr/>
        </p:nvSpPr>
        <p:spPr>
          <a:xfrm>
            <a:off x="7763510" y="1155700"/>
            <a:ext cx="3752850" cy="1224915"/>
          </a:xfrm>
          <a:prstGeom prst="cloudCallout">
            <a:avLst>
              <a:gd name="adj1" fmla="val 21748"/>
              <a:gd name="adj2" fmla="val 81196"/>
            </a:avLst>
          </a:prstGeom>
          <a:noFill/>
          <a:ln w="28575" cmpd="sng">
            <a:solidFill>
              <a:srgbClr val="00B050"/>
            </a:solidFill>
            <a:prstDash val="solid"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8361680" y="1353185"/>
            <a:ext cx="28460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试着多读几遍，你读出了什么？</a:t>
            </a:r>
          </a:p>
        </p:txBody>
      </p:sp>
      <p:sp>
        <p:nvSpPr>
          <p:cNvPr id="25" name="圆角矩形标注 24"/>
          <p:cNvSpPr/>
          <p:nvPr/>
        </p:nvSpPr>
        <p:spPr>
          <a:xfrm>
            <a:off x="4660900" y="367665"/>
            <a:ext cx="3246120" cy="830580"/>
          </a:xfrm>
          <a:prstGeom prst="wedgeRoundRectCallout">
            <a:avLst>
              <a:gd name="adj1" fmla="val -20825"/>
              <a:gd name="adj2" fmla="val 79741"/>
              <a:gd name="adj3" fmla="val 16667"/>
            </a:avLst>
          </a:prstGeom>
          <a:solidFill>
            <a:schemeClr val="bg1"/>
          </a:solidFill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4674870" y="455295"/>
            <a:ext cx="333438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这句话表达出鲁迅思想深处对理想的执著追求。</a:t>
            </a:r>
            <a:endParaRPr kumimoji="1"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000"/>
          </a:p>
        </p:txBody>
      </p:sp>
      <p:sp>
        <p:nvSpPr>
          <p:cNvPr id="29" name="圆角矩形标注 28"/>
          <p:cNvSpPr/>
          <p:nvPr/>
        </p:nvSpPr>
        <p:spPr>
          <a:xfrm>
            <a:off x="4787900" y="2292985"/>
            <a:ext cx="3763010" cy="830580"/>
          </a:xfrm>
          <a:prstGeom prst="wedgeRoundRectCallout">
            <a:avLst>
              <a:gd name="adj1" fmla="val -20825"/>
              <a:gd name="adj2" fmla="val 79741"/>
              <a:gd name="adj3" fmla="val 16667"/>
            </a:avLst>
          </a:prstGeom>
          <a:solidFill>
            <a:schemeClr val="bg1"/>
          </a:solidFill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801870" y="2380615"/>
            <a:ext cx="37490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这句话表达了“我”的感情在美好的遐想中逐渐升华和清晰。</a:t>
            </a:r>
            <a:endParaRPr lang="zh-CN" altLang="en-US" sz="2000"/>
          </a:p>
        </p:txBody>
      </p:sp>
      <p:sp>
        <p:nvSpPr>
          <p:cNvPr id="31" name="圆角矩形标注 30"/>
          <p:cNvSpPr/>
          <p:nvPr/>
        </p:nvSpPr>
        <p:spPr>
          <a:xfrm>
            <a:off x="4297045" y="4057650"/>
            <a:ext cx="7219950" cy="1050925"/>
          </a:xfrm>
          <a:prstGeom prst="wedgeRoundRectCallout">
            <a:avLst>
              <a:gd name="adj1" fmla="val -20825"/>
              <a:gd name="adj2" fmla="val 79741"/>
              <a:gd name="adj3" fmla="val 16667"/>
            </a:avLst>
          </a:prstGeom>
          <a:solidFill>
            <a:schemeClr val="bg1"/>
          </a:solidFill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297680" y="4086225"/>
            <a:ext cx="721868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鲁迅先生描绘的故事，不仅是一种精神慰藉，更是一种美好的人生信仰和坚执的人生追求，随着故事的逐渐清晰，作者的感情在逐渐掘进的过程中已达到一个高峰，进入一个超我的境界。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/>
      <p:bldP spid="6" grpId="1"/>
      <p:bldP spid="19" grpId="0" animBg="1"/>
      <p:bldP spid="19" grpId="1" animBg="1"/>
      <p:bldP spid="21" grpId="0" animBg="1"/>
      <p:bldP spid="21" grpId="1" animBg="1"/>
      <p:bldP spid="11" grpId="0"/>
      <p:bldP spid="11" grpId="1"/>
      <p:bldP spid="22" grpId="0"/>
      <p:bldP spid="22" grpId="1"/>
      <p:bldP spid="23" grpId="0" animBg="1"/>
      <p:bldP spid="23" grpId="1" animBg="1"/>
      <p:bldP spid="24" grpId="0"/>
      <p:bldP spid="24" grpId="1"/>
      <p:bldP spid="25" grpId="0" animBg="1"/>
      <p:bldP spid="25" grpId="1" animBg="1"/>
      <p:bldP spid="26" grpId="0"/>
      <p:bldP spid="26" grpId="1"/>
      <p:bldP spid="29" grpId="0" animBg="1"/>
      <p:bldP spid="29" grpId="1" animBg="1"/>
      <p:bldP spid="30" grpId="0"/>
      <p:bldP spid="30" grpId="1"/>
      <p:bldP spid="31" grpId="0" animBg="1"/>
      <p:bldP spid="31" grpId="1" animBg="1"/>
      <p:bldP spid="32" grpId="0"/>
      <p:bldP spid="3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http://img2.imgtn.bdimg.com/it/u=2934709922,2881045204&amp;fm=26&amp;gp=0.jpg">
            <a:hlinkClick r:id="rId2"/>
          </p:cNvPr>
          <p:cNvSpPr>
            <a:spLocks noChangeAspect="1" noChangeArrowheads="1"/>
          </p:cNvSpPr>
          <p:nvPr/>
        </p:nvSpPr>
        <p:spPr bwMode="auto">
          <a:xfrm>
            <a:off x="31750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8" name="Picture 10" descr="91661ef7fc97310ebc98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5265" y="275590"/>
            <a:ext cx="682625" cy="695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AutoShape 2"/>
          <p:cNvSpPr>
            <a:spLocks noChangeArrowheads="1"/>
          </p:cNvSpPr>
          <p:nvPr/>
        </p:nvSpPr>
        <p:spPr bwMode="auto">
          <a:xfrm>
            <a:off x="897890" y="327660"/>
            <a:ext cx="1334770" cy="643255"/>
          </a:xfrm>
          <a:prstGeom prst="doubleWave">
            <a:avLst>
              <a:gd name="adj1" fmla="val 6500"/>
              <a:gd name="adj2" fmla="val 0"/>
            </a:avLst>
          </a:prstGeom>
          <a:gradFill rotWithShape="1">
            <a:gsLst>
              <a:gs pos="0">
                <a:srgbClr val="FFCC66">
                  <a:alpha val="50000"/>
                </a:srgbClr>
              </a:gs>
              <a:gs pos="50000">
                <a:schemeClr val="bg1"/>
              </a:gs>
              <a:gs pos="100000">
                <a:srgbClr val="FFCC66">
                  <a:alpha val="50000"/>
                </a:srgbClr>
              </a:gs>
            </a:gsLst>
            <a:lin ang="18900000" scaled="1"/>
          </a:gradFill>
          <a:ln w="9525">
            <a:solidFill>
              <a:srgbClr val="FFCC00"/>
            </a:solidFill>
            <a:miter lim="800000"/>
          </a:ln>
        </p:spPr>
        <p:txBody>
          <a:bodyPr wrap="none"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想一想</a:t>
            </a:r>
          </a:p>
        </p:txBody>
      </p:sp>
      <p:pic>
        <p:nvPicPr>
          <p:cNvPr id="52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79" y="3180589"/>
            <a:ext cx="2565254" cy="363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 descr="I:\报道组\部编版教材解读\有的人\微信图片_20190722200426.jpg微信图片_20190722200426"/>
          <p:cNvPicPr>
            <a:picLocks noChangeAspect="1"/>
          </p:cNvPicPr>
          <p:nvPr/>
        </p:nvPicPr>
        <p:blipFill>
          <a:blip r:embed="rId5" cstate="print"/>
          <a:srcRect l="3472" r="2208"/>
          <a:stretch>
            <a:fillRect/>
          </a:stretch>
        </p:blipFill>
        <p:spPr>
          <a:xfrm>
            <a:off x="4490085" y="514985"/>
            <a:ext cx="6728460" cy="5528310"/>
          </a:xfrm>
          <a:prstGeom prst="rect">
            <a:avLst/>
          </a:prstGeom>
        </p:spPr>
      </p:pic>
      <p:sp>
        <p:nvSpPr>
          <p:cNvPr id="7" name="云形标注 6"/>
          <p:cNvSpPr/>
          <p:nvPr/>
        </p:nvSpPr>
        <p:spPr>
          <a:xfrm>
            <a:off x="1066800" y="1088390"/>
            <a:ext cx="3091180" cy="1900555"/>
          </a:xfrm>
          <a:prstGeom prst="cloudCallout">
            <a:avLst>
              <a:gd name="adj1" fmla="val -32013"/>
              <a:gd name="adj2" fmla="val 77385"/>
            </a:avLst>
          </a:prstGeom>
          <a:solidFill>
            <a:schemeClr val="bg1"/>
          </a:solidFill>
          <a:ln w="28575" cmpd="sng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368425" y="1508760"/>
            <a:ext cx="301688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联系课后阅读链接，谈谈你是怎么理解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昏沉的夜</a:t>
            </a:r>
            <a:r>
              <a:rPr kumimoji="1"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/>
          </a:p>
        </p:txBody>
      </p:sp>
      <p:sp>
        <p:nvSpPr>
          <p:cNvPr id="11" name="云形标注 10"/>
          <p:cNvSpPr/>
          <p:nvPr/>
        </p:nvSpPr>
        <p:spPr>
          <a:xfrm>
            <a:off x="2597150" y="3623945"/>
            <a:ext cx="2759075" cy="1663700"/>
          </a:xfrm>
          <a:prstGeom prst="cloudCallout">
            <a:avLst>
              <a:gd name="adj1" fmla="val -63601"/>
              <a:gd name="adj2" fmla="val 53549"/>
            </a:avLst>
          </a:prstGeom>
          <a:solidFill>
            <a:schemeClr val="bg1"/>
          </a:solidFill>
          <a:ln w="28575" cmpd="sng">
            <a:solidFill>
              <a:srgbClr val="92D05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2930525" y="3860165"/>
            <a:ext cx="225615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我们可以从哪几个角度理解“昏沉的夜”</a:t>
            </a:r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kumimoji="1"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2400"/>
          </a:p>
        </p:txBody>
      </p:sp>
      <p:sp>
        <p:nvSpPr>
          <p:cNvPr id="13" name="圆角矩形 12"/>
          <p:cNvSpPr/>
          <p:nvPr/>
        </p:nvSpPr>
        <p:spPr>
          <a:xfrm>
            <a:off x="2930525" y="3410585"/>
            <a:ext cx="6162675" cy="1039495"/>
          </a:xfrm>
          <a:prstGeom prst="roundRect">
            <a:avLst/>
          </a:prstGeom>
          <a:solidFill>
            <a:sysClr val="window" lastClr="FFFFFF">
              <a:alpha val="95000"/>
            </a:sysClr>
          </a:solidFill>
          <a:ln w="127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①空气的窒息、昏沉，令人厌恶，是对当时社会现实的折射。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982980" y="1543685"/>
            <a:ext cx="3259455" cy="989965"/>
          </a:xfrm>
          <a:prstGeom prst="roundRect">
            <a:avLst/>
          </a:prstGeom>
          <a:solidFill>
            <a:sysClr val="window" lastClr="FFFFFF">
              <a:alpha val="95000"/>
            </a:sysClr>
          </a:solidFill>
          <a:ln w="127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kumimoji="1"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应该是过年的夜晚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2930525" y="4765675"/>
            <a:ext cx="6162675" cy="1180465"/>
          </a:xfrm>
          <a:prstGeom prst="roundRect">
            <a:avLst/>
          </a:prstGeom>
          <a:solidFill>
            <a:sysClr val="window" lastClr="FFFFFF">
              <a:alpha val="95000"/>
            </a:sysClr>
          </a:solidFill>
          <a:ln w="127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r>
              <a:rPr kumimoji="1"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②昏沉的夜”：作者在畅想了“好的故事”的美丽、幽雅、有趣之后，却只见“昏暗的灯光”，迎来现实的残酷、理想的幻灭。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4371340" y="1420495"/>
            <a:ext cx="3744595" cy="1728470"/>
          </a:xfrm>
          <a:prstGeom prst="wedgeRoundRectCallout">
            <a:avLst>
              <a:gd name="adj1" fmla="val -21256"/>
              <a:gd name="adj2" fmla="val 76267"/>
              <a:gd name="adj3" fmla="val 16667"/>
            </a:avLst>
          </a:prstGeom>
          <a:solidFill>
            <a:schemeClr val="bg1"/>
          </a:solidFill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4483735" y="1417955"/>
            <a:ext cx="35572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此文写于1925年，当时的中国极其混乱，</a:t>
            </a:r>
            <a:r>
              <a:rPr lang="zh-CN" altLang="en-US" sz="1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帝国主义正在</a:t>
            </a:r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迫害中国，广大的劳动人民活较艰苦。在这种艰难的情况下，作者同广大人民一样，期望美好的未来尽快来到，故作此文寄以希望。</a:t>
            </a:r>
          </a:p>
        </p:txBody>
      </p:sp>
      <p:sp>
        <p:nvSpPr>
          <p:cNvPr id="19" name="圆角矩形标注 18"/>
          <p:cNvSpPr/>
          <p:nvPr/>
        </p:nvSpPr>
        <p:spPr>
          <a:xfrm>
            <a:off x="9093200" y="1753235"/>
            <a:ext cx="3047365" cy="4192905"/>
          </a:xfrm>
          <a:prstGeom prst="wedgeRoundRectCallout">
            <a:avLst>
              <a:gd name="adj1" fmla="val -67045"/>
              <a:gd name="adj2" fmla="val 33916"/>
              <a:gd name="adj3" fmla="val 16667"/>
            </a:avLst>
          </a:prstGeom>
          <a:solidFill>
            <a:schemeClr val="bg1"/>
          </a:solidFill>
          <a:ln w="28575" cmpd="sng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9274810" y="1976755"/>
            <a:ext cx="268605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来《新青年》的团体散掉了,有的高升,有的退隐,有的前进,我又经验了一回同一战阵中的伙伴还是会这么变化,并且落得一“作家”的头衔,依然在沙漠中走来走去,不过已经逃不出在散漫的刊物上做文字,叫做随便谈谈。有了小感触,就写些短文,夸大点说,就是散文诗,以后印成一本,谓之《野草》。——鲁迅</a:t>
            </a:r>
          </a:p>
        </p:txBody>
      </p:sp>
      <p:sp>
        <p:nvSpPr>
          <p:cNvPr id="21" name="圆角矩形标注 20"/>
          <p:cNvSpPr/>
          <p:nvPr/>
        </p:nvSpPr>
        <p:spPr>
          <a:xfrm>
            <a:off x="2468880" y="1899920"/>
            <a:ext cx="7681595" cy="1268095"/>
          </a:xfrm>
          <a:prstGeom prst="wedgeRoundRectCallout">
            <a:avLst>
              <a:gd name="adj1" fmla="val -49107"/>
              <a:gd name="adj2" fmla="val 91261"/>
              <a:gd name="adj3" fmla="val 16667"/>
            </a:avLst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通过作者对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昏沉的夜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的描绘，你如何理解文章中的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好的故事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，你从中体会到了什么？</a:t>
            </a:r>
          </a:p>
        </p:txBody>
      </p:sp>
      <p:sp>
        <p:nvSpPr>
          <p:cNvPr id="22" name="圆角矩形 21"/>
          <p:cNvSpPr/>
          <p:nvPr/>
        </p:nvSpPr>
        <p:spPr>
          <a:xfrm>
            <a:off x="3385185" y="3749040"/>
            <a:ext cx="7555230" cy="236093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12700" cap="flat" cmpd="sng" algn="ctr">
            <a:solidFill>
              <a:srgbClr val="70AD47">
                <a:lumMod val="7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昏沉的夜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现实世界；好的故事</a:t>
            </a:r>
            <a:r>
              <a:rPr kumimoji="1" lang="en-US" altLang="zh-CN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——</a:t>
            </a:r>
            <a:r>
              <a:rPr kumimoji="1" lang="zh-CN" altLang="en-US" sz="28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想象世界。在对比中使用象征的手法，让人感受到美好的理想与黑暗现实不可调和的矛盾。表现了作者对于人生的现实与哲学的深沉思考，寄寓了作者深邃的理想和执著的追求。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10" grpId="0"/>
      <p:bldP spid="10" grpId="1"/>
      <p:bldP spid="11" grpId="0" animBg="1"/>
      <p:bldP spid="11" grpId="1" animBg="1"/>
      <p:bldP spid="12" grpId="0"/>
      <p:bldP spid="12" grpId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/>
      <p:bldP spid="17" grpId="1"/>
      <p:bldP spid="19" grpId="0" animBg="1"/>
      <p:bldP spid="19" grpId="1" animBg="1"/>
      <p:bldP spid="20" grpId="0"/>
      <p:bldP spid="20" grpId="1"/>
      <p:bldP spid="21" grpId="0" bldLvl="0" animBg="1"/>
      <p:bldP spid="22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1538</Words>
  <Application>Microsoft Office PowerPoint</Application>
  <PresentationFormat>自定义</PresentationFormat>
  <Paragraphs>85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老百晓在线</cp:lastModifiedBy>
  <cp:revision>18</cp:revision>
  <dcterms:created xsi:type="dcterms:W3CDTF">2019-07-21T14:22:00Z</dcterms:created>
  <dcterms:modified xsi:type="dcterms:W3CDTF">2020-09-06T18:46:03Z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