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57" r:id="rId3"/>
  </p:sldMasterIdLst>
  <p:notesMasterIdLst>
    <p:notesMasterId r:id="rId5"/>
  </p:notesMasterIdLst>
  <p:sldIdLst>
    <p:sldId id="884" r:id="rId4"/>
    <p:sldId id="993" r:id="rId6"/>
    <p:sldId id="1087" r:id="rId7"/>
    <p:sldId id="1077" r:id="rId8"/>
    <p:sldId id="1067" r:id="rId9"/>
    <p:sldId id="1078" r:id="rId10"/>
    <p:sldId id="1082" r:id="rId11"/>
    <p:sldId id="1088" r:id="rId12"/>
    <p:sldId id="1089" r:id="rId13"/>
    <p:sldId id="1096" r:id="rId14"/>
    <p:sldId id="1093" r:id="rId15"/>
    <p:sldId id="1094" r:id="rId16"/>
    <p:sldId id="1095" r:id="rId17"/>
    <p:sldId id="1090" r:id="rId18"/>
    <p:sldId id="1091" r:id="rId19"/>
    <p:sldId id="1092" r:id="rId20"/>
    <p:sldId id="1069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120D"/>
    <a:srgbClr val="CC0000"/>
    <a:srgbClr val="E71E17"/>
    <a:srgbClr val="FF9933"/>
    <a:srgbClr val="000000"/>
    <a:srgbClr val="FF66FF"/>
    <a:srgbClr val="CC99FF"/>
    <a:srgbClr val="66FFFF"/>
    <a:srgbClr val="CCCC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68" autoAdjust="0"/>
    <p:restoredTop sz="96768" autoAdjust="0"/>
  </p:normalViewPr>
  <p:slideViewPr>
    <p:cSldViewPr>
      <p:cViewPr varScale="1">
        <p:scale>
          <a:sx n="108" d="100"/>
          <a:sy n="108" d="100"/>
        </p:scale>
        <p:origin x="581" y="86"/>
      </p:cViewPr>
      <p:guideLst>
        <p:guide orient="horz" pos="1624"/>
        <p:guide orient="horz" pos="4"/>
        <p:guide orient="horz" pos="3244"/>
        <p:guide pos="2841"/>
        <p:guide pos="33"/>
        <p:guide pos="57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08" y="-108"/>
      </p:cViewPr>
      <p:guideLst>
        <p:guide orient="horz" pos="2887"/>
        <p:guide pos="2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3CC7B-F96E-4B2C-992B-B794D8769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4133643"/>
            <a:ext cx="9144000" cy="1021610"/>
            <a:chOff x="0" y="3674775"/>
            <a:chExt cx="12751516" cy="144151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0" y="3674775"/>
              <a:ext cx="7014681" cy="144151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 flipH="1">
              <a:off x="7014679" y="3674775"/>
              <a:ext cx="5736837" cy="1441517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" contras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520" y="123478"/>
            <a:ext cx="509314" cy="5093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pull/>
      </p:transition>
    </mc:Choice>
    <mc:Fallback>
      <p:transition spd="slow" advClick="0" advTm="0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pull/>
      </p:transition>
    </mc:Choice>
    <mc:Fallback>
      <p:transition spd="slow" advClick="0" advTm="0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pull/>
      </p:transition>
    </mc:Choice>
    <mc:Fallback>
      <p:transition spd="slow" advClick="0" advTm="0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pull/>
      </p:transition>
    </mc:Choice>
    <mc:Fallback>
      <p:transition spd="slow" advClick="0" advTm="0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395536" y="473199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pull/>
      </p:transition>
    </mc:Choice>
    <mc:Fallback>
      <p:transition spd="slow" advClick="0" advTm="0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pull/>
      </p:transition>
    </mc:Choice>
    <mc:Fallback>
      <p:transition spd="slow" advClick="0" advTm="0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pull/>
      </p:transition>
    </mc:Choice>
    <mc:Fallback>
      <p:transition spd="slow" advClick="0" advTm="0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pull/>
      </p:transition>
    </mc:Choice>
    <mc:Fallback>
      <p:transition spd="slow" advClick="0" advTm="0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pull/>
      </p:transition>
    </mc:Choice>
    <mc:Fallback>
      <p:transition spd="slow" advClick="0" advTm="0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pull/>
      </p:transition>
    </mc:Choice>
    <mc:Fallback>
      <p:transition spd="slow" advClick="0" advTm="0">
        <p:pull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pull/>
      </p:transition>
    </mc:Choice>
    <mc:Fallback>
      <p:transition spd="slow" advClick="0" advTm="0">
        <p:pull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GIF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hyperlink" Target="&#23548;&#20837;&#35270;&#39057;3.MP4" TargetMode="External"/><Relationship Id="rId3" Type="http://schemas.openxmlformats.org/officeDocument/2006/relationships/image" Target="../media/image14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GIF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0"/>
            <a:ext cx="9150350" cy="514508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duotone>
              <a:srgbClr val="F79646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7852843" y="201987"/>
            <a:ext cx="785110" cy="57098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duotone>
              <a:srgbClr val="F79646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7589615" y="849416"/>
            <a:ext cx="533694" cy="388141"/>
          </a:xfrm>
          <a:prstGeom prst="rect">
            <a:avLst/>
          </a:prstGeom>
        </p:spPr>
      </p:pic>
      <p:pic>
        <p:nvPicPr>
          <p:cNvPr id="16" name="Picture 428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4278" y="199031"/>
            <a:ext cx="363538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29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1353" y="117433"/>
            <a:ext cx="14287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30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857375" y="1788046"/>
            <a:ext cx="144462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31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704975" y="1864246"/>
            <a:ext cx="144462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32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1353" y="427631"/>
            <a:ext cx="144463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33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6076" y="638396"/>
            <a:ext cx="144462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34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222500" y="1921396"/>
            <a:ext cx="14287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35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11" y="674405"/>
            <a:ext cx="14287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36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6047" y="772466"/>
            <a:ext cx="144463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37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759075" y="2016646"/>
            <a:ext cx="14287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2096294"/>
            <a:ext cx="2468098" cy="304720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04976" y="1019240"/>
            <a:ext cx="8892480" cy="390876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谁是最可爱的人</a:t>
            </a:r>
            <a:endParaRPr lang="en-US" altLang="zh-CN" sz="96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spcBef>
                <a:spcPct val="0"/>
              </a:spcBef>
            </a:pP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涿鹿县矾山中学 张磊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spcBef>
                <a:spcPct val="0"/>
              </a:spcBef>
            </a:pPr>
            <a:endParaRPr lang="zh-CN" altLang="en-US" sz="96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905" y="3805322"/>
            <a:ext cx="9144000" cy="1322410"/>
            <a:chOff x="0" y="3674775"/>
            <a:chExt cx="9851011" cy="144151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3674775"/>
              <a:ext cx="7014681" cy="144151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 flipH="1">
              <a:off x="7014679" y="3674775"/>
              <a:ext cx="2836332" cy="144151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7284E-6 L 1.325 1.7284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38889E-6 -8.64198E-7 L 1.325 -8.64198E-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11111E-6 4.32099E-6 L 1.325 4.32099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22222E-6 -4.93827E-7 L 1.325 -4.93827E-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38889E-6 4.32099E-6 L 1.325 4.32099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4.93827E-7 L 1.325 -4.93827E-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05556E-6 -1.60494E-6 L 1.325 -1.60494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05556E-6 4.69136E-6 L 1.325 4.69136E-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05556E-6 -1.23457E-7 L 1.325 -1.23457E-7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61111E-6 -1.23457E-7 L 1.325 -1.23457E-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37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37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1501279"/>
          </a:xfrm>
        </p:spPr>
        <p:txBody>
          <a:bodyPr/>
          <a:lstStyle/>
          <a:p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他们的品质是那样地纯洁和高尚，他们的意志是那样地坚韧和刚强，他们的气质是那样地淳朴和谦逊，他们的胸怀是那样地美丽和宽广。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572" y="1861753"/>
            <a:ext cx="7704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</a:t>
            </a:r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这句话运用了排比的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修辞</a:t>
            </a:r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手法，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生动形象</a:t>
            </a:r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地盛赞了志愿军战士的品质、意志、气质、胸怀，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表达</a:t>
            </a:r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了作者对志愿军战士的</a:t>
            </a:r>
            <a:r>
              <a:rPr lang="zh-CN" altLang="en-US" sz="2000">
                <a:solidFill>
                  <a:schemeClr val="accent5">
                    <a:lumMod val="7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赞美和尊敬之情。</a:t>
            </a:r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9572" y="2931790"/>
            <a:ext cx="73088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这句话运用了抒情、议论的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表达方式</a:t>
            </a:r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，直接抒发了对志愿军战士的赞美之情。</a:t>
            </a:r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" y="206375"/>
            <a:ext cx="3178696" cy="4119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3928" y="206374"/>
            <a:ext cx="4968552" cy="41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6375"/>
            <a:ext cx="4618856" cy="40935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8134" y="211833"/>
            <a:ext cx="3520330" cy="40257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6375"/>
            <a:ext cx="4200869" cy="40191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573" y="206375"/>
            <a:ext cx="3115723" cy="40191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477818" y="308279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endParaRPr lang="zh-CN" altLang="en-US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592" y="195486"/>
            <a:ext cx="7640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拓展延伸</a:t>
            </a:r>
            <a:endParaRPr lang="zh-CN" altLang="en-US" sz="2800" dirty="0">
              <a:solidFill>
                <a:schemeClr val="accent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512" y="1480304"/>
            <a:ext cx="8136904" cy="1139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 indent="355600" algn="just"/>
            <a:r>
              <a:rPr lang="zh-CN" altLang="en-US" sz="2400" b="1" kern="100" dirty="0">
                <a:solidFill>
                  <a:schemeClr val="accent6">
                    <a:lumMod val="50000"/>
                  </a:schemeClr>
                </a:solidFill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kern="100" dirty="0">
                <a:solidFill>
                  <a:schemeClr val="accent6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对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我们新时代最可爱的人</a:t>
            </a:r>
            <a:r>
              <a:rPr lang="en-US" altLang="zh-CN" sz="2400" b="1" kern="100" dirty="0">
                <a:solidFill>
                  <a:schemeClr val="accent6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喀喇昆仑前线的戍边战士</a:t>
            </a:r>
            <a:r>
              <a:rPr lang="zh-CN" altLang="en-US" sz="2400" b="1" kern="100" dirty="0">
                <a:solidFill>
                  <a:schemeClr val="accent6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说几句话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kern="100" dirty="0">
              <a:solidFill>
                <a:schemeClr val="accent6">
                  <a:lumMod val="50000"/>
                </a:schemeClr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endParaRPr lang="zh-CN" altLang="zh-CN" sz="1800" b="1" kern="100" dirty="0">
              <a:solidFill>
                <a:schemeClr val="accent2">
                  <a:lumMod val="5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477818" y="308279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endParaRPr lang="zh-CN" altLang="en-US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600" y="329214"/>
            <a:ext cx="7640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endParaRPr lang="zh-CN" altLang="en-US" sz="2800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544" y="1367451"/>
            <a:ext cx="7338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266700" algn="just" eaLnBrk="1" hangingPunct="1">
              <a:defRPr/>
            </a:pP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把对战士想说的话扩展成一封信。</a:t>
            </a:r>
            <a:endParaRPr lang="zh-CN" altLang="zh-CN" sz="1800" b="1" kern="1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477818" y="308279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endParaRPr lang="zh-CN" altLang="en-US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600" y="329214"/>
            <a:ext cx="7640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结语</a:t>
            </a:r>
            <a:endParaRPr lang="zh-CN" altLang="en-US" sz="2800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544" y="1367451"/>
            <a:ext cx="73380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266700" algn="just" eaLnBrk="1" hangingPunct="1"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美好的生活来之不易，我们现在能做的就是要好好学习，来回报那些抛头颅，洒热血换来安定生活的英烈们。即使是现在，我们也不是生活在一个和平的年代，而是生活在一个和平的国家。哪有什么岁月静好，不过是有人替我们负重前行</a:t>
            </a:r>
            <a:r>
              <a:rPr lang="zh-CN" altLang="zh-CN" sz="2400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800" b="1" kern="100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273591"/>
            <a:ext cx="4248472" cy="353943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r>
              <a:rPr lang="zh-CN" altLang="en-US" sz="1700" b="1" dirty="0">
                <a:solidFill>
                  <a:srgbClr val="E71E1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zh-CN" altLang="en-US" sz="1700" b="1" dirty="0">
              <a:solidFill>
                <a:srgbClr val="E71E17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11" y="-92546"/>
            <a:ext cx="9150350" cy="5145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srgbClr val="F79646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7036456" y="1486715"/>
            <a:ext cx="785110" cy="5709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rgbClr val="F79646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6721962" y="1863632"/>
            <a:ext cx="533694" cy="3881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" y="2096294"/>
            <a:ext cx="2468098" cy="304720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31841" y="1334427"/>
            <a:ext cx="2364750" cy="144655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 algn="ctr"/>
            <a:r>
              <a:rPr lang="zh-CN" altLang="en-US" sz="8800" kern="0" spc="-300" dirty="0">
                <a:solidFill>
                  <a:srgbClr val="E71E1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再见</a:t>
            </a:r>
            <a:endParaRPr lang="en-US" altLang="zh-CN" sz="8800" kern="0" spc="-300" dirty="0">
              <a:solidFill>
                <a:srgbClr val="E71E17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3832844"/>
            <a:ext cx="9144000" cy="1322410"/>
            <a:chOff x="0" y="3674775"/>
            <a:chExt cx="9851011" cy="144151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3674775"/>
              <a:ext cx="7014681" cy="1441517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/>
            <a:srcRect/>
            <a:stretch>
              <a:fillRect/>
            </a:stretch>
          </p:blipFill>
          <p:spPr>
            <a:xfrm flipH="1">
              <a:off x="7014679" y="3674775"/>
              <a:ext cx="2836332" cy="144151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37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37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051720" y="273295"/>
            <a:ext cx="184731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/>
            <a:endParaRPr lang="en-US" altLang="zh-CN" sz="2800" kern="0" dirty="0">
              <a:solidFill>
                <a:srgbClr val="E71E17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4167" y="508101"/>
            <a:ext cx="1538883" cy="38638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4000" b="1" dirty="0">
              <a:solidFill>
                <a:schemeClr val="accent6">
                  <a:lumMod val="5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</a:rPr>
              <a:t>2020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</a:rPr>
              <a:t>年</a:t>
            </a: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</a:rPr>
              <a:t>6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</a:rPr>
              <a:t>月中国与印度在中印交界</a:t>
            </a:r>
            <a:r>
              <a:rPr lang="zh-CN" altLang="en-US" sz="2400" dirty="0">
                <a:solidFill>
                  <a:srgbClr val="FF0000"/>
                </a:solidFill>
              </a:rPr>
              <a:t>喀喇昆仑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</a:rPr>
              <a:t>发生对峙</a:t>
            </a:r>
            <a:endParaRPr lang="zh-CN" alt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" name="导入视频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645412" y="-164554"/>
            <a:ext cx="4230603" cy="6264696"/>
          </a:xfrm>
          <a:prstGeom prst="rect">
            <a:avLst/>
          </a:prstGeom>
        </p:spPr>
      </p:pic>
      <p:sp>
        <p:nvSpPr>
          <p:cNvPr id="3" name="箭头: 右 2">
            <a:hlinkClick r:id="rId4" action="ppaction://hlinkfile"/>
          </p:cNvPr>
          <p:cNvSpPr/>
          <p:nvPr/>
        </p:nvSpPr>
        <p:spPr>
          <a:xfrm>
            <a:off x="2260115" y="4155926"/>
            <a:ext cx="5040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nodePh="1" p14:presetBounceEnd="46000">
                                      <p:stCondLst>
                                        <p:cond delay="50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14148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13" fill="hold" display="0">
                      <p:stCondLst>
                        <p:cond delay="indefinite"/>
                      </p:stCondLst>
                    </p:cTn>
                    <p:tgtEl>
                      <p:spTgt spid="2"/>
                    </p:tgtEl>
                  </p:cMediaNode>
                </p:video>
                <p:seq concurrent="1" nextAc="seek">
                  <p:cTn id="14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" fill="hold">
                          <p:stCondLst>
                            <p:cond delay="0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nodePh="1">
                                      <p:stCondLst>
                                        <p:cond delay="50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14148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13" fill="hold" display="0">
                      <p:stCondLst>
                        <p:cond delay="indefinite"/>
                      </p:stCondLst>
                    </p:cTn>
                    <p:tgtEl>
                      <p:spTgt spid="2"/>
                    </p:tgtEl>
                  </p:cMediaNode>
                </p:video>
                <p:seq concurrent="1" nextAc="seek">
                  <p:cTn id="14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" fill="hold">
                          <p:stCondLst>
                            <p:cond delay="0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0"/>
            <a:ext cx="9150350" cy="514508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duotone>
              <a:srgbClr val="F79646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7852843" y="201987"/>
            <a:ext cx="785110" cy="57098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duotone>
              <a:srgbClr val="F79646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7589615" y="849416"/>
            <a:ext cx="533694" cy="388141"/>
          </a:xfrm>
          <a:prstGeom prst="rect">
            <a:avLst/>
          </a:prstGeom>
        </p:spPr>
      </p:pic>
      <p:pic>
        <p:nvPicPr>
          <p:cNvPr id="16" name="Picture 428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522413" y="1635646"/>
            <a:ext cx="363538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29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844550" y="1711846"/>
            <a:ext cx="14287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30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857375" y="1788046"/>
            <a:ext cx="144462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31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704975" y="1864246"/>
            <a:ext cx="144462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32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17538" y="1788046"/>
            <a:ext cx="144463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33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96875" y="1864246"/>
            <a:ext cx="144462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34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222500" y="1921396"/>
            <a:ext cx="14287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35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35075" y="1940446"/>
            <a:ext cx="14287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36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08063" y="2016646"/>
            <a:ext cx="144463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37" descr="Untitled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759075" y="2016646"/>
            <a:ext cx="14287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2096294"/>
            <a:ext cx="2468098" cy="304720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772795"/>
            <a:ext cx="8892480" cy="243143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谁是最可爱的人</a:t>
            </a:r>
            <a:endParaRPr lang="en-US" altLang="zh-CN" sz="96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spcBef>
                <a:spcPct val="0"/>
              </a:spcBef>
            </a:pP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魏巍</a:t>
            </a:r>
            <a:endParaRPr lang="zh-CN" altLang="en-US" sz="9600" b="1" dirty="0">
              <a:solidFill>
                <a:schemeClr val="accent6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905" y="3805322"/>
            <a:ext cx="9144000" cy="1322410"/>
            <a:chOff x="0" y="3674775"/>
            <a:chExt cx="9851011" cy="144151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3674775"/>
              <a:ext cx="7014681" cy="144151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 flipH="1">
              <a:off x="7014679" y="3674775"/>
              <a:ext cx="2836332" cy="144151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7284E-6 L 1.325 1.7284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38889E-6 -8.64198E-7 L 1.325 -8.64198E-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11111E-6 4.32099E-6 L 1.325 4.32099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22222E-6 -4.93827E-7 L 1.325 -4.93827E-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38889E-6 4.32099E-6 L 1.325 4.32099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4.93827E-7 L 1.325 -4.93827E-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05556E-6 -1.60494E-6 L 1.325 -1.60494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05556E-6 4.69136E-6 L 1.325 4.69136E-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05556E-6 -1.23457E-7 L 1.325 -1.23457E-7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61111E-6 -1.23457E-7 L 1.325 -1.23457E-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37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37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477818" y="308279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endParaRPr lang="zh-CN" altLang="en-US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393247"/>
            <a:ext cx="3461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536" y="1463754"/>
            <a:ext cx="85319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defRPr/>
            </a:pPr>
            <a:r>
              <a:rPr lang="en-US" altLang="zh-CN" dirty="0"/>
              <a:t>   </a:t>
            </a:r>
            <a:endParaRPr lang="en-US" altLang="zh-CN" dirty="0">
              <a:solidFill>
                <a:schemeClr val="accent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 eaLnBrk="1" hangingPunct="1">
              <a:defRPr/>
            </a:pP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en-US" altLang="zh-CN" sz="3200" b="1" kern="100" dirty="0"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3200" b="1" kern="100" dirty="0"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了解中国人民志愿军的英雄事迹</a:t>
            </a:r>
            <a:r>
              <a:rPr lang="zh-CN" altLang="zh-CN" sz="3200" b="1" kern="100" dirty="0"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b="1" kern="100" dirty="0">
              <a:solidFill>
                <a:schemeClr val="accent6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endParaRPr lang="en-US" altLang="zh-CN" sz="3200" b="1" kern="100" dirty="0">
              <a:solidFill>
                <a:schemeClr val="accent6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en-US" altLang="zh-CN" sz="3200" b="1" kern="100" dirty="0"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  2. </a:t>
            </a:r>
            <a:r>
              <a:rPr lang="zh-CN" altLang="zh-CN" sz="3200" b="1" kern="100" dirty="0"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学习中国人民志愿军战士们的</a:t>
            </a:r>
            <a:r>
              <a:rPr lang="zh-CN" altLang="en-US" sz="3200" b="1" kern="100" dirty="0"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精神品质</a:t>
            </a:r>
            <a:r>
              <a:rPr lang="zh-CN" altLang="zh-CN" sz="3200" b="1" kern="100" dirty="0"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kern="100" dirty="0">
              <a:solidFill>
                <a:schemeClr val="accent6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477818" y="308279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endParaRPr lang="zh-CN" altLang="en-US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8960" y="963578"/>
            <a:ext cx="7861245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000" b="1" kern="100" dirty="0">
                <a:solidFill>
                  <a:schemeClr val="accent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魏巍，当代诗人，著名散文作家、小说家。他是一位</a:t>
            </a:r>
            <a:r>
              <a:rPr lang="zh-CN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长期生活在部队中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的颇负盛名的优秀作家。他的诗歌、报告文学、</a:t>
            </a:r>
            <a:r>
              <a:rPr lang="zh-CN" altLang="en-US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小说、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散文、杂文都及时</a:t>
            </a:r>
            <a:r>
              <a:rPr lang="zh-CN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反映现实生活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，洋溢着</a:t>
            </a:r>
            <a:r>
              <a:rPr lang="zh-CN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饱满的政治热情</a:t>
            </a:r>
            <a:r>
              <a:rPr lang="zh-CN" altLang="zh-CN" sz="2400" b="1" kern="1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代表作有长诗《黎明的风景》，长篇小说《东方》《地球的红飘带》，通讯集《谁是最可爱的人》，散文《我的老师》。其中《东方》获</a:t>
            </a:r>
            <a:r>
              <a:rPr lang="en-US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1982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年第一届茅盾文学奖，并于</a:t>
            </a:r>
            <a:r>
              <a:rPr lang="en-US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年入选</a:t>
            </a:r>
            <a:r>
              <a:rPr lang="en-US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新中国</a:t>
            </a:r>
            <a:r>
              <a:rPr lang="en-US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部长篇小说典藏</a:t>
            </a:r>
            <a:r>
              <a:rPr lang="en-US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抗美援朝期间，魏巍曾两次到朝鲜前线，深入连队生活，深深感到志愿军战士是最可爱的人。</a:t>
            </a:r>
            <a:endParaRPr lang="zh-CN" altLang="zh-CN" sz="2400" b="1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fontAlgn="auto"/>
            <a:endParaRPr lang="en-US" altLang="zh-CN" sz="2800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3608" y="21650"/>
            <a:ext cx="77209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chemeClr val="accent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作者简介</a:t>
            </a:r>
            <a:endParaRPr lang="en-US" altLang="zh-CN" sz="4400" b="1" dirty="0">
              <a:solidFill>
                <a:schemeClr val="accent2">
                  <a:lumMod val="5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477818" y="308279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endParaRPr lang="zh-CN" altLang="en-US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600" y="0"/>
            <a:ext cx="7640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000" dirty="0">
                <a:solidFill>
                  <a:schemeClr val="accent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写作背景</a:t>
            </a:r>
            <a:endParaRPr lang="en-US" altLang="zh-CN" sz="4000" dirty="0">
              <a:solidFill>
                <a:schemeClr val="accent2">
                  <a:lumMod val="5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584" y="843558"/>
            <a:ext cx="7338060" cy="3236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1800" kern="100" dirty="0">
                <a:solidFill>
                  <a:schemeClr val="accent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1950</a:t>
            </a:r>
            <a:r>
              <a:rPr lang="zh-CN" altLang="zh-CN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年</a:t>
            </a:r>
            <a:r>
              <a:rPr lang="en-US" altLang="zh-CN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zh-CN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月</a:t>
            </a:r>
            <a:r>
              <a:rPr lang="en-US" altLang="zh-CN" sz="2000" b="1" kern="100" dirty="0">
                <a:solidFill>
                  <a:schemeClr val="accent6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25</a:t>
            </a:r>
            <a:r>
              <a:rPr lang="zh-CN" altLang="zh-CN" sz="2000" b="1" kern="100" dirty="0">
                <a:solidFill>
                  <a:schemeClr val="accent6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日，朝鲜战争爆发。美帝国主义为维护其在亚洲的领导地位和利益，立即采取武装干涉政策，并把战火烧到了鸭绿江边，</a:t>
            </a:r>
            <a:r>
              <a:rPr lang="zh-CN" altLang="zh-CN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妄图侵犯我国领土</a:t>
            </a:r>
            <a:r>
              <a:rPr lang="zh-CN" altLang="zh-CN" sz="2000" b="1" kern="100" dirty="0">
                <a:solidFill>
                  <a:schemeClr val="accent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zh-CN" sz="2000" b="1" kern="100" dirty="0">
                <a:solidFill>
                  <a:schemeClr val="accent6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中国人民志愿军在彭德怀的率领下跨过鸭绿江，与朝鲜人民并肩作战。</a:t>
            </a:r>
            <a:r>
              <a:rPr lang="zh-CN" altLang="zh-CN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经过五次大的战役</a:t>
            </a:r>
            <a:r>
              <a:rPr lang="zh-CN" altLang="zh-CN" sz="2000" b="1" kern="100" dirty="0">
                <a:solidFill>
                  <a:schemeClr val="accent6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，中朝人民军队把侵略者赶回汉江南岸，</a:t>
            </a:r>
            <a:r>
              <a:rPr lang="zh-CN" altLang="zh-CN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迫使</a:t>
            </a:r>
            <a:r>
              <a:rPr lang="zh-CN" altLang="zh-CN" sz="2000" b="1" kern="100" dirty="0">
                <a:solidFill>
                  <a:schemeClr val="accent6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美帝国主义在</a:t>
            </a:r>
            <a:r>
              <a:rPr lang="en-US" altLang="zh-CN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1953</a:t>
            </a:r>
            <a:r>
              <a:rPr lang="zh-CN" altLang="zh-CN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年</a:t>
            </a:r>
            <a:r>
              <a:rPr lang="en-US" altLang="zh-CN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7</a:t>
            </a:r>
            <a:r>
              <a:rPr lang="zh-CN" altLang="zh-CN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月</a:t>
            </a:r>
            <a:r>
              <a:rPr lang="zh-CN" altLang="zh-CN" sz="2000" b="1" kern="100" dirty="0">
                <a:solidFill>
                  <a:schemeClr val="accent6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同中朝方面签订停战协定。</a:t>
            </a:r>
            <a:r>
              <a:rPr lang="zh-CN" altLang="en-US" sz="2000" b="1" kern="100" dirty="0">
                <a:solidFill>
                  <a:schemeClr val="accent6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中国人民志愿军高举</a:t>
            </a:r>
            <a:r>
              <a:rPr lang="zh-CN" altLang="en-US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保卫和平</a:t>
            </a:r>
            <a:r>
              <a:rPr lang="zh-CN" altLang="en-US" sz="2000" b="1" kern="100" dirty="0">
                <a:solidFill>
                  <a:schemeClr val="accent6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en-US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反抗侵略</a:t>
            </a:r>
            <a:r>
              <a:rPr lang="zh-CN" altLang="en-US" sz="2000" b="1" kern="100" dirty="0">
                <a:solidFill>
                  <a:schemeClr val="accent6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的正义旗帜，经过</a:t>
            </a:r>
            <a:r>
              <a:rPr lang="zh-CN" altLang="en-US" sz="2000" b="1" kern="1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浴血奋战</a:t>
            </a:r>
            <a:r>
              <a:rPr lang="zh-CN" altLang="en-US" sz="2000" b="1" kern="100" dirty="0">
                <a:solidFill>
                  <a:schemeClr val="accent6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，拼来了山河无恙、家国安宁。</a:t>
            </a:r>
            <a:endParaRPr lang="zh-CN" altLang="zh-CN" sz="2000" b="1" kern="100" dirty="0">
              <a:solidFill>
                <a:schemeClr val="accent6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477818" y="308279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endParaRPr lang="zh-CN" altLang="en-US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483822"/>
            <a:ext cx="3461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字音字形</a:t>
            </a:r>
            <a:endParaRPr lang="en-US" altLang="zh-CN" sz="3200" b="1" dirty="0">
              <a:solidFill>
                <a:schemeClr val="accent2">
                  <a:lumMod val="5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584" y="1344194"/>
            <a:ext cx="736346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kern="1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军</a:t>
            </a:r>
            <a:r>
              <a:rPr lang="zh-CN" altLang="zh-CN" sz="3600" u="sng" kern="100" dirty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隅</a:t>
            </a:r>
            <a:r>
              <a:rPr lang="zh-CN" altLang="zh-CN" sz="3600" kern="1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</a:t>
            </a:r>
            <a:r>
              <a:rPr lang="en-US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</a:t>
            </a:r>
            <a:r>
              <a:rPr lang="zh-CN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kern="100" dirty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摁</a:t>
            </a:r>
            <a:r>
              <a:rPr lang="zh-CN" altLang="zh-CN" sz="3600" kern="1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倒</a:t>
            </a:r>
            <a:r>
              <a:rPr lang="zh-CN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en-US" altLang="zh-CN" sz="3600" kern="100" dirty="0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3600" u="sng" kern="100" dirty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掰</a:t>
            </a:r>
            <a:r>
              <a:rPr lang="zh-CN" altLang="zh-CN" sz="3600" kern="1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断</a:t>
            </a:r>
            <a:r>
              <a:rPr lang="zh-CN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kern="100" dirty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淳</a:t>
            </a:r>
            <a:r>
              <a:rPr lang="zh-CN" altLang="zh-CN" sz="3600" kern="1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朴</a:t>
            </a:r>
            <a:r>
              <a:rPr lang="zh-CN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en-US" altLang="zh-CN" sz="3600" kern="100" dirty="0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3600" kern="1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zh-CN" altLang="zh-CN" sz="3600" u="sng" kern="100" dirty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瘾</a:t>
            </a:r>
            <a:r>
              <a:rPr lang="zh-CN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  </a:t>
            </a:r>
            <a:r>
              <a:rPr lang="en-US" altLang="zh-CN" sz="3600" kern="1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600" u="sng" dirty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豁</a:t>
            </a:r>
            <a:r>
              <a:rPr lang="zh-CN" altLang="zh-CN" sz="36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亮</a:t>
            </a:r>
            <a:r>
              <a:rPr lang="zh-CN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en-US" altLang="zh-CN" sz="3600" dirty="0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3600" u="sng" dirty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憋</a:t>
            </a:r>
            <a:r>
              <a:rPr lang="zh-CN" altLang="zh-CN" sz="36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闷</a:t>
            </a:r>
            <a:r>
              <a:rPr lang="zh-CN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坚</a:t>
            </a:r>
            <a:r>
              <a:rPr lang="zh-CN" altLang="zh-CN" sz="3600" u="sng" dirty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韧</a:t>
            </a:r>
            <a:r>
              <a:rPr lang="zh-CN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3600" dirty="0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36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谦</a:t>
            </a:r>
            <a:r>
              <a:rPr lang="zh-CN" altLang="zh-CN" sz="3600" u="sng" dirty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逊</a:t>
            </a:r>
            <a:r>
              <a:rPr lang="zh-CN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solidFill>
                  <a:schemeClr val="accent6">
                    <a:lumMod val="50000"/>
                  </a:schemeClr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覆</a:t>
            </a:r>
            <a:r>
              <a:rPr lang="zh-CN" altLang="zh-CN" sz="36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灭</a:t>
            </a:r>
            <a:r>
              <a:rPr lang="zh-CN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dirty="0">
              <a:solidFill>
                <a:schemeClr val="accent4">
                  <a:lumMod val="50000"/>
                </a:schemeClr>
              </a:solidFill>
              <a:effectLst>
                <a:outerShdw blurRad="88900" algn="ctr" rotWithShape="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solidFill>
                <a:schemeClr val="accent6"/>
              </a:solidFill>
              <a:ea typeface="楷体_GB2312" pitchFamily="49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616746" y="1393875"/>
            <a:ext cx="9361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仿宋" panose="02010609060101010101" pitchFamily="49" charset="-122"/>
                <a:cs typeface="Times New Roman" panose="02020603050405020304" pitchFamily="18" charset="0"/>
              </a:rPr>
              <a:t>yú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656516" y="1393875"/>
            <a:ext cx="904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仿宋" panose="02010609060101010101" pitchFamily="49" charset="-122"/>
                <a:cs typeface="Times New Roman" panose="02020603050405020304" pitchFamily="18" charset="0"/>
              </a:rPr>
              <a:t>èn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470257" y="1969972"/>
            <a:ext cx="10990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仿宋" panose="02010609060101010101" pitchFamily="49" charset="-122"/>
                <a:cs typeface="Times New Roman" panose="02020603050405020304" pitchFamily="18" charset="0"/>
              </a:rPr>
              <a:t>bāi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 flipH="1">
            <a:off x="6582446" y="2010400"/>
            <a:ext cx="14107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仿宋" panose="02010609060101010101" pitchFamily="49" charset="-122"/>
                <a:cs typeface="Times New Roman" panose="02020603050405020304" pitchFamily="18" charset="0"/>
              </a:rPr>
              <a:t>chún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452369" y="2529133"/>
            <a:ext cx="1008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仿宋" panose="02010609060101010101" pitchFamily="49" charset="-122"/>
                <a:cs typeface="Times New Roman" panose="02020603050405020304" pitchFamily="18" charset="0"/>
              </a:rPr>
              <a:t>yǐn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673022" y="2550603"/>
            <a:ext cx="10990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仿宋" panose="02010609060101010101" pitchFamily="49" charset="-122"/>
                <a:cs typeface="Times New Roman" panose="02020603050405020304" pitchFamily="18" charset="0"/>
              </a:rPr>
              <a:t>huò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433351" y="2513744"/>
            <a:ext cx="10081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biē</a:t>
            </a:r>
            <a:r>
              <a:rPr lang="en-US" altLang="zh-CN" sz="3200" dirty="0"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 flipH="1">
            <a:off x="6547703" y="3063999"/>
            <a:ext cx="12434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仿宋" panose="02010609060101010101" pitchFamily="49" charset="-122"/>
                <a:cs typeface="Times New Roman" panose="02020603050405020304" pitchFamily="18" charset="0"/>
              </a:rPr>
              <a:t>rèn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452369" y="3567519"/>
            <a:ext cx="15621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仿宋" panose="02010609060101010101" pitchFamily="49" charset="-122"/>
                <a:cs typeface="Times New Roman" panose="02020603050405020304" pitchFamily="18" charset="0"/>
              </a:rPr>
              <a:t>xùn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660232" y="3609053"/>
            <a:ext cx="2151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仿宋" panose="02010609060101010101" pitchFamily="49" charset="-122"/>
                <a:cs typeface="Times New Roman" panose="02020603050405020304" pitchFamily="18" charset="0"/>
              </a:rPr>
              <a:t>fù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477818" y="308279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endParaRPr lang="zh-CN" altLang="en-US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2160" y="51470"/>
            <a:ext cx="7640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自主学习</a:t>
            </a:r>
            <a:endParaRPr lang="zh-CN" altLang="en-US" sz="3200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3608" y="1037100"/>
            <a:ext cx="733806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快速</a:t>
            </a:r>
            <a:r>
              <a:rPr lang="zh-CN" altLang="zh-CN" sz="2800" b="1" dirty="0">
                <a:solidFill>
                  <a:schemeClr val="accent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默读课文，运用</a:t>
            </a:r>
            <a:r>
              <a:rPr lang="zh-CN" altLang="zh-CN" sz="2800" b="1" dirty="0">
                <a:solidFill>
                  <a:srgbClr val="D6120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圈点勾画</a:t>
            </a:r>
            <a:r>
              <a:rPr lang="zh-CN" altLang="zh-CN" sz="2800" b="1" dirty="0">
                <a:solidFill>
                  <a:schemeClr val="accent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的学习方法思考问题。</a:t>
            </a:r>
            <a:endParaRPr lang="en-US" altLang="zh-CN" sz="2800" b="1" dirty="0">
              <a:solidFill>
                <a:schemeClr val="accent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800" dirty="0">
              <a:solidFill>
                <a:schemeClr val="accent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课文主要写了哪几个事例？请用小标题概括出来。</a:t>
            </a:r>
            <a:endParaRPr lang="zh-CN" altLang="zh-CN" sz="2400" b="1" kern="100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477818" y="308279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endParaRPr lang="zh-CN" altLang="en-US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600" y="329214"/>
            <a:ext cx="7640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互动释疑</a:t>
            </a:r>
            <a:endParaRPr lang="zh-CN" altLang="en-US" sz="2800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552" y="915566"/>
            <a:ext cx="7338060" cy="390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266700" algn="just" eaLnBrk="1" hangingPunct="1">
              <a:defRPr/>
            </a:pPr>
            <a:r>
              <a:rPr lang="zh-CN" altLang="en-US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细</a:t>
            </a:r>
            <a:r>
              <a:rPr lang="zh-CN" altLang="zh-CN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读</a:t>
            </a:r>
            <a:r>
              <a:rPr lang="zh-CN" altLang="zh-CN" sz="2400" dirty="0">
                <a:solidFill>
                  <a:schemeClr val="accent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三个故事，</a:t>
            </a:r>
            <a:r>
              <a:rPr lang="zh-CN" altLang="en-US" sz="2400" dirty="0">
                <a:solidFill>
                  <a:schemeClr val="accent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运用</a:t>
            </a:r>
            <a:r>
              <a:rPr lang="zh-CN" altLang="en-US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做批注</a:t>
            </a:r>
            <a:r>
              <a:rPr lang="zh-CN" altLang="en-US" sz="2400" dirty="0">
                <a:solidFill>
                  <a:schemeClr val="accent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的方法，</a:t>
            </a:r>
            <a:r>
              <a:rPr lang="zh-CN" altLang="zh-CN" sz="2400" dirty="0">
                <a:solidFill>
                  <a:schemeClr val="accent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小组合作探究回答问</a:t>
            </a:r>
            <a:r>
              <a:rPr lang="zh-CN" altLang="en-US" sz="2400" dirty="0">
                <a:solidFill>
                  <a:schemeClr val="accent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</a:t>
            </a:r>
            <a:endParaRPr lang="en-US" altLang="zh-CN" sz="3200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266700" algn="just" eaLnBrk="1" hangingPunct="1">
              <a:defRPr/>
            </a:pPr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	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结合故事内容，联系排比句，具体谈一谈志愿军战士的精神品质。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266700" algn="just" eaLnBrk="1" hangingPunct="1">
              <a:defRPr/>
            </a:pP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2.	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自选一段文字，任选一个角度来赏析。（人物描写、环境描写、修辞、表达方式等方面）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defRPr/>
            </a:pPr>
            <a:r>
              <a:rPr lang="en-US" altLang="zh-CN" sz="2000" dirty="0">
                <a:solidFill>
                  <a:schemeClr val="accent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endParaRPr lang="zh-CN" altLang="zh-CN" sz="2000" dirty="0">
              <a:solidFill>
                <a:schemeClr val="accent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endParaRPr lang="zh-CN" altLang="zh-CN" sz="1800" b="1" kern="100" dirty="0">
              <a:solidFill>
                <a:schemeClr val="accent2">
                  <a:lumMod val="5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ags/tag1.xml><?xml version="1.0" encoding="utf-8"?>
<p:tagLst xmlns:p="http://schemas.openxmlformats.org/presentationml/2006/main">
  <p:tag name="ISPRING_RESOURCE_PATHS_HASH_PRESENTER" val="8e3cbcbd483853973e7732fa82647b28f8ec89a"/>
  <p:tag name="ISPRING_PRESENTATION_TITLE" val="医院4"/>
</p:tagLst>
</file>

<file path=ppt/theme/theme1.xml><?xml version="1.0" encoding="utf-8"?>
<a:theme xmlns:a="http://schemas.openxmlformats.org/drawingml/2006/main" name="第一PPT，www.1ppt.com">
  <a:themeElements>
    <a:clrScheme name="医院蓝绿">
      <a:dk1>
        <a:srgbClr val="11A0DC"/>
      </a:dk1>
      <a:lt1>
        <a:srgbClr val="B2B2B2"/>
      </a:lt1>
      <a:dk2>
        <a:srgbClr val="204F7D"/>
      </a:dk2>
      <a:lt2>
        <a:srgbClr val="CFD82F"/>
      </a:lt2>
      <a:accent1>
        <a:srgbClr val="FFFF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70C0"/>
      </a:hlink>
      <a:folHlink>
        <a:srgbClr val="7030A0"/>
      </a:folHlink>
    </a:clrScheme>
    <a:fontScheme name="ios">
      <a:majorFont>
        <a:latin typeface="TeXGyreAdventor"/>
        <a:ea typeface="微软雅黑"/>
        <a:cs typeface=""/>
      </a:majorFont>
      <a:minorFont>
        <a:latin typeface="Ping He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自定义 5">
      <a:dk1>
        <a:srgbClr val="373843"/>
      </a:dk1>
      <a:lt1>
        <a:srgbClr val="FFFFFF"/>
      </a:lt1>
      <a:dk2>
        <a:srgbClr val="11BED5"/>
      </a:dk2>
      <a:lt2>
        <a:srgbClr val="FFFFFF"/>
      </a:lt2>
      <a:accent1>
        <a:srgbClr val="11BED5"/>
      </a:accent1>
      <a:accent2>
        <a:srgbClr val="FFC000"/>
      </a:accent2>
      <a:accent3>
        <a:srgbClr val="11BED5"/>
      </a:accent3>
      <a:accent4>
        <a:srgbClr val="FFC000"/>
      </a:accent4>
      <a:accent5>
        <a:srgbClr val="11BED5"/>
      </a:accent5>
      <a:accent6>
        <a:srgbClr val="FFC000"/>
      </a:accent6>
      <a:hlink>
        <a:srgbClr val="11BED5"/>
      </a:hlink>
      <a:folHlink>
        <a:srgbClr val="800080"/>
      </a:folHlink>
    </a:clrScheme>
    <a:fontScheme name="ios">
      <a:majorFont>
        <a:latin typeface="TeXGyreAdventor"/>
        <a:ea typeface="微软雅黑"/>
        <a:cs typeface=""/>
      </a:majorFont>
      <a:minorFont>
        <a:latin typeface="Ping He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1284</Words>
  <Application>WPS 演示</Application>
  <PresentationFormat>全屏显示(16:9)</PresentationFormat>
  <Paragraphs>112</Paragraphs>
  <Slides>17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</vt:lpstr>
      <vt:lpstr>隶书</vt:lpstr>
      <vt:lpstr>楷体</vt:lpstr>
      <vt:lpstr>Impact</vt:lpstr>
      <vt:lpstr>微软雅黑 Light</vt:lpstr>
      <vt:lpstr>仿宋</vt:lpstr>
      <vt:lpstr>黑体</vt:lpstr>
      <vt:lpstr>Times New Roman</vt:lpstr>
      <vt:lpstr>华文中宋</vt:lpstr>
      <vt:lpstr>楷体_GB2312</vt:lpstr>
      <vt:lpstr>等线</vt:lpstr>
      <vt:lpstr>Arial Unicode MS</vt:lpstr>
      <vt:lpstr>Ping Hei</vt:lpstr>
      <vt:lpstr>Segoe Print</vt:lpstr>
      <vt:lpstr>方正兰亭超细黑简体</vt:lpstr>
      <vt:lpstr>新宋体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他们的品质是那样地纯洁和高尚，他们的意志是那样地坚韧和刚强，他们的气质是那样地淳朴和谦逊，他们的胸怀是那样地美丽和宽广。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十九大</dc:title>
  <dc:creator>第一PPT</dc:creator>
  <cp:keywords>www.1ppt.com</cp:keywords>
  <dc:description>www.1ppt.com</dc:description>
  <cp:lastModifiedBy>Administrator</cp:lastModifiedBy>
  <cp:revision>580</cp:revision>
  <dcterms:created xsi:type="dcterms:W3CDTF">2020-03-25T12:26:00Z</dcterms:created>
  <dcterms:modified xsi:type="dcterms:W3CDTF">2021-08-06T06:23:54Z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  <property fmtid="{D5CDD505-2E9C-101B-9397-08002B2CF9AE}" pid="3" name="ICV">
    <vt:lpwstr>84DC349AAF6448E38AB7CC7FCC096607</vt:lpwstr>
  </property>
</Properties>
</file>