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7"/>
  </p:handoutMasterIdLst>
  <p:sldIdLst>
    <p:sldId id="256" r:id="rId4"/>
    <p:sldId id="257" r:id="rId6"/>
    <p:sldId id="259" r:id="rId7"/>
    <p:sldId id="258" r:id="rId8"/>
    <p:sldId id="260" r:id="rId9"/>
    <p:sldId id="262" r:id="rId10"/>
    <p:sldId id="270" r:id="rId11"/>
    <p:sldId id="271" r:id="rId12"/>
    <p:sldId id="272" r:id="rId13"/>
    <p:sldId id="275" r:id="rId14"/>
    <p:sldId id="273" r:id="rId15"/>
    <p:sldId id="274" r:id="rId16"/>
    <p:sldId id="277" r:id="rId17"/>
    <p:sldId id="269" r:id="rId18"/>
    <p:sldId id="279" r:id="rId19"/>
    <p:sldId id="280" r:id="rId20"/>
    <p:sldId id="281" r:id="rId21"/>
    <p:sldId id="282" r:id="rId22"/>
    <p:sldId id="284" r:id="rId23"/>
    <p:sldId id="283" r:id="rId24"/>
    <p:sldId id="285" r:id="rId25"/>
    <p:sldId id="287" r:id="rId26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6"/>
    <p:restoredTop sz="90929"/>
  </p:normalViewPr>
  <p:slideViewPr>
    <p:cSldViewPr showGuides="1">
      <p:cViewPr varScale="1">
        <p:scale>
          <a:sx n="107" d="100"/>
          <a:sy n="107" d="100"/>
        </p:scale>
        <p:origin x="-84" y="-546"/>
      </p:cViewPr>
      <p:guideLst>
        <p:guide orient="horz" pos="2144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6" cy="45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en-US" sz="1200"/>
          </a:p>
        </p:txBody>
      </p:sp>
      <p:sp>
        <p:nvSpPr>
          <p:cNvPr id="7171" name="日期占位符 7170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en-US" sz="1200"/>
          </a:p>
        </p:txBody>
      </p:sp>
      <p:sp>
        <p:nvSpPr>
          <p:cNvPr id="7172" name="页脚占位符 7171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en-US" sz="1200"/>
          </a:p>
        </p:txBody>
      </p:sp>
      <p:sp>
        <p:nvSpPr>
          <p:cNvPr id="7173" name="灯片编号占位符 7172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sz="1200"/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en-US" sz="1200" dirty="0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en-US" sz="1200" dirty="0"/>
          </a:p>
        </p:txBody>
      </p:sp>
      <p:sp>
        <p:nvSpPr>
          <p:cNvPr id="6148" name="幻灯片图像占位符 6147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文本占位符 6148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en-US" sz="1200" dirty="0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8193"/>
          <p:cNvSpPr>
            <a:spLocks noTextEdit="1"/>
          </p:cNvSpPr>
          <p:nvPr>
            <p:ph type="sldImg"/>
          </p:nvPr>
        </p:nvSpPr>
        <p:spPr/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9217"/>
          <p:cNvSpPr>
            <a:spLocks noTextEdit="1"/>
          </p:cNvSpPr>
          <p:nvPr>
            <p:ph type="sldImg"/>
          </p:nvPr>
        </p:nvSpPr>
        <p:spPr/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0241"/>
          <p:cNvSpPr>
            <a:spLocks noTextEdit="1"/>
          </p:cNvSpPr>
          <p:nvPr>
            <p:ph type="sldImg"/>
          </p:nvPr>
        </p:nvSpPr>
        <p:spPr/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9217"/>
          <p:cNvSpPr>
            <a:spLocks noTextEdit="1"/>
          </p:cNvSpPr>
          <p:nvPr>
            <p:ph type="sldImg"/>
          </p:nvPr>
        </p:nvSpPr>
        <p:spPr/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1" name="文本占位符 1229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9" name="矩形 3078"/>
          <p:cNvSpPr/>
          <p:nvPr/>
        </p:nvSpPr>
        <p:spPr>
          <a:xfrm>
            <a:off x="685800" y="1447800"/>
            <a:ext cx="7772400" cy="4191000"/>
          </a:xfrm>
          <a:prstGeom prst="rect">
            <a:avLst/>
          </a:prstGeom>
          <a:solidFill>
            <a:srgbClr val="CCCC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9" name="矩形 3078"/>
          <p:cNvSpPr/>
          <p:nvPr/>
        </p:nvSpPr>
        <p:spPr>
          <a:xfrm>
            <a:off x="685800" y="1447800"/>
            <a:ext cx="7772400" cy="4191000"/>
          </a:xfrm>
          <a:prstGeom prst="rect">
            <a:avLst/>
          </a:prstGeom>
          <a:solidFill>
            <a:srgbClr val="CCCC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solidFill>
            <a:schemeClr val="bg1">
              <a:alpha val="50000"/>
            </a:schemeClr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solidFill>
            <a:srgbClr val="CCCC00">
              <a:alpha val="50000"/>
            </a:srgbClr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solidFill>
            <a:schemeClr val="bg1">
              <a:alpha val="50000"/>
            </a:schemeClr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solidFill>
            <a:srgbClr val="CCCC00">
              <a:alpha val="50000"/>
            </a:srgbClr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59700" cy="1143000"/>
          </a:xfrm>
        </p:spPr>
        <p:txBody>
          <a:bodyPr anchor="ctr"/>
          <a:p>
            <a:pPr defTabSz="914400"/>
            <a:r>
              <a:rPr lang="zh-CN" altLang="en-US" sz="8800" b="1" kern="1200" baseline="0">
                <a:latin typeface="Times New Roman" panose="02020603050405020304" charset="0"/>
                <a:ea typeface="宋体" panose="02010600030101010101" pitchFamily="2" charset="-122"/>
              </a:rPr>
              <a:t>药</a:t>
            </a:r>
            <a:endParaRPr lang="zh-CN" altLang="en-US" sz="8800" b="1" kern="1200" baseline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/>
            <a:r>
              <a:rPr lang="zh-CN" altLang="en-US" b="1" kern="120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鲁迅</a:t>
            </a:r>
            <a:endParaRPr lang="zh-CN" altLang="en-US" b="1" kern="1200" baseline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1333500" y="582930"/>
            <a:ext cx="6477000" cy="1143000"/>
          </a:xfrm>
        </p:spPr>
        <p:txBody>
          <a:bodyPr anchor="ctr"/>
          <a:p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如何分析人物形象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838440" cy="4653280"/>
          </a:xfrm>
        </p:spPr>
        <p:txBody>
          <a:bodyPr/>
          <a:p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8" name="左大括号 166917"/>
          <p:cNvSpPr/>
          <p:nvPr/>
        </p:nvSpPr>
        <p:spPr>
          <a:xfrm>
            <a:off x="1495425" y="2753678"/>
            <a:ext cx="431800" cy="2087562"/>
          </a:xfrm>
          <a:prstGeom prst="leftBrace">
            <a:avLst>
              <a:gd name="adj1" fmla="val 4017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algn="ctr"/>
            <a:endParaRPr lang="zh-CN" alt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19" name="文本框 166918"/>
          <p:cNvSpPr txBox="1"/>
          <p:nvPr/>
        </p:nvSpPr>
        <p:spPr>
          <a:xfrm>
            <a:off x="1926908" y="2453640"/>
            <a:ext cx="10080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共性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0" name="文本框 166919"/>
          <p:cNvSpPr txBox="1"/>
          <p:nvPr/>
        </p:nvSpPr>
        <p:spPr>
          <a:xfrm>
            <a:off x="1998345" y="4469765"/>
            <a:ext cx="935038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个性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2" name="文本框 166921"/>
          <p:cNvSpPr txBox="1"/>
          <p:nvPr/>
        </p:nvSpPr>
        <p:spPr>
          <a:xfrm>
            <a:off x="2647633" y="4469765"/>
            <a:ext cx="316865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（人物的性格）</a:t>
            </a:r>
            <a:endParaRPr lang="zh-CN" alt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6923" name="左大括号 166922"/>
          <p:cNvSpPr/>
          <p:nvPr/>
        </p:nvSpPr>
        <p:spPr>
          <a:xfrm>
            <a:off x="5311458" y="3390265"/>
            <a:ext cx="431800" cy="2736850"/>
          </a:xfrm>
          <a:prstGeom prst="leftBrace">
            <a:avLst>
              <a:gd name="adj1" fmla="val 52671"/>
              <a:gd name="adj2" fmla="val 50000"/>
            </a:avLst>
          </a:prstGeom>
          <a:noFill/>
          <a:ln w="381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algn="ctr"/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5" name="文本框 166924"/>
          <p:cNvSpPr txBox="1"/>
          <p:nvPr/>
        </p:nvSpPr>
        <p:spPr>
          <a:xfrm>
            <a:off x="5671820" y="3174365"/>
            <a:ext cx="18002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肖像描写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6" name="文本框 166925"/>
          <p:cNvSpPr txBox="1"/>
          <p:nvPr/>
        </p:nvSpPr>
        <p:spPr>
          <a:xfrm>
            <a:off x="5671820" y="3822065"/>
            <a:ext cx="18002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语言描写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7" name="文本框 166926"/>
          <p:cNvSpPr txBox="1"/>
          <p:nvPr/>
        </p:nvSpPr>
        <p:spPr>
          <a:xfrm>
            <a:off x="5743258" y="4469765"/>
            <a:ext cx="16557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动作描写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8" name="文本框 166927"/>
          <p:cNvSpPr txBox="1"/>
          <p:nvPr/>
        </p:nvSpPr>
        <p:spPr>
          <a:xfrm>
            <a:off x="5671820" y="5766753"/>
            <a:ext cx="18002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细节描写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29" name="文本框 166928"/>
          <p:cNvSpPr txBox="1"/>
          <p:nvPr/>
        </p:nvSpPr>
        <p:spPr>
          <a:xfrm>
            <a:off x="5671820" y="5117465"/>
            <a:ext cx="18002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心理描写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865" y="2938145"/>
            <a:ext cx="670560" cy="2049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人物形象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6930" name="文本框 166929"/>
          <p:cNvSpPr txBox="1"/>
          <p:nvPr/>
        </p:nvSpPr>
        <p:spPr>
          <a:xfrm>
            <a:off x="2647950" y="2480945"/>
            <a:ext cx="597725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lvl="0" algn="ctr">
              <a:spcBef>
                <a:spcPct val="50000"/>
              </a:spcBef>
            </a:pPr>
            <a:r>
              <a:rPr lang="zh-CN" altLang="en-US" b="1" dirty="0"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（代表一类人的出身、思想、意识等方面）</a:t>
            </a:r>
            <a:endParaRPr lang="zh-CN" altLang="en-US" b="1" dirty="0"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6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9" grpId="0"/>
      <p:bldP spid="166920" grpId="0"/>
      <p:bldP spid="166922" grpId="0"/>
      <p:bldP spid="166925" grpId="0"/>
      <p:bldP spid="166926" grpId="0"/>
      <p:bldP spid="166927" grpId="0"/>
      <p:bldP spid="166928" grpId="0"/>
      <p:bldP spid="166929" grpId="0"/>
      <p:bldP spid="1669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016635" y="4598670"/>
            <a:ext cx="5581015" cy="1620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852" name="文本框 78851"/>
          <p:cNvSpPr txBox="1"/>
          <p:nvPr/>
        </p:nvSpPr>
        <p:spPr>
          <a:xfrm>
            <a:off x="848995" y="708025"/>
            <a:ext cx="7727950" cy="808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人物分析一：华老栓</a:t>
            </a:r>
            <a:endParaRPr lang="zh-CN" altLang="en-US" sz="4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440" y="1701165"/>
            <a:ext cx="743712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身份地位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一个没有觉悟的经济困难、 地位低下的劳动群众的形象。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440" y="3027045"/>
            <a:ext cx="7436485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主要性格特征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愚昧、麻木、落后、胆小，但勤劳、善良、节俭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5515" y="4598035"/>
            <a:ext cx="654240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作者对他的态度：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哀其不幸，怒其不争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属于暂时坐稳了奴隶一类。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836930" y="4238625"/>
            <a:ext cx="7606030" cy="1980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48995" y="708025"/>
            <a:ext cx="7727950" cy="808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人物分析二：夏瑜</a:t>
            </a:r>
            <a:endParaRPr lang="zh-CN" altLang="en-US" sz="4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60771" name="内容占位符 160770"/>
          <p:cNvSpPr>
            <a:spLocks noGrp="1"/>
          </p:cNvSpPr>
          <p:nvPr>
            <p:ph idx="1"/>
          </p:nvPr>
        </p:nvSpPr>
        <p:spPr>
          <a:xfrm>
            <a:off x="727710" y="1642110"/>
            <a:ext cx="7970520" cy="4114800"/>
          </a:xfrm>
          <a:noFill/>
          <a:ln>
            <a:noFill/>
          </a:ln>
        </p:spPr>
        <p:txBody>
          <a:bodyPr anchor="t"/>
          <a:p>
            <a:pPr marL="0" indent="0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身份地位：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资产阶级民主革命者，家境贫寒。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对革命的认识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：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对革命矢志不渝，有大义凛然的英雄气概和为革命而献身的精神。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作者对他的态度：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既赞扬其精神，也形象地指出他的斗争的悲剧性。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07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0771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charRg st="6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0771">
                                            <p:txEl>
                                              <p:charRg st="6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0771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07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48995" y="708025"/>
            <a:ext cx="7727950" cy="808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隶书" pitchFamily="2" charset="-122"/>
              </a:rPr>
              <a:t>人物分析三：康大叔</a:t>
            </a:r>
            <a:endParaRPr lang="zh-CN" altLang="en-US" sz="4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425" y="1610360"/>
            <a:ext cx="7423150" cy="4379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  <a:sym typeface="+mn-ea"/>
              </a:rPr>
              <a:t>身份地位</a:t>
            </a:r>
            <a:endParaRPr lang="zh-CN" alt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>
                <a:ea typeface="楷体_GB2312" pitchFamily="49" charset="-122"/>
                <a:sym typeface="+mn-ea"/>
              </a:rPr>
              <a:t>     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是封建统治阶级统治和镇压群众的工具，是直接杀害夏瑜的凶手。但还不是罪魁祸首。他对群众蛮横凶恶，对革命极端仇视，是个穷凶极恶、贪得无厌的刽子手。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  <a:sym typeface="+mn-ea"/>
              </a:rPr>
              <a:t>性格特征</a:t>
            </a:r>
            <a:endParaRPr lang="zh-CN" alt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sym typeface="+mn-ea"/>
              </a:rPr>
              <a:t>     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凶暴、残忍、贪婪、无耻</a:t>
            </a:r>
            <a:r>
              <a:rPr lang="zh-CN" altLang="en-US" dirty="0">
                <a:ea typeface="楷体_GB2312" pitchFamily="49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4866" name="标题 164865"/>
          <p:cNvSpPr/>
          <p:nvPr>
            <p:ph type="title"/>
          </p:nvPr>
        </p:nvSpPr>
        <p:spPr>
          <a:xfrm>
            <a:off x="549275" y="624205"/>
            <a:ext cx="8413750" cy="1168400"/>
          </a:xfrm>
          <a:noFill/>
          <a:ln>
            <a:noFill/>
          </a:ln>
        </p:spPr>
        <p:txBody>
          <a:bodyPr anchor="t"/>
          <a:p>
            <a:pPr algn="l"/>
            <a:r>
              <a:rPr lang="zh-CN" altLang="en-US" sz="3600" b="1" dirty="0"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charset="-122"/>
              </a:rPr>
              <a:t>茶客</a:t>
            </a:r>
            <a:r>
              <a:rPr lang="zh-CN" altLang="en-US" sz="3600" b="1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ea typeface="黑体" panose="02010609060101010101" charset="-122"/>
              </a:rPr>
              <a:t>：</a:t>
            </a:r>
            <a:r>
              <a:rPr lang="zh-CN" altLang="en-US" sz="3600" b="1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黑体" panose="02010609060101010101" charset="-122"/>
                <a:sym typeface="+mn-ea"/>
              </a:rPr>
              <a:t>麻木、冷漠、空虚的小市民形象</a:t>
            </a:r>
            <a:endParaRPr lang="zh-CN" altLang="en-US" sz="3600" b="1" dirty="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164868" name="文本框 164867"/>
          <p:cNvSpPr txBox="1"/>
          <p:nvPr/>
        </p:nvSpPr>
        <p:spPr>
          <a:xfrm>
            <a:off x="882015" y="1355090"/>
            <a:ext cx="737044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作者选取了花白胡子、驼背五少爷、二十多岁的年轻人是老、中、青三代群众的代表）</a:t>
            </a:r>
            <a:endParaRPr lang="zh-CN" alt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867" name="内容占位符 164866"/>
          <p:cNvSpPr/>
          <p:nvPr>
            <p:ph idx="1"/>
          </p:nvPr>
        </p:nvSpPr>
        <p:spPr>
          <a:xfrm>
            <a:off x="1005205" y="3054350"/>
            <a:ext cx="7134225" cy="2918460"/>
          </a:xfrm>
          <a:solidFill>
            <a:srgbClr val="FFFF00"/>
          </a:solidFill>
          <a:ln>
            <a:noFill/>
          </a:ln>
        </p:spPr>
        <p:txBody>
          <a:bodyPr anchor="t"/>
          <a:p>
            <a:pPr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他们整日游手好闲、无所事事、浑浑噩噩地过日子，对统治者恐惧、讨好、低声下气，对革命不理解甚至仇视。思想不觉悟，愚昧、麻木、落后。革命者的鲜血，成了他们茶余饭后的谈资。他们既是封建统治的维护者又是受害者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8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8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8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8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48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64867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8" grpId="0"/>
      <p:bldP spid="16486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11505" y="2086610"/>
            <a:ext cx="7920990" cy="432054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归纳总结：鲁迅先生为华夏民族开的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方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27650"/>
          <p:cNvSpPr txBox="1"/>
          <p:nvPr/>
        </p:nvSpPr>
        <p:spPr>
          <a:xfrm>
            <a:off x="684530" y="2086610"/>
            <a:ext cx="2231390" cy="613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主要病人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20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531" name="文本框 27651"/>
          <p:cNvSpPr txBox="1"/>
          <p:nvPr/>
        </p:nvSpPr>
        <p:spPr>
          <a:xfrm>
            <a:off x="611188" y="3330258"/>
            <a:ext cx="2378075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流行病症</a:t>
            </a:r>
            <a:r>
              <a:rPr lang="zh-CN" altLang="en-US" sz="32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20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20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532" name="文本框 27652"/>
          <p:cNvSpPr txBox="1"/>
          <p:nvPr/>
        </p:nvSpPr>
        <p:spPr>
          <a:xfrm>
            <a:off x="684213" y="4627245"/>
            <a:ext cx="2446337" cy="613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主要药方</a:t>
            </a:r>
            <a:r>
              <a:rPr lang="zh-CN" altLang="en-US" sz="32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20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20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2771775" y="3403283"/>
            <a:ext cx="46482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l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strike="noStrike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愚昧麻木      悲哀寂寞</a:t>
            </a:r>
            <a:endParaRPr lang="zh-CN" altLang="en-US" sz="2800" b="1" strike="noStrike" noProof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6" name="文本框 27655">
            <a:hlinkClick r:id="" action="ppaction://noaction"/>
          </p:cNvPr>
          <p:cNvSpPr txBox="1"/>
          <p:nvPr/>
        </p:nvSpPr>
        <p:spPr>
          <a:xfrm>
            <a:off x="2771458" y="4627880"/>
            <a:ext cx="2438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l" fontAlgn="base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strike="noStrike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科学与民主</a:t>
            </a:r>
            <a:r>
              <a:rPr lang="zh-CN" altLang="en-US" sz="3200" b="1" strike="noStrike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幼圆" pitchFamily="49" charset="-122"/>
                <a:ea typeface="幼圆" pitchFamily="49" charset="-122"/>
                <a:cs typeface="+mn-ea"/>
              </a:rPr>
              <a:t> </a:t>
            </a:r>
            <a:endParaRPr lang="zh-CN" altLang="en-US" sz="3200" b="1" strike="noStrike" noProof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7657" name="直接连接符 27656"/>
          <p:cNvSpPr/>
          <p:nvPr/>
        </p:nvSpPr>
        <p:spPr>
          <a:xfrm>
            <a:off x="4450715" y="3662680"/>
            <a:ext cx="83820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1775" y="2164715"/>
            <a:ext cx="568642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中国民众，包括如华老栓和茶客、看客和如夏瑜一样的革命者。</a:t>
            </a:r>
            <a:endParaRPr lang="zh-CN" altLang="en-US" sz="2800" b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85800" y="1929130"/>
            <a:ext cx="7772400" cy="464375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b="1">
                <a:ea typeface="宋体" panose="02010600030101010101" pitchFamily="2" charset="-122"/>
              </a:rPr>
              <a:t>修辞手法</a:t>
            </a:r>
            <a:endParaRPr lang="zh-CN" altLang="zh-CN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165" y="1929130"/>
            <a:ext cx="7773035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09600" indent="-609600">
              <a:lnSpc>
                <a:spcPct val="150000"/>
              </a:lnSpc>
              <a:buFont typeface="Wingdings 2" pitchFamily="18" charset="2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、秋天的后半夜，月亮下去了，太阳还没有出，只剩下一片乌蓝的天；除了夜游的东西， 什么都睡着。</a:t>
            </a:r>
            <a:endParaRPr lang="en-US" altLang="zh-CN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2105" y="3992245"/>
            <a:ext cx="34004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环境描写：渲染气氛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6" name="文本框 151555"/>
          <p:cNvSpPr txBox="1"/>
          <p:nvPr/>
        </p:nvSpPr>
        <p:spPr>
          <a:xfrm>
            <a:off x="839470" y="4754245"/>
            <a:ext cx="7464425" cy="97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华文细黑" pitchFamily="2" charset="-122"/>
              </a:rPr>
              <a:t>描写的是阴暗、凄凉、恐怖的环境。渲染了夏瑜就义前沉寂肃杀的气氛。</a:t>
            </a:r>
            <a:endParaRPr lang="zh-CN" altLang="en-US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85800" y="1929130"/>
            <a:ext cx="7772400" cy="464375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b="1">
                <a:ea typeface="宋体" panose="02010600030101010101" pitchFamily="2" charset="-122"/>
              </a:rPr>
              <a:t>修辞手法</a:t>
            </a:r>
            <a:endParaRPr lang="zh-CN" altLang="zh-CN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165" y="1929130"/>
            <a:ext cx="777303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、华大妈从枕头底下掏了半天，掏出一包洋钱，交给老栓，老栓接了，抖抖的装入衣袋，又在外面按了两下。</a:t>
            </a:r>
            <a:endParaRPr lang="en-US" altLang="zh-CN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9590" y="3768090"/>
            <a:ext cx="55454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动作描写：交代人物的身份、地位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6" name="文本框 151555"/>
          <p:cNvSpPr txBox="1"/>
          <p:nvPr/>
        </p:nvSpPr>
        <p:spPr>
          <a:xfrm>
            <a:off x="839470" y="4754245"/>
            <a:ext cx="746442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这充分表现了华老栓夫妇的贫苦拮据、他们的洋钱来之不易。</a:t>
            </a:r>
            <a:endParaRPr lang="zh-CN" altLang="en-US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85800" y="1929130"/>
            <a:ext cx="7772400" cy="464375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b="1">
                <a:ea typeface="宋体" panose="02010600030101010101" pitchFamily="2" charset="-122"/>
              </a:rPr>
              <a:t>修辞手法</a:t>
            </a:r>
            <a:endParaRPr lang="zh-CN" altLang="zh-CN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165" y="1929130"/>
            <a:ext cx="7773035" cy="246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、天气比屋子里冷多了；老栓倒觉爽快，仿佛一旦变了少年，得了神通，有给人生命的本领似的，跨步格外高远。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黑体" panose="02010609060101010101" charset="-122"/>
                <a:sym typeface="+mn-ea"/>
              </a:rPr>
              <a:t>他（老栓）的精神，现在只在一个包上，仿佛抱着一个十世单传的婴儿，别的事情，都已置之度外了。他现在要将这包里的新的生命，移植到他家里，收获许多幸福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黑体" panose="02010609060101010101" charset="-122"/>
                <a:sym typeface="+mn-ea"/>
              </a:rPr>
              <a:t>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0" y="4530725"/>
            <a:ext cx="411543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心理描写：刻画人物形象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6" name="文本框 151555"/>
          <p:cNvSpPr txBox="1"/>
          <p:nvPr/>
        </p:nvSpPr>
        <p:spPr>
          <a:xfrm>
            <a:off x="839470" y="5307330"/>
            <a:ext cx="7464425" cy="1101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华文行楷" pitchFamily="2" charset="-122"/>
                <a:sym typeface="+mn-ea"/>
              </a:rPr>
              <a:t>形象地刻画出华老栓麻木愚昧的精神状态。</a:t>
            </a:r>
            <a:endParaRPr lang="zh-CN" altLang="en-US" sz="3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华文行楷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85800" y="1929130"/>
            <a:ext cx="7772400" cy="464375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b="1">
                <a:ea typeface="宋体" panose="02010600030101010101" pitchFamily="2" charset="-122"/>
              </a:rPr>
              <a:t>修辞手法</a:t>
            </a:r>
            <a:endParaRPr lang="zh-CN" altLang="zh-CN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800" y="2047875"/>
            <a:ext cx="777303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、华大妈跟了他的指头看去</a:t>
            </a:r>
            <a:r>
              <a:rPr lang="en-US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…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…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分明有一圈花白的花，围着那尖圆的坟顶</a:t>
            </a:r>
            <a:r>
              <a:rPr lang="en-US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…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…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却只有不怕冷的几点青白的小花，零星开着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endParaRPr lang="en-US" altLang="zh-CN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3965" y="4227830"/>
            <a:ext cx="34004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环境描写：深化主题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1556" name="文本框 151555"/>
          <p:cNvSpPr txBox="1"/>
          <p:nvPr/>
        </p:nvSpPr>
        <p:spPr>
          <a:xfrm>
            <a:off x="839470" y="4991100"/>
            <a:ext cx="74644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这是对革命者精神的肯定和对革命业绩的赞许。表明革命者是杀不尽的，革命自有后来人。表现作者对先烈的悼念，也寄寓了自己的希望。 </a:t>
            </a:r>
            <a:endParaRPr lang="zh-CN" altLang="en-US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685800" y="609600"/>
            <a:ext cx="6477000" cy="1143000"/>
          </a:xfrm>
        </p:spPr>
        <p:txBody>
          <a:bodyPr anchor="ctr"/>
          <a:p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鲁迅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272280"/>
          </a:xfrm>
        </p:spPr>
        <p:txBody>
          <a:bodyPr/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鲁迅1881-1936，原名周樟寿，字豫才，1892年进三味书屋改为豫才，1898年去南京求学取学名为周树人，1918年在《新青年》上发表《狂人日记》始用笔名鲁迅。其原籍浙江绍兴，出身于没落的封建士大夫家庭。他时常穿一件朴素的中式长衫，头发像刷子一样直竖着，浓密的胡须形成了一个隶书的“一”字。毛主席评价他是伟大的无产阶级的文学家、思想家、革命家，是中国文化革命的主将。也被人民称为“民族魂”。 </a:t>
            </a:r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106" name="组合 4105"/>
          <p:cNvGrpSpPr/>
          <p:nvPr/>
        </p:nvGrpSpPr>
        <p:grpSpPr>
          <a:xfrm>
            <a:off x="7315200" y="609600"/>
            <a:ext cx="1143000" cy="1143000"/>
            <a:chOff x="4608" y="384"/>
            <a:chExt cx="720" cy="720"/>
          </a:xfrm>
        </p:grpSpPr>
        <p:pic>
          <p:nvPicPr>
            <p:cNvPr id="4104" name="图片 4103" descr="Z:\newtek\_backgrounds_1.02\Greg\PowerPoint Templates\Maps\Elements\globe_anim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84"/>
              <a:ext cx="720" cy="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5" name="矩形 4104"/>
            <p:cNvSpPr/>
            <p:nvPr/>
          </p:nvSpPr>
          <p:spPr>
            <a:xfrm>
              <a:off x="4608" y="384"/>
              <a:ext cx="720" cy="720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2" name="图片 1" descr="010000000000001190802888209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22860"/>
            <a:ext cx="168021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1755" y="2123440"/>
            <a:ext cx="8775700" cy="22955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8724" name="文本框 158723"/>
          <p:cNvSpPr txBox="1"/>
          <p:nvPr/>
        </p:nvSpPr>
        <p:spPr>
          <a:xfrm>
            <a:off x="170498" y="2288540"/>
            <a:ext cx="8534400" cy="179832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28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（中国的群众）永远是戏剧的看客。牺牲上场，如果显得慷慨，他们就看了悲壮剧，如果显得觳觫（</a:t>
            </a:r>
            <a:r>
              <a:rPr lang="en-US" altLang="zh-CN" sz="2800" b="1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húsù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因恐惧而发抖）看剥羊，仿佛颇愉快，人的牺牲能给予他们的益处，也不过如此”。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--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鲁迅  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endParaRPr lang="zh-CN" altLang="en-US" sz="280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553085" y="1686560"/>
            <a:ext cx="7933690" cy="504952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96545" y="243205"/>
            <a:ext cx="8550910" cy="130492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1800" y="396875"/>
            <a:ext cx="8531225" cy="944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lvl="0"/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小说为什么要以“药”为标题？“药”在文章中起什么作用？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7220" name="文本框 137219"/>
          <p:cNvSpPr txBox="1"/>
          <p:nvPr/>
        </p:nvSpPr>
        <p:spPr>
          <a:xfrm>
            <a:off x="875030" y="1249680"/>
            <a:ext cx="7394575" cy="5394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endParaRPr lang="zh-CN" alt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⑴ 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概括情节：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小说围绕“药”展开，买药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吃药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谈药</a:t>
            </a: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药效。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⑵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连接线索：作药的人血馒头，连接了华、夏两家的悲剧故事，使明、暗两线相互连接起来。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/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(3)</a:t>
            </a:r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揭示主题：革命者的鲜血不是医治愚昧群众的良药；脱离群众的资产阶级革命，不是拯救中国的良药。要真正治病救国，只有唤醒群众、发动群众。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课后练习</a:t>
            </a:r>
            <a:endParaRPr lang="zh-CN" altLang="en-US" sz="40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在文章中小栓的咳嗽有几次、有什么意义？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685800" y="812165"/>
            <a:ext cx="7772400" cy="1143000"/>
          </a:xfrm>
          <a:noFill/>
          <a:ln>
            <a:noFill/>
          </a:ln>
        </p:spPr>
        <p:txBody>
          <a:bodyPr anchor="ctr"/>
          <a:p>
            <a:r>
              <a:rPr lang="zh-CN" altLang="en-US" sz="4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ea typeface="宋体" panose="02010600030101010101" pitchFamily="2" charset="-122"/>
              </a:rPr>
              <a:t>鲁迅作品</a:t>
            </a:r>
            <a:endParaRPr lang="zh-CN" altLang="en-US" sz="4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580390" y="1955165"/>
            <a:ext cx="7613650" cy="4114800"/>
          </a:xfrm>
          <a:noFill/>
          <a:ln>
            <a:noFill/>
          </a:ln>
        </p:spPr>
        <p:txBody>
          <a:bodyPr/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品有小说集《呐喊》、《彷徨》、论文集《坟》、散文诗集《野草》、散文集《朝花夕拾》、杂文集《热风》、《华盖集》、《华盖集续编》等专集。其中，1921年12月发表的中篇小说《阿Q正传》，是中国现代文学史上的不朽杰作。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685800" y="320040"/>
            <a:ext cx="7772400" cy="1143000"/>
          </a:xfrm>
        </p:spPr>
        <p:txBody>
          <a:bodyPr anchor="ctr"/>
          <a:p>
            <a:r>
              <a:rPr lang="zh-CN" altLang="en-US" b="1">
                <a:ea typeface="宋体" panose="02010600030101010101" pitchFamily="2" charset="-122"/>
              </a:rPr>
              <a:t>《药》背景介绍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0" y="1670050"/>
            <a:ext cx="7772400" cy="45402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defTabSz="717550">
              <a:lnSpc>
                <a:spcPct val="90000"/>
              </a:lnSpc>
            </a:pPr>
            <a:r>
              <a:rPr lang="en-US" altLang="zh-CN" sz="36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</a:t>
            </a:r>
            <a:r>
              <a:rPr lang="en-US" altLang="zh-CN" sz="36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1907</a:t>
            </a:r>
            <a:r>
              <a:rPr lang="zh-CN" altLang="en-US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年，光复会成员徐锡麟刺杀安徽巡抚恩铭，事败被捕，被恩铭的亲兵残酷地挖出徐的心肝炒食，光复会另一成员秋瑾因此被告发入狱，</a:t>
            </a:r>
            <a:r>
              <a:rPr lang="en-US" altLang="zh-CN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7</a:t>
            </a:r>
            <a:r>
              <a:rPr lang="zh-CN" altLang="en-US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月</a:t>
            </a:r>
            <a:r>
              <a:rPr lang="en-US" altLang="zh-CN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15</a:t>
            </a:r>
            <a:r>
              <a:rPr lang="zh-CN" altLang="en-US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日在绍兴城的“古轩亭口”英勇就义。</a:t>
            </a:r>
            <a:r>
              <a:rPr lang="en-US" altLang="zh-CN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  </a:t>
            </a:r>
            <a:endParaRPr lang="en-US" altLang="zh-CN" sz="3600" b="1" dirty="0">
              <a:ln w="1016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lvl="0" algn="l" defTabSz="717550">
              <a:lnSpc>
                <a:spcPct val="90000"/>
              </a:lnSpc>
            </a:pPr>
            <a:r>
              <a:rPr lang="zh-CN" altLang="en-US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  小说以</a:t>
            </a:r>
            <a:r>
              <a:rPr lang="en-US" altLang="zh-CN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1907</a:t>
            </a:r>
            <a:r>
              <a:rPr lang="zh-CN" altLang="en-US" sz="3600" b="1" dirty="0">
                <a:ln w="1016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年资产阶级民主主义革命家秋瑾被害事件为背景，反映了辛亥革命前后中国的社会现实。</a:t>
            </a:r>
            <a:r>
              <a:rPr lang="en-US" altLang="zh-CN" sz="36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tx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 </a:t>
            </a:r>
            <a:endParaRPr lang="en-US" altLang="zh-CN" sz="3600" b="1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" name="矩形 32"/>
          <p:cNvSpPr/>
          <p:nvPr/>
        </p:nvSpPr>
        <p:spPr>
          <a:xfrm>
            <a:off x="6012180" y="5678805"/>
            <a:ext cx="2160270" cy="5854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057265" y="4328795"/>
            <a:ext cx="1935480" cy="5403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057265" y="2843530"/>
            <a:ext cx="1845310" cy="5854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57265" y="1448435"/>
            <a:ext cx="1800225" cy="5854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10685" y="5634355"/>
            <a:ext cx="1035050" cy="58610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87825" y="4267200"/>
            <a:ext cx="1057910" cy="63055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187825" y="2843530"/>
            <a:ext cx="1035050" cy="67500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10685" y="1443990"/>
            <a:ext cx="989965" cy="6299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31595" y="5589270"/>
            <a:ext cx="2160270" cy="720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31595" y="4194175"/>
            <a:ext cx="2160270" cy="6750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8105" y="2843530"/>
            <a:ext cx="2160270" cy="72009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2395" y="1394460"/>
            <a:ext cx="2097405" cy="7289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06570" y="182880"/>
            <a:ext cx="871855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药</a:t>
            </a:r>
            <a:endParaRPr lang="zh-CN" altLang="en-US" sz="54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2395" y="1499870"/>
            <a:ext cx="2276475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老栓买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药</a:t>
            </a:r>
            <a:r>
              <a:rPr lang="en-US" altLang="zh-CN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8105" y="2942590"/>
            <a:ext cx="232791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小栓吃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药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2395" y="4267200"/>
            <a:ext cx="232791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茶客谈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药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48105" y="5702300"/>
            <a:ext cx="197040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华大妈上坟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9745" y="1560830"/>
            <a:ext cx="7924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刑场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09745" y="3003550"/>
            <a:ext cx="7924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茶馆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309110" y="4354195"/>
            <a:ext cx="7924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茶馆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309745" y="5732780"/>
            <a:ext cx="7924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坟场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210300" y="1499870"/>
            <a:ext cx="1407160" cy="4572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夏瑜被杀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68390" y="2907665"/>
            <a:ext cx="171323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夏瑜血被吃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26480" y="4370705"/>
            <a:ext cx="171323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茶客谈夏瑜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82665" y="5742940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夏四奶奶上坟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82470" y="73660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华家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508750" y="73660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夏家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89990" y="76708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明线</a:t>
            </a:r>
            <a:endParaRPr lang="zh-CN" altLang="en-US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24750" y="79756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暗线</a:t>
            </a:r>
            <a:endParaRPr lang="zh-CN" altLang="en-US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6065" y="156083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开端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6065" y="300355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发展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6065" y="429768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高潮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66065" y="5732780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结局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013200" y="2230120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（平行）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24630" y="5037455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（交织）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01770" y="6264275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（融合）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01770" y="3736975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（平行）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22935"/>
            <a:ext cx="7772400" cy="1143000"/>
          </a:xfrm>
        </p:spPr>
        <p:txBody>
          <a:bodyPr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合作讨论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0" y="2020570"/>
            <a:ext cx="777303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54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为什么要把夏瑜的英勇献身作为暗线来安排？这样写，对表现主题有什么好处？ </a:t>
            </a:r>
            <a:endParaRPr lang="zh-CN" altLang="en-US" sz="5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744855" y="1020445"/>
            <a:ext cx="7653655" cy="4114800"/>
          </a:xfrm>
          <a:noFill/>
          <a:ln>
            <a:noFill/>
          </a:ln>
        </p:spPr>
        <p:txBody>
          <a:bodyPr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刻画夏瑜，并不是作者的主要目的。刻画夏瑜是为了突出一个更深刻的思想内涵，即群众现在是怎样对待革命和革命者的。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药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所要表现的不在于夏瑜的牺牲精神，而在于群众的愚昧落后。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8852" name="文本框 78851"/>
          <p:cNvSpPr txBox="1"/>
          <p:nvPr/>
        </p:nvSpPr>
        <p:spPr>
          <a:xfrm>
            <a:off x="987425" y="708025"/>
            <a:ext cx="7727950" cy="808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明线：揭示群众的愚昧、麻木</a:t>
            </a:r>
            <a:r>
              <a:rPr lang="zh-CN" altLang="en-US" sz="4400" dirty="0">
                <a:solidFill>
                  <a:srgbClr val="FF0066"/>
                </a:solidFill>
                <a:latin typeface="Arial" panose="020B0604020202020204" pitchFamily="34" charset="0"/>
                <a:ea typeface="华文隶书" pitchFamily="2" charset="-122"/>
              </a:rPr>
              <a:t>。</a:t>
            </a:r>
            <a:endParaRPr lang="zh-CN" altLang="en-US" sz="4400" dirty="0">
              <a:solidFill>
                <a:srgbClr val="FF0066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78850" name="文本框 78849"/>
          <p:cNvSpPr txBox="1"/>
          <p:nvPr/>
        </p:nvSpPr>
        <p:spPr>
          <a:xfrm>
            <a:off x="566420" y="1517015"/>
            <a:ext cx="801052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buClrTx/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charset="0"/>
                <a:ea typeface="华文行楷" pitchFamily="2" charset="-122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华老栓愚蠢地相信人血馒头能治痨病，居然让孩子把革命者夏瑜鲜血当“药”吃，而且对夏瑜的死冷漠无情，对刽子手康大叔反倒毕恭毕敬。茶馆里的一伙人对夏瑜宣传革命，</a:t>
            </a:r>
            <a:r>
              <a:rPr lang="en-US" altLang="zh-CN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感到气愤</a:t>
            </a:r>
            <a:r>
              <a:rPr lang="en-US" altLang="zh-CN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，对夏瑜挨牢头的打，</a:t>
            </a:r>
            <a:r>
              <a:rPr lang="en-US" altLang="zh-CN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幸灾乐祸</a:t>
            </a:r>
            <a:r>
              <a:rPr lang="en-US" altLang="zh-CN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；对夏瑜叹息牢头的不觉悟，感到是“疯了”。夏瑜被杀害，人们“潮水一般”地去看热闹，这些都充分说明群众毫无觉悟，麻木不仁。</a:t>
            </a:r>
            <a:endParaRPr lang="zh-CN" altLang="en-US" sz="3200" b="1" dirty="0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8852" name="文本框 78851"/>
          <p:cNvSpPr txBox="1"/>
          <p:nvPr/>
        </p:nvSpPr>
        <p:spPr>
          <a:xfrm>
            <a:off x="790575" y="668655"/>
            <a:ext cx="772096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暗线：揭示了革命者的寂寞悲哀和辛亥革命脱离的致命弱点。</a:t>
            </a:r>
            <a:endParaRPr lang="zh-CN" altLang="en-US" sz="4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9874" name="文本框 79873"/>
          <p:cNvSpPr txBox="1"/>
          <p:nvPr/>
        </p:nvSpPr>
        <p:spPr>
          <a:xfrm>
            <a:off x="790575" y="2101215"/>
            <a:ext cx="772033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dirty="0">
                <a:solidFill>
                  <a:srgbClr val="FF0066"/>
                </a:solidFill>
                <a:latin typeface="Times New Roman" panose="02020603050405020304" charset="0"/>
                <a:ea typeface="华文新魏" pitchFamily="2" charset="-122"/>
              </a:rPr>
              <a:t>　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charset="0"/>
                <a:ea typeface="华文新魏" pitchFamily="2" charset="-122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夏瑜忧国忘家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却被伯父夏三爷告发；在狱中仍然宣传革命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却招来一阵毒打；在刑场被杀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只招来一帮麻木的人“看热闹”；连死后的鲜血也被别人当“药”吃。自己的母亲为自己上坟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还感到“羞愧”</a:t>
            </a:r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不理解他为之牺牲的革命大业。这是怎样的寂寞和悲哀啊？</a:t>
            </a:r>
            <a:endParaRPr lang="zh-CN" altLang="en-US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9874" grpId="0"/>
    </p:bldLst>
  </p:timing>
</p:sld>
</file>

<file path=ppt/theme/theme1.xml><?xml version="1.0" encoding="utf-8"?>
<a:theme xmlns:a="http://schemas.openxmlformats.org/drawingml/2006/mai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2396</Words>
  <Application>WPS 演示</Application>
  <PresentationFormat>On-screen Show</PresentationFormat>
  <Paragraphs>198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黑体</vt:lpstr>
      <vt:lpstr>楷体</vt:lpstr>
      <vt:lpstr>华文隶书</vt:lpstr>
      <vt:lpstr>华文行楷</vt:lpstr>
      <vt:lpstr>华文新魏</vt:lpstr>
      <vt:lpstr>微软雅黑</vt:lpstr>
      <vt:lpstr>楷体_GB2312</vt:lpstr>
      <vt:lpstr>隶书</vt:lpstr>
      <vt:lpstr>幼圆</vt:lpstr>
      <vt:lpstr>Wingdings 2</vt:lpstr>
      <vt:lpstr>Comic Sans MS</vt:lpstr>
      <vt:lpstr>华文细黑</vt:lpstr>
      <vt:lpstr>新宋体</vt:lpstr>
      <vt:lpstr>Wingdings</vt:lpstr>
      <vt:lpstr/>
      <vt:lpstr>1_</vt:lpstr>
      <vt:lpstr>药</vt:lpstr>
      <vt:lpstr>鲁迅</vt:lpstr>
      <vt:lpstr>鲁迅作品</vt:lpstr>
      <vt:lpstr>《药》背景介绍</vt:lpstr>
      <vt:lpstr>PowerPoint 演示文稿</vt:lpstr>
      <vt:lpstr>合作讨论</vt:lpstr>
      <vt:lpstr>PowerPoint 演示文稿</vt:lpstr>
      <vt:lpstr>PowerPoint 演示文稿</vt:lpstr>
      <vt:lpstr>PowerPoint 演示文稿</vt:lpstr>
      <vt:lpstr>如何分析人物形象</vt:lpstr>
      <vt:lpstr>PowerPoint 演示文稿</vt:lpstr>
      <vt:lpstr>PowerPoint 演示文稿</vt:lpstr>
      <vt:lpstr>PowerPoint 演示文稿</vt:lpstr>
      <vt:lpstr>茶客：麻木、冷漠、空虚的小市民形象</vt:lpstr>
      <vt:lpstr>归纳总结：鲁迅先生为华夏民族开的“药”方</vt:lpstr>
      <vt:lpstr>修辞手法</vt:lpstr>
      <vt:lpstr>修辞手法</vt:lpstr>
      <vt:lpstr>修辞手法</vt:lpstr>
      <vt:lpstr>修辞手法</vt:lpstr>
      <vt:lpstr>PowerPoint 演示文稿</vt:lpstr>
      <vt:lpstr>PowerPoint 演示文稿</vt:lpstr>
      <vt:lpstr>PowerPoint 演示文稿</vt:lpstr>
    </vt:vector>
  </TitlesOfParts>
  <Company>eclipsed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Maps</dc:title>
  <dc:creator>eclipse</dc:creator>
  <cp:lastModifiedBy>Christina</cp:lastModifiedBy>
  <cp:revision>37</cp:revision>
  <dcterms:created xsi:type="dcterms:W3CDTF">2002-04-09T21:49:00Z</dcterms:created>
  <dcterms:modified xsi:type="dcterms:W3CDTF">2017-03-15T01:53:16Z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