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292" r:id="rId8"/>
    <p:sldId id="453" r:id="rId9"/>
    <p:sldId id="365" r:id="rId10"/>
    <p:sldId id="425" r:id="rId11"/>
    <p:sldId id="426" r:id="rId12"/>
    <p:sldId id="303" r:id="rId13"/>
    <p:sldId id="418" r:id="rId14"/>
    <p:sldId id="417" r:id="rId15"/>
    <p:sldId id="300" r:id="rId16"/>
    <p:sldId id="415" r:id="rId17"/>
    <p:sldId id="420" r:id="rId18"/>
    <p:sldId id="309" r:id="rId19"/>
    <p:sldId id="394" r:id="rId20"/>
    <p:sldId id="452" r:id="rId21"/>
    <p:sldId id="371" r:id="rId22"/>
    <p:sldId id="375" r:id="rId23"/>
    <p:sldId id="399" r:id="rId24"/>
    <p:sldId id="396" r:id="rId25"/>
    <p:sldId id="324" r:id="rId26"/>
    <p:sldId id="393" r:id="rId27"/>
    <p:sldId id="313" r:id="rId28"/>
    <p:sldId id="319" r:id="rId29"/>
    <p:sldId id="419" r:id="rId30"/>
    <p:sldId id="416" r:id="rId31"/>
    <p:sldId id="377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FF"/>
    <a:srgbClr val="0066FF"/>
    <a:srgbClr val="0033CC"/>
    <a:srgbClr val="0066CC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60"/>
        <p:guide pos="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0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21.jpe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jpe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22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25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emf"/><Relationship Id="rId4" Type="http://schemas.openxmlformats.org/officeDocument/2006/relationships/image" Target="../media/image26.jpe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8.png"/><Relationship Id="rId7" Type="http://schemas.openxmlformats.org/officeDocument/2006/relationships/image" Target="../media/image10.emf"/><Relationship Id="rId6" Type="http://schemas.openxmlformats.org/officeDocument/2006/relationships/image" Target="../media/image14.emf"/><Relationship Id="rId5" Type="http://schemas.openxmlformats.org/officeDocument/2006/relationships/image" Target="../media/image17.jpeg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001183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15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搭船的鸟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7597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25661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3345205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指时间短暂或动作迅速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848225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静悄悄：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形容非常安静没有声响。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8" y="2041431"/>
            <a:ext cx="6939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搭船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就是顺便乘坐船的意思。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48" y="4147562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叼。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四周（       ）的，突然窗外传来一阵刺耳的狗叫声，我的心（       ）提到了嗓子眼儿，就在这时我看见一只小鸟（  ）着一根羽毛落在了我的窗前，它眼神慌张，肯定是受了惊吓吧！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17493" y="270186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3233" y="381005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77969" y="211829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静悄悄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表示“时间短”三字词语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一下子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一瞬间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一眨眼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一刹那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一转眼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一霎那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2143125" y="979170"/>
            <a:ext cx="6087745" cy="1370330"/>
            <a:chOff x="3375" y="1542"/>
            <a:chExt cx="9587" cy="2158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美丽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漂亮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用力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费力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75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衔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43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叼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640" y="2782"/>
              <a:ext cx="33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一下子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650" y="2782"/>
              <a:ext cx="231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一眨眼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2124075" y="2924810"/>
            <a:ext cx="6106160" cy="1369060"/>
            <a:chOff x="3345" y="4606"/>
            <a:chExt cx="9616" cy="2156"/>
          </a:xfrm>
        </p:grpSpPr>
        <p:sp>
          <p:nvSpPr>
            <p:cNvPr id="43" name="TextBox 42"/>
            <p:cNvSpPr txBox="1"/>
            <p:nvPr/>
          </p:nvSpPr>
          <p:spPr>
            <a:xfrm>
              <a:off x="5265" y="58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吐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45" y="4606"/>
              <a:ext cx="9617" cy="2157"/>
              <a:chOff x="3345" y="4606"/>
              <a:chExt cx="9617" cy="2157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3345" y="4606"/>
                <a:ext cx="281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美丽</a:t>
                </a:r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707" y="4606"/>
                <a:ext cx="1800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难看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070" y="4606"/>
                <a:ext cx="281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用力</a:t>
                </a:r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0433" y="4606"/>
                <a:ext cx="1800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省力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375" y="5844"/>
                <a:ext cx="194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吞</a:t>
                </a:r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650" y="5844"/>
                <a:ext cx="323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静悄悄</a:t>
                </a:r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---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709" y="5844"/>
                <a:ext cx="225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闹哄哄</a:t>
                </a:r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339975" y="4653280"/>
            <a:ext cx="5803900" cy="922020"/>
            <a:chOff x="3685" y="7328"/>
            <a:chExt cx="9140" cy="1452"/>
          </a:xfrm>
        </p:grpSpPr>
        <p:grpSp>
          <p:nvGrpSpPr>
            <p:cNvPr id="54" name="组合 53"/>
            <p:cNvGrpSpPr/>
            <p:nvPr/>
          </p:nvGrpSpPr>
          <p:grpSpPr>
            <a:xfrm>
              <a:off x="3685" y="7328"/>
              <a:ext cx="9080" cy="1452"/>
              <a:chOff x="2910550" y="3573016"/>
              <a:chExt cx="5766098" cy="922215"/>
            </a:xfrm>
          </p:grpSpPr>
          <p:sp>
            <p:nvSpPr>
              <p:cNvPr id="55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啦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文本框 65"/>
              <p:cNvSpPr txBox="1"/>
              <p:nvPr/>
            </p:nvSpPr>
            <p:spPr>
              <a:xfrm>
                <a:off x="3563888" y="3631135"/>
                <a:ext cx="14898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lɑ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（下雨啦）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文本框 66"/>
              <p:cNvSpPr txBox="1"/>
              <p:nvPr/>
            </p:nvSpPr>
            <p:spPr>
              <a:xfrm>
                <a:off x="3629700" y="4000467"/>
                <a:ext cx="1585002" cy="338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err="1">
                    <a:latin typeface="楷体" panose="02010609060101010101" pitchFamily="49" charset="-122"/>
                    <a:ea typeface="楷体" panose="02010609060101010101" pitchFamily="49" charset="-122"/>
                  </a:rPr>
                  <a:t>lā</a:t>
                </a:r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（沙啦）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7110" y="3631135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9"/>
            <p:cNvSpPr txBox="1"/>
            <p:nvPr/>
          </p:nvSpPr>
          <p:spPr>
            <a:xfrm>
              <a:off x="7200" y="7542"/>
              <a:ext cx="562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下雨啦</a:t>
              </a:r>
              <a:r>
                <a:rPr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lɑ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，沙啦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lā</a:t>
              </a:r>
              <a:r>
                <a: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沙啦！</a:t>
              </a:r>
              <a:endParaRPr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45811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课文记录了“我”乘船去乡下外祖父家途中的一景，以及“我”运用善于观察的眼睛捕捉到一只充满灵性的鸟儿捕鱼的过程。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自然段）：交代去处。写“我”和母亲乘船去外祖父家。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（2-4自然段）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：搭船捕鱼。详细描写了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小鸟的外形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特点和捕鱼的动作特点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（第5自然段）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揭示主题。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那里得知这只小鸟是一只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翠鸟，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它搭了我们的船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是为了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捕鱼吃。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55650" y="1772285"/>
            <a:ext cx="729615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我和母亲坐着小船，到乡下外祖父家里去。我们坐在船舱里。天下着大雨，雨点打在船篷上，沙啦、沙啦地响。船夫披着蓑衣在船后用力地摇着橹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5650" y="4234815"/>
            <a:ext cx="762952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沙啦、沙啦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是拟声词，说明雨声冲击着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的听觉，谁也没有注意舱外的一切，为下文雨停后发现彩色的小鸟作了铺垫。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68445" y="2761615"/>
            <a:ext cx="203073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3435" y="1275715"/>
            <a:ext cx="7462520" cy="5248910"/>
            <a:chOff x="728" y="2333"/>
            <a:chExt cx="11752" cy="8266"/>
          </a:xfrm>
        </p:grpSpPr>
        <p:sp>
          <p:nvSpPr>
            <p:cNvPr id="2" name="椭圆 1"/>
            <p:cNvSpPr/>
            <p:nvPr/>
          </p:nvSpPr>
          <p:spPr>
            <a:xfrm>
              <a:off x="728" y="2333"/>
              <a:ext cx="11753" cy="8267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" y="2333"/>
              <a:ext cx="11752" cy="8266"/>
            </a:xfrm>
            <a:prstGeom prst="ellipse">
              <a:avLst/>
            </a:prstGeom>
            <a:solidFill>
              <a:schemeClr val="bg2">
                <a:lumMod val="90000"/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827584" y="242088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搭船的鸟是一只什么样的鸟？仔细阅读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自然段，找出答案吧！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这是一只比鹦鹉还漂亮，动作敏捷的鸟。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7584" y="2420888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后来雨停了。我看见一只彩色的小鸟站在船头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多么美丽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71153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从视觉角度写出了小鸟的美。这是小鸟给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留下的第一印象。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76645" y="2420620"/>
            <a:ext cx="82867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Users\Administrator\Desktop\b90e7bec54e736d145cfb42e91504fc2d5626933.jpgb90e7bec54e736d145cfb42e91504fc2d56269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536" y="2330604"/>
            <a:ext cx="4819650" cy="3212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线形标注 2 5"/>
          <p:cNvSpPr/>
          <p:nvPr/>
        </p:nvSpPr>
        <p:spPr>
          <a:xfrm>
            <a:off x="6019780" y="1830412"/>
            <a:ext cx="2232248" cy="792088"/>
          </a:xfrm>
          <a:prstGeom prst="borderCallout2">
            <a:avLst>
              <a:gd name="adj1" fmla="val 51487"/>
              <a:gd name="adj2" fmla="val -6794"/>
              <a:gd name="adj3" fmla="val 91117"/>
              <a:gd name="adj4" fmla="val -52739"/>
              <a:gd name="adj5" fmla="val 116200"/>
              <a:gd name="adj6" fmla="val -109348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翠绿的羽毛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线形标注 2 21"/>
          <p:cNvSpPr/>
          <p:nvPr/>
        </p:nvSpPr>
        <p:spPr>
          <a:xfrm>
            <a:off x="6019780" y="3204210"/>
            <a:ext cx="2232248" cy="792088"/>
          </a:xfrm>
          <a:prstGeom prst="borderCallout2">
            <a:avLst>
              <a:gd name="adj1" fmla="val 51487"/>
              <a:gd name="adj2" fmla="val -6794"/>
              <a:gd name="adj3" fmla="val 68718"/>
              <a:gd name="adj4" fmla="val -44180"/>
              <a:gd name="adj5" fmla="val -13227"/>
              <a:gd name="adj6" fmla="val -167521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红色的长嘴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线形标注 2 25"/>
          <p:cNvSpPr/>
          <p:nvPr/>
        </p:nvSpPr>
        <p:spPr>
          <a:xfrm>
            <a:off x="6019780" y="4563546"/>
            <a:ext cx="2232248" cy="792088"/>
          </a:xfrm>
          <a:prstGeom prst="borderCallout2">
            <a:avLst>
              <a:gd name="adj1" fmla="val 51487"/>
              <a:gd name="adj2" fmla="val -6794"/>
              <a:gd name="adj3" fmla="val 82502"/>
              <a:gd name="adj4" fmla="val -44791"/>
              <a:gd name="adj5" fmla="val -54088"/>
              <a:gd name="adj6" fmla="val -85908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翅膀带有一些蓝色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83768" y="1188041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比鹦鹉还漂亮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2176" y="1124744"/>
            <a:ext cx="15544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色彩美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6" grpId="0" bldLvl="0" animBg="1"/>
      <p:bldP spid="29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05" y="4678045"/>
            <a:ext cx="792099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“雨中船头来个伴儿，一只翠鸟来搭船。红嘴绿毛真好看，它的样子我喜欢。”你知道翠鸟搭船要做什么吗？我们一起去看看吧！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B006GL96U2_05_amzn.jpgB006GL96U2_05_amz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66906" y="986553"/>
            <a:ext cx="2829560" cy="3778250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499992" y="2366645"/>
            <a:ext cx="38222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它一下子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冲进水里，不见了。可是，没一会儿，它飞起来了，红色的长嘴里衔着一条小鱼。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1126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05" y="6381115"/>
            <a:ext cx="720725" cy="47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Administrator\Desktop\5174665949785991367.jpg517466594978599136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3831" y="2316565"/>
            <a:ext cx="3295650" cy="2120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1" name="组合 20"/>
          <p:cNvGrpSpPr/>
          <p:nvPr/>
        </p:nvGrpSpPr>
        <p:grpSpPr>
          <a:xfrm>
            <a:off x="7020272" y="4437112"/>
            <a:ext cx="1243864" cy="2219461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453576" y="920914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动作敏捷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44130" y="2806065"/>
            <a:ext cx="793115" cy="107950"/>
            <a:chOff x="7477" y="3825"/>
            <a:chExt cx="1249" cy="170"/>
          </a:xfrm>
        </p:grpSpPr>
        <p:sp>
          <p:nvSpPr>
            <p:cNvPr id="184" name=" 184"/>
            <p:cNvSpPr/>
            <p:nvPr/>
          </p:nvSpPr>
          <p:spPr>
            <a:xfrm flipH="1">
              <a:off x="7477" y="38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" name=" 184"/>
            <p:cNvSpPr/>
            <p:nvPr/>
          </p:nvSpPr>
          <p:spPr>
            <a:xfrm flipH="1">
              <a:off x="8044" y="38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" name=" 184"/>
            <p:cNvSpPr/>
            <p:nvPr/>
          </p:nvSpPr>
          <p:spPr>
            <a:xfrm flipH="1">
              <a:off x="8606" y="38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43422" y="3212976"/>
            <a:ext cx="1156970" cy="107950"/>
            <a:chOff x="9780" y="4425"/>
            <a:chExt cx="1822" cy="170"/>
          </a:xfrm>
        </p:grpSpPr>
        <p:sp>
          <p:nvSpPr>
            <p:cNvPr id="10" name=" 184"/>
            <p:cNvSpPr/>
            <p:nvPr/>
          </p:nvSpPr>
          <p:spPr>
            <a:xfrm flipH="1">
              <a:off x="10382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1" name=" 184"/>
            <p:cNvSpPr/>
            <p:nvPr/>
          </p:nvSpPr>
          <p:spPr>
            <a:xfrm flipH="1">
              <a:off x="10936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7" name=" 184"/>
            <p:cNvSpPr/>
            <p:nvPr/>
          </p:nvSpPr>
          <p:spPr>
            <a:xfrm flipH="1">
              <a:off x="9780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8" name=" 184"/>
            <p:cNvSpPr/>
            <p:nvPr/>
          </p:nvSpPr>
          <p:spPr>
            <a:xfrm flipH="1">
              <a:off x="11482" y="4425"/>
              <a:ext cx="120" cy="17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25" name="椭圆形标注 24"/>
          <p:cNvSpPr/>
          <p:nvPr/>
        </p:nvSpPr>
        <p:spPr>
          <a:xfrm>
            <a:off x="4266565" y="1898650"/>
            <a:ext cx="4431030" cy="3046095"/>
          </a:xfrm>
          <a:prstGeom prst="wedgeEllipseCallout">
            <a:avLst>
              <a:gd name="adj1" fmla="val 15190"/>
              <a:gd name="adj2" fmla="val 6571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60" y="2412177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母亲告诉我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这是一只翠鸟。哦，这只翠鸟搭了我们的船，在捕鱼吃呢。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4356393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可以看出翠鸟的聪明和对人类的信赖，这样写，使翠鸟有了灵性，体现了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对翠鸟的喜爱之情。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67550" y="2901315"/>
            <a:ext cx="1953260" cy="1696720"/>
            <a:chOff x="11130" y="4569"/>
            <a:chExt cx="3076" cy="2672"/>
          </a:xfrm>
        </p:grpSpPr>
        <p:sp>
          <p:nvSpPr>
            <p:cNvPr id="5" name="爆炸形 2 4"/>
            <p:cNvSpPr/>
            <p:nvPr/>
          </p:nvSpPr>
          <p:spPr>
            <a:xfrm rot="1860000">
              <a:off x="11130" y="4569"/>
              <a:ext cx="3077" cy="2672"/>
            </a:xfrm>
            <a:prstGeom prst="irregularSeal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199" y="5494"/>
              <a:ext cx="266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篇末点题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294255" y="2917190"/>
            <a:ext cx="490855" cy="5715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749353" y="1044025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感受翠鸟的美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527b035756b65.jpg527b035756b6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75656" y="2025275"/>
            <a:ext cx="6192688" cy="3870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矩形 23"/>
          <p:cNvSpPr/>
          <p:nvPr/>
        </p:nvSpPr>
        <p:spPr>
          <a:xfrm>
            <a:off x="5117902" y="2227213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静止的翠鸟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C:\Users\Administrator\Desktop\20141131242136870.jpg2014113124213687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75740" y="2025015"/>
            <a:ext cx="6203950" cy="3870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矩形 22"/>
          <p:cNvSpPr/>
          <p:nvPr/>
        </p:nvSpPr>
        <p:spPr>
          <a:xfrm>
            <a:off x="1614359" y="2165325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捕鱼的翠鸟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0" name="Picture 6" descr="C:\Users\Administrator\Desktop\2011011519253225325.JPG201101151925322532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9385" y="2002155"/>
            <a:ext cx="6297295" cy="3893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4560" y="521970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飞翔的翠鸟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23" grpId="0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707904" y="112474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外形描写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对事物外在样子的描述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。一般是静态描写，描写时要注意按一定顺序来写。好处是使事物形象具体，突出特征，表达作者的爱憎，加深读者对事物的印象。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16" y="278092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653136"/>
            <a:ext cx="7151688" cy="1076325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根据需要，抓住事物特征，绘形传神，显示灵魂。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1520" y="480357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55774" y="2647860"/>
            <a:ext cx="675005" cy="1717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搭船的鸟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572873" y="1443251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发现小鸟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430948" y="1988865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572873" y="3194189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观察小鸟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572873" y="471551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认识小鸟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>
            <a:off x="3324860" y="2491105"/>
            <a:ext cx="289560" cy="242379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14420" y="2019300"/>
            <a:ext cx="333502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外形：颜色鲜艳，对比（比鹦鹉还漂亮）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614420" y="4364990"/>
            <a:ext cx="337947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动作：冲、飞、衔、吞（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捕鱼能手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271509" y="2697390"/>
            <a:ext cx="1167765" cy="1717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和谐相处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搭船捕鱼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6899910" y="2019300"/>
            <a:ext cx="205740" cy="324040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7" grpId="0" bldLvl="0" animBg="1"/>
      <p:bldP spid="7" grpId="0"/>
      <p:bldP spid="9" grpId="0"/>
      <p:bldP spid="11" grpId="0" autoUpdateAnimBg="0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11560" y="1465343"/>
            <a:ext cx="3960440" cy="3946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4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鸟</a:t>
            </a:r>
            <a:endParaRPr kumimoji="0" lang="zh-CN" sz="44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（唐）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白居易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谁道群生性命微，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一般骨肉一般皮。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劝君莫打枝头鸟，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子在巢中望母归。</a:t>
            </a:r>
            <a:r>
              <a:rPr kumimoji="0" lang="zh-CN" altLang="zh-CN" sz="32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5536" y="980728"/>
            <a:ext cx="8568952" cy="5400600"/>
            <a:chOff x="251520" y="908720"/>
            <a:chExt cx="8892480" cy="5616624"/>
          </a:xfrm>
        </p:grpSpPr>
        <p:pic>
          <p:nvPicPr>
            <p:cNvPr id="1026" name="Picture 2" descr="http://www.greenchina.tv/uploads/userfiles/images/1432010109406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908720"/>
              <a:ext cx="4355976" cy="5616624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51520" y="908720"/>
              <a:ext cx="8892480" cy="5616624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noFill/>
              </a:endParaRPr>
            </a:p>
          </p:txBody>
        </p:sp>
      </p:grpSp>
      <p:pic>
        <p:nvPicPr>
          <p:cNvPr id="1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165304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791942"/>
            <a:ext cx="8280920" cy="717178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按要求写句子。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275296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它站在船头，一口把小鱼吞了下去。（改为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字句）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961390" y="5353050"/>
            <a:ext cx="72218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它站在船头，小鱼被它一口吞了下去。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选词填空。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5776" y="148478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）夏天的衡水湖，真（    ）呀。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）我的妹妹有一双弯弯的眼睛，可（    ）啦！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67944" y="1476073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40110" y="2206406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7127" y="3137152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51230" y="5861050"/>
            <a:ext cx="6933565" cy="0"/>
          </a:xfrm>
          <a:prstGeom prst="line">
            <a:avLst/>
          </a:prstGeom>
          <a:ln>
            <a:headEnd type="none" w="sm" len="sm"/>
            <a:tailEnd type="diamond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28" grpId="0" build="p"/>
      <p:bldP spid="36" grpId="0"/>
      <p:bldP spid="38" grpId="0"/>
      <p:bldP spid="39" grpId="0"/>
      <p:bldP spid="40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840" y="1476375"/>
            <a:ext cx="7472680" cy="57594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“——”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画出鸟是怎样捕鱼的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？从中可以看出什么？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550" y="2196465"/>
            <a:ext cx="755777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它一下子冲进水里</a:t>
            </a:r>
            <a:r>
              <a:rPr lang="en-US" altLang="zh-CN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不见了，可是，没一会儿，它飞起来了，红色的长嘴衔着一条小鱼。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从中可以看出这只翠鸟动作非常敏捷。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留心观察一种自己熟悉并喜爱的鸟，抓住它的外形、觅食栖息、飞行中的一个方面，用一两段文字描述下来。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请写一个有关翠鸟的谜语，表达你对翠鸟的喜爱。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u=776984163,1983622106&amp;fm=27&amp;gp=0.jpgu=776984163,1983622106&amp;fm=27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335" y="1870075"/>
            <a:ext cx="3362960" cy="2864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467544" y="1740872"/>
            <a:ext cx="45365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郭风，原名郭嘉桂，福建莆田人。1944年毕业于福建师范大学中文系。中国作家协会理事、名誉委员。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他把自己毕生的精力献给了散文、散文诗和儿童文学的创作事业，迄今已结集出版作品50多部。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1991年首批获得国务院授予为我国文化艺术事业做出突出贡献专家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。代表作：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《小小的履印》《灯火集》。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395536" y="1330890"/>
            <a:ext cx="374441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翠鸟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俗名鱼狗，背部为翠蓝色，腹部栗棕色；头顶有浅色横斑；嘴和脚均赤红色。从远处看很像啄木鸟。因背和面部的羽毛翠蓝发亮，因而通称翠鸟。食物以鱼类为主，兼吃甲壳类和多种水生昆虫。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timg (1).jpgtimg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80964" y="1340768"/>
            <a:ext cx="3763645" cy="3406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491910" y="386104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lā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314388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47864" y="1653829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qīn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4876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42525" y="16919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50000" y="169190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shā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059832" y="3920984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xiǎng</a:t>
            </a:r>
            <a:endParaRPr lang="en-US" altLang="zh-CN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响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13671" y="384580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yǔ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48264" y="38610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cuì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1593" y="1653565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dā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314388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31840" y="165382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qiāo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4876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02069" y="16919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tūn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98144" y="384580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ò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哦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57025" y="386104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bǔ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捕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1593" y="1653565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zuǐ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：上面是“羽” ，不要写成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：右下部分是“角”， 不要写成“用”。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315214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组词：父亲  祖父  认贼作父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组词：沙啦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lā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60114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65225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组词：鹦鹉  鹦鹉学舌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719" y="306896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wǔ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鹦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组词：鹦鹉  鹦鹉学舌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0274" y="20129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yīnɡ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94385" y="1961515"/>
            <a:ext cx="7056755" cy="3699733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悄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2411760" y="49231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组词：悄悄话  静悄悄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1719" y="433988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qiāo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  <p:bldP spid="22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2092</Words>
  <Application>WPS 演示</Application>
  <PresentationFormat>全屏显示(4:3)</PresentationFormat>
  <Paragraphs>366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1092</cp:revision>
  <dcterms:created xsi:type="dcterms:W3CDTF">2017-05-17T10:13:00Z</dcterms:created>
  <dcterms:modified xsi:type="dcterms:W3CDTF">2018-06-28T04:35:57Z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