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notesSlides/notesSlide29.xml" ContentType="application/vnd.openxmlformats-officedocument.presentationml.notesSlide+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345" r:id="rId2"/>
    <p:sldId id="258" r:id="rId3"/>
    <p:sldId id="260" r:id="rId4"/>
    <p:sldId id="261" r:id="rId5"/>
    <p:sldId id="264" r:id="rId6"/>
    <p:sldId id="266" r:id="rId7"/>
    <p:sldId id="268" r:id="rId8"/>
    <p:sldId id="270" r:id="rId9"/>
    <p:sldId id="273" r:id="rId10"/>
    <p:sldId id="275" r:id="rId11"/>
    <p:sldId id="278" r:id="rId12"/>
    <p:sldId id="280" r:id="rId13"/>
    <p:sldId id="282" r:id="rId14"/>
    <p:sldId id="284" r:id="rId15"/>
    <p:sldId id="286" r:id="rId16"/>
    <p:sldId id="288" r:id="rId17"/>
    <p:sldId id="290" r:id="rId18"/>
    <p:sldId id="292" r:id="rId19"/>
    <p:sldId id="294" r:id="rId20"/>
    <p:sldId id="296" r:id="rId21"/>
    <p:sldId id="298" r:id="rId22"/>
    <p:sldId id="300" r:id="rId23"/>
    <p:sldId id="302" r:id="rId24"/>
    <p:sldId id="304" r:id="rId25"/>
    <p:sldId id="306" r:id="rId26"/>
    <p:sldId id="308" r:id="rId27"/>
    <p:sldId id="310" r:id="rId28"/>
    <p:sldId id="312" r:id="rId29"/>
    <p:sldId id="314" r:id="rId30"/>
    <p:sldId id="316" r:id="rId31"/>
    <p:sldId id="318" r:id="rId32"/>
    <p:sldId id="320" r:id="rId33"/>
    <p:sldId id="322" r:id="rId34"/>
    <p:sldId id="324" r:id="rId35"/>
    <p:sldId id="326" r:id="rId36"/>
    <p:sldId id="328" r:id="rId37"/>
    <p:sldId id="331" r:id="rId38"/>
    <p:sldId id="333" r:id="rId39"/>
    <p:sldId id="335" r:id="rId40"/>
    <p:sldId id="337" r:id="rId41"/>
    <p:sldId id="339" r:id="rId42"/>
    <p:sldId id="341" r:id="rId43"/>
    <p:sldId id="343" r:id="rId44"/>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 Target="../slides/slide28.xml"/><Relationship Id="rId5" Type="http://schemas.openxmlformats.org/officeDocument/2006/relationships/slide" Target="../slides/slide2.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t="-1000" b="-1000"/>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5"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6"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6"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7"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2" r:id="rId2"/>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专题一  现代汉语普通话常用字字音的识记</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3.(2016天津,1)下列词语中加点字的字音和字形,全都正确的一组是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惬</a:t>
            </a:r>
            <a:r>
              <a:rPr lang="zh-CN" altLang="en-US" sz="1530" kern="0" dirty="0" smtClean="0">
                <a:solidFill>
                  <a:srgbClr val="000000"/>
                </a:solidFill>
                <a:latin typeface="Times New Roman" panose="02020603050405020304" pitchFamily="65" charset="-122"/>
                <a:ea typeface="宋体" panose="02010600030101010101" pitchFamily="2" charset="-122"/>
              </a:rPr>
              <a:t>(qiè)意　 </a:t>
            </a:r>
            <a:r>
              <a:rPr lang="zh-CN" altLang="en-US" sz="1530" u="sng" kern="0" dirty="0" smtClean="0">
                <a:solidFill>
                  <a:srgbClr val="000000"/>
                </a:solidFill>
                <a:latin typeface="Times New Roman" panose="02020603050405020304" pitchFamily="65" charset="-122"/>
                <a:ea typeface="宋体" panose="02010600030101010101" pitchFamily="2" charset="-122"/>
              </a:rPr>
              <a:t>撕</a:t>
            </a:r>
            <a:r>
              <a:rPr lang="zh-CN" altLang="en-US" sz="1530" kern="0" dirty="0" smtClean="0">
                <a:solidFill>
                  <a:srgbClr val="000000"/>
                </a:solidFill>
                <a:latin typeface="Times New Roman" panose="02020603050405020304" pitchFamily="65" charset="-122"/>
                <a:ea typeface="宋体" panose="02010600030101010101" pitchFamily="2" charset="-122"/>
              </a:rPr>
              <a:t>(sī)杀　 </a:t>
            </a:r>
            <a:r>
              <a:rPr lang="zh-CN" altLang="en-US" sz="1530" u="sng" kern="0" dirty="0" smtClean="0">
                <a:solidFill>
                  <a:srgbClr val="000000"/>
                </a:solidFill>
                <a:latin typeface="Times New Roman" panose="02020603050405020304" pitchFamily="65" charset="-122"/>
                <a:ea typeface="宋体" panose="02010600030101010101" pitchFamily="2" charset="-122"/>
              </a:rPr>
              <a:t>狩</a:t>
            </a:r>
            <a:r>
              <a:rPr lang="zh-CN" altLang="en-US" sz="1530" kern="0" dirty="0" smtClean="0">
                <a:solidFill>
                  <a:srgbClr val="000000"/>
                </a:solidFill>
                <a:latin typeface="Times New Roman" panose="02020603050405020304" pitchFamily="65" charset="-122"/>
                <a:ea typeface="宋体" panose="02010600030101010101" pitchFamily="2" charset="-122"/>
              </a:rPr>
              <a:t>(shòu)猎　 金榜</a:t>
            </a:r>
            <a:r>
              <a:rPr lang="zh-CN" altLang="en-US" sz="1530" u="sng" kern="0" dirty="0" smtClean="0">
                <a:solidFill>
                  <a:srgbClr val="000000"/>
                </a:solidFill>
                <a:latin typeface="Times New Roman" panose="02020603050405020304" pitchFamily="65" charset="-122"/>
                <a:ea typeface="宋体" panose="02010600030101010101" pitchFamily="2" charset="-122"/>
              </a:rPr>
              <a:t>题</a:t>
            </a:r>
            <a:r>
              <a:rPr lang="zh-CN" altLang="en-US" sz="1530" kern="0" dirty="0" smtClean="0">
                <a:solidFill>
                  <a:srgbClr val="000000"/>
                </a:solidFill>
                <a:latin typeface="Times New Roman" panose="02020603050405020304" pitchFamily="65" charset="-122"/>
                <a:ea typeface="宋体" panose="02010600030101010101" pitchFamily="2" charset="-122"/>
              </a:rPr>
              <a:t>(tí)名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折</a:t>
            </a:r>
            <a:r>
              <a:rPr lang="zh-CN" altLang="en-US" sz="1530" kern="0" dirty="0" smtClean="0">
                <a:solidFill>
                  <a:srgbClr val="000000"/>
                </a:solidFill>
                <a:latin typeface="Times New Roman" panose="02020603050405020304" pitchFamily="65" charset="-122"/>
                <a:ea typeface="宋体" panose="02010600030101010101" pitchFamily="2" charset="-122"/>
              </a:rPr>
              <a:t>(zhé)本　    </a:t>
            </a:r>
            <a:r>
              <a:rPr lang="zh-CN" altLang="en-US" sz="1530" u="sng" kern="0" dirty="0" smtClean="0">
                <a:solidFill>
                  <a:srgbClr val="000000"/>
                </a:solidFill>
                <a:latin typeface="Times New Roman" panose="02020603050405020304" pitchFamily="65" charset="-122"/>
                <a:ea typeface="宋体" panose="02010600030101010101" pitchFamily="2" charset="-122"/>
              </a:rPr>
              <a:t>角</a:t>
            </a:r>
            <a:r>
              <a:rPr lang="zh-CN" altLang="en-US" sz="1530" kern="0" dirty="0" smtClean="0">
                <a:solidFill>
                  <a:srgbClr val="000000"/>
                </a:solidFill>
                <a:latin typeface="Times New Roman" panose="02020603050405020304" pitchFamily="65" charset="-122"/>
                <a:ea typeface="宋体" panose="02010600030101010101" pitchFamily="2" charset="-122"/>
              </a:rPr>
              <a:t>(jué)逐　    </a:t>
            </a:r>
            <a:r>
              <a:rPr lang="zh-CN" altLang="en-US" sz="1530" u="sng" kern="0" dirty="0" smtClean="0">
                <a:solidFill>
                  <a:srgbClr val="000000"/>
                </a:solidFill>
                <a:latin typeface="Times New Roman" panose="02020603050405020304" pitchFamily="65" charset="-122"/>
                <a:ea typeface="宋体" panose="02010600030101010101" pitchFamily="2" charset="-122"/>
              </a:rPr>
              <a:t>按</a:t>
            </a:r>
            <a:r>
              <a:rPr lang="zh-CN" altLang="en-US" sz="1530" kern="0" dirty="0" smtClean="0">
                <a:solidFill>
                  <a:srgbClr val="000000"/>
                </a:solidFill>
                <a:latin typeface="Times New Roman" panose="02020603050405020304" pitchFamily="65" charset="-122"/>
                <a:ea typeface="宋体" panose="02010600030101010101" pitchFamily="2" charset="-122"/>
              </a:rPr>
              <a:t>(ān)装　    </a:t>
            </a:r>
            <a:r>
              <a:rPr lang="zh-CN" altLang="en-US" sz="1530" u="sng" kern="0" dirty="0" smtClean="0">
                <a:solidFill>
                  <a:srgbClr val="000000"/>
                </a:solidFill>
                <a:latin typeface="Times New Roman" panose="02020603050405020304" pitchFamily="65" charset="-122"/>
                <a:ea typeface="宋体" panose="02010600030101010101" pitchFamily="2" charset="-122"/>
              </a:rPr>
              <a:t>舐</a:t>
            </a:r>
            <a:r>
              <a:rPr lang="zh-CN" altLang="en-US" sz="1530" kern="0" dirty="0" smtClean="0">
                <a:solidFill>
                  <a:srgbClr val="000000"/>
                </a:solidFill>
                <a:latin typeface="Times New Roman" panose="02020603050405020304" pitchFamily="65" charset="-122"/>
                <a:ea typeface="宋体" panose="02010600030101010101" pitchFamily="2" charset="-122"/>
              </a:rPr>
              <a:t>(shì)犊情深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筵</a:t>
            </a:r>
            <a:r>
              <a:rPr lang="zh-CN" altLang="en-US" sz="1530" kern="0" dirty="0" smtClean="0">
                <a:solidFill>
                  <a:srgbClr val="000000"/>
                </a:solidFill>
                <a:latin typeface="Times New Roman" panose="02020603050405020304" pitchFamily="65" charset="-122"/>
                <a:ea typeface="宋体" panose="02010600030101010101" pitchFamily="2" charset="-122"/>
              </a:rPr>
              <a:t>(yán)席　    </a:t>
            </a:r>
            <a:r>
              <a:rPr lang="zh-CN" altLang="en-US" sz="1530" u="sng" kern="0" dirty="0" smtClean="0">
                <a:solidFill>
                  <a:srgbClr val="000000"/>
                </a:solidFill>
                <a:latin typeface="Times New Roman" panose="02020603050405020304" pitchFamily="65" charset="-122"/>
                <a:ea typeface="宋体" panose="02010600030101010101" pitchFamily="2" charset="-122"/>
              </a:rPr>
              <a:t>偌</a:t>
            </a:r>
            <a:r>
              <a:rPr lang="zh-CN" altLang="en-US" sz="1530" kern="0" dirty="0" smtClean="0">
                <a:solidFill>
                  <a:srgbClr val="000000"/>
                </a:solidFill>
                <a:latin typeface="Times New Roman" panose="02020603050405020304" pitchFamily="65" charset="-122"/>
                <a:ea typeface="宋体" panose="02010600030101010101" pitchFamily="2" charset="-122"/>
              </a:rPr>
              <a:t>(ruò)大　    </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(zháo)陆　　前</a:t>
            </a:r>
            <a:r>
              <a:rPr lang="zh-CN" altLang="en-US" sz="1530" u="sng" kern="0" dirty="0" smtClean="0">
                <a:solidFill>
                  <a:srgbClr val="000000"/>
                </a:solidFill>
                <a:latin typeface="Times New Roman" panose="02020603050405020304" pitchFamily="65" charset="-122"/>
                <a:ea typeface="宋体" panose="02010600030101010101" pitchFamily="2" charset="-122"/>
              </a:rPr>
              <a:t>倨</a:t>
            </a:r>
            <a:r>
              <a:rPr lang="zh-CN" altLang="en-US" sz="1530" kern="0" dirty="0" smtClean="0">
                <a:solidFill>
                  <a:srgbClr val="000000"/>
                </a:solidFill>
                <a:latin typeface="Times New Roman" panose="02020603050405020304" pitchFamily="65" charset="-122"/>
                <a:ea typeface="宋体" panose="02010600030101010101" pitchFamily="2" charset="-122"/>
              </a:rPr>
              <a:t>(jù)后恭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岿</a:t>
            </a:r>
            <a:r>
              <a:rPr lang="zh-CN" altLang="en-US" sz="1530" kern="0" dirty="0" smtClean="0">
                <a:solidFill>
                  <a:srgbClr val="000000"/>
                </a:solidFill>
                <a:latin typeface="Times New Roman" panose="02020603050405020304" pitchFamily="65" charset="-122"/>
                <a:ea typeface="宋体" panose="02010600030101010101" pitchFamily="2" charset="-122"/>
              </a:rPr>
              <a:t>(kuī)然　    </a:t>
            </a:r>
            <a:r>
              <a:rPr lang="zh-CN" altLang="en-US" sz="1530" u="sng" kern="0" dirty="0" smtClean="0">
                <a:solidFill>
                  <a:srgbClr val="000000"/>
                </a:solidFill>
                <a:latin typeface="Times New Roman" panose="02020603050405020304" pitchFamily="65" charset="-122"/>
                <a:ea typeface="宋体" panose="02010600030101010101" pitchFamily="2" charset="-122"/>
              </a:rPr>
              <a:t>毗</a:t>
            </a:r>
            <a:r>
              <a:rPr lang="zh-CN" altLang="en-US" sz="1530" kern="0" dirty="0" smtClean="0">
                <a:solidFill>
                  <a:srgbClr val="000000"/>
                </a:solidFill>
                <a:latin typeface="Times New Roman" panose="02020603050405020304" pitchFamily="65" charset="-122"/>
                <a:ea typeface="宋体" panose="02010600030101010101" pitchFamily="2" charset="-122"/>
              </a:rPr>
              <a:t>(pí)邻　　装</a:t>
            </a:r>
            <a:r>
              <a:rPr lang="zh-CN" altLang="en-US" sz="1530" u="sng" kern="0" dirty="0" smtClean="0">
                <a:solidFill>
                  <a:srgbClr val="000000"/>
                </a:solidFill>
                <a:latin typeface="Times New Roman" panose="02020603050405020304" pitchFamily="65" charset="-122"/>
                <a:ea typeface="宋体" panose="02010600030101010101" pitchFamily="2" charset="-122"/>
              </a:rPr>
              <a:t>帧</a:t>
            </a:r>
            <a:r>
              <a:rPr lang="zh-CN" altLang="en-US" sz="1530" kern="0" dirty="0" smtClean="0">
                <a:solidFill>
                  <a:srgbClr val="000000"/>
                </a:solidFill>
                <a:latin typeface="Times New Roman" panose="02020603050405020304" pitchFamily="65" charset="-122"/>
                <a:ea typeface="宋体" panose="02010600030101010101" pitchFamily="2" charset="-122"/>
              </a:rPr>
              <a:t>(zhēn)　    </a:t>
            </a:r>
            <a:r>
              <a:rPr lang="zh-CN" altLang="en-US" sz="1530" u="sng" kern="0" dirty="0" smtClean="0">
                <a:solidFill>
                  <a:srgbClr val="000000"/>
                </a:solidFill>
                <a:latin typeface="Times New Roman" panose="02020603050405020304" pitchFamily="65" charset="-122"/>
                <a:ea typeface="宋体" panose="02010600030101010101" pitchFamily="2" charset="-122"/>
              </a:rPr>
              <a:t>噤</a:t>
            </a:r>
            <a:r>
              <a:rPr lang="zh-CN" altLang="en-US" sz="1530" kern="0" dirty="0" smtClean="0">
                <a:solidFill>
                  <a:srgbClr val="000000"/>
                </a:solidFill>
                <a:latin typeface="Times New Roman" panose="02020603050405020304" pitchFamily="65" charset="-122"/>
                <a:ea typeface="宋体" panose="02010600030101010101" pitchFamily="2" charset="-122"/>
              </a:rPr>
              <a:t>(jìn)若寒蝉</a:t>
            </a:r>
            <a:endParaRPr lang="zh-CN" altLang="en-US" dirty="0"/>
          </a:p>
        </p:txBody>
      </p:sp>
      <p:sp>
        <p:nvSpPr>
          <p:cNvPr id="3" name="TextBox 2"/>
          <p:cNvSpPr txBox="1"/>
          <p:nvPr/>
        </p:nvSpPr>
        <p:spPr>
          <a:xfrm>
            <a:off x="53975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A.撕→厮。B.折shé,按→安。C.着zhuó。</a:t>
            </a:r>
            <a:endParaRPr lang="zh-CN" altLang="en-US" dirty="0"/>
          </a:p>
        </p:txBody>
      </p:sp>
      <p:sp>
        <p:nvSpPr>
          <p:cNvPr id="4" name="TextBox 2"/>
          <p:cNvSpPr txBox="1"/>
          <p:nvPr/>
        </p:nvSpPr>
        <p:spPr>
          <a:xfrm>
            <a:off x="539750" y="332610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易误选C。着,读zhuó时,有着力、着笔、着色等;读zháo时,有着凉、着火等。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4.(2015天津,1)下列词语中加点字的读音,全都正确的一组是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A.寂</a:t>
            </a:r>
            <a:r>
              <a:rPr lang="zh-CN" altLang="en-US" sz="1530" u="sng" kern="0" dirty="0" smtClean="0">
                <a:solidFill>
                  <a:srgbClr val="000000"/>
                </a:solidFill>
                <a:latin typeface="Times New Roman" panose="02020603050405020304" pitchFamily="65" charset="-122"/>
                <a:ea typeface="宋体" panose="02010600030101010101" pitchFamily="2" charset="-122"/>
              </a:rPr>
              <a:t>寥</a:t>
            </a:r>
            <a:r>
              <a:rPr lang="zh-CN" altLang="en-US" sz="1530" kern="0" dirty="0" smtClean="0">
                <a:solidFill>
                  <a:srgbClr val="000000"/>
                </a:solidFill>
                <a:latin typeface="Times New Roman" panose="02020603050405020304" pitchFamily="65" charset="-122"/>
                <a:ea typeface="宋体" panose="02010600030101010101" pitchFamily="2" charset="-122"/>
              </a:rPr>
              <a:t>(liáo)　　　　　　雾</a:t>
            </a:r>
            <a:r>
              <a:rPr lang="zh-CN" altLang="en-US" sz="1530" u="sng" kern="0" dirty="0" smtClean="0">
                <a:solidFill>
                  <a:srgbClr val="000000"/>
                </a:solidFill>
                <a:latin typeface="Times New Roman" panose="02020603050405020304" pitchFamily="65" charset="-122"/>
                <a:ea typeface="宋体" panose="02010600030101010101" pitchFamily="2" charset="-122"/>
              </a:rPr>
              <a:t>霾</a:t>
            </a:r>
            <a:r>
              <a:rPr lang="zh-CN" altLang="en-US" sz="1530" kern="0" dirty="0" smtClean="0">
                <a:solidFill>
                  <a:srgbClr val="000000"/>
                </a:solidFill>
                <a:latin typeface="Times New Roman" panose="02020603050405020304" pitchFamily="65" charset="-122"/>
                <a:ea typeface="宋体" panose="02010600030101010101" pitchFamily="2" charset="-122"/>
              </a:rPr>
              <a:t>(mái)</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瞋</a:t>
            </a:r>
            <a:r>
              <a:rPr lang="zh-CN" altLang="en-US" sz="1530" kern="0" dirty="0" smtClean="0">
                <a:solidFill>
                  <a:srgbClr val="000000"/>
                </a:solidFill>
                <a:latin typeface="Times New Roman" panose="02020603050405020304" pitchFamily="65" charset="-122"/>
                <a:ea typeface="宋体" panose="02010600030101010101" pitchFamily="2" charset="-122"/>
              </a:rPr>
              <a:t>(chēng)目　    </a:t>
            </a:r>
            <a:r>
              <a:rPr lang="zh-CN" altLang="en-US" sz="1530" u="sng" kern="0" dirty="0" smtClean="0">
                <a:solidFill>
                  <a:srgbClr val="000000"/>
                </a:solidFill>
                <a:latin typeface="Times New Roman" panose="02020603050405020304" pitchFamily="65" charset="-122"/>
                <a:ea typeface="宋体" panose="02010600030101010101" pitchFamily="2" charset="-122"/>
              </a:rPr>
              <a:t>潜</a:t>
            </a:r>
            <a:r>
              <a:rPr lang="zh-CN" altLang="en-US" sz="1530" kern="0" dirty="0" smtClean="0">
                <a:solidFill>
                  <a:srgbClr val="000000"/>
                </a:solidFill>
                <a:latin typeface="Times New Roman" panose="02020603050405020304" pitchFamily="65" charset="-122"/>
                <a:ea typeface="宋体" panose="02010600030101010101" pitchFamily="2" charset="-122"/>
              </a:rPr>
              <a:t>(qián)移默化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氛</a:t>
            </a:r>
            <a:r>
              <a:rPr lang="zh-CN" altLang="en-US" sz="1530" kern="0" dirty="0" smtClean="0">
                <a:solidFill>
                  <a:srgbClr val="000000"/>
                </a:solidFill>
                <a:latin typeface="Times New Roman" panose="02020603050405020304" pitchFamily="65" charset="-122"/>
                <a:ea typeface="宋体" panose="02010600030101010101" pitchFamily="2" charset="-122"/>
              </a:rPr>
              <a:t>(fēn)围　　吝</a:t>
            </a:r>
            <a:r>
              <a:rPr lang="zh-CN" altLang="en-US" sz="1530" u="sng" kern="0" dirty="0" smtClean="0">
                <a:solidFill>
                  <a:srgbClr val="000000"/>
                </a:solidFill>
                <a:latin typeface="Times New Roman" panose="02020603050405020304" pitchFamily="65" charset="-122"/>
                <a:ea typeface="宋体" panose="02010600030101010101" pitchFamily="2" charset="-122"/>
              </a:rPr>
              <a:t>啬</a:t>
            </a:r>
            <a:r>
              <a:rPr lang="zh-CN" altLang="en-US" sz="1530" kern="0" dirty="0" smtClean="0">
                <a:solidFill>
                  <a:srgbClr val="000000"/>
                </a:solidFill>
                <a:latin typeface="Times New Roman" panose="02020603050405020304" pitchFamily="65" charset="-122"/>
                <a:ea typeface="宋体" panose="02010600030101010101" pitchFamily="2" charset="-122"/>
              </a:rPr>
              <a:t>(sè)</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熹</a:t>
            </a:r>
            <a:r>
              <a:rPr lang="zh-CN" altLang="en-US" sz="1530" kern="0" dirty="0" smtClean="0">
                <a:solidFill>
                  <a:srgbClr val="000000"/>
                </a:solidFill>
                <a:latin typeface="Times New Roman" panose="02020603050405020304" pitchFamily="65" charset="-122"/>
                <a:ea typeface="宋体" panose="02010600030101010101" pitchFamily="2" charset="-122"/>
              </a:rPr>
              <a:t>(xī)微　    </a:t>
            </a:r>
            <a:r>
              <a:rPr lang="zh-CN" altLang="en-US" sz="1530" u="sng" kern="0" dirty="0" smtClean="0">
                <a:solidFill>
                  <a:srgbClr val="000000"/>
                </a:solidFill>
                <a:latin typeface="Times New Roman" panose="02020603050405020304" pitchFamily="65" charset="-122"/>
                <a:ea typeface="宋体" panose="02010600030101010101" pitchFamily="2" charset="-122"/>
              </a:rPr>
              <a:t>束</a:t>
            </a:r>
            <a:r>
              <a:rPr lang="zh-CN" altLang="en-US" sz="1530" kern="0" dirty="0" smtClean="0">
                <a:solidFill>
                  <a:srgbClr val="000000"/>
                </a:solidFill>
                <a:latin typeface="Times New Roman" panose="02020603050405020304" pitchFamily="65" charset="-122"/>
                <a:ea typeface="宋体" panose="02010600030101010101" pitchFamily="2" charset="-122"/>
              </a:rPr>
              <a:t>(shù)之高阁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C.发</a:t>
            </a:r>
            <a:r>
              <a:rPr lang="zh-CN" altLang="en-US" sz="1530" u="sng" kern="0" dirty="0" smtClean="0">
                <a:solidFill>
                  <a:srgbClr val="000000"/>
                </a:solidFill>
                <a:latin typeface="Times New Roman" panose="02020603050405020304" pitchFamily="65" charset="-122"/>
                <a:ea typeface="宋体" panose="02010600030101010101" pitchFamily="2" charset="-122"/>
              </a:rPr>
              <a:t>酵</a:t>
            </a:r>
            <a:r>
              <a:rPr lang="zh-CN" altLang="en-US" sz="1530" kern="0" dirty="0" smtClean="0">
                <a:solidFill>
                  <a:srgbClr val="000000"/>
                </a:solidFill>
                <a:latin typeface="Times New Roman" panose="02020603050405020304" pitchFamily="65" charset="-122"/>
                <a:ea typeface="宋体" panose="02010600030101010101" pitchFamily="2" charset="-122"/>
              </a:rPr>
              <a:t>(jiào)　　徘</a:t>
            </a:r>
            <a:r>
              <a:rPr lang="zh-CN" altLang="en-US" sz="1530" u="sng" kern="0" dirty="0" smtClean="0">
                <a:solidFill>
                  <a:srgbClr val="000000"/>
                </a:solidFill>
                <a:latin typeface="Times New Roman" panose="02020603050405020304" pitchFamily="65" charset="-122"/>
                <a:ea typeface="宋体" panose="02010600030101010101" pitchFamily="2" charset="-122"/>
              </a:rPr>
              <a:t>徊</a:t>
            </a:r>
            <a:r>
              <a:rPr lang="zh-CN" altLang="en-US" sz="1530" kern="0" dirty="0" smtClean="0">
                <a:solidFill>
                  <a:srgbClr val="000000"/>
                </a:solidFill>
                <a:latin typeface="Times New Roman" panose="02020603050405020304" pitchFamily="65" charset="-122"/>
                <a:ea typeface="宋体" panose="02010600030101010101" pitchFamily="2" charset="-122"/>
              </a:rPr>
              <a:t>(huái)</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滂</a:t>
            </a:r>
            <a:r>
              <a:rPr lang="zh-CN" altLang="en-US" sz="1530" kern="0" dirty="0" smtClean="0">
                <a:solidFill>
                  <a:srgbClr val="000000"/>
                </a:solidFill>
                <a:latin typeface="Times New Roman" panose="02020603050405020304" pitchFamily="65" charset="-122"/>
                <a:ea typeface="宋体" panose="02010600030101010101" pitchFamily="2" charset="-122"/>
              </a:rPr>
              <a:t>(pāng)沱　　叱</a:t>
            </a:r>
            <a:r>
              <a:rPr lang="zh-CN" altLang="en-US" sz="1530" u="sng" kern="0" dirty="0" smtClean="0">
                <a:solidFill>
                  <a:srgbClr val="000000"/>
                </a:solidFill>
                <a:latin typeface="Times New Roman" panose="02020603050405020304" pitchFamily="65" charset="-122"/>
                <a:ea typeface="宋体" panose="02010600030101010101" pitchFamily="2" charset="-122"/>
              </a:rPr>
              <a:t>咤</a:t>
            </a:r>
            <a:r>
              <a:rPr lang="zh-CN" altLang="en-US" sz="1530" kern="0" dirty="0" smtClean="0">
                <a:solidFill>
                  <a:srgbClr val="000000"/>
                </a:solidFill>
                <a:latin typeface="Times New Roman" panose="02020603050405020304" pitchFamily="65" charset="-122"/>
                <a:ea typeface="宋体" panose="02010600030101010101" pitchFamily="2" charset="-122"/>
              </a:rPr>
              <a:t>(chà)风云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模</a:t>
            </a:r>
            <a:r>
              <a:rPr lang="zh-CN" altLang="en-US" sz="1530" kern="0" dirty="0" smtClean="0">
                <a:solidFill>
                  <a:srgbClr val="000000"/>
                </a:solidFill>
                <a:latin typeface="Times New Roman" panose="02020603050405020304" pitchFamily="65" charset="-122"/>
                <a:ea typeface="宋体" panose="02010600030101010101" pitchFamily="2" charset="-122"/>
              </a:rPr>
              <a:t>(mó)板　    </a:t>
            </a:r>
            <a:r>
              <a:rPr lang="zh-CN" altLang="en-US" sz="1530" u="sng" kern="0" dirty="0" smtClean="0">
                <a:solidFill>
                  <a:srgbClr val="000000"/>
                </a:solidFill>
                <a:latin typeface="Times New Roman" panose="02020603050405020304" pitchFamily="65" charset="-122"/>
                <a:ea typeface="宋体" panose="02010600030101010101" pitchFamily="2" charset="-122"/>
              </a:rPr>
              <a:t>怯</a:t>
            </a:r>
            <a:r>
              <a:rPr lang="zh-CN" altLang="en-US" sz="1530" kern="0" dirty="0" smtClean="0">
                <a:solidFill>
                  <a:srgbClr val="000000"/>
                </a:solidFill>
                <a:latin typeface="Times New Roman" panose="02020603050405020304" pitchFamily="65" charset="-122"/>
                <a:ea typeface="宋体" panose="02010600030101010101" pitchFamily="2" charset="-122"/>
              </a:rPr>
              <a:t>(qiè)懦</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签</a:t>
            </a:r>
            <a:r>
              <a:rPr lang="zh-CN" altLang="en-US" sz="1530" kern="0" dirty="0" smtClean="0">
                <a:solidFill>
                  <a:srgbClr val="000000"/>
                </a:solidFill>
                <a:latin typeface="Times New Roman" panose="02020603050405020304" pitchFamily="65" charset="-122"/>
                <a:ea typeface="宋体" panose="02010600030101010101" pitchFamily="2" charset="-122"/>
              </a:rPr>
              <a:t>(qiān)署　　断壁颓</a:t>
            </a:r>
            <a:r>
              <a:rPr lang="zh-CN" altLang="en-US" sz="1530" u="sng" kern="0" dirty="0" smtClean="0">
                <a:solidFill>
                  <a:srgbClr val="000000"/>
                </a:solidFill>
                <a:latin typeface="Times New Roman" panose="02020603050405020304" pitchFamily="65" charset="-122"/>
                <a:ea typeface="宋体" panose="02010600030101010101" pitchFamily="2" charset="-122"/>
              </a:rPr>
              <a:t>垣</a:t>
            </a:r>
            <a:r>
              <a:rPr lang="zh-CN" altLang="en-US" sz="1530" kern="0" dirty="0" smtClean="0">
                <a:solidFill>
                  <a:srgbClr val="000000"/>
                </a:solidFill>
                <a:latin typeface="Times New Roman" panose="02020603050405020304" pitchFamily="65" charset="-122"/>
                <a:ea typeface="宋体" panose="02010600030101010101" pitchFamily="2" charset="-122"/>
              </a:rPr>
              <a:t>(yuán)</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A.瞋chēn。C.咤zhà。D.模mú。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5.(2015重庆,1)下列词语中,字形和加点字的读音全都正确的一组是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A.亲和力　声名鹊起　闹</a:t>
            </a:r>
            <a:r>
              <a:rPr lang="zh-CN" altLang="en-US" sz="1530" u="sng" kern="0" dirty="0" smtClean="0">
                <a:solidFill>
                  <a:srgbClr val="000000"/>
                </a:solidFill>
                <a:latin typeface="Times New Roman" panose="02020603050405020304" pitchFamily="65" charset="-122"/>
                <a:ea typeface="宋体" panose="02010600030101010101" pitchFamily="2" charset="-122"/>
              </a:rPr>
              <a:t>别</a:t>
            </a:r>
            <a:r>
              <a:rPr lang="zh-CN" altLang="en-US" sz="1530" kern="0" dirty="0" smtClean="0">
                <a:solidFill>
                  <a:srgbClr val="000000"/>
                </a:solidFill>
                <a:latin typeface="Times New Roman" panose="02020603050405020304" pitchFamily="65" charset="-122"/>
                <a:ea typeface="宋体" panose="02010600030101010101" pitchFamily="2" charset="-122"/>
              </a:rPr>
              <a:t>(biè)扭　    </a:t>
            </a:r>
            <a:r>
              <a:rPr lang="zh-CN" altLang="en-US" sz="1530" u="sng" kern="0" dirty="0" smtClean="0">
                <a:solidFill>
                  <a:srgbClr val="000000"/>
                </a:solidFill>
                <a:latin typeface="Times New Roman" panose="02020603050405020304" pitchFamily="65" charset="-122"/>
                <a:ea typeface="宋体" panose="02010600030101010101" pitchFamily="2" charset="-122"/>
              </a:rPr>
              <a:t>称</a:t>
            </a:r>
            <a:r>
              <a:rPr lang="zh-CN" altLang="en-US" sz="1530" kern="0" dirty="0" smtClean="0">
                <a:solidFill>
                  <a:srgbClr val="000000"/>
                </a:solidFill>
                <a:latin typeface="Times New Roman" panose="02020603050405020304" pitchFamily="65" charset="-122"/>
                <a:ea typeface="宋体" panose="02010600030101010101" pitchFamily="2" charset="-122"/>
              </a:rPr>
              <a:t>(chēng)心如意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B.倒胃口　　皇天后土　    </a:t>
            </a:r>
            <a:r>
              <a:rPr lang="zh-CN" altLang="en-US" sz="1530" u="sng" kern="0" dirty="0" smtClean="0">
                <a:solidFill>
                  <a:srgbClr val="000000"/>
                </a:solidFill>
                <a:latin typeface="Times New Roman" panose="02020603050405020304" pitchFamily="65" charset="-122"/>
                <a:ea typeface="宋体" panose="02010600030101010101" pitchFamily="2" charset="-122"/>
              </a:rPr>
              <a:t>瞭</a:t>
            </a:r>
            <a:r>
              <a:rPr lang="zh-CN" altLang="en-US" sz="1530" kern="0" dirty="0" smtClean="0">
                <a:solidFill>
                  <a:srgbClr val="000000"/>
                </a:solidFill>
                <a:latin typeface="Times New Roman" panose="02020603050405020304" pitchFamily="65" charset="-122"/>
                <a:ea typeface="宋体" panose="02010600030101010101" pitchFamily="2" charset="-122"/>
              </a:rPr>
              <a:t>(liǎo)望哨　　金蝉脱</a:t>
            </a:r>
            <a:r>
              <a:rPr lang="zh-CN" altLang="en-US" sz="1530" u="sng" kern="0" dirty="0" smtClean="0">
                <a:solidFill>
                  <a:srgbClr val="000000"/>
                </a:solidFill>
                <a:latin typeface="Times New Roman" panose="02020603050405020304" pitchFamily="65" charset="-122"/>
                <a:ea typeface="宋体" panose="02010600030101010101" pitchFamily="2" charset="-122"/>
              </a:rPr>
              <a:t>壳</a:t>
            </a:r>
            <a:r>
              <a:rPr lang="zh-CN" altLang="en-US" sz="1530" kern="0" dirty="0" smtClean="0">
                <a:solidFill>
                  <a:srgbClr val="000000"/>
                </a:solidFill>
                <a:latin typeface="Times New Roman" panose="02020603050405020304" pitchFamily="65" charset="-122"/>
                <a:ea typeface="宋体" panose="02010600030101010101" pitchFamily="2" charset="-122"/>
              </a:rPr>
              <a:t>(qiào)</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C.哈蜜瓜　　明眸皓齿　    </a:t>
            </a:r>
            <a:r>
              <a:rPr lang="zh-CN" altLang="en-US" sz="1530" u="sng" kern="0" dirty="0" smtClean="0">
                <a:solidFill>
                  <a:srgbClr val="000000"/>
                </a:solidFill>
                <a:latin typeface="Times New Roman" panose="02020603050405020304" pitchFamily="65" charset="-122"/>
                <a:ea typeface="宋体" panose="02010600030101010101" pitchFamily="2" charset="-122"/>
              </a:rPr>
              <a:t>撑</a:t>
            </a:r>
            <a:r>
              <a:rPr lang="zh-CN" altLang="en-US" sz="1530" kern="0" dirty="0" smtClean="0">
                <a:solidFill>
                  <a:srgbClr val="000000"/>
                </a:solidFill>
                <a:latin typeface="Times New Roman" panose="02020603050405020304" pitchFamily="65" charset="-122"/>
                <a:ea typeface="宋体" panose="02010600030101010101" pitchFamily="2" charset="-122"/>
              </a:rPr>
              <a:t>(chēng)场面　    </a:t>
            </a:r>
            <a:r>
              <a:rPr lang="zh-CN" altLang="en-US" sz="1530" u="sng" kern="0" dirty="0" smtClean="0">
                <a:solidFill>
                  <a:srgbClr val="000000"/>
                </a:solidFill>
                <a:latin typeface="Times New Roman" panose="02020603050405020304" pitchFamily="65" charset="-122"/>
                <a:ea typeface="宋体" panose="02010600030101010101" pitchFamily="2" charset="-122"/>
              </a:rPr>
              <a:t>姹</a:t>
            </a:r>
            <a:r>
              <a:rPr lang="zh-CN" altLang="en-US" sz="1530" kern="0" dirty="0" smtClean="0">
                <a:solidFill>
                  <a:srgbClr val="000000"/>
                </a:solidFill>
                <a:latin typeface="Times New Roman" panose="02020603050405020304" pitchFamily="65" charset="-122"/>
                <a:ea typeface="宋体" panose="02010600030101010101" pitchFamily="2" charset="-122"/>
              </a:rPr>
              <a:t>(chà)紫嫣红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D.敞篷车　　异彩纷呈　    </a:t>
            </a:r>
            <a:r>
              <a:rPr lang="zh-CN" altLang="en-US" sz="1530" u="sng" kern="0" dirty="0" smtClean="0">
                <a:solidFill>
                  <a:srgbClr val="000000"/>
                </a:solidFill>
                <a:latin typeface="Times New Roman" panose="02020603050405020304" pitchFamily="65" charset="-122"/>
                <a:ea typeface="宋体" panose="02010600030101010101" pitchFamily="2" charset="-122"/>
              </a:rPr>
              <a:t>差</a:t>
            </a:r>
            <a:r>
              <a:rPr lang="zh-CN" altLang="en-US" sz="1530" kern="0" dirty="0" smtClean="0">
                <a:solidFill>
                  <a:srgbClr val="000000"/>
                </a:solidFill>
                <a:latin typeface="Times New Roman" panose="02020603050405020304" pitchFamily="65" charset="-122"/>
                <a:ea typeface="宋体" panose="02010600030101010101" pitchFamily="2" charset="-122"/>
              </a:rPr>
              <a:t>(chà)不多　　白雪皑</a:t>
            </a:r>
            <a:r>
              <a:rPr lang="zh-CN" altLang="en-US" sz="1530" u="sng" kern="0" dirty="0" smtClean="0">
                <a:solidFill>
                  <a:srgbClr val="000000"/>
                </a:solidFill>
                <a:latin typeface="Times New Roman" panose="02020603050405020304" pitchFamily="65" charset="-122"/>
                <a:ea typeface="宋体" panose="02010600030101010101" pitchFamily="2" charset="-122"/>
              </a:rPr>
              <a:t>皑</a:t>
            </a:r>
            <a:r>
              <a:rPr lang="zh-CN" altLang="en-US" sz="1530" kern="0" dirty="0" smtClean="0">
                <a:solidFill>
                  <a:srgbClr val="000000"/>
                </a:solidFill>
                <a:latin typeface="Times New Roman" panose="02020603050405020304" pitchFamily="65" charset="-122"/>
                <a:ea typeface="宋体" panose="02010600030101010101" pitchFamily="2" charset="-122"/>
              </a:rPr>
              <a:t>(ái)</a:t>
            </a:r>
            <a:endParaRPr lang="zh-CN" altLang="en-US" dirty="0"/>
          </a:p>
        </p:txBody>
      </p:sp>
      <p:sp>
        <p:nvSpPr>
          <p:cNvPr id="3" name="TextBox 2"/>
          <p:cNvSpPr txBox="1"/>
          <p:nvPr/>
        </p:nvSpPr>
        <p:spPr>
          <a:xfrm>
            <a:off x="539750" y="284876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A.称chèn。B.瞭liào。C.蜜→密。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6.(2015湖北,1)下列各组词语中,加点字的注音全都正确的一组是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缜</a:t>
            </a:r>
            <a:r>
              <a:rPr lang="zh-CN" altLang="en-US" sz="1530" kern="0" dirty="0" smtClean="0">
                <a:solidFill>
                  <a:srgbClr val="000000"/>
                </a:solidFill>
                <a:latin typeface="Times New Roman" panose="02020603050405020304" pitchFamily="65" charset="-122"/>
                <a:ea typeface="宋体" panose="02010600030101010101" pitchFamily="2" charset="-122"/>
              </a:rPr>
              <a:t>(shèn)密　　　　　　感</a:t>
            </a:r>
            <a:r>
              <a:rPr lang="zh-CN" altLang="en-US" sz="1530" u="sng" kern="0" dirty="0" smtClean="0">
                <a:solidFill>
                  <a:srgbClr val="000000"/>
                </a:solidFill>
                <a:latin typeface="Times New Roman" panose="02020603050405020304" pitchFamily="65" charset="-122"/>
                <a:ea typeface="宋体" panose="02010600030101010101" pitchFamily="2" charset="-122"/>
              </a:rPr>
              <a:t>喟</a:t>
            </a:r>
            <a:r>
              <a:rPr lang="zh-CN" altLang="en-US" sz="1530" kern="0" dirty="0" smtClean="0">
                <a:solidFill>
                  <a:srgbClr val="000000"/>
                </a:solidFill>
                <a:latin typeface="Times New Roman" panose="02020603050405020304" pitchFamily="65" charset="-122"/>
                <a:ea typeface="宋体" panose="02010600030101010101" pitchFamily="2" charset="-122"/>
              </a:rPr>
              <a:t>(kuì)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紫蔷</a:t>
            </a:r>
            <a:r>
              <a:rPr lang="zh-CN" altLang="en-US" sz="1530" u="sng" kern="0" dirty="0" smtClean="0">
                <a:solidFill>
                  <a:srgbClr val="000000"/>
                </a:solidFill>
                <a:latin typeface="Times New Roman" panose="02020603050405020304" pitchFamily="65" charset="-122"/>
                <a:ea typeface="宋体" panose="02010600030101010101" pitchFamily="2" charset="-122"/>
              </a:rPr>
              <a:t>薇</a:t>
            </a:r>
            <a:r>
              <a:rPr lang="zh-CN" altLang="en-US" sz="1530" kern="0" dirty="0" smtClean="0">
                <a:solidFill>
                  <a:srgbClr val="000000"/>
                </a:solidFill>
                <a:latin typeface="Times New Roman" panose="02020603050405020304" pitchFamily="65" charset="-122"/>
                <a:ea typeface="宋体" panose="02010600030101010101" pitchFamily="2" charset="-122"/>
              </a:rPr>
              <a:t>(wēi)　　暗香</a:t>
            </a:r>
            <a:r>
              <a:rPr lang="zh-CN" altLang="en-US" sz="1530" u="sng" kern="0" dirty="0" smtClean="0">
                <a:solidFill>
                  <a:srgbClr val="000000"/>
                </a:solidFill>
                <a:latin typeface="Times New Roman" panose="02020603050405020304" pitchFamily="65" charset="-122"/>
                <a:ea typeface="宋体" panose="02010600030101010101" pitchFamily="2" charset="-122"/>
              </a:rPr>
              <a:t>盈</a:t>
            </a:r>
            <a:r>
              <a:rPr lang="zh-CN" altLang="en-US" sz="1530" kern="0" dirty="0" smtClean="0">
                <a:solidFill>
                  <a:srgbClr val="000000"/>
                </a:solidFill>
                <a:latin typeface="Times New Roman" panose="02020603050405020304" pitchFamily="65" charset="-122"/>
                <a:ea typeface="宋体" panose="02010600030101010101" pitchFamily="2" charset="-122"/>
              </a:rPr>
              <a:t>(yíng)袖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镶</a:t>
            </a:r>
            <a:r>
              <a:rPr lang="zh-CN" altLang="en-US" sz="1530" kern="0" dirty="0" smtClean="0">
                <a:solidFill>
                  <a:srgbClr val="000000"/>
                </a:solidFill>
                <a:latin typeface="Times New Roman" panose="02020603050405020304" pitchFamily="65" charset="-122"/>
                <a:ea typeface="宋体" panose="02010600030101010101" pitchFamily="2" charset="-122"/>
              </a:rPr>
              <a:t>(xiāng)嵌　　驰</a:t>
            </a:r>
            <a:r>
              <a:rPr lang="zh-CN" altLang="en-US" sz="1530" u="sng" kern="0" dirty="0" smtClean="0">
                <a:solidFill>
                  <a:srgbClr val="000000"/>
                </a:solidFill>
                <a:latin typeface="Times New Roman" panose="02020603050405020304" pitchFamily="65" charset="-122"/>
                <a:ea typeface="宋体" panose="02010600030101010101" pitchFamily="2" charset="-122"/>
              </a:rPr>
              <a:t>骋</a:t>
            </a:r>
            <a:r>
              <a:rPr lang="zh-CN" altLang="en-US" sz="1530" kern="0" dirty="0" smtClean="0">
                <a:solidFill>
                  <a:srgbClr val="000000"/>
                </a:solidFill>
                <a:latin typeface="Times New Roman" panose="02020603050405020304" pitchFamily="65" charset="-122"/>
                <a:ea typeface="宋体" panose="02010600030101010101" pitchFamily="2" charset="-122"/>
              </a:rPr>
              <a:t>(chěng)</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栀</a:t>
            </a:r>
            <a:r>
              <a:rPr lang="zh-CN" altLang="en-US" sz="1530" kern="0" dirty="0" smtClean="0">
                <a:solidFill>
                  <a:srgbClr val="000000"/>
                </a:solidFill>
                <a:latin typeface="Times New Roman" panose="02020603050405020304" pitchFamily="65" charset="-122"/>
                <a:ea typeface="宋体" panose="02010600030101010101" pitchFamily="2" charset="-122"/>
              </a:rPr>
              <a:t>(zhī)子花　　逸兴</a:t>
            </a:r>
            <a:r>
              <a:rPr lang="zh-CN" altLang="en-US" sz="1530" u="sng" kern="0" dirty="0" smtClean="0">
                <a:solidFill>
                  <a:srgbClr val="000000"/>
                </a:solidFill>
                <a:latin typeface="Times New Roman" panose="02020603050405020304" pitchFamily="65" charset="-122"/>
                <a:ea typeface="宋体" panose="02010600030101010101" pitchFamily="2" charset="-122"/>
              </a:rPr>
              <a:t>遄</a:t>
            </a:r>
            <a:r>
              <a:rPr lang="zh-CN" altLang="en-US" sz="1530" kern="0" dirty="0" smtClean="0">
                <a:solidFill>
                  <a:srgbClr val="000000"/>
                </a:solidFill>
                <a:latin typeface="Times New Roman" panose="02020603050405020304" pitchFamily="65" charset="-122"/>
                <a:ea typeface="宋体" panose="02010600030101010101" pitchFamily="2" charset="-122"/>
              </a:rPr>
              <a:t>(chuán)飞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C.热</a:t>
            </a:r>
            <a:r>
              <a:rPr lang="zh-CN" altLang="en-US" sz="1530" u="sng" kern="0" dirty="0" smtClean="0">
                <a:solidFill>
                  <a:srgbClr val="000000"/>
                </a:solidFill>
                <a:latin typeface="Times New Roman" panose="02020603050405020304" pitchFamily="65" charset="-122"/>
                <a:ea typeface="宋体" panose="02010600030101010101" pitchFamily="2" charset="-122"/>
              </a:rPr>
              <a:t>忱</a:t>
            </a:r>
            <a:r>
              <a:rPr lang="zh-CN" altLang="en-US" sz="1530" kern="0" dirty="0" smtClean="0">
                <a:solidFill>
                  <a:srgbClr val="000000"/>
                </a:solidFill>
                <a:latin typeface="Times New Roman" panose="02020603050405020304" pitchFamily="65" charset="-122"/>
                <a:ea typeface="宋体" panose="02010600030101010101" pitchFamily="2" charset="-122"/>
              </a:rPr>
              <a:t>(chén)　    </a:t>
            </a:r>
            <a:r>
              <a:rPr lang="zh-CN" altLang="en-US" sz="1530" u="sng" kern="0" dirty="0" smtClean="0">
                <a:solidFill>
                  <a:srgbClr val="000000"/>
                </a:solidFill>
                <a:latin typeface="Times New Roman" panose="02020603050405020304" pitchFamily="65" charset="-122"/>
                <a:ea typeface="宋体" panose="02010600030101010101" pitchFamily="2" charset="-122"/>
              </a:rPr>
              <a:t>别</a:t>
            </a:r>
            <a:r>
              <a:rPr lang="zh-CN" altLang="en-US" sz="1530" kern="0" dirty="0" smtClean="0">
                <a:solidFill>
                  <a:srgbClr val="000000"/>
                </a:solidFill>
                <a:latin typeface="Times New Roman" panose="02020603050405020304" pitchFamily="65" charset="-122"/>
                <a:ea typeface="宋体" panose="02010600030101010101" pitchFamily="2" charset="-122"/>
              </a:rPr>
              <a:t>(bié)扭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康乃</a:t>
            </a:r>
            <a:r>
              <a:rPr lang="zh-CN" altLang="en-US" sz="1530" u="sng" kern="0" dirty="0" smtClean="0">
                <a:solidFill>
                  <a:srgbClr val="000000"/>
                </a:solidFill>
                <a:latin typeface="Times New Roman" panose="02020603050405020304" pitchFamily="65" charset="-122"/>
                <a:ea typeface="宋体" panose="02010600030101010101" pitchFamily="2" charset="-122"/>
              </a:rPr>
              <a:t>馨</a:t>
            </a:r>
            <a:r>
              <a:rPr lang="zh-CN" altLang="en-US" sz="1530" kern="0" dirty="0" smtClean="0">
                <a:solidFill>
                  <a:srgbClr val="000000"/>
                </a:solidFill>
                <a:latin typeface="Times New Roman" panose="02020603050405020304" pitchFamily="65" charset="-122"/>
                <a:ea typeface="宋体" panose="02010600030101010101" pitchFamily="2" charset="-122"/>
              </a:rPr>
              <a:t>(xīn)　　积微成</a:t>
            </a:r>
            <a:r>
              <a:rPr lang="zh-CN" altLang="en-US" sz="1530" u="sng" kern="0" dirty="0" smtClean="0">
                <a:solidFill>
                  <a:srgbClr val="000000"/>
                </a:solidFill>
                <a:latin typeface="Times New Roman" panose="02020603050405020304" pitchFamily="65" charset="-122"/>
                <a:ea typeface="宋体" panose="02010600030101010101" pitchFamily="2" charset="-122"/>
              </a:rPr>
              <a:t>著</a:t>
            </a:r>
            <a:r>
              <a:rPr lang="zh-CN" altLang="en-US" sz="1530" kern="0" dirty="0" smtClean="0">
                <a:solidFill>
                  <a:srgbClr val="000000"/>
                </a:solidFill>
                <a:latin typeface="Times New Roman" panose="02020603050405020304" pitchFamily="65" charset="-122"/>
                <a:ea typeface="宋体" panose="02010600030101010101" pitchFamily="2" charset="-122"/>
              </a:rPr>
              <a:t>(zhù)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D.菜</a:t>
            </a:r>
            <a:r>
              <a:rPr lang="zh-CN" altLang="en-US" sz="1530" u="sng" kern="0" dirty="0" smtClean="0">
                <a:solidFill>
                  <a:srgbClr val="000000"/>
                </a:solidFill>
                <a:latin typeface="Times New Roman" panose="02020603050405020304" pitchFamily="65" charset="-122"/>
                <a:ea typeface="宋体" panose="02010600030101010101" pitchFamily="2" charset="-122"/>
              </a:rPr>
              <a:t>肴</a:t>
            </a:r>
            <a:r>
              <a:rPr lang="zh-CN" altLang="en-US" sz="1530" kern="0" dirty="0" smtClean="0">
                <a:solidFill>
                  <a:srgbClr val="000000"/>
                </a:solidFill>
                <a:latin typeface="Times New Roman" panose="02020603050405020304" pitchFamily="65" charset="-122"/>
                <a:ea typeface="宋体" panose="02010600030101010101" pitchFamily="2" charset="-122"/>
              </a:rPr>
              <a:t>(yáo)　    </a:t>
            </a:r>
            <a:r>
              <a:rPr lang="zh-CN" altLang="en-US" sz="1530" u="sng" kern="0" dirty="0" smtClean="0">
                <a:solidFill>
                  <a:srgbClr val="000000"/>
                </a:solidFill>
                <a:latin typeface="Times New Roman" panose="02020603050405020304" pitchFamily="65" charset="-122"/>
                <a:ea typeface="宋体" panose="02010600030101010101" pitchFamily="2" charset="-122"/>
              </a:rPr>
              <a:t>酣</a:t>
            </a:r>
            <a:r>
              <a:rPr lang="zh-CN" altLang="en-US" sz="1530" kern="0" dirty="0" smtClean="0">
                <a:solidFill>
                  <a:srgbClr val="000000"/>
                </a:solidFill>
                <a:latin typeface="Times New Roman" panose="02020603050405020304" pitchFamily="65" charset="-122"/>
                <a:ea typeface="宋体" panose="02010600030101010101" pitchFamily="2" charset="-122"/>
              </a:rPr>
              <a:t>(hān)畅</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蒲</a:t>
            </a:r>
            <a:r>
              <a:rPr lang="zh-CN" altLang="en-US" sz="1530" kern="0" dirty="0" smtClean="0">
                <a:solidFill>
                  <a:srgbClr val="000000"/>
                </a:solidFill>
                <a:latin typeface="Times New Roman" panose="02020603050405020304" pitchFamily="65" charset="-122"/>
                <a:ea typeface="宋体" panose="02010600030101010101" pitchFamily="2" charset="-122"/>
              </a:rPr>
              <a:t>(pú)公英　　春风</a:t>
            </a:r>
            <a:r>
              <a:rPr lang="zh-CN" altLang="en-US" sz="1530" u="sng" kern="0" dirty="0" smtClean="0">
                <a:solidFill>
                  <a:srgbClr val="000000"/>
                </a:solidFill>
                <a:latin typeface="Times New Roman" panose="02020603050405020304" pitchFamily="65" charset="-122"/>
                <a:ea typeface="宋体" panose="02010600030101010101" pitchFamily="2" charset="-122"/>
              </a:rPr>
              <a:t>拂</a:t>
            </a:r>
            <a:r>
              <a:rPr lang="zh-CN" altLang="en-US" sz="1530" kern="0" dirty="0" smtClean="0">
                <a:solidFill>
                  <a:srgbClr val="000000"/>
                </a:solidFill>
                <a:latin typeface="Times New Roman" panose="02020603050405020304" pitchFamily="65" charset="-122"/>
                <a:ea typeface="宋体" panose="02010600030101010101" pitchFamily="2" charset="-122"/>
              </a:rPr>
              <a:t>(fó)面</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A.缜zhěn。C.别biè。D.拂fú。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7.(2015广东,1)下列词语中加点的字,每对读音</a:t>
            </a:r>
            <a:r>
              <a:rPr lang="zh-CN" altLang="en-US" sz="1530" u="sng" kern="0" dirty="0" smtClean="0">
                <a:solidFill>
                  <a:srgbClr val="000000"/>
                </a:solidFill>
                <a:latin typeface="Times New Roman" panose="02020603050405020304" pitchFamily="65" charset="-122"/>
                <a:ea typeface="宋体" panose="02010600030101010101" pitchFamily="2" charset="-122"/>
              </a:rPr>
              <a:t>都不相同</a:t>
            </a:r>
            <a:r>
              <a:rPr lang="zh-CN" altLang="en-US" sz="1530" kern="0" dirty="0" smtClean="0">
                <a:solidFill>
                  <a:srgbClr val="000000"/>
                </a:solidFill>
                <a:latin typeface="Times New Roman" panose="02020603050405020304" pitchFamily="65" charset="-122"/>
                <a:ea typeface="宋体" panose="02010600030101010101" pitchFamily="2" charset="-122"/>
              </a:rPr>
              <a:t>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棱</a:t>
            </a:r>
            <a:r>
              <a:rPr lang="zh-CN" altLang="en-US" sz="1530" kern="0" dirty="0" smtClean="0">
                <a:solidFill>
                  <a:srgbClr val="000000"/>
                </a:solidFill>
                <a:latin typeface="Times New Roman" panose="02020603050405020304" pitchFamily="65" charset="-122"/>
                <a:ea typeface="宋体" panose="02010600030101010101" pitchFamily="2" charset="-122"/>
              </a:rPr>
              <a:t>角/</a:t>
            </a:r>
            <a:r>
              <a:rPr lang="zh-CN" altLang="en-US" sz="1530" u="sng" kern="0" dirty="0" smtClean="0">
                <a:solidFill>
                  <a:srgbClr val="000000"/>
                </a:solidFill>
                <a:latin typeface="Times New Roman" panose="02020603050405020304" pitchFamily="65" charset="-122"/>
                <a:ea typeface="宋体" panose="02010600030101010101" pitchFamily="2" charset="-122"/>
              </a:rPr>
              <a:t>菱</a:t>
            </a:r>
            <a:r>
              <a:rPr lang="zh-CN" altLang="en-US" sz="1530" kern="0" dirty="0" smtClean="0">
                <a:solidFill>
                  <a:srgbClr val="000000"/>
                </a:solidFill>
                <a:latin typeface="Times New Roman" panose="02020603050405020304" pitchFamily="65" charset="-122"/>
                <a:ea typeface="宋体" panose="02010600030101010101" pitchFamily="2" charset="-122"/>
              </a:rPr>
              <a:t>形　　    </a:t>
            </a:r>
            <a:r>
              <a:rPr lang="zh-CN" altLang="en-US" sz="1530" u="sng" kern="0" dirty="0" smtClean="0">
                <a:solidFill>
                  <a:srgbClr val="000000"/>
                </a:solidFill>
                <a:latin typeface="Times New Roman" panose="02020603050405020304" pitchFamily="65" charset="-122"/>
                <a:ea typeface="宋体" panose="02010600030101010101" pitchFamily="2" charset="-122"/>
              </a:rPr>
              <a:t>窒</a:t>
            </a:r>
            <a:r>
              <a:rPr lang="zh-CN" altLang="en-US" sz="1530" kern="0" dirty="0" smtClean="0">
                <a:solidFill>
                  <a:srgbClr val="000000"/>
                </a:solidFill>
                <a:latin typeface="Times New Roman" panose="02020603050405020304" pitchFamily="65" charset="-122"/>
                <a:ea typeface="宋体" panose="02010600030101010101" pitchFamily="2" charset="-122"/>
              </a:rPr>
              <a:t>息/对</a:t>
            </a:r>
            <a:r>
              <a:rPr lang="zh-CN" altLang="en-US" sz="1530" u="sng" kern="0" dirty="0" smtClean="0">
                <a:solidFill>
                  <a:srgbClr val="000000"/>
                </a:solidFill>
                <a:latin typeface="Times New Roman" panose="02020603050405020304" pitchFamily="65" charset="-122"/>
                <a:ea typeface="宋体" panose="02010600030101010101" pitchFamily="2" charset="-122"/>
              </a:rPr>
              <a:t>峙</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稽</a:t>
            </a:r>
            <a:r>
              <a:rPr lang="zh-CN" altLang="en-US" sz="1530" kern="0" dirty="0" smtClean="0">
                <a:solidFill>
                  <a:srgbClr val="000000"/>
                </a:solidFill>
                <a:latin typeface="Times New Roman" panose="02020603050405020304" pitchFamily="65" charset="-122"/>
                <a:ea typeface="宋体" panose="02010600030101010101" pitchFamily="2" charset="-122"/>
              </a:rPr>
              <a:t>首/</a:t>
            </a:r>
            <a:r>
              <a:rPr lang="zh-CN" altLang="en-US" sz="1530" u="sng" kern="0" dirty="0" smtClean="0">
                <a:solidFill>
                  <a:srgbClr val="000000"/>
                </a:solidFill>
                <a:latin typeface="Times New Roman" panose="02020603050405020304" pitchFamily="65" charset="-122"/>
                <a:ea typeface="宋体" panose="02010600030101010101" pitchFamily="2" charset="-122"/>
              </a:rPr>
              <a:t>稽</a:t>
            </a:r>
            <a:r>
              <a:rPr lang="zh-CN" altLang="en-US" sz="1530" kern="0" dirty="0" smtClean="0">
                <a:solidFill>
                  <a:srgbClr val="000000"/>
                </a:solidFill>
                <a:latin typeface="Times New Roman" panose="02020603050405020304" pitchFamily="65" charset="-122"/>
                <a:ea typeface="宋体" panose="02010600030101010101" pitchFamily="2" charset="-122"/>
              </a:rPr>
              <a:t>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侥</a:t>
            </a:r>
            <a:r>
              <a:rPr lang="zh-CN" altLang="en-US" sz="1530" kern="0" dirty="0" smtClean="0">
                <a:solidFill>
                  <a:srgbClr val="000000"/>
                </a:solidFill>
                <a:latin typeface="Times New Roman" panose="02020603050405020304" pitchFamily="65" charset="-122"/>
                <a:ea typeface="宋体" panose="02010600030101010101" pitchFamily="2" charset="-122"/>
              </a:rPr>
              <a:t>幸/阻</a:t>
            </a:r>
            <a:r>
              <a:rPr lang="zh-CN" altLang="en-US" sz="1530" u="sng" kern="0" dirty="0" smtClean="0">
                <a:solidFill>
                  <a:srgbClr val="000000"/>
                </a:solidFill>
                <a:latin typeface="Times New Roman" panose="02020603050405020304" pitchFamily="65" charset="-122"/>
                <a:ea typeface="宋体" panose="02010600030101010101" pitchFamily="2" charset="-122"/>
              </a:rPr>
              <a:t>挠</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绚</a:t>
            </a:r>
            <a:r>
              <a:rPr lang="zh-CN" altLang="en-US" sz="1530" kern="0" dirty="0" smtClean="0">
                <a:solidFill>
                  <a:srgbClr val="000000"/>
                </a:solidFill>
                <a:latin typeface="Times New Roman" panose="02020603050405020304" pitchFamily="65" charset="-122"/>
                <a:ea typeface="宋体" panose="02010600030101010101" pitchFamily="2" charset="-122"/>
              </a:rPr>
              <a:t>烂/</a:t>
            </a:r>
            <a:r>
              <a:rPr lang="zh-CN" altLang="en-US" sz="1530" u="sng" kern="0" dirty="0" smtClean="0">
                <a:solidFill>
                  <a:srgbClr val="000000"/>
                </a:solidFill>
                <a:latin typeface="Times New Roman" panose="02020603050405020304" pitchFamily="65" charset="-122"/>
                <a:ea typeface="宋体" panose="02010600030101010101" pitchFamily="2" charset="-122"/>
              </a:rPr>
              <a:t>驯</a:t>
            </a:r>
            <a:r>
              <a:rPr lang="zh-CN" altLang="en-US" sz="1530" kern="0" dirty="0" smtClean="0">
                <a:solidFill>
                  <a:srgbClr val="000000"/>
                </a:solidFill>
                <a:latin typeface="Times New Roman" panose="02020603050405020304" pitchFamily="65" charset="-122"/>
                <a:ea typeface="宋体" panose="02010600030101010101" pitchFamily="2" charset="-122"/>
              </a:rPr>
              <a:t>服　    </a:t>
            </a:r>
            <a:r>
              <a:rPr lang="zh-CN" altLang="en-US" sz="1530" u="sng" kern="0" dirty="0" smtClean="0">
                <a:solidFill>
                  <a:srgbClr val="000000"/>
                </a:solidFill>
                <a:latin typeface="Times New Roman" panose="02020603050405020304" pitchFamily="65" charset="-122"/>
                <a:ea typeface="宋体" panose="02010600030101010101" pitchFamily="2" charset="-122"/>
              </a:rPr>
              <a:t>称</a:t>
            </a:r>
            <a:r>
              <a:rPr lang="zh-CN" altLang="en-US" sz="1530" kern="0" dirty="0" smtClean="0">
                <a:solidFill>
                  <a:srgbClr val="000000"/>
                </a:solidFill>
                <a:latin typeface="Times New Roman" panose="02020603050405020304" pitchFamily="65" charset="-122"/>
                <a:ea typeface="宋体" panose="02010600030101010101" pitchFamily="2" charset="-122"/>
              </a:rPr>
              <a:t>职/职</a:t>
            </a:r>
            <a:r>
              <a:rPr lang="zh-CN" altLang="en-US" sz="1530" u="sng" kern="0" dirty="0" smtClean="0">
                <a:solidFill>
                  <a:srgbClr val="000000"/>
                </a:solidFill>
                <a:latin typeface="Times New Roman" panose="02020603050405020304" pitchFamily="65" charset="-122"/>
                <a:ea typeface="宋体" panose="02010600030101010101" pitchFamily="2" charset="-122"/>
              </a:rPr>
              <a:t>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塑</a:t>
            </a:r>
            <a:r>
              <a:rPr lang="zh-CN" altLang="en-US" sz="1530" kern="0" dirty="0" smtClean="0">
                <a:solidFill>
                  <a:srgbClr val="000000"/>
                </a:solidFill>
                <a:latin typeface="Times New Roman" panose="02020603050405020304" pitchFamily="65" charset="-122"/>
                <a:ea typeface="宋体" panose="02010600030101010101" pitchFamily="2" charset="-122"/>
              </a:rPr>
              <a:t>料/</a:t>
            </a:r>
            <a:r>
              <a:rPr lang="zh-CN" altLang="en-US" sz="1530" u="sng" kern="0" dirty="0" smtClean="0">
                <a:solidFill>
                  <a:srgbClr val="000000"/>
                </a:solidFill>
                <a:latin typeface="Times New Roman" panose="02020603050405020304" pitchFamily="65" charset="-122"/>
                <a:ea typeface="宋体" panose="02010600030101010101" pitchFamily="2" charset="-122"/>
              </a:rPr>
              <a:t>朔</a:t>
            </a:r>
            <a:r>
              <a:rPr lang="zh-CN" altLang="en-US" sz="1530" kern="0" dirty="0" smtClean="0">
                <a:solidFill>
                  <a:srgbClr val="000000"/>
                </a:solidFill>
                <a:latin typeface="Times New Roman" panose="02020603050405020304" pitchFamily="65" charset="-122"/>
                <a:ea typeface="宋体" panose="02010600030101010101" pitchFamily="2" charset="-122"/>
              </a:rPr>
              <a:t>风　　叫</a:t>
            </a:r>
            <a:r>
              <a:rPr lang="zh-CN" altLang="en-US" sz="1530" u="sng" kern="0" dirty="0" smtClean="0">
                <a:solidFill>
                  <a:srgbClr val="000000"/>
                </a:solidFill>
                <a:latin typeface="Times New Roman" panose="02020603050405020304" pitchFamily="65" charset="-122"/>
                <a:ea typeface="宋体" panose="02010600030101010101" pitchFamily="2" charset="-122"/>
              </a:rPr>
              <a:t>嚣</a:t>
            </a:r>
            <a:r>
              <a:rPr lang="zh-CN" altLang="en-US" sz="1530" kern="0" dirty="0" smtClean="0">
                <a:solidFill>
                  <a:srgbClr val="000000"/>
                </a:solidFill>
                <a:latin typeface="Times New Roman" panose="02020603050405020304" pitchFamily="65" charset="-122"/>
                <a:ea typeface="宋体" panose="02010600030101010101" pitchFamily="2" charset="-122"/>
              </a:rPr>
              <a:t>/发</a:t>
            </a:r>
            <a:r>
              <a:rPr lang="zh-CN" altLang="en-US" sz="1530" u="sng" kern="0" dirty="0" smtClean="0">
                <a:solidFill>
                  <a:srgbClr val="000000"/>
                </a:solidFill>
                <a:latin typeface="Times New Roman" panose="02020603050405020304" pitchFamily="65" charset="-122"/>
                <a:ea typeface="宋体" panose="02010600030101010101" pitchFamily="2" charset="-122"/>
              </a:rPr>
              <a:t>酵</a:t>
            </a:r>
            <a:r>
              <a:rPr lang="zh-CN" altLang="en-US" sz="1530" kern="0" dirty="0" smtClean="0">
                <a:solidFill>
                  <a:srgbClr val="000000"/>
                </a:solidFill>
                <a:latin typeface="Times New Roman" panose="02020603050405020304" pitchFamily="65" charset="-122"/>
                <a:ea typeface="宋体" panose="02010600030101010101" pitchFamily="2" charset="-122"/>
              </a:rPr>
              <a:t>　　本末</a:t>
            </a:r>
            <a:r>
              <a:rPr lang="zh-CN" altLang="en-US" sz="1530" u="sng" kern="0" dirty="0" smtClean="0">
                <a:solidFill>
                  <a:srgbClr val="000000"/>
                </a:solidFill>
                <a:latin typeface="Times New Roman" panose="02020603050405020304" pitchFamily="65" charset="-122"/>
                <a:ea typeface="宋体" panose="02010600030101010101" pitchFamily="2" charset="-122"/>
              </a:rPr>
              <a:t>倒</a:t>
            </a:r>
            <a:r>
              <a:rPr lang="zh-CN" altLang="en-US" sz="1530" kern="0" dirty="0" smtClean="0">
                <a:solidFill>
                  <a:srgbClr val="000000"/>
                </a:solidFill>
                <a:latin typeface="Times New Roman" panose="02020603050405020304" pitchFamily="65" charset="-122"/>
                <a:ea typeface="宋体" panose="02010600030101010101" pitchFamily="2" charset="-122"/>
              </a:rPr>
              <a:t>置/</a:t>
            </a:r>
            <a:r>
              <a:rPr lang="zh-CN" altLang="en-US" sz="1530" u="sng" kern="0" dirty="0" smtClean="0">
                <a:solidFill>
                  <a:srgbClr val="000000"/>
                </a:solidFill>
                <a:latin typeface="Times New Roman" panose="02020603050405020304" pitchFamily="65" charset="-122"/>
                <a:ea typeface="宋体" panose="02010600030101010101" pitchFamily="2" charset="-122"/>
              </a:rPr>
              <a:t>倒</a:t>
            </a:r>
            <a:r>
              <a:rPr lang="zh-CN" altLang="en-US" sz="1530" kern="0" dirty="0" smtClean="0">
                <a:solidFill>
                  <a:srgbClr val="000000"/>
                </a:solidFill>
                <a:latin typeface="Times New Roman" panose="02020603050405020304" pitchFamily="65" charset="-122"/>
                <a:ea typeface="宋体" panose="02010600030101010101" pitchFamily="2" charset="-122"/>
              </a:rPr>
              <a:t>行逆施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伸/</a:t>
            </a:r>
            <a:r>
              <a:rPr lang="zh-CN" altLang="en-US" sz="1530" u="sng" kern="0" dirty="0" smtClean="0">
                <a:solidFill>
                  <a:srgbClr val="000000"/>
                </a:solidFill>
                <a:latin typeface="Times New Roman" panose="02020603050405020304" pitchFamily="65" charset="-122"/>
                <a:ea typeface="宋体" panose="02010600030101010101" pitchFamily="2" charset="-122"/>
              </a:rPr>
              <a:t>筵</a:t>
            </a:r>
            <a:r>
              <a:rPr lang="zh-CN" altLang="en-US" sz="1530" kern="0" dirty="0" smtClean="0">
                <a:solidFill>
                  <a:srgbClr val="000000"/>
                </a:solidFill>
                <a:latin typeface="Times New Roman" panose="02020603050405020304" pitchFamily="65" charset="-122"/>
                <a:ea typeface="宋体" panose="02010600030101010101" pitchFamily="2" charset="-122"/>
              </a:rPr>
              <a:t>席　　瓦</a:t>
            </a:r>
            <a:r>
              <a:rPr lang="zh-CN" altLang="en-US" sz="1530" u="sng" kern="0" dirty="0" smtClean="0">
                <a:solidFill>
                  <a:srgbClr val="000000"/>
                </a:solidFill>
                <a:latin typeface="Times New Roman" panose="02020603050405020304" pitchFamily="65" charset="-122"/>
                <a:ea typeface="宋体" panose="02010600030101010101" pitchFamily="2" charset="-122"/>
              </a:rPr>
              <a:t>砾</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难　    </a:t>
            </a:r>
            <a:r>
              <a:rPr lang="zh-CN" altLang="en-US" sz="1530" u="sng" kern="0" dirty="0" smtClean="0">
                <a:solidFill>
                  <a:srgbClr val="000000"/>
                </a:solidFill>
                <a:latin typeface="Times New Roman" panose="02020603050405020304" pitchFamily="65" charset="-122"/>
                <a:ea typeface="宋体" panose="02010600030101010101" pitchFamily="2" charset="-122"/>
              </a:rPr>
              <a:t>挑</a:t>
            </a:r>
            <a:r>
              <a:rPr lang="zh-CN" altLang="en-US" sz="1530" kern="0" dirty="0" smtClean="0">
                <a:solidFill>
                  <a:srgbClr val="000000"/>
                </a:solidFill>
                <a:latin typeface="Times New Roman" panose="02020603050405020304" pitchFamily="65" charset="-122"/>
                <a:ea typeface="宋体" panose="02010600030101010101" pitchFamily="2" charset="-122"/>
              </a:rPr>
              <a:t>三拣四/</a:t>
            </a:r>
            <a:r>
              <a:rPr lang="zh-CN" altLang="en-US" sz="1530" u="sng" kern="0" dirty="0" smtClean="0">
                <a:solidFill>
                  <a:srgbClr val="000000"/>
                </a:solidFill>
                <a:latin typeface="Times New Roman" panose="02020603050405020304" pitchFamily="65" charset="-122"/>
                <a:ea typeface="宋体" panose="02010600030101010101" pitchFamily="2" charset="-122"/>
              </a:rPr>
              <a:t>挑</a:t>
            </a:r>
            <a:r>
              <a:rPr lang="zh-CN" altLang="en-US" sz="1530" kern="0" dirty="0" smtClean="0">
                <a:solidFill>
                  <a:srgbClr val="000000"/>
                </a:solidFill>
                <a:latin typeface="Times New Roman" panose="02020603050405020304" pitchFamily="65" charset="-122"/>
                <a:ea typeface="宋体" panose="02010600030101010101" pitchFamily="2" charset="-122"/>
              </a:rPr>
              <a:t>拨离间</a:t>
            </a:r>
            <a:endParaRPr lang="zh-CN" altLang="en-US" dirty="0"/>
          </a:p>
        </p:txBody>
      </p:sp>
      <p:sp>
        <p:nvSpPr>
          <p:cNvPr id="3" name="TextBox 2"/>
          <p:cNvSpPr txBox="1"/>
          <p:nvPr/>
        </p:nvSpPr>
        <p:spPr>
          <a:xfrm>
            <a:off x="539750" y="290148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A.léng/líng,zhì,qǐ/jī。B.jiǎo/náo,xuàn/xùn,chèn/chēng。C.sù/shuò,xiāo/jiào,dà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o。D.yán,lì/lí,tiāo/tiǎo。</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8.(2014大纲全国,1)下列词语中加点的字,读音全都正确的一组是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A.龃</a:t>
            </a:r>
            <a:r>
              <a:rPr lang="zh-CN" altLang="en-US" sz="1530" u="sng" kern="0" dirty="0" smtClean="0">
                <a:solidFill>
                  <a:srgbClr val="000000"/>
                </a:solidFill>
                <a:latin typeface="Times New Roman" panose="02020603050405020304" pitchFamily="65" charset="-122"/>
                <a:ea typeface="宋体" panose="02010600030101010101" pitchFamily="2" charset="-122"/>
              </a:rPr>
              <a:t>龉</a:t>
            </a:r>
            <a:r>
              <a:rPr lang="zh-CN" altLang="en-US" sz="1530" kern="0" dirty="0" smtClean="0">
                <a:solidFill>
                  <a:srgbClr val="000000"/>
                </a:solidFill>
                <a:latin typeface="Times New Roman" panose="02020603050405020304" pitchFamily="65" charset="-122"/>
                <a:ea typeface="宋体" panose="02010600030101010101" pitchFamily="2" charset="-122"/>
              </a:rPr>
              <a:t>(yǔ)　　　　　    </a:t>
            </a:r>
            <a:r>
              <a:rPr lang="zh-CN" altLang="en-US" sz="1530" u="sng" kern="0" dirty="0" smtClean="0">
                <a:solidFill>
                  <a:srgbClr val="000000"/>
                </a:solidFill>
                <a:latin typeface="Times New Roman" panose="02020603050405020304" pitchFamily="65" charset="-122"/>
                <a:ea typeface="宋体" panose="02010600030101010101" pitchFamily="2" charset="-122"/>
              </a:rPr>
              <a:t>系</a:t>
            </a:r>
            <a:r>
              <a:rPr lang="zh-CN" altLang="en-US" sz="1530" kern="0" dirty="0" smtClean="0">
                <a:solidFill>
                  <a:srgbClr val="000000"/>
                </a:solidFill>
                <a:latin typeface="Times New Roman" panose="02020603050405020304" pitchFamily="65" charset="-122"/>
                <a:ea typeface="宋体" panose="02010600030101010101" pitchFamily="2" charset="-122"/>
              </a:rPr>
              <a:t>鞋带(xì)</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舐</a:t>
            </a:r>
            <a:r>
              <a:rPr lang="zh-CN" altLang="en-US" sz="1530" kern="0" dirty="0" smtClean="0">
                <a:solidFill>
                  <a:srgbClr val="000000"/>
                </a:solidFill>
                <a:latin typeface="Times New Roman" panose="02020603050405020304" pitchFamily="65" charset="-122"/>
                <a:ea typeface="宋体" panose="02010600030101010101" pitchFamily="2" charset="-122"/>
              </a:rPr>
              <a:t>犊情深(shì)　    </a:t>
            </a:r>
            <a:r>
              <a:rPr lang="zh-CN" altLang="en-US" sz="1530" u="sng" kern="0" dirty="0" smtClean="0">
                <a:solidFill>
                  <a:srgbClr val="000000"/>
                </a:solidFill>
                <a:latin typeface="Times New Roman" panose="02020603050405020304" pitchFamily="65" charset="-122"/>
                <a:ea typeface="宋体" panose="02010600030101010101" pitchFamily="2" charset="-122"/>
              </a:rPr>
              <a:t>曲</a:t>
            </a:r>
            <a:r>
              <a:rPr lang="zh-CN" altLang="en-US" sz="1530" kern="0" dirty="0" smtClean="0">
                <a:solidFill>
                  <a:srgbClr val="000000"/>
                </a:solidFill>
                <a:latin typeface="Times New Roman" panose="02020603050405020304" pitchFamily="65" charset="-122"/>
                <a:ea typeface="宋体" panose="02010600030101010101" pitchFamily="2" charset="-122"/>
              </a:rPr>
              <a:t>意逢迎(qū)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B.倜</a:t>
            </a:r>
            <a:r>
              <a:rPr lang="zh-CN" altLang="en-US" sz="1530" u="sng" kern="0" dirty="0" smtClean="0">
                <a:solidFill>
                  <a:srgbClr val="000000"/>
                </a:solidFill>
                <a:latin typeface="Times New Roman" panose="02020603050405020304" pitchFamily="65" charset="-122"/>
                <a:ea typeface="宋体" panose="02010600030101010101" pitchFamily="2" charset="-122"/>
              </a:rPr>
              <a:t>傥</a:t>
            </a:r>
            <a:r>
              <a:rPr lang="zh-CN" altLang="en-US" sz="1530" kern="0" dirty="0" smtClean="0">
                <a:solidFill>
                  <a:srgbClr val="000000"/>
                </a:solidFill>
                <a:latin typeface="Times New Roman" panose="02020603050405020304" pitchFamily="65" charset="-122"/>
                <a:ea typeface="宋体" panose="02010600030101010101" pitchFamily="2" charset="-122"/>
              </a:rPr>
              <a:t>(tǎng)　    </a:t>
            </a:r>
            <a:r>
              <a:rPr lang="zh-CN" altLang="en-US" sz="1530" u="sng" kern="0" dirty="0" smtClean="0">
                <a:solidFill>
                  <a:srgbClr val="000000"/>
                </a:solidFill>
                <a:latin typeface="Times New Roman" panose="02020603050405020304" pitchFamily="65" charset="-122"/>
                <a:ea typeface="宋体" panose="02010600030101010101" pitchFamily="2" charset="-122"/>
              </a:rPr>
              <a:t>纤</a:t>
            </a:r>
            <a:r>
              <a:rPr lang="zh-CN" altLang="en-US" sz="1530" kern="0" dirty="0" smtClean="0">
                <a:solidFill>
                  <a:srgbClr val="000000"/>
                </a:solidFill>
                <a:latin typeface="Times New Roman" panose="02020603050405020304" pitchFamily="65" charset="-122"/>
                <a:ea typeface="宋体" panose="02010600030101010101" pitchFamily="2" charset="-122"/>
              </a:rPr>
              <a:t>维素(xiān)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羽扇</a:t>
            </a:r>
            <a:r>
              <a:rPr lang="zh-CN" altLang="en-US" sz="1530" u="sng" kern="0" dirty="0" smtClean="0">
                <a:solidFill>
                  <a:srgbClr val="000000"/>
                </a:solidFill>
                <a:latin typeface="Times New Roman" panose="02020603050405020304" pitchFamily="65" charset="-122"/>
                <a:ea typeface="宋体" panose="02010600030101010101" pitchFamily="2" charset="-122"/>
              </a:rPr>
              <a:t>纶</a:t>
            </a:r>
            <a:r>
              <a:rPr lang="zh-CN" altLang="en-US" sz="1530" kern="0" dirty="0" smtClean="0">
                <a:solidFill>
                  <a:srgbClr val="000000"/>
                </a:solidFill>
                <a:latin typeface="Times New Roman" panose="02020603050405020304" pitchFamily="65" charset="-122"/>
                <a:ea typeface="宋体" panose="02010600030101010101" pitchFamily="2" charset="-122"/>
              </a:rPr>
              <a:t>巾(guān)　　针</a:t>
            </a:r>
            <a:r>
              <a:rPr lang="zh-CN" altLang="en-US" sz="1530" u="sng" kern="0" dirty="0" smtClean="0">
                <a:solidFill>
                  <a:srgbClr val="000000"/>
                </a:solidFill>
                <a:latin typeface="Times New Roman" panose="02020603050405020304" pitchFamily="65" charset="-122"/>
                <a:ea typeface="宋体" panose="02010600030101010101" pitchFamily="2" charset="-122"/>
              </a:rPr>
              <a:t>砭</a:t>
            </a:r>
            <a:r>
              <a:rPr lang="zh-CN" altLang="en-US" sz="1530" kern="0" dirty="0" smtClean="0">
                <a:solidFill>
                  <a:srgbClr val="000000"/>
                </a:solidFill>
                <a:latin typeface="Times New Roman" panose="02020603050405020304" pitchFamily="65" charset="-122"/>
                <a:ea typeface="宋体" panose="02010600030101010101" pitchFamily="2" charset="-122"/>
              </a:rPr>
              <a:t>时弊(biān)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C.感</a:t>
            </a:r>
            <a:r>
              <a:rPr lang="zh-CN" altLang="en-US" sz="1530" u="sng" kern="0" dirty="0" smtClean="0">
                <a:solidFill>
                  <a:srgbClr val="000000"/>
                </a:solidFill>
                <a:latin typeface="Times New Roman" panose="02020603050405020304" pitchFamily="65" charset="-122"/>
                <a:ea typeface="宋体" panose="02010600030101010101" pitchFamily="2" charset="-122"/>
              </a:rPr>
              <a:t>喟</a:t>
            </a:r>
            <a:r>
              <a:rPr lang="zh-CN" altLang="en-US" sz="1530" kern="0" dirty="0" smtClean="0">
                <a:solidFill>
                  <a:srgbClr val="000000"/>
                </a:solidFill>
                <a:latin typeface="Times New Roman" panose="02020603050405020304" pitchFamily="65" charset="-122"/>
                <a:ea typeface="宋体" panose="02010600030101010101" pitchFamily="2" charset="-122"/>
              </a:rPr>
              <a:t>(kuì)　　揭</a:t>
            </a:r>
            <a:r>
              <a:rPr lang="zh-CN" altLang="en-US" sz="1530" u="sng" kern="0" dirty="0" smtClean="0">
                <a:solidFill>
                  <a:srgbClr val="000000"/>
                </a:solidFill>
                <a:latin typeface="Times New Roman" panose="02020603050405020304" pitchFamily="65" charset="-122"/>
                <a:ea typeface="宋体" panose="02010600030101010101" pitchFamily="2" charset="-122"/>
              </a:rPr>
              <a:t>疮</a:t>
            </a:r>
            <a:r>
              <a:rPr lang="zh-CN" altLang="en-US" sz="1530" kern="0" dirty="0" smtClean="0">
                <a:solidFill>
                  <a:srgbClr val="000000"/>
                </a:solidFill>
                <a:latin typeface="Times New Roman" panose="02020603050405020304" pitchFamily="65" charset="-122"/>
                <a:ea typeface="宋体" panose="02010600030101010101" pitchFamily="2" charset="-122"/>
              </a:rPr>
              <a:t>疤(chuāng)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按</a:t>
            </a:r>
            <a:r>
              <a:rPr lang="zh-CN" altLang="en-US" sz="1530" u="sng" kern="0" dirty="0" smtClean="0">
                <a:solidFill>
                  <a:srgbClr val="000000"/>
                </a:solidFill>
                <a:latin typeface="Times New Roman" panose="02020603050405020304" pitchFamily="65" charset="-122"/>
                <a:ea typeface="宋体" panose="02010600030101010101" pitchFamily="2" charset="-122"/>
              </a:rPr>
              <a:t>捺</a:t>
            </a:r>
            <a:r>
              <a:rPr lang="zh-CN" altLang="en-US" sz="1530" kern="0" dirty="0" smtClean="0">
                <a:solidFill>
                  <a:srgbClr val="000000"/>
                </a:solidFill>
                <a:latin typeface="Times New Roman" panose="02020603050405020304" pitchFamily="65" charset="-122"/>
                <a:ea typeface="宋体" panose="02010600030101010101" pitchFamily="2" charset="-122"/>
              </a:rPr>
              <a:t>不住(nài)　　大相</a:t>
            </a:r>
            <a:r>
              <a:rPr lang="zh-CN" altLang="en-US" sz="1530" u="sng" kern="0" dirty="0" smtClean="0">
                <a:solidFill>
                  <a:srgbClr val="000000"/>
                </a:solidFill>
                <a:latin typeface="Times New Roman" panose="02020603050405020304" pitchFamily="65" charset="-122"/>
                <a:ea typeface="宋体" panose="02010600030101010101" pitchFamily="2" charset="-122"/>
              </a:rPr>
              <a:t>径</a:t>
            </a:r>
            <a:r>
              <a:rPr lang="zh-CN" altLang="en-US" sz="1530" kern="0" dirty="0" smtClean="0">
                <a:solidFill>
                  <a:srgbClr val="000000"/>
                </a:solidFill>
                <a:latin typeface="Times New Roman" panose="02020603050405020304" pitchFamily="65" charset="-122"/>
                <a:ea typeface="宋体" panose="02010600030101010101" pitchFamily="2" charset="-122"/>
              </a:rPr>
              <a:t>庭(jìng)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霰</a:t>
            </a:r>
            <a:r>
              <a:rPr lang="zh-CN" altLang="en-US" sz="1530" kern="0" dirty="0" smtClean="0">
                <a:solidFill>
                  <a:srgbClr val="000000"/>
                </a:solidFill>
                <a:latin typeface="Times New Roman" panose="02020603050405020304" pitchFamily="65" charset="-122"/>
                <a:ea typeface="宋体" panose="02010600030101010101" pitchFamily="2" charset="-122"/>
              </a:rPr>
              <a:t>弹(xiàn)　    </a:t>
            </a:r>
            <a:r>
              <a:rPr lang="zh-CN" altLang="en-US" sz="1530" u="sng" kern="0" dirty="0" smtClean="0">
                <a:solidFill>
                  <a:srgbClr val="000000"/>
                </a:solidFill>
                <a:latin typeface="Times New Roman" panose="02020603050405020304" pitchFamily="65" charset="-122"/>
                <a:ea typeface="宋体" panose="02010600030101010101" pitchFamily="2" charset="-122"/>
              </a:rPr>
              <a:t>涮</a:t>
            </a:r>
            <a:r>
              <a:rPr lang="zh-CN" altLang="en-US" sz="1530" kern="0" dirty="0" smtClean="0">
                <a:solidFill>
                  <a:srgbClr val="000000"/>
                </a:solidFill>
                <a:latin typeface="Times New Roman" panose="02020603050405020304" pitchFamily="65" charset="-122"/>
                <a:ea typeface="宋体" panose="02010600030101010101" pitchFamily="2" charset="-122"/>
              </a:rPr>
              <a:t>羊肉(shuàn)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a:t>
            </a:r>
            <a:r>
              <a:rPr lang="zh-CN" altLang="en-US" sz="1530" u="sng" kern="0" dirty="0" smtClean="0">
                <a:solidFill>
                  <a:srgbClr val="000000"/>
                </a:solidFill>
                <a:latin typeface="Times New Roman" panose="02020603050405020304" pitchFamily="65" charset="-122"/>
                <a:ea typeface="宋体" panose="02010600030101010101" pitchFamily="2" charset="-122"/>
              </a:rPr>
              <a:t>儆</a:t>
            </a:r>
            <a:r>
              <a:rPr lang="zh-CN" altLang="en-US" sz="1530" kern="0" dirty="0" smtClean="0">
                <a:solidFill>
                  <a:srgbClr val="000000"/>
                </a:solidFill>
                <a:latin typeface="Times New Roman" panose="02020603050405020304" pitchFamily="65" charset="-122"/>
                <a:ea typeface="宋体" panose="02010600030101010101" pitchFamily="2" charset="-122"/>
              </a:rPr>
              <a:t>效尤(jǐng)　　纵横</a:t>
            </a:r>
            <a:r>
              <a:rPr lang="zh-CN" altLang="en-US" sz="1530" u="sng" kern="0" dirty="0" smtClean="0">
                <a:solidFill>
                  <a:srgbClr val="000000"/>
                </a:solidFill>
                <a:latin typeface="Times New Roman" panose="02020603050405020304" pitchFamily="65" charset="-122"/>
                <a:ea typeface="宋体" panose="02010600030101010101" pitchFamily="2" charset="-122"/>
              </a:rPr>
              <a:t>捭</a:t>
            </a:r>
            <a:r>
              <a:rPr lang="zh-CN" altLang="en-US" sz="1530" kern="0" dirty="0" smtClean="0">
                <a:solidFill>
                  <a:srgbClr val="000000"/>
                </a:solidFill>
                <a:latin typeface="Times New Roman" panose="02020603050405020304" pitchFamily="65" charset="-122"/>
                <a:ea typeface="宋体" panose="02010600030101010101" pitchFamily="2" charset="-122"/>
              </a:rPr>
              <a:t>阖(bì)</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A.系jì。C.捺nà。D.捭bǎi。</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9.(2014天津,1)下列词语中加点字的读音,全都正确的一组是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缜</a:t>
            </a:r>
            <a:r>
              <a:rPr lang="zh-CN" altLang="en-US" sz="1530" kern="0" dirty="0" smtClean="0">
                <a:solidFill>
                  <a:srgbClr val="000000"/>
                </a:solidFill>
                <a:latin typeface="Times New Roman" panose="02020603050405020304" pitchFamily="65" charset="-122"/>
                <a:ea typeface="宋体" panose="02010600030101010101" pitchFamily="2" charset="-122"/>
              </a:rPr>
              <a:t>(zhěn)密　　　　　　商</a:t>
            </a:r>
            <a:r>
              <a:rPr lang="zh-CN" altLang="en-US" sz="1530" u="sng" kern="0" dirty="0" smtClean="0">
                <a:solidFill>
                  <a:srgbClr val="000000"/>
                </a:solidFill>
                <a:latin typeface="Times New Roman" panose="02020603050405020304" pitchFamily="65" charset="-122"/>
                <a:ea typeface="宋体" panose="02010600030101010101" pitchFamily="2" charset="-122"/>
              </a:rPr>
              <a:t>榷</a:t>
            </a:r>
            <a:r>
              <a:rPr lang="zh-CN" altLang="en-US" sz="1530" kern="0" dirty="0" smtClean="0">
                <a:solidFill>
                  <a:srgbClr val="000000"/>
                </a:solidFill>
                <a:latin typeface="Times New Roman" panose="02020603050405020304" pitchFamily="65" charset="-122"/>
                <a:ea typeface="宋体" panose="02010600030101010101" pitchFamily="2" charset="-122"/>
              </a:rPr>
              <a:t>(què)</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Times New Roman" panose="02020603050405020304" pitchFamily="65" charset="-122"/>
                <a:ea typeface="宋体" panose="02010600030101010101" pitchFamily="2" charset="-122"/>
              </a:rPr>
              <a:t>(huò)稀泥　　揆情</a:t>
            </a:r>
            <a:r>
              <a:rPr lang="zh-CN" altLang="en-US" sz="1530" u="sng" kern="0" dirty="0" smtClean="0">
                <a:solidFill>
                  <a:srgbClr val="000000"/>
                </a:solidFill>
                <a:latin typeface="Times New Roman" panose="02020603050405020304" pitchFamily="65" charset="-122"/>
                <a:ea typeface="宋体" panose="02010600030101010101" pitchFamily="2" charset="-122"/>
              </a:rPr>
              <a:t>度</a:t>
            </a:r>
            <a:r>
              <a:rPr lang="zh-CN" altLang="en-US" sz="1530" kern="0" dirty="0" smtClean="0">
                <a:solidFill>
                  <a:srgbClr val="000000"/>
                </a:solidFill>
                <a:latin typeface="Times New Roman" panose="02020603050405020304" pitchFamily="65" charset="-122"/>
                <a:ea typeface="宋体" panose="02010600030101010101" pitchFamily="2" charset="-122"/>
              </a:rPr>
              <a:t>(duó)理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B.取</a:t>
            </a:r>
            <a:r>
              <a:rPr lang="zh-CN" altLang="en-US" sz="1530" u="sng" kern="0" dirty="0" smtClean="0">
                <a:solidFill>
                  <a:srgbClr val="000000"/>
                </a:solidFill>
                <a:latin typeface="Times New Roman" panose="02020603050405020304" pitchFamily="65" charset="-122"/>
                <a:ea typeface="宋体" panose="02010600030101010101" pitchFamily="2" charset="-122"/>
              </a:rPr>
              <a:t>缔</a:t>
            </a:r>
            <a:r>
              <a:rPr lang="zh-CN" altLang="en-US" sz="1530" kern="0" dirty="0" smtClean="0">
                <a:solidFill>
                  <a:srgbClr val="000000"/>
                </a:solidFill>
                <a:latin typeface="Times New Roman" panose="02020603050405020304" pitchFamily="65" charset="-122"/>
                <a:ea typeface="宋体" panose="02010600030101010101" pitchFamily="2" charset="-122"/>
              </a:rPr>
              <a:t>(tì)　　木</a:t>
            </a:r>
            <a:r>
              <a:rPr lang="zh-CN" altLang="en-US" sz="1530" u="sng" kern="0" dirty="0" smtClean="0">
                <a:solidFill>
                  <a:srgbClr val="000000"/>
                </a:solidFill>
                <a:latin typeface="Times New Roman" panose="02020603050405020304" pitchFamily="65" charset="-122"/>
                <a:ea typeface="宋体" panose="02010600030101010101" pitchFamily="2" charset="-122"/>
              </a:rPr>
              <a:t>讷</a:t>
            </a:r>
            <a:r>
              <a:rPr lang="zh-CN" altLang="en-US" sz="1530" kern="0" dirty="0" smtClean="0">
                <a:solidFill>
                  <a:srgbClr val="000000"/>
                </a:solidFill>
                <a:latin typeface="Times New Roman" panose="02020603050405020304" pitchFamily="65" charset="-122"/>
                <a:ea typeface="宋体" panose="02010600030101010101" pitchFamily="2" charset="-122"/>
              </a:rPr>
              <a:t>(nè)</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档</a:t>
            </a:r>
            <a:r>
              <a:rPr lang="zh-CN" altLang="en-US" sz="1530" kern="0" dirty="0" smtClean="0">
                <a:solidFill>
                  <a:srgbClr val="000000"/>
                </a:solidFill>
                <a:latin typeface="Times New Roman" panose="02020603050405020304" pitchFamily="65" charset="-122"/>
                <a:ea typeface="宋体" panose="02010600030101010101" pitchFamily="2" charset="-122"/>
              </a:rPr>
              <a:t>(dànɡ)案袋　　疾风</a:t>
            </a:r>
            <a:r>
              <a:rPr lang="zh-CN" altLang="en-US" sz="1530" u="sng" kern="0" dirty="0" smtClean="0">
                <a:solidFill>
                  <a:srgbClr val="000000"/>
                </a:solidFill>
                <a:latin typeface="Times New Roman" panose="02020603050405020304" pitchFamily="65" charset="-122"/>
                <a:ea typeface="宋体" panose="02010600030101010101" pitchFamily="2" charset="-122"/>
              </a:rPr>
              <a:t>劲</a:t>
            </a:r>
            <a:r>
              <a:rPr lang="zh-CN" altLang="en-US" sz="1530" kern="0" dirty="0" smtClean="0">
                <a:solidFill>
                  <a:srgbClr val="000000"/>
                </a:solidFill>
                <a:latin typeface="Times New Roman" panose="02020603050405020304" pitchFamily="65" charset="-122"/>
                <a:ea typeface="宋体" panose="02010600030101010101" pitchFamily="2" charset="-122"/>
              </a:rPr>
              <a:t>(jìn)草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栖</a:t>
            </a:r>
            <a:r>
              <a:rPr lang="zh-CN" altLang="en-US" sz="1530" kern="0" dirty="0" smtClean="0">
                <a:solidFill>
                  <a:srgbClr val="000000"/>
                </a:solidFill>
                <a:latin typeface="Times New Roman" panose="02020603050405020304" pitchFamily="65" charset="-122"/>
                <a:ea typeface="宋体" panose="02010600030101010101" pitchFamily="2" charset="-122"/>
              </a:rPr>
              <a:t>(qī)息　    </a:t>
            </a:r>
            <a:r>
              <a:rPr lang="zh-CN" altLang="en-US" sz="1530" u="sng" kern="0" dirty="0" smtClean="0">
                <a:solidFill>
                  <a:srgbClr val="000000"/>
                </a:solidFill>
                <a:latin typeface="Times New Roman" panose="02020603050405020304" pitchFamily="65" charset="-122"/>
                <a:ea typeface="宋体" panose="02010600030101010101" pitchFamily="2" charset="-122"/>
              </a:rPr>
              <a:t>挟</a:t>
            </a:r>
            <a:r>
              <a:rPr lang="zh-CN" altLang="en-US" sz="1530" kern="0" dirty="0" smtClean="0">
                <a:solidFill>
                  <a:srgbClr val="000000"/>
                </a:solidFill>
                <a:latin typeface="Times New Roman" panose="02020603050405020304" pitchFamily="65" charset="-122"/>
                <a:ea typeface="宋体" panose="02010600030101010101" pitchFamily="2" charset="-122"/>
              </a:rPr>
              <a:t>(xiá)持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a:t>
            </a:r>
            <a:r>
              <a:rPr lang="zh-CN" altLang="en-US" sz="1530" u="sng" kern="0" dirty="0" smtClean="0">
                <a:solidFill>
                  <a:srgbClr val="000000"/>
                </a:solidFill>
                <a:latin typeface="Times New Roman" panose="02020603050405020304" pitchFamily="65" charset="-122"/>
                <a:ea typeface="宋体" panose="02010600030101010101" pitchFamily="2" charset="-122"/>
              </a:rPr>
              <a:t>炽</a:t>
            </a:r>
            <a:r>
              <a:rPr lang="zh-CN" altLang="en-US" sz="1530" kern="0" dirty="0" smtClean="0">
                <a:solidFill>
                  <a:srgbClr val="000000"/>
                </a:solidFill>
                <a:latin typeface="Times New Roman" panose="02020603050405020304" pitchFamily="65" charset="-122"/>
                <a:ea typeface="宋体" panose="02010600030101010101" pitchFamily="2" charset="-122"/>
              </a:rPr>
              <a:t>(chì)灯　　戎马倥</a:t>
            </a:r>
            <a:r>
              <a:rPr lang="zh-CN" altLang="en-US" sz="1530" u="sng" kern="0" dirty="0" smtClean="0">
                <a:solidFill>
                  <a:srgbClr val="000000"/>
                </a:solidFill>
                <a:latin typeface="Times New Roman" panose="02020603050405020304" pitchFamily="65" charset="-122"/>
                <a:ea typeface="宋体" panose="02010600030101010101" pitchFamily="2" charset="-122"/>
              </a:rPr>
              <a:t>偬</a:t>
            </a:r>
            <a:r>
              <a:rPr lang="zh-CN" altLang="en-US" sz="1530" kern="0" dirty="0" smtClean="0">
                <a:solidFill>
                  <a:srgbClr val="000000"/>
                </a:solidFill>
                <a:latin typeface="Times New Roman" panose="02020603050405020304" pitchFamily="65" charset="-122"/>
                <a:ea typeface="宋体" panose="02010600030101010101" pitchFamily="2" charset="-122"/>
              </a:rPr>
              <a:t>(zǒnɡ)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D.葳</a:t>
            </a:r>
            <a:r>
              <a:rPr lang="zh-CN" altLang="en-US" sz="1530" u="sng" kern="0" dirty="0" smtClean="0">
                <a:solidFill>
                  <a:srgbClr val="000000"/>
                </a:solidFill>
                <a:latin typeface="Times New Roman" panose="02020603050405020304" pitchFamily="65" charset="-122"/>
                <a:ea typeface="宋体" panose="02010600030101010101" pitchFamily="2" charset="-122"/>
              </a:rPr>
              <a:t>蕤</a:t>
            </a:r>
            <a:r>
              <a:rPr lang="zh-CN" altLang="en-US" sz="1530" kern="0" dirty="0" smtClean="0">
                <a:solidFill>
                  <a:srgbClr val="000000"/>
                </a:solidFill>
                <a:latin typeface="Times New Roman" panose="02020603050405020304" pitchFamily="65" charset="-122"/>
                <a:ea typeface="宋体" panose="02010600030101010101" pitchFamily="2" charset="-122"/>
              </a:rPr>
              <a:t>(ruí)　    </a:t>
            </a:r>
            <a:r>
              <a:rPr lang="zh-CN" altLang="en-US" sz="1530" u="sng" kern="0" dirty="0" smtClean="0">
                <a:solidFill>
                  <a:srgbClr val="000000"/>
                </a:solidFill>
                <a:latin typeface="Times New Roman" panose="02020603050405020304" pitchFamily="65" charset="-122"/>
                <a:ea typeface="宋体" panose="02010600030101010101" pitchFamily="2" charset="-122"/>
              </a:rPr>
              <a:t>豢</a:t>
            </a:r>
            <a:r>
              <a:rPr lang="zh-CN" altLang="en-US" sz="1530" kern="0" dirty="0" smtClean="0">
                <a:solidFill>
                  <a:srgbClr val="000000"/>
                </a:solidFill>
                <a:latin typeface="Times New Roman" panose="02020603050405020304" pitchFamily="65" charset="-122"/>
                <a:ea typeface="宋体" panose="02010600030101010101" pitchFamily="2" charset="-122"/>
              </a:rPr>
              <a:t>(huàn)养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软</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(zhuó)陆　　扣人心</a:t>
            </a:r>
            <a:r>
              <a:rPr lang="zh-CN" altLang="en-US" sz="1530" u="sng" kern="0" dirty="0" smtClean="0">
                <a:solidFill>
                  <a:srgbClr val="000000"/>
                </a:solidFill>
                <a:latin typeface="Times New Roman" panose="02020603050405020304" pitchFamily="65" charset="-122"/>
                <a:ea typeface="宋体" panose="02010600030101010101" pitchFamily="2" charset="-122"/>
              </a:rPr>
              <a:t>弦</a:t>
            </a:r>
            <a:r>
              <a:rPr lang="zh-CN" altLang="en-US" sz="1530" kern="0" dirty="0" smtClean="0">
                <a:solidFill>
                  <a:srgbClr val="000000"/>
                </a:solidFill>
                <a:latin typeface="Times New Roman" panose="02020603050405020304" pitchFamily="65" charset="-122"/>
                <a:ea typeface="宋体" panose="02010600030101010101" pitchFamily="2" charset="-122"/>
              </a:rPr>
              <a:t>(xuán)</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B.缔dì,劲jìng。C.挟xié。D.弦xián。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10.(2014广东,1)下列词语中加点的字,每对读音</a:t>
            </a:r>
            <a:r>
              <a:rPr lang="zh-CN" altLang="en-US" sz="1530" u="sng" kern="0" dirty="0" smtClean="0">
                <a:solidFill>
                  <a:srgbClr val="000000"/>
                </a:solidFill>
                <a:latin typeface="Times New Roman" panose="02020603050405020304" pitchFamily="65" charset="-122"/>
                <a:ea typeface="宋体" panose="02010600030101010101" pitchFamily="2" charset="-122"/>
              </a:rPr>
              <a:t>都不相同</a:t>
            </a:r>
            <a:r>
              <a:rPr lang="zh-CN" altLang="en-US" sz="1530" kern="0" dirty="0" smtClean="0">
                <a:solidFill>
                  <a:srgbClr val="000000"/>
                </a:solidFill>
                <a:latin typeface="Times New Roman" panose="02020603050405020304" pitchFamily="65" charset="-122"/>
                <a:ea typeface="宋体" panose="02010600030101010101" pitchFamily="2" charset="-122"/>
              </a:rPr>
              <a:t>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A.驰</a:t>
            </a:r>
            <a:r>
              <a:rPr lang="zh-CN" altLang="en-US" sz="1530" u="sng" kern="0" dirty="0" smtClean="0">
                <a:solidFill>
                  <a:srgbClr val="000000"/>
                </a:solidFill>
                <a:latin typeface="Times New Roman" panose="02020603050405020304" pitchFamily="65" charset="-122"/>
                <a:ea typeface="宋体" panose="02010600030101010101" pitchFamily="2" charset="-122"/>
              </a:rPr>
              <a:t>骋</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聘</a:t>
            </a:r>
            <a:r>
              <a:rPr lang="zh-CN" altLang="en-US" sz="1530" kern="0" dirty="0" smtClean="0">
                <a:solidFill>
                  <a:srgbClr val="000000"/>
                </a:solidFill>
                <a:latin typeface="Times New Roman" panose="02020603050405020304" pitchFamily="65" charset="-122"/>
                <a:ea typeface="宋体" panose="02010600030101010101" pitchFamily="2" charset="-122"/>
              </a:rPr>
              <a:t>请　　　饶</a:t>
            </a:r>
            <a:r>
              <a:rPr lang="zh-CN" altLang="en-US" sz="1530" u="sng" kern="0" dirty="0" smtClean="0">
                <a:solidFill>
                  <a:srgbClr val="000000"/>
                </a:solidFill>
                <a:latin typeface="Times New Roman" panose="02020603050405020304" pitchFamily="65" charset="-122"/>
                <a:ea typeface="宋体" panose="02010600030101010101" pitchFamily="2" charset="-122"/>
              </a:rPr>
              <a:t>恕</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夙</a:t>
            </a:r>
            <a:r>
              <a:rPr lang="zh-CN" altLang="en-US" sz="1530" kern="0" dirty="0" smtClean="0">
                <a:solidFill>
                  <a:srgbClr val="000000"/>
                </a:solidFill>
                <a:latin typeface="Times New Roman" panose="02020603050405020304" pitchFamily="65" charset="-122"/>
                <a:ea typeface="宋体" panose="02010600030101010101" pitchFamily="2" charset="-122"/>
              </a:rPr>
              <a:t>愿　　    </a:t>
            </a:r>
            <a:r>
              <a:rPr lang="zh-CN" altLang="en-US" sz="1530" u="sng" kern="0" dirty="0" smtClean="0">
                <a:solidFill>
                  <a:srgbClr val="000000"/>
                </a:solidFill>
                <a:latin typeface="Times New Roman" panose="02020603050405020304" pitchFamily="65" charset="-122"/>
                <a:ea typeface="宋体" panose="02010600030101010101" pitchFamily="2" charset="-122"/>
              </a:rPr>
              <a:t>塞</a:t>
            </a:r>
            <a:r>
              <a:rPr lang="zh-CN" altLang="en-US" sz="1530" kern="0" dirty="0" smtClean="0">
                <a:solidFill>
                  <a:srgbClr val="000000"/>
                </a:solidFill>
                <a:latin typeface="Times New Roman" panose="02020603050405020304" pitchFamily="65" charset="-122"/>
                <a:ea typeface="宋体" panose="02010600030101010101" pitchFamily="2" charset="-122"/>
              </a:rPr>
              <a:t>翁失马/敷衍</a:t>
            </a:r>
            <a:r>
              <a:rPr lang="zh-CN" altLang="en-US" sz="1530" u="sng" kern="0" dirty="0" smtClean="0">
                <a:solidFill>
                  <a:srgbClr val="000000"/>
                </a:solidFill>
                <a:latin typeface="Times New Roman" panose="02020603050405020304" pitchFamily="65" charset="-122"/>
                <a:ea typeface="宋体" panose="02010600030101010101" pitchFamily="2" charset="-122"/>
              </a:rPr>
              <a:t>塞</a:t>
            </a:r>
            <a:r>
              <a:rPr lang="zh-CN" altLang="en-US" sz="1530" kern="0" dirty="0" smtClean="0">
                <a:solidFill>
                  <a:srgbClr val="000000"/>
                </a:solidFill>
                <a:latin typeface="Times New Roman" panose="02020603050405020304" pitchFamily="65" charset="-122"/>
                <a:ea typeface="宋体" panose="02010600030101010101" pitchFamily="2" charset="-122"/>
              </a:rPr>
              <a:t>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瑕</a:t>
            </a:r>
            <a:r>
              <a:rPr lang="zh-CN" altLang="en-US" sz="1530" kern="0" dirty="0" smtClean="0">
                <a:solidFill>
                  <a:srgbClr val="000000"/>
                </a:solidFill>
                <a:latin typeface="Times New Roman" panose="02020603050405020304" pitchFamily="65" charset="-122"/>
                <a:ea typeface="宋体" panose="02010600030101010101" pitchFamily="2" charset="-122"/>
              </a:rPr>
              <a:t>疵/</a:t>
            </a:r>
            <a:r>
              <a:rPr lang="zh-CN" altLang="en-US" sz="1530" u="sng" kern="0" dirty="0" smtClean="0">
                <a:solidFill>
                  <a:srgbClr val="000000"/>
                </a:solidFill>
                <a:latin typeface="Times New Roman" panose="02020603050405020304" pitchFamily="65" charset="-122"/>
                <a:ea typeface="宋体" panose="02010600030101010101" pitchFamily="2" charset="-122"/>
              </a:rPr>
              <a:t>遐</a:t>
            </a:r>
            <a:r>
              <a:rPr lang="zh-CN" altLang="en-US" sz="1530" kern="0" dirty="0" smtClean="0">
                <a:solidFill>
                  <a:srgbClr val="000000"/>
                </a:solidFill>
                <a:latin typeface="Times New Roman" panose="02020603050405020304" pitchFamily="65" charset="-122"/>
                <a:ea typeface="宋体" panose="02010600030101010101" pitchFamily="2" charset="-122"/>
              </a:rPr>
              <a:t>想　    </a:t>
            </a:r>
            <a:r>
              <a:rPr lang="zh-CN" altLang="en-US" sz="1530" u="sng" kern="0" dirty="0" smtClean="0">
                <a:solidFill>
                  <a:srgbClr val="000000"/>
                </a:solidFill>
                <a:latin typeface="Times New Roman" panose="02020603050405020304" pitchFamily="65" charset="-122"/>
                <a:ea typeface="宋体" panose="02010600030101010101" pitchFamily="2" charset="-122"/>
              </a:rPr>
              <a:t>遏</a:t>
            </a:r>
            <a:r>
              <a:rPr lang="zh-CN" altLang="en-US" sz="1530" kern="0" dirty="0" smtClean="0">
                <a:solidFill>
                  <a:srgbClr val="000000"/>
                </a:solidFill>
                <a:latin typeface="Times New Roman" panose="02020603050405020304" pitchFamily="65" charset="-122"/>
                <a:ea typeface="宋体" panose="02010600030101010101" pitchFamily="2" charset="-122"/>
              </a:rPr>
              <a:t>止/摇</a:t>
            </a:r>
            <a:r>
              <a:rPr lang="zh-CN" altLang="en-US" sz="1530" u="sng" kern="0" dirty="0" smtClean="0">
                <a:solidFill>
                  <a:srgbClr val="000000"/>
                </a:solidFill>
                <a:latin typeface="Times New Roman" panose="02020603050405020304" pitchFamily="65" charset="-122"/>
                <a:ea typeface="宋体" panose="02010600030101010101" pitchFamily="2" charset="-122"/>
              </a:rPr>
              <a:t>曳</a:t>
            </a:r>
            <a:r>
              <a:rPr lang="zh-CN" altLang="en-US" sz="1530" kern="0" dirty="0" smtClean="0">
                <a:solidFill>
                  <a:srgbClr val="000000"/>
                </a:solidFill>
                <a:latin typeface="Times New Roman" panose="02020603050405020304" pitchFamily="65" charset="-122"/>
                <a:ea typeface="宋体" panose="02010600030101010101" pitchFamily="2" charset="-122"/>
              </a:rPr>
              <a:t>　　是</a:t>
            </a:r>
            <a:r>
              <a:rPr lang="zh-CN" altLang="en-US" sz="1530" u="sng" kern="0" dirty="0" smtClean="0">
                <a:solidFill>
                  <a:srgbClr val="000000"/>
                </a:solidFill>
                <a:latin typeface="Times New Roman" panose="02020603050405020304" pitchFamily="65" charset="-122"/>
                <a:ea typeface="宋体" panose="02010600030101010101" pitchFamily="2" charset="-122"/>
              </a:rPr>
              <a:t>否</a:t>
            </a:r>
            <a:r>
              <a:rPr lang="zh-CN" altLang="en-US" sz="1530" kern="0" dirty="0" smtClean="0">
                <a:solidFill>
                  <a:srgbClr val="000000"/>
                </a:solidFill>
                <a:latin typeface="Times New Roman" panose="02020603050405020304" pitchFamily="65" charset="-122"/>
                <a:ea typeface="宋体" panose="02010600030101010101" pitchFamily="2" charset="-122"/>
              </a:rPr>
              <a:t>/臧</a:t>
            </a:r>
            <a:r>
              <a:rPr lang="zh-CN" altLang="en-US" sz="1530" u="sng" kern="0" dirty="0" smtClean="0">
                <a:solidFill>
                  <a:srgbClr val="000000"/>
                </a:solidFill>
                <a:latin typeface="Times New Roman" panose="02020603050405020304" pitchFamily="65" charset="-122"/>
                <a:ea typeface="宋体" panose="02010600030101010101" pitchFamily="2" charset="-122"/>
              </a:rPr>
              <a:t>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C.诽</a:t>
            </a:r>
            <a:r>
              <a:rPr lang="zh-CN" altLang="en-US" sz="1530" u="sng" kern="0" dirty="0" smtClean="0">
                <a:solidFill>
                  <a:srgbClr val="000000"/>
                </a:solidFill>
                <a:latin typeface="Times New Roman" panose="02020603050405020304" pitchFamily="65" charset="-122"/>
                <a:ea typeface="宋体" panose="02010600030101010101" pitchFamily="2" charset="-122"/>
              </a:rPr>
              <a:t>谤</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磅</a:t>
            </a:r>
            <a:r>
              <a:rPr lang="zh-CN" altLang="en-US" sz="1530" kern="0" dirty="0" smtClean="0">
                <a:solidFill>
                  <a:srgbClr val="000000"/>
                </a:solidFill>
                <a:latin typeface="Times New Roman" panose="02020603050405020304" pitchFamily="65" charset="-122"/>
                <a:ea typeface="宋体" panose="02010600030101010101" pitchFamily="2" charset="-122"/>
              </a:rPr>
              <a:t>礴　　洗</a:t>
            </a:r>
            <a:r>
              <a:rPr lang="zh-CN" altLang="en-US" sz="1530" u="sng" kern="0" dirty="0" smtClean="0">
                <a:solidFill>
                  <a:srgbClr val="000000"/>
                </a:solidFill>
                <a:latin typeface="Times New Roman" panose="02020603050405020304" pitchFamily="65" charset="-122"/>
                <a:ea typeface="宋体" panose="02010600030101010101" pitchFamily="2" charset="-122"/>
              </a:rPr>
              <a:t>涤</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嫡</a:t>
            </a:r>
            <a:r>
              <a:rPr lang="zh-CN" altLang="en-US" sz="1530" kern="0" dirty="0" smtClean="0">
                <a:solidFill>
                  <a:srgbClr val="000000"/>
                </a:solidFill>
                <a:latin typeface="Times New Roman" panose="02020603050405020304" pitchFamily="65" charset="-122"/>
                <a:ea typeface="宋体" panose="02010600030101010101" pitchFamily="2" charset="-122"/>
              </a:rPr>
              <a:t>亲　    </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r>
              <a:rPr lang="zh-CN" altLang="en-US" sz="1530" kern="0" dirty="0" smtClean="0">
                <a:solidFill>
                  <a:srgbClr val="000000"/>
                </a:solidFill>
                <a:latin typeface="Times New Roman" panose="02020603050405020304" pitchFamily="65" charset="-122"/>
                <a:ea typeface="宋体" panose="02010600030101010101" pitchFamily="2" charset="-122"/>
              </a:rPr>
              <a:t>积/劳</a:t>
            </a:r>
            <a:r>
              <a:rPr lang="zh-CN" altLang="en-US" sz="1530" u="sng" kern="0" dirty="0" smtClean="0">
                <a:solidFill>
                  <a:srgbClr val="000000"/>
                </a:solidFill>
                <a:latin typeface="Times New Roman" panose="02020603050405020304" pitchFamily="65" charset="-122"/>
                <a:ea typeface="宋体" panose="02010600030101010101" pitchFamily="2" charset="-122"/>
              </a:rPr>
              <a:t>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渗</a:t>
            </a:r>
            <a:r>
              <a:rPr lang="zh-CN" altLang="en-US" sz="1530" kern="0" dirty="0" smtClean="0">
                <a:solidFill>
                  <a:srgbClr val="000000"/>
                </a:solidFill>
                <a:latin typeface="Times New Roman" panose="02020603050405020304" pitchFamily="65" charset="-122"/>
                <a:ea typeface="宋体" panose="02010600030101010101" pitchFamily="2" charset="-122"/>
              </a:rPr>
              <a:t>透/</a:t>
            </a:r>
            <a:r>
              <a:rPr lang="zh-CN" altLang="en-US" sz="1530" u="sng" kern="0" dirty="0" smtClean="0">
                <a:solidFill>
                  <a:srgbClr val="000000"/>
                </a:solidFill>
                <a:latin typeface="Times New Roman" panose="02020603050405020304" pitchFamily="65" charset="-122"/>
                <a:ea typeface="宋体" panose="02010600030101010101" pitchFamily="2" charset="-122"/>
              </a:rPr>
              <a:t>掺</a:t>
            </a:r>
            <a:r>
              <a:rPr lang="zh-CN" altLang="en-US" sz="1530" kern="0" dirty="0" smtClean="0">
                <a:solidFill>
                  <a:srgbClr val="000000"/>
                </a:solidFill>
                <a:latin typeface="Times New Roman" panose="02020603050405020304" pitchFamily="65" charset="-122"/>
                <a:ea typeface="宋体" panose="02010600030101010101" pitchFamily="2" charset="-122"/>
              </a:rPr>
              <a:t>杂　    </a:t>
            </a:r>
            <a:r>
              <a:rPr lang="zh-CN" altLang="en-US" sz="1530" u="sng" kern="0" dirty="0" smtClean="0">
                <a:solidFill>
                  <a:srgbClr val="000000"/>
                </a:solidFill>
                <a:latin typeface="Times New Roman" panose="02020603050405020304" pitchFamily="65" charset="-122"/>
                <a:ea typeface="宋体" panose="02010600030101010101" pitchFamily="2" charset="-122"/>
              </a:rPr>
              <a:t>俯</a:t>
            </a:r>
            <a:r>
              <a:rPr lang="zh-CN" altLang="en-US" sz="1530" kern="0" dirty="0" smtClean="0">
                <a:solidFill>
                  <a:srgbClr val="000000"/>
                </a:solidFill>
                <a:latin typeface="Times New Roman" panose="02020603050405020304" pitchFamily="65" charset="-122"/>
                <a:ea typeface="宋体" panose="02010600030101010101" pitchFamily="2" charset="-122"/>
              </a:rPr>
              <a:t>仰/</a:t>
            </a:r>
            <a:r>
              <a:rPr lang="zh-CN" altLang="en-US" sz="1530" u="sng" kern="0" dirty="0" smtClean="0">
                <a:solidFill>
                  <a:srgbClr val="000000"/>
                </a:solidFill>
                <a:latin typeface="Times New Roman" panose="02020603050405020304" pitchFamily="65" charset="-122"/>
                <a:ea typeface="宋体" panose="02010600030101010101" pitchFamily="2" charset="-122"/>
              </a:rPr>
              <a:t>辅</a:t>
            </a:r>
            <a:r>
              <a:rPr lang="zh-CN" altLang="en-US" sz="1530" kern="0" dirty="0" smtClean="0">
                <a:solidFill>
                  <a:srgbClr val="000000"/>
                </a:solidFill>
                <a:latin typeface="Times New Roman" panose="02020603050405020304" pitchFamily="65" charset="-122"/>
                <a:ea typeface="宋体" panose="02010600030101010101" pitchFamily="2" charset="-122"/>
              </a:rPr>
              <a:t>导　　屡见不</a:t>
            </a:r>
            <a:r>
              <a:rPr lang="zh-CN" altLang="en-US" sz="1530" u="sng" kern="0" dirty="0" smtClean="0">
                <a:solidFill>
                  <a:srgbClr val="000000"/>
                </a:solidFill>
                <a:latin typeface="Times New Roman" panose="02020603050405020304" pitchFamily="65" charset="-122"/>
                <a:ea typeface="宋体" panose="02010600030101010101" pitchFamily="2" charset="-122"/>
              </a:rPr>
              <a:t>鲜</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鲜</a:t>
            </a:r>
            <a:r>
              <a:rPr lang="zh-CN" altLang="en-US" sz="1530" kern="0" dirty="0" smtClean="0">
                <a:solidFill>
                  <a:srgbClr val="000000"/>
                </a:solidFill>
                <a:latin typeface="Times New Roman" panose="02020603050405020304" pitchFamily="65" charset="-122"/>
                <a:ea typeface="宋体" panose="02010600030101010101" pitchFamily="2" charset="-122"/>
              </a:rPr>
              <a:t>为人知</a:t>
            </a:r>
            <a:endParaRPr lang="zh-CN" altLang="en-US" dirty="0"/>
          </a:p>
        </p:txBody>
      </p:sp>
      <p:sp>
        <p:nvSpPr>
          <p:cNvPr id="3" name="TextBox 2"/>
          <p:cNvSpPr txBox="1"/>
          <p:nvPr/>
        </p:nvSpPr>
        <p:spPr>
          <a:xfrm>
            <a:off x="539750" y="290148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A.chěng/pìn,shù/sù,sài/sè。B.xiá,è/yè,fǒu/pǐ。C.bàng/páng,dí,lěi/lèi。D.shèn/ch</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ān,fǔ,xiān/xiǎn。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11.(2014江西,1)下列词语中,加点的字的读音全都正确的一组是(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翌</a:t>
            </a:r>
            <a:r>
              <a:rPr lang="zh-CN" altLang="en-US" sz="1530" kern="0" dirty="0" smtClean="0">
                <a:solidFill>
                  <a:srgbClr val="000000"/>
                </a:solidFill>
                <a:latin typeface="Times New Roman" panose="02020603050405020304" pitchFamily="65" charset="-122"/>
                <a:ea typeface="宋体" panose="02010600030101010101" pitchFamily="2" charset="-122"/>
              </a:rPr>
              <a:t>(yì)日　　　　　　    </a:t>
            </a:r>
            <a:r>
              <a:rPr lang="zh-CN" altLang="en-US" sz="1530" u="sng" kern="0" dirty="0" smtClean="0">
                <a:solidFill>
                  <a:srgbClr val="000000"/>
                </a:solidFill>
                <a:latin typeface="Times New Roman" panose="02020603050405020304" pitchFamily="65" charset="-122"/>
                <a:ea typeface="宋体" panose="02010600030101010101" pitchFamily="2" charset="-122"/>
              </a:rPr>
              <a:t>贲</a:t>
            </a:r>
            <a:r>
              <a:rPr lang="zh-CN" altLang="en-US" sz="1530" kern="0" dirty="0" smtClean="0">
                <a:solidFill>
                  <a:srgbClr val="000000"/>
                </a:solidFill>
                <a:latin typeface="Times New Roman" panose="02020603050405020304" pitchFamily="65" charset="-122"/>
                <a:ea typeface="宋体" panose="02010600030101010101" pitchFamily="2" charset="-122"/>
              </a:rPr>
              <a:t>(bēn)张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黑</a:t>
            </a:r>
            <a:r>
              <a:rPr lang="zh-CN" altLang="en-US" sz="1530" u="sng" kern="0" dirty="0" smtClean="0">
                <a:solidFill>
                  <a:srgbClr val="000000"/>
                </a:solidFill>
                <a:latin typeface="Times New Roman" panose="02020603050405020304" pitchFamily="65" charset="-122"/>
                <a:ea typeface="宋体" panose="02010600030101010101" pitchFamily="2" charset="-122"/>
              </a:rPr>
              <a:t>魆</a:t>
            </a:r>
            <a:r>
              <a:rPr lang="zh-CN" altLang="en-US" sz="1530" kern="0" dirty="0" smtClean="0">
                <a:solidFill>
                  <a:srgbClr val="000000"/>
                </a:solidFill>
                <a:latin typeface="Times New Roman" panose="02020603050405020304" pitchFamily="65" charset="-122"/>
                <a:ea typeface="宋体" panose="02010600030101010101" pitchFamily="2" charset="-122"/>
              </a:rPr>
              <a:t>(yuè)魆　　沆</a:t>
            </a:r>
            <a:r>
              <a:rPr lang="zh-CN" altLang="en-US" sz="1530" u="sng" kern="0" dirty="0" smtClean="0">
                <a:solidFill>
                  <a:srgbClr val="000000"/>
                </a:solidFill>
                <a:latin typeface="Times New Roman" panose="02020603050405020304" pitchFamily="65" charset="-122"/>
                <a:ea typeface="宋体" panose="02010600030101010101" pitchFamily="2" charset="-122"/>
              </a:rPr>
              <a:t>瀣</a:t>
            </a:r>
            <a:r>
              <a:rPr lang="zh-CN" altLang="en-US" sz="1530" kern="0" dirty="0" smtClean="0">
                <a:solidFill>
                  <a:srgbClr val="000000"/>
                </a:solidFill>
                <a:latin typeface="Times New Roman" panose="02020603050405020304" pitchFamily="65" charset="-122"/>
                <a:ea typeface="宋体" panose="02010600030101010101" pitchFamily="2" charset="-122"/>
              </a:rPr>
              <a:t>(xiè)一气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倜</a:t>
            </a:r>
            <a:r>
              <a:rPr lang="zh-CN" altLang="en-US" sz="1530" kern="0" dirty="0" smtClean="0">
                <a:solidFill>
                  <a:srgbClr val="000000"/>
                </a:solidFill>
                <a:latin typeface="Times New Roman" panose="02020603050405020304" pitchFamily="65" charset="-122"/>
                <a:ea typeface="宋体" panose="02010600030101010101" pitchFamily="2" charset="-122"/>
              </a:rPr>
              <a:t>(tì)傥　    </a:t>
            </a:r>
            <a:r>
              <a:rPr lang="zh-CN" altLang="en-US" sz="1530" u="sng"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Times New Roman" panose="02020603050405020304" pitchFamily="65" charset="-122"/>
                <a:ea typeface="宋体" panose="02010600030101010101" pitchFamily="2" charset="-122"/>
              </a:rPr>
              <a:t>(huó)面</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角</a:t>
            </a:r>
            <a:r>
              <a:rPr lang="zh-CN" altLang="en-US" sz="1530" kern="0" dirty="0" smtClean="0">
                <a:solidFill>
                  <a:srgbClr val="000000"/>
                </a:solidFill>
                <a:latin typeface="Times New Roman" panose="02020603050405020304" pitchFamily="65" charset="-122"/>
                <a:ea typeface="宋体" panose="02010600030101010101" pitchFamily="2" charset="-122"/>
              </a:rPr>
              <a:t>(jiǎo)斗士　    </a:t>
            </a:r>
            <a:r>
              <a:rPr lang="zh-CN" altLang="en-US" sz="1530" u="sng" kern="0" dirty="0" smtClean="0">
                <a:solidFill>
                  <a:srgbClr val="000000"/>
                </a:solidFill>
                <a:latin typeface="Times New Roman" panose="02020603050405020304" pitchFamily="65" charset="-122"/>
                <a:ea typeface="宋体" panose="02010600030101010101" pitchFamily="2" charset="-122"/>
              </a:rPr>
              <a:t>莞</a:t>
            </a:r>
            <a:r>
              <a:rPr lang="zh-CN" altLang="en-US" sz="1530" kern="0" dirty="0" smtClean="0">
                <a:solidFill>
                  <a:srgbClr val="000000"/>
                </a:solidFill>
                <a:latin typeface="Times New Roman" panose="02020603050405020304" pitchFamily="65" charset="-122"/>
                <a:ea typeface="宋体" panose="02010600030101010101" pitchFamily="2" charset="-122"/>
              </a:rPr>
              <a:t>(wǎn)尔一笑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魑</a:t>
            </a:r>
            <a:r>
              <a:rPr lang="zh-CN" altLang="en-US" sz="1530" kern="0" dirty="0" smtClean="0">
                <a:solidFill>
                  <a:srgbClr val="000000"/>
                </a:solidFill>
                <a:latin typeface="Times New Roman" panose="02020603050405020304" pitchFamily="65" charset="-122"/>
                <a:ea typeface="宋体" panose="02010600030101010101" pitchFamily="2" charset="-122"/>
              </a:rPr>
              <a:t>(chī)魅　　伛</a:t>
            </a:r>
            <a:r>
              <a:rPr lang="zh-CN" altLang="en-US" sz="1530" u="sng" kern="0" dirty="0" smtClean="0">
                <a:solidFill>
                  <a:srgbClr val="000000"/>
                </a:solidFill>
                <a:latin typeface="Times New Roman" panose="02020603050405020304" pitchFamily="65" charset="-122"/>
                <a:ea typeface="宋体" panose="02010600030101010101" pitchFamily="2" charset="-122"/>
              </a:rPr>
              <a:t>偻</a:t>
            </a:r>
            <a:r>
              <a:rPr lang="zh-CN" altLang="en-US" sz="1530" kern="0" dirty="0" smtClean="0">
                <a:solidFill>
                  <a:srgbClr val="000000"/>
                </a:solidFill>
                <a:latin typeface="Times New Roman" panose="02020603050405020304" pitchFamily="65" charset="-122"/>
                <a:ea typeface="宋体" panose="02010600030101010101" pitchFamily="2" charset="-122"/>
              </a:rPr>
              <a:t>(lǚ)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入场</a:t>
            </a:r>
            <a:r>
              <a:rPr lang="zh-CN" altLang="en-US" sz="1530" u="sng" kern="0" dirty="0" smtClean="0">
                <a:solidFill>
                  <a:srgbClr val="000000"/>
                </a:solidFill>
                <a:latin typeface="Times New Roman" panose="02020603050405020304" pitchFamily="65" charset="-122"/>
                <a:ea typeface="宋体" panose="02010600030101010101" pitchFamily="2" charset="-122"/>
              </a:rPr>
              <a:t>券</a:t>
            </a:r>
            <a:r>
              <a:rPr lang="zh-CN" altLang="en-US" sz="1530" kern="0" dirty="0" smtClean="0">
                <a:solidFill>
                  <a:srgbClr val="000000"/>
                </a:solidFill>
                <a:latin typeface="Times New Roman" panose="02020603050405020304" pitchFamily="65" charset="-122"/>
                <a:ea typeface="宋体" panose="02010600030101010101" pitchFamily="2" charset="-122"/>
              </a:rPr>
              <a:t>(quàn)　　心广体</a:t>
            </a:r>
            <a:r>
              <a:rPr lang="zh-CN" altLang="en-US" sz="1530" u="sng" kern="0" dirty="0" smtClean="0">
                <a:solidFill>
                  <a:srgbClr val="000000"/>
                </a:solidFill>
                <a:latin typeface="Times New Roman" panose="02020603050405020304" pitchFamily="65" charset="-122"/>
                <a:ea typeface="宋体" panose="02010600030101010101" pitchFamily="2" charset="-122"/>
              </a:rPr>
              <a:t>胖</a:t>
            </a:r>
            <a:r>
              <a:rPr lang="zh-CN" altLang="en-US" sz="1530" kern="0" dirty="0" smtClean="0">
                <a:solidFill>
                  <a:srgbClr val="000000"/>
                </a:solidFill>
                <a:latin typeface="Times New Roman" panose="02020603050405020304" pitchFamily="65" charset="-122"/>
                <a:ea typeface="宋体" panose="02010600030101010101" pitchFamily="2" charset="-122"/>
              </a:rPr>
              <a:t>(pàng)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D.笑</a:t>
            </a:r>
            <a:r>
              <a:rPr lang="zh-CN" altLang="en-US" sz="1530" u="sng" kern="0" dirty="0" smtClean="0">
                <a:solidFill>
                  <a:srgbClr val="000000"/>
                </a:solidFill>
                <a:latin typeface="Times New Roman" panose="02020603050405020304" pitchFamily="65" charset="-122"/>
                <a:ea typeface="宋体" panose="02010600030101010101" pitchFamily="2" charset="-122"/>
              </a:rPr>
              <a:t>靥</a:t>
            </a:r>
            <a:r>
              <a:rPr lang="zh-CN" altLang="en-US" sz="1530" kern="0" dirty="0" smtClean="0">
                <a:solidFill>
                  <a:srgbClr val="000000"/>
                </a:solidFill>
                <a:latin typeface="Times New Roman" panose="02020603050405020304" pitchFamily="65" charset="-122"/>
                <a:ea typeface="宋体" panose="02010600030101010101" pitchFamily="2" charset="-122"/>
              </a:rPr>
              <a:t>(yè)　　圭</a:t>
            </a:r>
            <a:r>
              <a:rPr lang="zh-CN" altLang="en-US" sz="1530" u="sng" kern="0" dirty="0" smtClean="0">
                <a:solidFill>
                  <a:srgbClr val="000000"/>
                </a:solidFill>
                <a:latin typeface="Times New Roman" panose="02020603050405020304" pitchFamily="65" charset="-122"/>
                <a:ea typeface="宋体" panose="02010600030101010101" pitchFamily="2" charset="-122"/>
              </a:rPr>
              <a:t>臬</a:t>
            </a:r>
            <a:r>
              <a:rPr lang="zh-CN" altLang="en-US" sz="1530" kern="0" dirty="0" smtClean="0">
                <a:solidFill>
                  <a:srgbClr val="000000"/>
                </a:solidFill>
                <a:latin typeface="Times New Roman" panose="02020603050405020304" pitchFamily="65" charset="-122"/>
                <a:ea typeface="宋体" panose="02010600030101010101" pitchFamily="2" charset="-122"/>
              </a:rPr>
              <a:t>(niè)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打</a:t>
            </a:r>
            <a:r>
              <a:rPr lang="zh-CN" altLang="en-US" sz="1530" u="sng" kern="0" dirty="0" smtClean="0">
                <a:solidFill>
                  <a:srgbClr val="000000"/>
                </a:solidFill>
                <a:latin typeface="Times New Roman" panose="02020603050405020304" pitchFamily="65" charset="-122"/>
                <a:ea typeface="宋体" panose="02010600030101010101" pitchFamily="2" charset="-122"/>
              </a:rPr>
              <a:t>擂</a:t>
            </a:r>
            <a:r>
              <a:rPr lang="zh-CN" altLang="en-US" sz="1530" kern="0" dirty="0" smtClean="0">
                <a:solidFill>
                  <a:srgbClr val="000000"/>
                </a:solidFill>
                <a:latin typeface="Times New Roman" panose="02020603050405020304" pitchFamily="65" charset="-122"/>
                <a:ea typeface="宋体" panose="02010600030101010101" pitchFamily="2" charset="-122"/>
              </a:rPr>
              <a:t>(lèi)台　    </a:t>
            </a:r>
            <a:r>
              <a:rPr lang="zh-CN" altLang="en-US" sz="1530" u="sng" kern="0" dirty="0" smtClean="0">
                <a:solidFill>
                  <a:srgbClr val="000000"/>
                </a:solidFill>
                <a:latin typeface="Times New Roman" panose="02020603050405020304" pitchFamily="65" charset="-122"/>
                <a:ea typeface="宋体" panose="02010600030101010101" pitchFamily="2" charset="-122"/>
              </a:rPr>
              <a:t>绿</a:t>
            </a:r>
            <a:r>
              <a:rPr lang="zh-CN" altLang="en-US" sz="1530" kern="0" dirty="0" smtClean="0">
                <a:solidFill>
                  <a:srgbClr val="000000"/>
                </a:solidFill>
                <a:latin typeface="Times New Roman" panose="02020603050405020304" pitchFamily="65" charset="-122"/>
                <a:ea typeface="宋体" panose="02010600030101010101" pitchFamily="2" charset="-122"/>
              </a:rPr>
              <a:t>(lù)林好汉</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A.魆xū。B.角jué。C.胖pán。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12.(2014重庆,1)下列词语中,字形和加点字的读音全都正确的一组是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A.屋檐下　绿草如茵　刀</a:t>
            </a:r>
            <a:r>
              <a:rPr lang="zh-CN" altLang="en-US" sz="1530" u="sng" kern="0" dirty="0" smtClean="0">
                <a:solidFill>
                  <a:srgbClr val="000000"/>
                </a:solidFill>
                <a:latin typeface="Times New Roman" panose="02020603050405020304" pitchFamily="65" charset="-122"/>
                <a:ea typeface="宋体" panose="02010600030101010101" pitchFamily="2" charset="-122"/>
              </a:rPr>
              <a:t>把</a:t>
            </a:r>
            <a:r>
              <a:rPr lang="zh-CN" altLang="en-US" sz="1530" kern="0" dirty="0" smtClean="0">
                <a:solidFill>
                  <a:srgbClr val="000000"/>
                </a:solidFill>
                <a:latin typeface="Times New Roman" panose="02020603050405020304" pitchFamily="65" charset="-122"/>
                <a:ea typeface="宋体" panose="02010600030101010101" pitchFamily="2" charset="-122"/>
              </a:rPr>
              <a:t>子bà    </a:t>
            </a:r>
            <a:r>
              <a:rPr lang="zh-CN" altLang="en-US" sz="1530" u="sng" kern="0" dirty="0" smtClean="0">
                <a:solidFill>
                  <a:srgbClr val="000000"/>
                </a:solidFill>
                <a:latin typeface="Times New Roman" panose="02020603050405020304" pitchFamily="65" charset="-122"/>
                <a:ea typeface="宋体" panose="02010600030101010101" pitchFamily="2" charset="-122"/>
              </a:rPr>
              <a:t>相</a:t>
            </a:r>
            <a:r>
              <a:rPr lang="zh-CN" altLang="en-US" sz="1530" kern="0" dirty="0" smtClean="0">
                <a:solidFill>
                  <a:srgbClr val="000000"/>
                </a:solidFill>
                <a:latin typeface="Times New Roman" panose="02020603050405020304" pitchFamily="65" charset="-122"/>
                <a:ea typeface="宋体" panose="02010600030101010101" pitchFamily="2" charset="-122"/>
              </a:rPr>
              <a:t>机行事xiàng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B.势利眼　　卑躬屈膝　    </a:t>
            </a:r>
            <a:r>
              <a:rPr lang="zh-CN" altLang="en-US" sz="1530" u="sng" kern="0" dirty="0" smtClean="0">
                <a:solidFill>
                  <a:srgbClr val="000000"/>
                </a:solidFill>
                <a:latin typeface="Times New Roman" panose="02020603050405020304" pitchFamily="65" charset="-122"/>
                <a:ea typeface="宋体" panose="02010600030101010101" pitchFamily="2" charset="-122"/>
              </a:rPr>
              <a:t>撒</a:t>
            </a:r>
            <a:r>
              <a:rPr lang="zh-CN" altLang="en-US" sz="1530" kern="0" dirty="0" smtClean="0">
                <a:solidFill>
                  <a:srgbClr val="000000"/>
                </a:solidFill>
                <a:latin typeface="Times New Roman" panose="02020603050405020304" pitchFamily="65" charset="-122"/>
                <a:ea typeface="宋体" panose="02010600030101010101" pitchFamily="2" charset="-122"/>
              </a:rPr>
              <a:t>大网sǎ　　博闻强</a:t>
            </a:r>
            <a:r>
              <a:rPr lang="zh-CN" altLang="en-US" sz="1530" u="sng" kern="0" dirty="0" smtClean="0">
                <a:solidFill>
                  <a:srgbClr val="000000"/>
                </a:solidFill>
                <a:latin typeface="Times New Roman" panose="02020603050405020304" pitchFamily="65" charset="-122"/>
                <a:ea typeface="宋体" panose="02010600030101010101" pitchFamily="2" charset="-122"/>
              </a:rPr>
              <a:t>识</a:t>
            </a:r>
            <a:r>
              <a:rPr lang="zh-CN" altLang="en-US" sz="1530" kern="0" dirty="0" smtClean="0">
                <a:solidFill>
                  <a:srgbClr val="000000"/>
                </a:solidFill>
                <a:latin typeface="Times New Roman" panose="02020603050405020304" pitchFamily="65" charset="-122"/>
                <a:ea typeface="宋体" panose="02010600030101010101" pitchFamily="2" charset="-122"/>
              </a:rPr>
              <a:t>zhì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C.一溜烟　　通货膨胀　    </a:t>
            </a:r>
            <a:r>
              <a:rPr lang="zh-CN" altLang="en-US" sz="1530" u="sng" kern="0" dirty="0" smtClean="0">
                <a:solidFill>
                  <a:srgbClr val="000000"/>
                </a:solidFill>
                <a:latin typeface="Times New Roman" panose="02020603050405020304" pitchFamily="65" charset="-122"/>
                <a:ea typeface="宋体" panose="02010600030101010101" pitchFamily="2" charset="-122"/>
              </a:rPr>
              <a:t>狙</a:t>
            </a:r>
            <a:r>
              <a:rPr lang="zh-CN" altLang="en-US" sz="1530" kern="0" dirty="0" smtClean="0">
                <a:solidFill>
                  <a:srgbClr val="000000"/>
                </a:solidFill>
                <a:latin typeface="Times New Roman" panose="02020603050405020304" pitchFamily="65" charset="-122"/>
                <a:ea typeface="宋体" panose="02010600030101010101" pitchFamily="2" charset="-122"/>
              </a:rPr>
              <a:t>击手jū　    </a:t>
            </a:r>
            <a:r>
              <a:rPr lang="zh-CN" altLang="en-US" sz="1530" u="sng" kern="0" dirty="0" smtClean="0">
                <a:solidFill>
                  <a:srgbClr val="000000"/>
                </a:solidFill>
                <a:latin typeface="Times New Roman" panose="02020603050405020304" pitchFamily="65" charset="-122"/>
                <a:ea typeface="宋体" panose="02010600030101010101" pitchFamily="2" charset="-122"/>
              </a:rPr>
              <a:t>蓦</a:t>
            </a:r>
            <a:r>
              <a:rPr lang="zh-CN" altLang="en-US" sz="1530" kern="0" dirty="0" smtClean="0">
                <a:solidFill>
                  <a:srgbClr val="000000"/>
                </a:solidFill>
                <a:latin typeface="Times New Roman" panose="02020603050405020304" pitchFamily="65" charset="-122"/>
                <a:ea typeface="宋体" panose="02010600030101010101" pitchFamily="2" charset="-122"/>
              </a:rPr>
              <a:t>然回首mù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D.辨证法　　中流砥柱　    </a:t>
            </a:r>
            <a:r>
              <a:rPr lang="zh-CN" altLang="en-US" sz="1530" u="sng" kern="0" dirty="0" smtClean="0">
                <a:solidFill>
                  <a:srgbClr val="000000"/>
                </a:solidFill>
                <a:latin typeface="Times New Roman" panose="02020603050405020304" pitchFamily="65" charset="-122"/>
                <a:ea typeface="宋体" panose="02010600030101010101" pitchFamily="2" charset="-122"/>
              </a:rPr>
              <a:t>沏</a:t>
            </a:r>
            <a:r>
              <a:rPr lang="zh-CN" altLang="en-US" sz="1530" kern="0" dirty="0" smtClean="0">
                <a:solidFill>
                  <a:srgbClr val="000000"/>
                </a:solidFill>
                <a:latin typeface="Times New Roman" panose="02020603050405020304" pitchFamily="65" charset="-122"/>
                <a:ea typeface="宋体" panose="02010600030101010101" pitchFamily="2" charset="-122"/>
              </a:rPr>
              <a:t>茶喝qī　　杀一</a:t>
            </a:r>
            <a:r>
              <a:rPr lang="zh-CN" altLang="en-US" sz="1530" u="sng" kern="0" dirty="0" smtClean="0">
                <a:solidFill>
                  <a:srgbClr val="000000"/>
                </a:solidFill>
                <a:latin typeface="Times New Roman" panose="02020603050405020304" pitchFamily="65" charset="-122"/>
                <a:ea typeface="宋体" panose="02010600030101010101" pitchFamily="2" charset="-122"/>
              </a:rPr>
              <a:t>儆</a:t>
            </a:r>
            <a:r>
              <a:rPr lang="zh-CN" altLang="en-US" sz="1530" kern="0" dirty="0" smtClean="0">
                <a:solidFill>
                  <a:srgbClr val="000000"/>
                </a:solidFill>
                <a:latin typeface="Times New Roman" panose="02020603050405020304" pitchFamily="65" charset="-122"/>
                <a:ea typeface="宋体" panose="02010600030101010101" pitchFamily="2" charset="-122"/>
              </a:rPr>
              <a:t>百jǐng</a:t>
            </a:r>
            <a:endParaRPr lang="zh-CN" altLang="en-US" dirty="0"/>
          </a:p>
        </p:txBody>
      </p:sp>
      <p:sp>
        <p:nvSpPr>
          <p:cNvPr id="3" name="TextBox 2"/>
          <p:cNvSpPr txBox="1"/>
          <p:nvPr/>
        </p:nvSpPr>
        <p:spPr>
          <a:xfrm>
            <a:off x="53975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B.撒sā。C.蓦mò。D.辨→辩。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99095"/>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a:t>
            </a:r>
            <a:r>
              <a:rPr lang="zh-CN" altLang="en-US" sz="1530" u="sng" kern="0" dirty="0" smtClean="0">
                <a:solidFill>
                  <a:srgbClr val="000000"/>
                </a:solidFill>
                <a:latin typeface="Times New Roman" panose="02020603050405020304" pitchFamily="65" charset="-122"/>
                <a:ea typeface="宋体" panose="02010600030101010101" pitchFamily="2" charset="-122"/>
              </a:rPr>
              <a:t>懵</a:t>
            </a:r>
            <a:r>
              <a:rPr lang="zh-CN" altLang="en-US" sz="1530" kern="0" dirty="0" smtClean="0">
                <a:solidFill>
                  <a:srgbClr val="000000"/>
                </a:solidFill>
                <a:latin typeface="Times New Roman" panose="02020603050405020304" pitchFamily="65" charset="-122"/>
                <a:ea typeface="宋体" panose="02010600030101010101" pitchFamily="2" charset="-122"/>
              </a:rPr>
              <a:t>(měng)懂的幼儿到朝气蓬勃的少年,从踌躇满志的青年到成熟的中年,最后步入两</a:t>
            </a:r>
            <a:r>
              <a:rPr lang="zh-CN" altLang="en-US" sz="1530" u="sng" kern="0" dirty="0" smtClean="0">
                <a:solidFill>
                  <a:srgbClr val="000000"/>
                </a:solidFill>
                <a:latin typeface="Times New Roman" panose="02020603050405020304" pitchFamily="65" charset="-122"/>
                <a:ea typeface="宋体" panose="02010600030101010101" pitchFamily="2" charset="-122"/>
              </a:rPr>
              <a:t>鬓</a:t>
            </a:r>
            <a:r>
              <a:rPr lang="zh-CN" altLang="en-US" sz="1530" kern="0" dirty="0" smtClean="0">
                <a:solidFill>
                  <a:srgbClr val="000000"/>
                </a:solidFill>
                <a:latin typeface="Times New Roman" panose="02020603050405020304" pitchFamily="65" charset="-122"/>
                <a:ea typeface="宋体" panose="02010600030101010101" pitchFamily="2" charset="-122"/>
              </a:rPr>
              <a:t>(b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ìng)斑白的老年:有序变化是生命亘古不变的主题。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B.虽然语言系统有自我净化能力,随着时间的推移,会分层过滤,淘尽渣</a:t>
            </a:r>
            <a:r>
              <a:rPr lang="zh-CN" altLang="en-US" sz="1530" u="sng" kern="0" dirty="0" smtClean="0">
                <a:solidFill>
                  <a:srgbClr val="000000"/>
                </a:solidFill>
                <a:latin typeface="Times New Roman" panose="02020603050405020304" pitchFamily="65" charset="-122"/>
                <a:ea typeface="宋体" panose="02010600030101010101" pitchFamily="2" charset="-122"/>
              </a:rPr>
              <a:t>滓</a:t>
            </a:r>
            <a:r>
              <a:rPr lang="zh-CN" altLang="en-US" sz="1530" kern="0" dirty="0" smtClean="0">
                <a:solidFill>
                  <a:srgbClr val="000000"/>
                </a:solidFill>
                <a:latin typeface="Times New Roman" panose="02020603050405020304" pitchFamily="65" charset="-122"/>
                <a:ea typeface="宋体" panose="02010600030101010101" pitchFamily="2" charset="-122"/>
              </a:rPr>
              <a:t>(zǐ),</a:t>
            </a:r>
            <a:r>
              <a:rPr lang="zh-CN" altLang="en-US" sz="1530" u="sng" kern="0" dirty="0" smtClean="0">
                <a:solidFill>
                  <a:srgbClr val="000000"/>
                </a:solidFill>
                <a:latin typeface="Times New Roman" panose="02020603050405020304" pitchFamily="65" charset="-122"/>
                <a:ea typeface="宋体" panose="02010600030101010101" pitchFamily="2" charset="-122"/>
              </a:rPr>
              <a:t>淬</a:t>
            </a:r>
            <a:r>
              <a:rPr lang="zh-CN" altLang="en-US" sz="1530" kern="0" dirty="0" smtClean="0">
                <a:solidFill>
                  <a:srgbClr val="000000"/>
                </a:solidFill>
                <a:latin typeface="Times New Roman" panose="02020603050405020304" pitchFamily="65" charset="-122"/>
                <a:ea typeface="宋体" panose="02010600030101010101" pitchFamily="2" charset="-122"/>
              </a:rPr>
              <a:t>(cuì)炼真金,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但是当下网络语言带来的一些负面影响仍不容小觑。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C.江上一个个漩涡,似乎在仰首倾听清晨雁鸣;那些雉</a:t>
            </a:r>
            <a:r>
              <a:rPr lang="zh-CN" altLang="en-US" sz="1530" u="sng" kern="0" dirty="0" smtClean="0">
                <a:solidFill>
                  <a:srgbClr val="000000"/>
                </a:solidFill>
                <a:latin typeface="Times New Roman" panose="02020603050405020304" pitchFamily="65" charset="-122"/>
                <a:ea typeface="宋体" panose="02010600030101010101" pitchFamily="2" charset="-122"/>
              </a:rPr>
              <a:t>堞</a:t>
            </a:r>
            <a:r>
              <a:rPr lang="zh-CN" altLang="en-US" sz="1530" kern="0" dirty="0" smtClean="0">
                <a:solidFill>
                  <a:srgbClr val="000000"/>
                </a:solidFill>
                <a:latin typeface="Times New Roman" panose="02020603050405020304" pitchFamily="65" charset="-122"/>
                <a:ea typeface="宋体" panose="02010600030101010101" pitchFamily="2" charset="-122"/>
              </a:rPr>
              <a:t>(dié)、战车,均已废驰;鸟鸣声穿过山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风烟霭,落满了山峦;遍野麦浪,渐成</a:t>
            </a:r>
            <a:r>
              <a:rPr lang="zh-CN" altLang="en-US" sz="1530" u="sng" kern="0" dirty="0" smtClean="0">
                <a:solidFill>
                  <a:srgbClr val="000000"/>
                </a:solidFill>
                <a:latin typeface="Times New Roman" panose="02020603050405020304" pitchFamily="65" charset="-122"/>
                <a:ea typeface="宋体" panose="02010600030101010101" pitchFamily="2" charset="-122"/>
              </a:rPr>
              <a:t>燎</a:t>
            </a:r>
            <a:r>
              <a:rPr lang="zh-CN" altLang="en-US" sz="1530" kern="0" dirty="0" smtClean="0">
                <a:solidFill>
                  <a:srgbClr val="000000"/>
                </a:solidFill>
                <a:latin typeface="Times New Roman" panose="02020603050405020304" pitchFamily="65" charset="-122"/>
                <a:ea typeface="宋体" panose="02010600030101010101" pitchFamily="2" charset="-122"/>
              </a:rPr>
              <a:t>(liáo)原之势。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D.对于那些枉顾道德与法律铤而走险的电商平台,有关部门必须给予相应的</a:t>
            </a:r>
            <a:r>
              <a:rPr lang="zh-CN" altLang="en-US" sz="1530" u="sng" kern="0" dirty="0" smtClean="0">
                <a:solidFill>
                  <a:srgbClr val="000000"/>
                </a:solidFill>
                <a:latin typeface="Times New Roman" panose="02020603050405020304" pitchFamily="65" charset="-122"/>
                <a:ea typeface="宋体" panose="02010600030101010101" pitchFamily="2" charset="-122"/>
              </a:rPr>
              <a:t>惩</a:t>
            </a:r>
            <a:r>
              <a:rPr lang="zh-CN" altLang="en-US" sz="1530" kern="0" dirty="0" smtClean="0">
                <a:solidFill>
                  <a:srgbClr val="000000"/>
                </a:solidFill>
                <a:latin typeface="Times New Roman" panose="02020603050405020304" pitchFamily="65" charset="-122"/>
                <a:ea typeface="宋体" panose="02010600030101010101" pitchFamily="2" charset="-122"/>
              </a:rPr>
              <a:t>(chěng)罚,否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则难以制止种种</a:t>
            </a:r>
            <a:r>
              <a:rPr lang="zh-CN" altLang="en-US" sz="1530" u="sng" kern="0" dirty="0" smtClean="0">
                <a:solidFill>
                  <a:srgbClr val="000000"/>
                </a:solidFill>
                <a:latin typeface="Times New Roman" panose="02020603050405020304" pitchFamily="65" charset="-122"/>
                <a:ea typeface="宋体" panose="02010600030101010101" pitchFamily="2" charset="-122"/>
              </a:rPr>
              <a:t>薅</a:t>
            </a:r>
            <a:r>
              <a:rPr lang="zh-CN" altLang="en-US" sz="1530" kern="0" dirty="0" smtClean="0">
                <a:solidFill>
                  <a:srgbClr val="000000"/>
                </a:solidFill>
                <a:latin typeface="Times New Roman" panose="02020603050405020304" pitchFamily="65" charset="-122"/>
                <a:ea typeface="宋体" panose="02010600030101010101" pitchFamily="2" charset="-122"/>
              </a:rPr>
              <a:t>(hāo)顾客羊毛的恶劣行为。</a:t>
            </a:r>
            <a:endParaRPr lang="zh-CN" altLang="en-US" dirty="0"/>
          </a:p>
        </p:txBody>
      </p:sp>
      <p:grpSp>
        <p:nvGrpSpPr>
          <p:cNvPr id="3" name="组合 7"/>
          <p:cNvGrpSpPr/>
          <p:nvPr/>
        </p:nvGrpSpPr>
        <p:grpSpPr>
          <a:xfrm>
            <a:off x="3298985" y="95791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580387"/>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
        <p:nvSpPr>
          <p:cNvPr id="7" name="TextBox 2"/>
          <p:cNvSpPr txBox="1"/>
          <p:nvPr/>
        </p:nvSpPr>
        <p:spPr>
          <a:xfrm>
            <a:off x="611188" y="533038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本题考查正确识记字音字形的能力。A.“鬓”应读bìn。C.“废驰”应为“废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弛”。D.“枉顾”应为“罔顾”,“惩”应读chéng。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13.(2014山东,1)下列词语中加点的字,每对读音都不相同的一项是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湛</a:t>
            </a:r>
            <a:r>
              <a:rPr lang="zh-CN" altLang="en-US" sz="1530" kern="0" dirty="0" smtClean="0">
                <a:solidFill>
                  <a:srgbClr val="000000"/>
                </a:solidFill>
                <a:latin typeface="Times New Roman" panose="02020603050405020304" pitchFamily="65" charset="-122"/>
                <a:ea typeface="宋体" panose="02010600030101010101" pitchFamily="2" charset="-122"/>
              </a:rPr>
              <a:t>蓝/</a:t>
            </a:r>
            <a:r>
              <a:rPr lang="zh-CN" altLang="en-US" sz="1530" u="sng" kern="0" dirty="0" smtClean="0">
                <a:solidFill>
                  <a:srgbClr val="000000"/>
                </a:solidFill>
                <a:latin typeface="Times New Roman" panose="02020603050405020304" pitchFamily="65" charset="-122"/>
                <a:ea typeface="宋体" panose="02010600030101010101" pitchFamily="2" charset="-122"/>
              </a:rPr>
              <a:t>斟</a:t>
            </a:r>
            <a:r>
              <a:rPr lang="zh-CN" altLang="en-US" sz="1530" kern="0" dirty="0" smtClean="0">
                <a:solidFill>
                  <a:srgbClr val="000000"/>
                </a:solidFill>
                <a:latin typeface="Times New Roman" panose="02020603050405020304" pitchFamily="65" charset="-122"/>
                <a:ea typeface="宋体" panose="02010600030101010101" pitchFamily="2" charset="-122"/>
              </a:rPr>
              <a:t>酌　    </a:t>
            </a:r>
            <a:r>
              <a:rPr lang="zh-CN" altLang="en-US" sz="1530" u="sng" kern="0" dirty="0" smtClean="0">
                <a:solidFill>
                  <a:srgbClr val="000000"/>
                </a:solidFill>
                <a:latin typeface="Times New Roman" panose="02020603050405020304" pitchFamily="65" charset="-122"/>
                <a:ea typeface="宋体" panose="02010600030101010101" pitchFamily="2" charset="-122"/>
              </a:rPr>
              <a:t>崛</a:t>
            </a:r>
            <a:r>
              <a:rPr lang="zh-CN" altLang="en-US" sz="1530" kern="0" dirty="0" smtClean="0">
                <a:solidFill>
                  <a:srgbClr val="000000"/>
                </a:solidFill>
                <a:latin typeface="Times New Roman" panose="02020603050405020304" pitchFamily="65" charset="-122"/>
                <a:ea typeface="宋体" panose="02010600030101010101" pitchFamily="2" charset="-122"/>
              </a:rPr>
              <a:t>起/</a:t>
            </a:r>
            <a:r>
              <a:rPr lang="zh-CN" altLang="en-US" sz="1530" u="sng" kern="0" dirty="0" smtClean="0">
                <a:solidFill>
                  <a:srgbClr val="000000"/>
                </a:solidFill>
                <a:latin typeface="Times New Roman" panose="02020603050405020304" pitchFamily="65" charset="-122"/>
                <a:ea typeface="宋体" panose="02010600030101010101" pitchFamily="2" charset="-122"/>
              </a:rPr>
              <a:t>倔</a:t>
            </a:r>
            <a:r>
              <a:rPr lang="zh-CN" altLang="en-US" sz="1530" kern="0" dirty="0" smtClean="0">
                <a:solidFill>
                  <a:srgbClr val="000000"/>
                </a:solidFill>
                <a:latin typeface="Times New Roman" panose="02020603050405020304" pitchFamily="65" charset="-122"/>
                <a:ea typeface="宋体" panose="02010600030101010101" pitchFamily="2" charset="-122"/>
              </a:rPr>
              <a:t>脾气　    </a:t>
            </a:r>
            <a:r>
              <a:rPr lang="zh-CN" altLang="en-US" sz="1530" u="sng" kern="0" dirty="0" smtClean="0">
                <a:solidFill>
                  <a:srgbClr val="000000"/>
                </a:solidFill>
                <a:latin typeface="Times New Roman" panose="02020603050405020304" pitchFamily="65" charset="-122"/>
                <a:ea typeface="宋体" panose="02010600030101010101" pitchFamily="2" charset="-122"/>
              </a:rPr>
              <a:t>提</a:t>
            </a:r>
            <a:r>
              <a:rPr lang="zh-CN" altLang="en-US" sz="1530" kern="0" dirty="0" smtClean="0">
                <a:solidFill>
                  <a:srgbClr val="000000"/>
                </a:solidFill>
                <a:latin typeface="Times New Roman" panose="02020603050405020304" pitchFamily="65" charset="-122"/>
                <a:ea typeface="宋体" panose="02010600030101010101" pitchFamily="2" charset="-122"/>
              </a:rPr>
              <a:t>防/</a:t>
            </a:r>
            <a:r>
              <a:rPr lang="zh-CN" altLang="en-US" sz="1530" u="sng" kern="0" dirty="0" smtClean="0">
                <a:solidFill>
                  <a:srgbClr val="000000"/>
                </a:solidFill>
                <a:latin typeface="Times New Roman" panose="02020603050405020304" pitchFamily="65" charset="-122"/>
                <a:ea typeface="宋体" panose="02010600030101010101" pitchFamily="2" charset="-122"/>
              </a:rPr>
              <a:t>醍</a:t>
            </a:r>
            <a:r>
              <a:rPr lang="zh-CN" altLang="en-US" sz="1530" kern="0" dirty="0" smtClean="0">
                <a:solidFill>
                  <a:srgbClr val="000000"/>
                </a:solidFill>
                <a:latin typeface="Times New Roman" panose="02020603050405020304" pitchFamily="65" charset="-122"/>
                <a:ea typeface="宋体" panose="02010600030101010101" pitchFamily="2" charset="-122"/>
              </a:rPr>
              <a:t>醐灌顶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跻</a:t>
            </a:r>
            <a:r>
              <a:rPr lang="zh-CN" altLang="en-US" sz="1530" kern="0" dirty="0" smtClean="0">
                <a:solidFill>
                  <a:srgbClr val="000000"/>
                </a:solidFill>
                <a:latin typeface="Times New Roman" panose="02020603050405020304" pitchFamily="65" charset="-122"/>
                <a:ea typeface="宋体" panose="02010600030101010101" pitchFamily="2" charset="-122"/>
              </a:rPr>
              <a:t>身/</a:t>
            </a:r>
            <a:r>
              <a:rPr lang="zh-CN" altLang="en-US" sz="1530" u="sng" kern="0" dirty="0" smtClean="0">
                <a:solidFill>
                  <a:srgbClr val="000000"/>
                </a:solidFill>
                <a:latin typeface="Times New Roman" panose="02020603050405020304" pitchFamily="65" charset="-122"/>
                <a:ea typeface="宋体" panose="02010600030101010101" pitchFamily="2" charset="-122"/>
              </a:rPr>
              <a:t>犄</a:t>
            </a:r>
            <a:r>
              <a:rPr lang="zh-CN" altLang="en-US" sz="1530" kern="0" dirty="0" smtClean="0">
                <a:solidFill>
                  <a:srgbClr val="000000"/>
                </a:solidFill>
                <a:latin typeface="Times New Roman" panose="02020603050405020304" pitchFamily="65" charset="-122"/>
                <a:ea typeface="宋体" panose="02010600030101010101" pitchFamily="2" charset="-122"/>
              </a:rPr>
              <a:t>角　　女</a:t>
            </a:r>
            <a:r>
              <a:rPr lang="zh-CN" altLang="en-US" sz="1530" u="sng" kern="0" dirty="0" smtClean="0">
                <a:solidFill>
                  <a:srgbClr val="000000"/>
                </a:solidFill>
                <a:latin typeface="Times New Roman" panose="02020603050405020304" pitchFamily="65" charset="-122"/>
                <a:ea typeface="宋体" panose="02010600030101010101" pitchFamily="2" charset="-122"/>
              </a:rPr>
              <a:t>红</a:t>
            </a:r>
            <a:r>
              <a:rPr lang="zh-CN" altLang="en-US" sz="1530" kern="0" dirty="0" smtClean="0">
                <a:solidFill>
                  <a:srgbClr val="000000"/>
                </a:solidFill>
                <a:latin typeface="Times New Roman" panose="02020603050405020304" pitchFamily="65" charset="-122"/>
                <a:ea typeface="宋体" panose="02010600030101010101" pitchFamily="2" charset="-122"/>
              </a:rPr>
              <a:t>/彩</a:t>
            </a:r>
            <a:r>
              <a:rPr lang="zh-CN" altLang="en-US" sz="1530" u="sng" kern="0" dirty="0" smtClean="0">
                <a:solidFill>
                  <a:srgbClr val="000000"/>
                </a:solidFill>
                <a:latin typeface="Times New Roman" panose="02020603050405020304" pitchFamily="65" charset="-122"/>
                <a:ea typeface="宋体" panose="02010600030101010101" pitchFamily="2" charset="-122"/>
              </a:rPr>
              <a:t>虹</a:t>
            </a:r>
            <a:r>
              <a:rPr lang="zh-CN" altLang="en-US" sz="1530" kern="0" dirty="0" smtClean="0">
                <a:solidFill>
                  <a:srgbClr val="000000"/>
                </a:solidFill>
                <a:latin typeface="Times New Roman" panose="02020603050405020304" pitchFamily="65" charset="-122"/>
                <a:ea typeface="宋体" panose="02010600030101010101" pitchFamily="2" charset="-122"/>
              </a:rPr>
              <a:t>桥　　沟</a:t>
            </a:r>
            <a:r>
              <a:rPr lang="zh-CN" altLang="en-US" sz="1530" u="sng" kern="0" dirty="0" smtClean="0">
                <a:solidFill>
                  <a:srgbClr val="000000"/>
                </a:solidFill>
                <a:latin typeface="Times New Roman" panose="02020603050405020304" pitchFamily="65" charset="-122"/>
                <a:ea typeface="宋体" panose="02010600030101010101" pitchFamily="2" charset="-122"/>
              </a:rPr>
              <a:t>壑</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豁</a:t>
            </a:r>
            <a:r>
              <a:rPr lang="zh-CN" altLang="en-US" sz="1530" kern="0" dirty="0" smtClean="0">
                <a:solidFill>
                  <a:srgbClr val="000000"/>
                </a:solidFill>
                <a:latin typeface="Times New Roman" panose="02020603050405020304" pitchFamily="65" charset="-122"/>
                <a:ea typeface="宋体" panose="02010600030101010101" pitchFamily="2" charset="-122"/>
              </a:rPr>
              <a:t>然开朗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C.毛</a:t>
            </a:r>
            <a:r>
              <a:rPr lang="zh-CN" altLang="en-US" sz="1530" u="sng" kern="0" dirty="0" smtClean="0">
                <a:solidFill>
                  <a:srgbClr val="000000"/>
                </a:solidFill>
                <a:latin typeface="Times New Roman" panose="02020603050405020304" pitchFamily="65" charset="-122"/>
                <a:ea typeface="宋体" panose="02010600030101010101" pitchFamily="2" charset="-122"/>
              </a:rPr>
              <a:t>坯</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胚</a:t>
            </a:r>
            <a:r>
              <a:rPr lang="zh-CN" altLang="en-US" sz="1530" kern="0" dirty="0" smtClean="0">
                <a:solidFill>
                  <a:srgbClr val="000000"/>
                </a:solidFill>
                <a:latin typeface="Times New Roman" panose="02020603050405020304" pitchFamily="65" charset="-122"/>
                <a:ea typeface="宋体" panose="02010600030101010101" pitchFamily="2" charset="-122"/>
              </a:rPr>
              <a:t>芽　　蒜</a:t>
            </a:r>
            <a:r>
              <a:rPr lang="zh-CN" altLang="en-US" sz="1530" u="sng" kern="0" dirty="0" smtClean="0">
                <a:solidFill>
                  <a:srgbClr val="000000"/>
                </a:solidFill>
                <a:latin typeface="Times New Roman" panose="02020603050405020304" pitchFamily="65" charset="-122"/>
                <a:ea typeface="宋体" panose="02010600030101010101" pitchFamily="2" charset="-122"/>
              </a:rPr>
              <a:t>薹</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跆</a:t>
            </a:r>
            <a:r>
              <a:rPr lang="zh-CN" altLang="en-US" sz="1530" kern="0" dirty="0" smtClean="0">
                <a:solidFill>
                  <a:srgbClr val="000000"/>
                </a:solidFill>
                <a:latin typeface="Times New Roman" panose="02020603050405020304" pitchFamily="65" charset="-122"/>
                <a:ea typeface="宋体" panose="02010600030101010101" pitchFamily="2" charset="-122"/>
              </a:rPr>
              <a:t>拳道　    </a:t>
            </a:r>
            <a:r>
              <a:rPr lang="zh-CN" altLang="en-US" sz="1530" u="sng" kern="0" dirty="0" smtClean="0">
                <a:solidFill>
                  <a:srgbClr val="000000"/>
                </a:solidFill>
                <a:latin typeface="Times New Roman" panose="02020603050405020304" pitchFamily="65" charset="-122"/>
                <a:ea typeface="宋体" panose="02010600030101010101" pitchFamily="2" charset="-122"/>
              </a:rPr>
              <a:t>拙</a:t>
            </a:r>
            <a:r>
              <a:rPr lang="zh-CN" altLang="en-US" sz="1530" kern="0" dirty="0" smtClean="0">
                <a:solidFill>
                  <a:srgbClr val="000000"/>
                </a:solidFill>
                <a:latin typeface="Times New Roman" panose="02020603050405020304" pitchFamily="65" charset="-122"/>
                <a:ea typeface="宋体" panose="02010600030101010101" pitchFamily="2" charset="-122"/>
              </a:rPr>
              <a:t>劣/</a:t>
            </a:r>
            <a:r>
              <a:rPr lang="zh-CN" altLang="en-US" sz="1530" u="sng" kern="0" dirty="0" smtClean="0">
                <a:solidFill>
                  <a:srgbClr val="000000"/>
                </a:solidFill>
                <a:latin typeface="Times New Roman" panose="02020603050405020304" pitchFamily="65" charset="-122"/>
                <a:ea typeface="宋体" panose="02010600030101010101" pitchFamily="2" charset="-122"/>
              </a:rPr>
              <a:t>咄</a:t>
            </a:r>
            <a:r>
              <a:rPr lang="zh-CN" altLang="en-US" sz="1530" kern="0" dirty="0" smtClean="0">
                <a:solidFill>
                  <a:srgbClr val="000000"/>
                </a:solidFill>
                <a:latin typeface="Times New Roman" panose="02020603050405020304" pitchFamily="65" charset="-122"/>
                <a:ea typeface="宋体" panose="02010600030101010101" pitchFamily="2" charset="-122"/>
              </a:rPr>
              <a:t>咄逼人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劲</a:t>
            </a:r>
            <a:r>
              <a:rPr lang="zh-CN" altLang="en-US" sz="1530" kern="0" dirty="0" smtClean="0">
                <a:solidFill>
                  <a:srgbClr val="000000"/>
                </a:solidFill>
                <a:latin typeface="Times New Roman" panose="02020603050405020304" pitchFamily="65" charset="-122"/>
                <a:ea typeface="宋体" panose="02010600030101010101" pitchFamily="2" charset="-122"/>
              </a:rPr>
              <a:t>敌/</a:t>
            </a:r>
            <a:r>
              <a:rPr lang="zh-CN" altLang="en-US" sz="1530" u="sng" kern="0" dirty="0" smtClean="0">
                <a:solidFill>
                  <a:srgbClr val="000000"/>
                </a:solidFill>
                <a:latin typeface="Times New Roman" panose="02020603050405020304" pitchFamily="65" charset="-122"/>
                <a:ea typeface="宋体" panose="02010600030101010101" pitchFamily="2" charset="-122"/>
              </a:rPr>
              <a:t>浸</a:t>
            </a:r>
            <a:r>
              <a:rPr lang="zh-CN" altLang="en-US" sz="1530" kern="0" dirty="0" smtClean="0">
                <a:solidFill>
                  <a:srgbClr val="000000"/>
                </a:solidFill>
                <a:latin typeface="Times New Roman" panose="02020603050405020304" pitchFamily="65" charset="-122"/>
                <a:ea typeface="宋体" panose="02010600030101010101" pitchFamily="2" charset="-122"/>
              </a:rPr>
              <a:t>渍　　咆</a:t>
            </a:r>
            <a:r>
              <a:rPr lang="zh-CN" altLang="en-US" sz="1530" u="sng" kern="0" dirty="0" smtClean="0">
                <a:solidFill>
                  <a:srgbClr val="000000"/>
                </a:solidFill>
                <a:latin typeface="Times New Roman" panose="02020603050405020304" pitchFamily="65" charset="-122"/>
                <a:ea typeface="宋体" panose="02010600030101010101" pitchFamily="2" charset="-122"/>
              </a:rPr>
              <a:t>哮</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酵</a:t>
            </a:r>
            <a:r>
              <a:rPr lang="zh-CN" altLang="en-US" sz="1530" kern="0" dirty="0" smtClean="0">
                <a:solidFill>
                  <a:srgbClr val="000000"/>
                </a:solidFill>
                <a:latin typeface="Times New Roman" panose="02020603050405020304" pitchFamily="65" charset="-122"/>
                <a:ea typeface="宋体" panose="02010600030101010101" pitchFamily="2" charset="-122"/>
              </a:rPr>
              <a:t>母菌　    </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陆/</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手成春</a:t>
            </a:r>
            <a:endParaRPr lang="zh-CN" altLang="en-US" dirty="0"/>
          </a:p>
        </p:txBody>
      </p:sp>
      <p:sp>
        <p:nvSpPr>
          <p:cNvPr id="3" name="TextBox 2"/>
          <p:cNvSpPr txBox="1"/>
          <p:nvPr/>
        </p:nvSpPr>
        <p:spPr>
          <a:xfrm>
            <a:off x="539750" y="290148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A.zhàn/zhēn,jué/juè,dī/tí。B.jī,gōng/hóng,hè/huò。C.pī/pēi,tái,zhuō/duō。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D.jìng/jìn,xiào/jiào,zhuó。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14.(2014安徽,15)下列词语中加点的字,每对读音完全相同的一组是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蓓</a:t>
            </a:r>
            <a:r>
              <a:rPr lang="zh-CN" altLang="en-US" sz="1530" kern="0" dirty="0" smtClean="0">
                <a:solidFill>
                  <a:srgbClr val="000000"/>
                </a:solidFill>
                <a:latin typeface="Times New Roman" panose="02020603050405020304" pitchFamily="65" charset="-122"/>
                <a:ea typeface="宋体" panose="02010600030101010101" pitchFamily="2" charset="-122"/>
              </a:rPr>
              <a:t>蕾/烘</a:t>
            </a:r>
            <a:r>
              <a:rPr lang="zh-CN" altLang="en-US" sz="1530" u="sng" kern="0" dirty="0" smtClean="0">
                <a:solidFill>
                  <a:srgbClr val="000000"/>
                </a:solidFill>
                <a:latin typeface="Times New Roman" panose="02020603050405020304" pitchFamily="65" charset="-122"/>
                <a:ea typeface="宋体" panose="02010600030101010101" pitchFamily="2" charset="-122"/>
              </a:rPr>
              <a:t>焙</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拾</a:t>
            </a:r>
            <a:r>
              <a:rPr lang="zh-CN" altLang="en-US" sz="1530" kern="0" dirty="0" smtClean="0">
                <a:solidFill>
                  <a:srgbClr val="000000"/>
                </a:solidFill>
                <a:latin typeface="Times New Roman" panose="02020603050405020304" pitchFamily="65" charset="-122"/>
                <a:ea typeface="宋体" panose="02010600030101010101" pitchFamily="2" charset="-122"/>
              </a:rPr>
              <a:t>级/</a:t>
            </a:r>
            <a:r>
              <a:rPr lang="zh-CN" altLang="en-US" sz="1530" u="sng" kern="0" dirty="0" smtClean="0">
                <a:solidFill>
                  <a:srgbClr val="000000"/>
                </a:solidFill>
                <a:latin typeface="Times New Roman" panose="02020603050405020304" pitchFamily="65" charset="-122"/>
                <a:ea typeface="宋体" panose="02010600030101010101" pitchFamily="2" charset="-122"/>
              </a:rPr>
              <a:t>拾</a:t>
            </a:r>
            <a:r>
              <a:rPr lang="zh-CN" altLang="en-US" sz="1530" kern="0" dirty="0" smtClean="0">
                <a:solidFill>
                  <a:srgbClr val="000000"/>
                </a:solidFill>
                <a:latin typeface="Times New Roman" panose="02020603050405020304" pitchFamily="65" charset="-122"/>
                <a:ea typeface="宋体" panose="02010600030101010101" pitchFamily="2" charset="-122"/>
              </a:rPr>
              <a:t>麦穗    </a:t>
            </a:r>
            <a:r>
              <a:rPr lang="zh-CN" altLang="en-US" sz="1530" u="sng" kern="0" dirty="0" smtClean="0">
                <a:solidFill>
                  <a:srgbClr val="000000"/>
                </a:solidFill>
                <a:latin typeface="Times New Roman" panose="02020603050405020304" pitchFamily="65" charset="-122"/>
                <a:ea typeface="宋体" panose="02010600030101010101" pitchFamily="2" charset="-122"/>
              </a:rPr>
              <a:t>箪</a:t>
            </a:r>
            <a:r>
              <a:rPr lang="zh-CN" altLang="en-US" sz="1530" kern="0" dirty="0" smtClean="0">
                <a:solidFill>
                  <a:srgbClr val="000000"/>
                </a:solidFill>
                <a:latin typeface="Times New Roman" panose="02020603050405020304" pitchFamily="65" charset="-122"/>
                <a:ea typeface="宋体" panose="02010600030101010101" pitchFamily="2" charset="-122"/>
              </a:rPr>
              <a:t>食壶浆/</a:t>
            </a:r>
            <a:r>
              <a:rPr lang="zh-CN" altLang="en-US" sz="1530" u="sng" kern="0" dirty="0" smtClean="0">
                <a:solidFill>
                  <a:srgbClr val="000000"/>
                </a:solidFill>
                <a:latin typeface="Times New Roman" panose="02020603050405020304" pitchFamily="65" charset="-122"/>
                <a:ea typeface="宋体" panose="02010600030101010101" pitchFamily="2" charset="-122"/>
              </a:rPr>
              <a:t>殚</a:t>
            </a:r>
            <a:r>
              <a:rPr lang="zh-CN" altLang="en-US" sz="1530" kern="0" dirty="0" smtClean="0">
                <a:solidFill>
                  <a:srgbClr val="000000"/>
                </a:solidFill>
                <a:latin typeface="Times New Roman" panose="02020603050405020304" pitchFamily="65" charset="-122"/>
                <a:ea typeface="宋体" panose="02010600030101010101" pitchFamily="2" charset="-122"/>
              </a:rPr>
              <a:t>精竭虑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倚</a:t>
            </a:r>
            <a:r>
              <a:rPr lang="zh-CN" altLang="en-US" sz="1530" kern="0" dirty="0" smtClean="0">
                <a:solidFill>
                  <a:srgbClr val="000000"/>
                </a:solidFill>
                <a:latin typeface="Times New Roman" panose="02020603050405020304" pitchFamily="65" charset="-122"/>
                <a:ea typeface="宋体" panose="02010600030101010101" pitchFamily="2" charset="-122"/>
              </a:rPr>
              <a:t>重/</a:t>
            </a:r>
            <a:r>
              <a:rPr lang="zh-CN" altLang="en-US" sz="1530" u="sng" kern="0" dirty="0" smtClean="0">
                <a:solidFill>
                  <a:srgbClr val="000000"/>
                </a:solidFill>
                <a:latin typeface="Times New Roman" panose="02020603050405020304" pitchFamily="65" charset="-122"/>
                <a:ea typeface="宋体" panose="02010600030101010101" pitchFamily="2" charset="-122"/>
              </a:rPr>
              <a:t>旖</a:t>
            </a:r>
            <a:r>
              <a:rPr lang="zh-CN" altLang="en-US" sz="1530" kern="0" dirty="0" smtClean="0">
                <a:solidFill>
                  <a:srgbClr val="000000"/>
                </a:solidFill>
                <a:latin typeface="Times New Roman" panose="02020603050405020304" pitchFamily="65" charset="-122"/>
                <a:ea typeface="宋体" panose="02010600030101010101" pitchFamily="2" charset="-122"/>
              </a:rPr>
              <a:t>旎    </a:t>
            </a:r>
            <a:r>
              <a:rPr lang="zh-CN" altLang="en-US" sz="1530" u="sng" kern="0" dirty="0" smtClean="0">
                <a:solidFill>
                  <a:srgbClr val="000000"/>
                </a:solidFill>
                <a:latin typeface="Times New Roman" panose="02020603050405020304" pitchFamily="65" charset="-122"/>
                <a:ea typeface="宋体" panose="02010600030101010101" pitchFamily="2" charset="-122"/>
              </a:rPr>
              <a:t>禅</a:t>
            </a:r>
            <a:r>
              <a:rPr lang="zh-CN" altLang="en-US" sz="1530" kern="0" dirty="0" smtClean="0">
                <a:solidFill>
                  <a:srgbClr val="000000"/>
                </a:solidFill>
                <a:latin typeface="Times New Roman" panose="02020603050405020304" pitchFamily="65" charset="-122"/>
                <a:ea typeface="宋体" panose="02010600030101010101" pitchFamily="2" charset="-122"/>
              </a:rPr>
              <a:t>趣/口头</a:t>
            </a:r>
            <a:r>
              <a:rPr lang="zh-CN" altLang="en-US" sz="1530" u="sng" kern="0" dirty="0" smtClean="0">
                <a:solidFill>
                  <a:srgbClr val="000000"/>
                </a:solidFill>
                <a:latin typeface="Times New Roman" panose="02020603050405020304" pitchFamily="65" charset="-122"/>
                <a:ea typeface="宋体" panose="02010600030101010101" pitchFamily="2" charset="-122"/>
              </a:rPr>
              <a:t>禅</a:t>
            </a:r>
            <a:r>
              <a:rPr lang="zh-CN" altLang="en-US" sz="1530" kern="0" dirty="0" smtClean="0">
                <a:solidFill>
                  <a:srgbClr val="000000"/>
                </a:solidFill>
                <a:latin typeface="Times New Roman" panose="02020603050405020304" pitchFamily="65" charset="-122"/>
                <a:ea typeface="宋体" panose="02010600030101010101" pitchFamily="2" charset="-122"/>
              </a:rPr>
              <a:t>　卷</a:t>
            </a:r>
            <a:r>
              <a:rPr lang="zh-CN" altLang="en-US" sz="1530" u="sng" kern="0" dirty="0" smtClean="0">
                <a:solidFill>
                  <a:srgbClr val="000000"/>
                </a:solidFill>
                <a:latin typeface="Times New Roman" panose="02020603050405020304" pitchFamily="65" charset="-122"/>
                <a:ea typeface="宋体" panose="02010600030101010101" pitchFamily="2" charset="-122"/>
              </a:rPr>
              <a:t>帙</a:t>
            </a:r>
            <a:r>
              <a:rPr lang="zh-CN" altLang="en-US" sz="1530" kern="0" dirty="0" smtClean="0">
                <a:solidFill>
                  <a:srgbClr val="000000"/>
                </a:solidFill>
                <a:latin typeface="Times New Roman" panose="02020603050405020304" pitchFamily="65" charset="-122"/>
                <a:ea typeface="宋体" panose="02010600030101010101" pitchFamily="2" charset="-122"/>
              </a:rPr>
              <a:t>浩繁/</a:t>
            </a:r>
            <a:r>
              <a:rPr lang="zh-CN" altLang="en-US" sz="1530" u="sng" kern="0" dirty="0" smtClean="0">
                <a:solidFill>
                  <a:srgbClr val="000000"/>
                </a:solidFill>
                <a:latin typeface="Times New Roman" panose="02020603050405020304" pitchFamily="65" charset="-122"/>
                <a:ea typeface="宋体" panose="02010600030101010101" pitchFamily="2" charset="-122"/>
              </a:rPr>
              <a:t>秩</a:t>
            </a:r>
            <a:r>
              <a:rPr lang="zh-CN" altLang="en-US" sz="1530" kern="0" dirty="0" smtClean="0">
                <a:solidFill>
                  <a:srgbClr val="000000"/>
                </a:solidFill>
                <a:latin typeface="Times New Roman" panose="02020603050405020304" pitchFamily="65" charset="-122"/>
                <a:ea typeface="宋体" panose="02010600030101010101" pitchFamily="2" charset="-122"/>
              </a:rPr>
              <a:t>序井然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C.毗</a:t>
            </a:r>
            <a:r>
              <a:rPr lang="zh-CN" altLang="en-US" sz="1530" u="sng" kern="0" dirty="0" smtClean="0">
                <a:solidFill>
                  <a:srgbClr val="000000"/>
                </a:solidFill>
                <a:latin typeface="Times New Roman" panose="02020603050405020304" pitchFamily="65" charset="-122"/>
                <a:ea typeface="宋体" panose="02010600030101010101" pitchFamily="2" charset="-122"/>
              </a:rPr>
              <a:t>邻</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聆</a:t>
            </a:r>
            <a:r>
              <a:rPr lang="zh-CN" altLang="en-US" sz="1530" kern="0" dirty="0" smtClean="0">
                <a:solidFill>
                  <a:srgbClr val="000000"/>
                </a:solidFill>
                <a:latin typeface="Times New Roman" panose="02020603050405020304" pitchFamily="65" charset="-122"/>
                <a:ea typeface="宋体" panose="02010600030101010101" pitchFamily="2" charset="-122"/>
              </a:rPr>
              <a:t>听　包</a:t>
            </a:r>
            <a:r>
              <a:rPr lang="zh-CN" altLang="en-US" sz="1530" u="sng" kern="0" dirty="0" smtClean="0">
                <a:solidFill>
                  <a:srgbClr val="000000"/>
                </a:solidFill>
                <a:latin typeface="Times New Roman" panose="02020603050405020304" pitchFamily="65" charset="-122"/>
                <a:ea typeface="宋体" panose="02010600030101010101" pitchFamily="2" charset="-122"/>
              </a:rPr>
              <a:t>扎</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扎</a:t>
            </a:r>
            <a:r>
              <a:rPr lang="zh-CN" altLang="en-US" sz="1530" kern="0" dirty="0" smtClean="0">
                <a:solidFill>
                  <a:srgbClr val="000000"/>
                </a:solidFill>
                <a:latin typeface="Times New Roman" panose="02020603050405020304" pitchFamily="65" charset="-122"/>
                <a:ea typeface="宋体" panose="02010600030101010101" pitchFamily="2" charset="-122"/>
              </a:rPr>
              <a:t>辫子    </a:t>
            </a:r>
            <a:r>
              <a:rPr lang="zh-CN" altLang="en-US" sz="1530" u="sng" kern="0" dirty="0" smtClean="0">
                <a:solidFill>
                  <a:srgbClr val="000000"/>
                </a:solidFill>
                <a:latin typeface="Times New Roman" panose="02020603050405020304" pitchFamily="65" charset="-122"/>
                <a:ea typeface="宋体" panose="02010600030101010101" pitchFamily="2" charset="-122"/>
              </a:rPr>
              <a:t>济</a:t>
            </a:r>
            <a:r>
              <a:rPr lang="zh-CN" altLang="en-US" sz="1530" kern="0" dirty="0" smtClean="0">
                <a:solidFill>
                  <a:srgbClr val="000000"/>
                </a:solidFill>
                <a:latin typeface="Times New Roman" panose="02020603050405020304" pitchFamily="65" charset="-122"/>
                <a:ea typeface="宋体" panose="02010600030101010101" pitchFamily="2" charset="-122"/>
              </a:rPr>
              <a:t>世安民/光风</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翡</a:t>
            </a:r>
            <a:r>
              <a:rPr lang="zh-CN" altLang="en-US" sz="1530" kern="0" dirty="0" smtClean="0">
                <a:solidFill>
                  <a:srgbClr val="000000"/>
                </a:solidFill>
                <a:latin typeface="Times New Roman" panose="02020603050405020304" pitchFamily="65" charset="-122"/>
                <a:ea typeface="宋体" panose="02010600030101010101" pitchFamily="2" charset="-122"/>
              </a:rPr>
              <a:t>翠/</a:t>
            </a:r>
            <a:r>
              <a:rPr lang="zh-CN" altLang="en-US" sz="1530" u="sng" kern="0" dirty="0" smtClean="0">
                <a:solidFill>
                  <a:srgbClr val="000000"/>
                </a:solidFill>
                <a:latin typeface="Times New Roman" panose="02020603050405020304" pitchFamily="65" charset="-122"/>
                <a:ea typeface="宋体" panose="02010600030101010101" pitchFamily="2" charset="-122"/>
              </a:rPr>
              <a:t>斐</a:t>
            </a:r>
            <a:r>
              <a:rPr lang="zh-CN" altLang="en-US" sz="1530" kern="0" dirty="0" smtClean="0">
                <a:solidFill>
                  <a:srgbClr val="000000"/>
                </a:solidFill>
                <a:latin typeface="Times New Roman" panose="02020603050405020304" pitchFamily="65" charset="-122"/>
                <a:ea typeface="宋体" panose="02010600030101010101" pitchFamily="2" charset="-122"/>
              </a:rPr>
              <a:t>然　开</a:t>
            </a:r>
            <a:r>
              <a:rPr lang="zh-CN" altLang="en-US" sz="1530" u="sng" kern="0" dirty="0" smtClean="0">
                <a:solidFill>
                  <a:srgbClr val="000000"/>
                </a:solidFill>
                <a:latin typeface="Times New Roman" panose="02020603050405020304" pitchFamily="65" charset="-122"/>
                <a:ea typeface="宋体" panose="02010600030101010101" pitchFamily="2" charset="-122"/>
              </a:rPr>
              <a:t>拓</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拓</a:t>
            </a:r>
            <a:r>
              <a:rPr lang="zh-CN" altLang="en-US" sz="1530" kern="0" dirty="0" smtClean="0">
                <a:solidFill>
                  <a:srgbClr val="000000"/>
                </a:solidFill>
                <a:latin typeface="Times New Roman" panose="02020603050405020304" pitchFamily="65" charset="-122"/>
                <a:ea typeface="宋体" panose="02010600030101010101" pitchFamily="2" charset="-122"/>
              </a:rPr>
              <a:t>荒者　物产丰</a:t>
            </a:r>
            <a:r>
              <a:rPr lang="zh-CN" altLang="en-US" sz="1530" u="sng" kern="0" dirty="0" smtClean="0">
                <a:solidFill>
                  <a:srgbClr val="000000"/>
                </a:solidFill>
                <a:latin typeface="Times New Roman" panose="02020603050405020304" pitchFamily="65" charset="-122"/>
                <a:ea typeface="宋体" panose="02010600030101010101" pitchFamily="2" charset="-122"/>
              </a:rPr>
              <a:t>饶</a:t>
            </a:r>
            <a:r>
              <a:rPr lang="zh-CN" altLang="en-US" sz="1530" kern="0" dirty="0" smtClean="0">
                <a:solidFill>
                  <a:srgbClr val="000000"/>
                </a:solidFill>
                <a:latin typeface="Times New Roman" panose="02020603050405020304" pitchFamily="65" charset="-122"/>
                <a:ea typeface="宋体" panose="02010600030101010101" pitchFamily="2" charset="-122"/>
              </a:rPr>
              <a:t>/百折不</a:t>
            </a:r>
            <a:r>
              <a:rPr lang="zh-CN" altLang="en-US" sz="1530" u="sng" kern="0" dirty="0" smtClean="0">
                <a:solidFill>
                  <a:srgbClr val="000000"/>
                </a:solidFill>
                <a:latin typeface="Times New Roman" panose="02020603050405020304" pitchFamily="65" charset="-122"/>
                <a:ea typeface="宋体" panose="02010600030101010101" pitchFamily="2" charset="-122"/>
              </a:rPr>
              <a:t>挠</a:t>
            </a:r>
            <a:endParaRPr lang="zh-CN" altLang="en-US" dirty="0"/>
          </a:p>
        </p:txBody>
      </p:sp>
      <p:sp>
        <p:nvSpPr>
          <p:cNvPr id="3" name="TextBox 2"/>
          <p:cNvSpPr txBox="1"/>
          <p:nvPr/>
        </p:nvSpPr>
        <p:spPr>
          <a:xfrm>
            <a:off x="53975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A.bèi,shè/shí,dān。B.yǐ,chán,zhì。C.lín/líng,zā,jì。D.fěi,tuò,ráo/náo。</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357968"/>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1.(2013浙江,1)下列词语中加点的字,注音全都正确的一项是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旋</a:t>
            </a:r>
            <a:r>
              <a:rPr lang="zh-CN" altLang="en-US" sz="1530" kern="0" dirty="0" smtClean="0">
                <a:solidFill>
                  <a:srgbClr val="000000"/>
                </a:solidFill>
                <a:latin typeface="Times New Roman" panose="02020603050405020304" pitchFamily="65" charset="-122"/>
                <a:ea typeface="宋体" panose="02010600030101010101" pitchFamily="2" charset="-122"/>
              </a:rPr>
              <a:t>(xuán)涡　　　　按</a:t>
            </a:r>
            <a:r>
              <a:rPr lang="zh-CN" altLang="en-US" sz="1530" u="sng" kern="0" dirty="0" smtClean="0">
                <a:solidFill>
                  <a:srgbClr val="000000"/>
                </a:solidFill>
                <a:latin typeface="Times New Roman" panose="02020603050405020304" pitchFamily="65" charset="-122"/>
                <a:ea typeface="宋体" panose="02010600030101010101" pitchFamily="2" charset="-122"/>
              </a:rPr>
              <a:t>捺</a:t>
            </a:r>
            <a:r>
              <a:rPr lang="zh-CN" altLang="en-US" sz="1530" kern="0" dirty="0" smtClean="0">
                <a:solidFill>
                  <a:srgbClr val="000000"/>
                </a:solidFill>
                <a:latin typeface="Times New Roman" panose="02020603050405020304" pitchFamily="65" charset="-122"/>
                <a:ea typeface="宋体" panose="02010600030101010101" pitchFamily="2" charset="-122"/>
              </a:rPr>
              <a:t>(nài)</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蜜</a:t>
            </a:r>
            <a:r>
              <a:rPr lang="zh-CN" altLang="en-US" sz="1530" u="sng" kern="0" dirty="0" smtClean="0">
                <a:solidFill>
                  <a:srgbClr val="000000"/>
                </a:solidFill>
                <a:latin typeface="Times New Roman" panose="02020603050405020304" pitchFamily="65" charset="-122"/>
                <a:ea typeface="宋体" panose="02010600030101010101" pitchFamily="2" charset="-122"/>
              </a:rPr>
              <a:t>饯</a:t>
            </a:r>
            <a:r>
              <a:rPr lang="zh-CN" altLang="en-US" sz="1530" kern="0" dirty="0" smtClean="0">
                <a:solidFill>
                  <a:srgbClr val="000000"/>
                </a:solidFill>
                <a:latin typeface="Times New Roman" panose="02020603050405020304" pitchFamily="65" charset="-122"/>
                <a:ea typeface="宋体" panose="02010600030101010101" pitchFamily="2" charset="-122"/>
              </a:rPr>
              <a:t>(jiàn)　　稍纵</a:t>
            </a:r>
            <a:r>
              <a:rPr lang="zh-CN" altLang="en-US" sz="1530" u="sng" kern="0" dirty="0" smtClean="0">
                <a:solidFill>
                  <a:srgbClr val="000000"/>
                </a:solidFill>
                <a:latin typeface="Times New Roman" panose="02020603050405020304" pitchFamily="65" charset="-122"/>
                <a:ea typeface="宋体" panose="02010600030101010101" pitchFamily="2" charset="-122"/>
              </a:rPr>
              <a:t>即</a:t>
            </a:r>
            <a:r>
              <a:rPr lang="zh-CN" altLang="en-US" sz="1530" kern="0" dirty="0" smtClean="0">
                <a:solidFill>
                  <a:srgbClr val="000000"/>
                </a:solidFill>
                <a:latin typeface="Times New Roman" panose="02020603050405020304" pitchFamily="65" charset="-122"/>
                <a:ea typeface="宋体" panose="02010600030101010101" pitchFamily="2" charset="-122"/>
              </a:rPr>
              <a:t>(jí)逝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B.桑</a:t>
            </a:r>
            <a:r>
              <a:rPr lang="zh-CN" altLang="en-US" sz="1530" u="sng" kern="0" dirty="0" smtClean="0">
                <a:solidFill>
                  <a:srgbClr val="000000"/>
                </a:solidFill>
                <a:latin typeface="Times New Roman" panose="02020603050405020304" pitchFamily="65" charset="-122"/>
                <a:ea typeface="宋体" panose="02010600030101010101" pitchFamily="2" charset="-122"/>
              </a:rPr>
              <a:t>梓</a:t>
            </a:r>
            <a:r>
              <a:rPr lang="zh-CN" altLang="en-US" sz="1530" kern="0" dirty="0" smtClean="0">
                <a:solidFill>
                  <a:srgbClr val="000000"/>
                </a:solidFill>
                <a:latin typeface="Times New Roman" panose="02020603050405020304" pitchFamily="65" charset="-122"/>
                <a:ea typeface="宋体" panose="02010600030101010101" pitchFamily="2" charset="-122"/>
              </a:rPr>
              <a:t>(zǐ)　    </a:t>
            </a:r>
            <a:r>
              <a:rPr lang="zh-CN" altLang="en-US" sz="1530" u="sng" kern="0" dirty="0" smtClean="0">
                <a:solidFill>
                  <a:srgbClr val="000000"/>
                </a:solidFill>
                <a:latin typeface="Times New Roman" panose="02020603050405020304" pitchFamily="65" charset="-122"/>
                <a:ea typeface="宋体" panose="02010600030101010101" pitchFamily="2" charset="-122"/>
              </a:rPr>
              <a:t>鬈</a:t>
            </a:r>
            <a:r>
              <a:rPr lang="zh-CN" altLang="en-US" sz="1530" kern="0" dirty="0" smtClean="0">
                <a:solidFill>
                  <a:srgbClr val="000000"/>
                </a:solidFill>
                <a:latin typeface="Times New Roman" panose="02020603050405020304" pitchFamily="65" charset="-122"/>
                <a:ea typeface="宋体" panose="02010600030101010101" pitchFamily="2" charset="-122"/>
              </a:rPr>
              <a:t>(quán)发</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昭</a:t>
            </a:r>
            <a:r>
              <a:rPr lang="zh-CN" altLang="en-US" sz="1530" kern="0" dirty="0" smtClean="0">
                <a:solidFill>
                  <a:srgbClr val="000000"/>
                </a:solidFill>
                <a:latin typeface="Times New Roman" panose="02020603050405020304" pitchFamily="65" charset="-122"/>
                <a:ea typeface="宋体" panose="02010600030101010101" pitchFamily="2" charset="-122"/>
              </a:rPr>
              <a:t>(zhāo)示　　图穷</a:t>
            </a:r>
            <a:r>
              <a:rPr lang="zh-CN" altLang="en-US" sz="1530" u="sng" kern="0" dirty="0" smtClean="0">
                <a:solidFill>
                  <a:srgbClr val="000000"/>
                </a:solidFill>
                <a:latin typeface="Times New Roman" panose="02020603050405020304" pitchFamily="65" charset="-122"/>
                <a:ea typeface="宋体" panose="02010600030101010101" pitchFamily="2" charset="-122"/>
              </a:rPr>
              <a:t>匕</a:t>
            </a:r>
            <a:r>
              <a:rPr lang="zh-CN" altLang="en-US" sz="1530" kern="0" dirty="0" smtClean="0">
                <a:solidFill>
                  <a:srgbClr val="000000"/>
                </a:solidFill>
                <a:latin typeface="Times New Roman" panose="02020603050405020304" pitchFamily="65" charset="-122"/>
                <a:ea typeface="宋体" panose="02010600030101010101" pitchFamily="2" charset="-122"/>
              </a:rPr>
              <a:t>(bǐ)见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混</a:t>
            </a:r>
            <a:r>
              <a:rPr lang="zh-CN" altLang="en-US" sz="1530" kern="0" dirty="0" smtClean="0">
                <a:solidFill>
                  <a:srgbClr val="000000"/>
                </a:solidFill>
                <a:latin typeface="Times New Roman" panose="02020603050405020304" pitchFamily="65" charset="-122"/>
                <a:ea typeface="宋体" panose="02010600030101010101" pitchFamily="2" charset="-122"/>
              </a:rPr>
              <a:t>(hùn)搭　　盘</a:t>
            </a:r>
            <a:r>
              <a:rPr lang="zh-CN" altLang="en-US" sz="1530" u="sng" kern="0" dirty="0" smtClean="0">
                <a:solidFill>
                  <a:srgbClr val="000000"/>
                </a:solidFill>
                <a:latin typeface="Times New Roman" panose="02020603050405020304" pitchFamily="65" charset="-122"/>
                <a:ea typeface="宋体" panose="02010600030101010101" pitchFamily="2" charset="-122"/>
              </a:rPr>
              <a:t>桓</a:t>
            </a:r>
            <a:r>
              <a:rPr lang="zh-CN" altLang="en-US" sz="1530" kern="0" dirty="0" smtClean="0">
                <a:solidFill>
                  <a:srgbClr val="000000"/>
                </a:solidFill>
                <a:latin typeface="Times New Roman" panose="02020603050405020304" pitchFamily="65" charset="-122"/>
                <a:ea typeface="宋体" panose="02010600030101010101" pitchFamily="2" charset="-122"/>
              </a:rPr>
              <a:t>(huán)</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喷</a:t>
            </a:r>
            <a:r>
              <a:rPr lang="zh-CN" altLang="en-US" sz="1530" kern="0" dirty="0" smtClean="0">
                <a:solidFill>
                  <a:srgbClr val="000000"/>
                </a:solidFill>
                <a:latin typeface="Times New Roman" panose="02020603050405020304" pitchFamily="65" charset="-122"/>
                <a:ea typeface="宋体" panose="02010600030101010101" pitchFamily="2" charset="-122"/>
              </a:rPr>
              <a:t>(pèn)香　    </a:t>
            </a:r>
            <a:r>
              <a:rPr lang="zh-CN" altLang="en-US" sz="1530" u="sng" kern="0" dirty="0" smtClean="0">
                <a:solidFill>
                  <a:srgbClr val="000000"/>
                </a:solidFill>
                <a:latin typeface="Times New Roman" panose="02020603050405020304" pitchFamily="65" charset="-122"/>
                <a:ea typeface="宋体" panose="02010600030101010101" pitchFamily="2" charset="-122"/>
              </a:rPr>
              <a:t>扛</a:t>
            </a:r>
            <a:r>
              <a:rPr lang="zh-CN" altLang="en-US" sz="1530" kern="0" dirty="0" smtClean="0">
                <a:solidFill>
                  <a:srgbClr val="000000"/>
                </a:solidFill>
                <a:latin typeface="Times New Roman" panose="02020603050405020304" pitchFamily="65" charset="-122"/>
                <a:ea typeface="宋体" panose="02010600030101010101" pitchFamily="2" charset="-122"/>
              </a:rPr>
              <a:t>(káng)鼎之作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潜</a:t>
            </a:r>
            <a:r>
              <a:rPr lang="zh-CN" altLang="en-US" sz="1530" kern="0" dirty="0" smtClean="0">
                <a:solidFill>
                  <a:srgbClr val="000000"/>
                </a:solidFill>
                <a:latin typeface="Times New Roman" panose="02020603050405020304" pitchFamily="65" charset="-122"/>
                <a:ea typeface="宋体" panose="02010600030101010101" pitchFamily="2" charset="-122"/>
              </a:rPr>
              <a:t>(qián)伏　　佝</a:t>
            </a:r>
            <a:r>
              <a:rPr lang="zh-CN" altLang="en-US" sz="1530" u="sng" kern="0" dirty="0" smtClean="0">
                <a:solidFill>
                  <a:srgbClr val="000000"/>
                </a:solidFill>
                <a:latin typeface="Times New Roman" panose="02020603050405020304" pitchFamily="65" charset="-122"/>
                <a:ea typeface="宋体" panose="02010600030101010101" pitchFamily="2" charset="-122"/>
              </a:rPr>
              <a:t>偻</a:t>
            </a:r>
            <a:r>
              <a:rPr lang="zh-CN" altLang="en-US" sz="1530" kern="0" dirty="0" smtClean="0">
                <a:solidFill>
                  <a:srgbClr val="000000"/>
                </a:solidFill>
                <a:latin typeface="Times New Roman" panose="02020603050405020304" pitchFamily="65" charset="-122"/>
                <a:ea typeface="宋体" panose="02010600030101010101" pitchFamily="2" charset="-122"/>
              </a:rPr>
              <a:t>(lóu)</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拙</a:t>
            </a:r>
            <a:r>
              <a:rPr lang="zh-CN" altLang="en-US" sz="1530" kern="0" dirty="0" smtClean="0">
                <a:solidFill>
                  <a:srgbClr val="000000"/>
                </a:solidFill>
                <a:latin typeface="Times New Roman" panose="02020603050405020304" pitchFamily="65" charset="-122"/>
                <a:ea typeface="宋体" panose="02010600030101010101" pitchFamily="2" charset="-122"/>
              </a:rPr>
              <a:t>(zhuó)见　    </a:t>
            </a:r>
            <a:r>
              <a:rPr lang="zh-CN" altLang="en-US" sz="1530" u="sng" kern="0" dirty="0" smtClean="0">
                <a:solidFill>
                  <a:srgbClr val="000000"/>
                </a:solidFill>
                <a:latin typeface="Times New Roman" panose="02020603050405020304" pitchFamily="65" charset="-122"/>
                <a:ea typeface="宋体" panose="02010600030101010101" pitchFamily="2" charset="-122"/>
              </a:rPr>
              <a:t>戛</a:t>
            </a:r>
            <a:r>
              <a:rPr lang="zh-CN" altLang="en-US" sz="1530" kern="0" dirty="0" smtClean="0">
                <a:solidFill>
                  <a:srgbClr val="000000"/>
                </a:solidFill>
                <a:latin typeface="Times New Roman" panose="02020603050405020304" pitchFamily="65" charset="-122"/>
                <a:ea typeface="宋体" panose="02010600030101010101" pitchFamily="2" charset="-122"/>
              </a:rPr>
              <a:t>(jiá)然而止</a:t>
            </a:r>
            <a:endParaRPr lang="zh-CN" altLang="en-US" dirty="0"/>
          </a:p>
        </p:txBody>
      </p:sp>
      <p:sp>
        <p:nvSpPr>
          <p:cNvPr id="3" name="TextBox 2"/>
          <p:cNvSpPr txBox="1"/>
          <p:nvPr/>
        </p:nvSpPr>
        <p:spPr>
          <a:xfrm>
            <a:off x="539750" y="919939"/>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
        <p:nvSpPr>
          <p:cNvPr id="4" name="TextBox 2"/>
          <p:cNvSpPr txBox="1"/>
          <p:nvPr/>
        </p:nvSpPr>
        <p:spPr>
          <a:xfrm>
            <a:off x="539750" y="456327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A.捺nà。C.扛gāng。D.拙zhuō。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2.(2012浙江,1)下列词语中加点的字,注音全都正确的一项是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昵</a:t>
            </a:r>
            <a:r>
              <a:rPr lang="zh-CN" altLang="en-US" sz="1530" kern="0" dirty="0" smtClean="0">
                <a:solidFill>
                  <a:srgbClr val="000000"/>
                </a:solidFill>
                <a:latin typeface="Times New Roman" panose="02020603050405020304" pitchFamily="65" charset="-122"/>
                <a:ea typeface="宋体" panose="02010600030101010101" pitchFamily="2" charset="-122"/>
              </a:rPr>
              <a:t>(nì)称　    </a:t>
            </a:r>
            <a:r>
              <a:rPr lang="zh-CN" altLang="en-US" sz="1530" u="sng" kern="0" dirty="0" smtClean="0">
                <a:solidFill>
                  <a:srgbClr val="000000"/>
                </a:solidFill>
                <a:latin typeface="Times New Roman" panose="02020603050405020304" pitchFamily="65" charset="-122"/>
                <a:ea typeface="宋体" panose="02010600030101010101" pitchFamily="2" charset="-122"/>
              </a:rPr>
              <a:t>质</a:t>
            </a:r>
            <a:r>
              <a:rPr lang="zh-CN" altLang="en-US" sz="1530" kern="0" dirty="0" smtClean="0">
                <a:solidFill>
                  <a:srgbClr val="000000"/>
                </a:solidFill>
                <a:latin typeface="Times New Roman" panose="02020603050405020304" pitchFamily="65" charset="-122"/>
                <a:ea typeface="宋体" panose="02010600030101010101" pitchFamily="2" charset="-122"/>
              </a:rPr>
              <a:t>(zhǐ)量　衣</a:t>
            </a:r>
            <a:r>
              <a:rPr lang="zh-CN" altLang="en-US" sz="1530" u="sng" kern="0" dirty="0" smtClean="0">
                <a:solidFill>
                  <a:srgbClr val="000000"/>
                </a:solidFill>
                <a:latin typeface="Times New Roman" panose="02020603050405020304" pitchFamily="65" charset="-122"/>
                <a:ea typeface="宋体" panose="02010600030101010101" pitchFamily="2" charset="-122"/>
              </a:rPr>
              <a:t>钵</a:t>
            </a:r>
            <a:r>
              <a:rPr lang="zh-CN" altLang="en-US" sz="1530" kern="0" dirty="0" smtClean="0">
                <a:solidFill>
                  <a:srgbClr val="000000"/>
                </a:solidFill>
                <a:latin typeface="Times New Roman" panose="02020603050405020304" pitchFamily="65" charset="-122"/>
                <a:ea typeface="宋体" panose="02010600030101010101" pitchFamily="2" charset="-122"/>
              </a:rPr>
              <a:t>(bō)　　因</a:t>
            </a:r>
            <a:r>
              <a:rPr lang="zh-CN" altLang="en-US" sz="1530" u="sng" kern="0" dirty="0" smtClean="0">
                <a:solidFill>
                  <a:srgbClr val="000000"/>
                </a:solidFill>
                <a:latin typeface="Times New Roman" panose="02020603050405020304" pitchFamily="65" charset="-122"/>
                <a:ea typeface="宋体" panose="02010600030101010101" pitchFamily="2" charset="-122"/>
              </a:rPr>
              <a:t>噎</a:t>
            </a:r>
            <a:r>
              <a:rPr lang="zh-CN" altLang="en-US" sz="1530" kern="0" dirty="0" smtClean="0">
                <a:solidFill>
                  <a:srgbClr val="000000"/>
                </a:solidFill>
                <a:latin typeface="Times New Roman" panose="02020603050405020304" pitchFamily="65" charset="-122"/>
                <a:ea typeface="宋体" panose="02010600030101010101" pitchFamily="2" charset="-122"/>
              </a:rPr>
              <a:t>(yē)废食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刍</a:t>
            </a:r>
            <a:r>
              <a:rPr lang="zh-CN" altLang="en-US" sz="1530" kern="0" dirty="0" smtClean="0">
                <a:solidFill>
                  <a:srgbClr val="000000"/>
                </a:solidFill>
                <a:latin typeface="Times New Roman" panose="02020603050405020304" pitchFamily="65" charset="-122"/>
                <a:ea typeface="宋体" panose="02010600030101010101" pitchFamily="2" charset="-122"/>
              </a:rPr>
              <a:t>(chú)议　　熟</a:t>
            </a:r>
            <a:r>
              <a:rPr lang="zh-CN" altLang="en-US" sz="1530" u="sng" kern="0" dirty="0" smtClean="0">
                <a:solidFill>
                  <a:srgbClr val="000000"/>
                </a:solidFill>
                <a:latin typeface="Times New Roman" panose="02020603050405020304" pitchFamily="65" charset="-122"/>
                <a:ea typeface="宋体" panose="02010600030101010101" pitchFamily="2" charset="-122"/>
              </a:rPr>
              <a:t>稔</a:t>
            </a:r>
            <a:r>
              <a:rPr lang="zh-CN" altLang="en-US" sz="1530" kern="0" dirty="0" smtClean="0">
                <a:solidFill>
                  <a:srgbClr val="000000"/>
                </a:solidFill>
                <a:latin typeface="Times New Roman" panose="02020603050405020304" pitchFamily="65" charset="-122"/>
                <a:ea typeface="宋体" panose="02010600030101010101" pitchFamily="2" charset="-122"/>
              </a:rPr>
              <a:t>(rěn)　    </a:t>
            </a:r>
            <a:r>
              <a:rPr lang="zh-CN" altLang="en-US" sz="1530" u="sng" kern="0" dirty="0" smtClean="0">
                <a:solidFill>
                  <a:srgbClr val="000000"/>
                </a:solidFill>
                <a:latin typeface="Times New Roman" panose="02020603050405020304" pitchFamily="65" charset="-122"/>
                <a:ea typeface="宋体" panose="02010600030101010101" pitchFamily="2" charset="-122"/>
              </a:rPr>
              <a:t>露</a:t>
            </a:r>
            <a:r>
              <a:rPr lang="zh-CN" altLang="en-US" sz="1530" kern="0" dirty="0" smtClean="0">
                <a:solidFill>
                  <a:srgbClr val="000000"/>
                </a:solidFill>
                <a:latin typeface="Times New Roman" panose="02020603050405020304" pitchFamily="65" charset="-122"/>
                <a:ea typeface="宋体" panose="02010600030101010101" pitchFamily="2" charset="-122"/>
              </a:rPr>
              <a:t>(lù)脸　    </a:t>
            </a:r>
            <a:r>
              <a:rPr lang="zh-CN" altLang="en-US" sz="1530" u="sng" kern="0" dirty="0" smtClean="0">
                <a:solidFill>
                  <a:srgbClr val="000000"/>
                </a:solidFill>
                <a:latin typeface="Times New Roman" panose="02020603050405020304" pitchFamily="65" charset="-122"/>
                <a:ea typeface="宋体" panose="02010600030101010101" pitchFamily="2" charset="-122"/>
              </a:rPr>
              <a:t>瘙</a:t>
            </a:r>
            <a:r>
              <a:rPr lang="zh-CN" altLang="en-US" sz="1530" kern="0" dirty="0" smtClean="0">
                <a:solidFill>
                  <a:srgbClr val="000000"/>
                </a:solidFill>
                <a:latin typeface="Times New Roman" panose="02020603050405020304" pitchFamily="65" charset="-122"/>
                <a:ea typeface="宋体" panose="02010600030101010101" pitchFamily="2" charset="-122"/>
              </a:rPr>
              <a:t>(sào)痒难忍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C.奇</a:t>
            </a:r>
            <a:r>
              <a:rPr lang="zh-CN" altLang="en-US" sz="1530" u="sng" kern="0" dirty="0" smtClean="0">
                <a:solidFill>
                  <a:srgbClr val="000000"/>
                </a:solidFill>
                <a:latin typeface="Times New Roman" panose="02020603050405020304" pitchFamily="65" charset="-122"/>
                <a:ea typeface="宋体" panose="02010600030101010101" pitchFamily="2" charset="-122"/>
              </a:rPr>
              <a:t>葩</a:t>
            </a:r>
            <a:r>
              <a:rPr lang="zh-CN" altLang="en-US" sz="1530" kern="0" dirty="0" smtClean="0">
                <a:solidFill>
                  <a:srgbClr val="000000"/>
                </a:solidFill>
                <a:latin typeface="Times New Roman" panose="02020603050405020304" pitchFamily="65" charset="-122"/>
                <a:ea typeface="宋体" panose="02010600030101010101" pitchFamily="2" charset="-122"/>
              </a:rPr>
              <a:t>(pā)　　笑</a:t>
            </a:r>
            <a:r>
              <a:rPr lang="zh-CN" altLang="en-US" sz="1530" u="sng" kern="0" dirty="0" smtClean="0">
                <a:solidFill>
                  <a:srgbClr val="000000"/>
                </a:solidFill>
                <a:latin typeface="Times New Roman" panose="02020603050405020304" pitchFamily="65" charset="-122"/>
                <a:ea typeface="宋体" panose="02010600030101010101" pitchFamily="2" charset="-122"/>
              </a:rPr>
              <a:t>靥</a:t>
            </a:r>
            <a:r>
              <a:rPr lang="zh-CN" altLang="en-US" sz="1530" kern="0" dirty="0" smtClean="0">
                <a:solidFill>
                  <a:srgbClr val="000000"/>
                </a:solidFill>
                <a:latin typeface="Times New Roman" panose="02020603050405020304" pitchFamily="65" charset="-122"/>
                <a:ea typeface="宋体" panose="02010600030101010101" pitchFamily="2" charset="-122"/>
              </a:rPr>
              <a:t>(yǎn)　    </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(dànɡ)真　　物</a:t>
            </a:r>
            <a:r>
              <a:rPr lang="zh-CN" altLang="en-US" sz="1530" u="sng" kern="0" dirty="0" smtClean="0">
                <a:solidFill>
                  <a:srgbClr val="000000"/>
                </a:solidFill>
                <a:latin typeface="Times New Roman" panose="02020603050405020304" pitchFamily="65" charset="-122"/>
                <a:ea typeface="宋体" panose="02010600030101010101" pitchFamily="2" charset="-122"/>
              </a:rPr>
              <a:t>阜</a:t>
            </a:r>
            <a:r>
              <a:rPr lang="zh-CN" altLang="en-US" sz="1530" kern="0" dirty="0" smtClean="0">
                <a:solidFill>
                  <a:srgbClr val="000000"/>
                </a:solidFill>
                <a:latin typeface="Times New Roman" panose="02020603050405020304" pitchFamily="65" charset="-122"/>
                <a:ea typeface="宋体" panose="02010600030101010101" pitchFamily="2" charset="-122"/>
              </a:rPr>
              <a:t>(fù)民丰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绮</a:t>
            </a:r>
            <a:r>
              <a:rPr lang="zh-CN" altLang="en-US" sz="1530" kern="0" dirty="0" smtClean="0">
                <a:solidFill>
                  <a:srgbClr val="000000"/>
                </a:solidFill>
                <a:latin typeface="Times New Roman" panose="02020603050405020304" pitchFamily="65" charset="-122"/>
                <a:ea typeface="宋体" panose="02010600030101010101" pitchFamily="2" charset="-122"/>
              </a:rPr>
              <a:t>(qǐ)丽　　木</a:t>
            </a:r>
            <a:r>
              <a:rPr lang="zh-CN" altLang="en-US" sz="1530" u="sng" kern="0" dirty="0" smtClean="0">
                <a:solidFill>
                  <a:srgbClr val="000000"/>
                </a:solidFill>
                <a:latin typeface="Times New Roman" panose="02020603050405020304" pitchFamily="65" charset="-122"/>
                <a:ea typeface="宋体" panose="02010600030101010101" pitchFamily="2" charset="-122"/>
              </a:rPr>
              <a:t>讷</a:t>
            </a:r>
            <a:r>
              <a:rPr lang="zh-CN" altLang="en-US" sz="1530" kern="0" dirty="0" smtClean="0">
                <a:solidFill>
                  <a:srgbClr val="000000"/>
                </a:solidFill>
                <a:latin typeface="Times New Roman" panose="02020603050405020304" pitchFamily="65" charset="-122"/>
                <a:ea typeface="宋体" panose="02010600030101010101" pitchFamily="2" charset="-122"/>
              </a:rPr>
              <a:t>(nè)　    </a:t>
            </a:r>
            <a:r>
              <a:rPr lang="zh-CN" altLang="en-US" sz="1530" u="sng" kern="0" dirty="0" smtClean="0">
                <a:solidFill>
                  <a:srgbClr val="000000"/>
                </a:solidFill>
                <a:latin typeface="Times New Roman" panose="02020603050405020304" pitchFamily="65" charset="-122"/>
                <a:ea typeface="宋体" panose="02010600030101010101" pitchFamily="2" charset="-122"/>
              </a:rPr>
              <a:t>顷</a:t>
            </a:r>
            <a:r>
              <a:rPr lang="zh-CN" altLang="en-US" sz="1530" kern="0" dirty="0" smtClean="0">
                <a:solidFill>
                  <a:srgbClr val="000000"/>
                </a:solidFill>
                <a:latin typeface="Times New Roman" panose="02020603050405020304" pitchFamily="65" charset="-122"/>
                <a:ea typeface="宋体" panose="02010600030101010101" pitchFamily="2" charset="-122"/>
              </a:rPr>
              <a:t>(qǐnɡ)刻　　入不</a:t>
            </a:r>
            <a:r>
              <a:rPr lang="zh-CN" altLang="en-US" sz="1530" u="sng" kern="0" dirty="0" smtClean="0">
                <a:solidFill>
                  <a:srgbClr val="000000"/>
                </a:solidFill>
                <a:latin typeface="Times New Roman" panose="02020603050405020304" pitchFamily="65" charset="-122"/>
                <a:ea typeface="宋体" panose="02010600030101010101" pitchFamily="2" charset="-122"/>
              </a:rPr>
              <a:t>敷</a:t>
            </a:r>
            <a:r>
              <a:rPr lang="zh-CN" altLang="en-US" sz="1530" kern="0" dirty="0" smtClean="0">
                <a:solidFill>
                  <a:srgbClr val="000000"/>
                </a:solidFill>
                <a:latin typeface="Times New Roman" panose="02020603050405020304" pitchFamily="65" charset="-122"/>
                <a:ea typeface="宋体" panose="02010600030101010101" pitchFamily="2" charset="-122"/>
              </a:rPr>
              <a:t>(fū)出</a:t>
            </a:r>
            <a:endParaRPr lang="zh-CN" altLang="en-US" dirty="0"/>
          </a:p>
        </p:txBody>
      </p:sp>
      <p:sp>
        <p:nvSpPr>
          <p:cNvPr id="3" name="TextBox 2"/>
          <p:cNvSpPr txBox="1"/>
          <p:nvPr/>
        </p:nvSpPr>
        <p:spPr>
          <a:xfrm>
            <a:off x="53975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A.质zhì。B.露lòu。C.靥yè。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3.(2011浙江,1)下列词语中加点的字,注音有错误的一组是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给</a:t>
            </a:r>
            <a:r>
              <a:rPr lang="zh-CN" altLang="en-US" sz="1530" kern="0" dirty="0" smtClean="0">
                <a:solidFill>
                  <a:srgbClr val="000000"/>
                </a:solidFill>
                <a:latin typeface="Times New Roman" panose="02020603050405020304" pitchFamily="65" charset="-122"/>
                <a:ea typeface="宋体" panose="02010600030101010101" pitchFamily="2" charset="-122"/>
              </a:rPr>
              <a:t>予(jǐ)　毛</a:t>
            </a:r>
            <a:r>
              <a:rPr lang="zh-CN" altLang="en-US" sz="1530" u="sng" kern="0" dirty="0" smtClean="0">
                <a:solidFill>
                  <a:srgbClr val="000000"/>
                </a:solidFill>
                <a:latin typeface="Times New Roman" panose="02020603050405020304" pitchFamily="65" charset="-122"/>
                <a:ea typeface="宋体" panose="02010600030101010101" pitchFamily="2" charset="-122"/>
              </a:rPr>
              <a:t>坯</a:t>
            </a:r>
            <a:r>
              <a:rPr lang="zh-CN" altLang="en-US" sz="1530" kern="0" dirty="0" smtClean="0">
                <a:solidFill>
                  <a:srgbClr val="000000"/>
                </a:solidFill>
                <a:latin typeface="Times New Roman" panose="02020603050405020304" pitchFamily="65" charset="-122"/>
                <a:ea typeface="宋体" panose="02010600030101010101" pitchFamily="2" charset="-122"/>
              </a:rPr>
              <a:t>(pī)　强</a:t>
            </a:r>
            <a:r>
              <a:rPr lang="zh-CN" altLang="en-US" sz="1530" u="sng" kern="0" dirty="0" smtClean="0">
                <a:solidFill>
                  <a:srgbClr val="000000"/>
                </a:solidFill>
                <a:latin typeface="Times New Roman" panose="02020603050405020304" pitchFamily="65" charset="-122"/>
                <a:ea typeface="宋体" panose="02010600030101010101" pitchFamily="2" charset="-122"/>
              </a:rPr>
              <a:t>劲</a:t>
            </a:r>
            <a:r>
              <a:rPr lang="zh-CN" altLang="en-US" sz="1530" kern="0" dirty="0" smtClean="0">
                <a:solidFill>
                  <a:srgbClr val="000000"/>
                </a:solidFill>
                <a:latin typeface="Times New Roman" panose="02020603050405020304" pitchFamily="65" charset="-122"/>
                <a:ea typeface="宋体" panose="02010600030101010101" pitchFamily="2" charset="-122"/>
              </a:rPr>
              <a:t>(jìng)　人心</a:t>
            </a:r>
            <a:r>
              <a:rPr lang="zh-CN" altLang="en-US" sz="1530" u="sng" kern="0" dirty="0" smtClean="0">
                <a:solidFill>
                  <a:srgbClr val="000000"/>
                </a:solidFill>
                <a:latin typeface="Times New Roman" panose="02020603050405020304" pitchFamily="65" charset="-122"/>
                <a:ea typeface="宋体" panose="02010600030101010101" pitchFamily="2" charset="-122"/>
              </a:rPr>
              <a:t>惶</a:t>
            </a:r>
            <a:r>
              <a:rPr lang="zh-CN" altLang="en-US" sz="1530" kern="0" dirty="0" smtClean="0">
                <a:solidFill>
                  <a:srgbClr val="000000"/>
                </a:solidFill>
                <a:latin typeface="Times New Roman" panose="02020603050405020304" pitchFamily="65" charset="-122"/>
                <a:ea typeface="宋体" panose="02010600030101010101" pitchFamily="2" charset="-122"/>
              </a:rPr>
              <a:t>惶(huáng)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B.山</a:t>
            </a:r>
            <a:r>
              <a:rPr lang="zh-CN" altLang="en-US" sz="1530" u="sng" kern="0" dirty="0" smtClean="0">
                <a:solidFill>
                  <a:srgbClr val="000000"/>
                </a:solidFill>
                <a:latin typeface="Times New Roman" panose="02020603050405020304" pitchFamily="65" charset="-122"/>
                <a:ea typeface="宋体" panose="02010600030101010101" pitchFamily="2" charset="-122"/>
              </a:rPr>
              <a:t>崖</a:t>
            </a:r>
            <a:r>
              <a:rPr lang="zh-CN" altLang="en-US" sz="1530" kern="0" dirty="0" smtClean="0">
                <a:solidFill>
                  <a:srgbClr val="000000"/>
                </a:solidFill>
                <a:latin typeface="Times New Roman" panose="02020603050405020304" pitchFamily="65" charset="-122"/>
                <a:ea typeface="宋体" panose="02010600030101010101" pitchFamily="2" charset="-122"/>
              </a:rPr>
              <a:t>(yá)　    </a:t>
            </a:r>
            <a:r>
              <a:rPr lang="zh-CN" altLang="en-US" sz="1530" u="sng" kern="0" dirty="0" smtClean="0">
                <a:solidFill>
                  <a:srgbClr val="000000"/>
                </a:solidFill>
                <a:latin typeface="Times New Roman" panose="02020603050405020304" pitchFamily="65" charset="-122"/>
                <a:ea typeface="宋体" panose="02010600030101010101" pitchFamily="2" charset="-122"/>
              </a:rPr>
              <a:t>霎</a:t>
            </a:r>
            <a:r>
              <a:rPr lang="zh-CN" altLang="en-US" sz="1530" kern="0" dirty="0" smtClean="0">
                <a:solidFill>
                  <a:srgbClr val="000000"/>
                </a:solidFill>
                <a:latin typeface="Times New Roman" panose="02020603050405020304" pitchFamily="65" charset="-122"/>
                <a:ea typeface="宋体" panose="02010600030101010101" pitchFamily="2" charset="-122"/>
              </a:rPr>
              <a:t>时(shà)　　掳</a:t>
            </a:r>
            <a:r>
              <a:rPr lang="zh-CN" altLang="en-US" sz="1530" u="sng" kern="0" dirty="0" smtClean="0">
                <a:solidFill>
                  <a:srgbClr val="000000"/>
                </a:solidFill>
                <a:latin typeface="Times New Roman" panose="02020603050405020304" pitchFamily="65" charset="-122"/>
                <a:ea typeface="宋体" panose="02010600030101010101" pitchFamily="2" charset="-122"/>
              </a:rPr>
              <a:t>掠</a:t>
            </a:r>
            <a:r>
              <a:rPr lang="zh-CN" altLang="en-US" sz="1530" kern="0" dirty="0" smtClean="0">
                <a:solidFill>
                  <a:srgbClr val="000000"/>
                </a:solidFill>
                <a:latin typeface="Times New Roman" panose="02020603050405020304" pitchFamily="65" charset="-122"/>
                <a:ea typeface="宋体" panose="02010600030101010101" pitchFamily="2" charset="-122"/>
              </a:rPr>
              <a:t>(lüè)　　沁人心</a:t>
            </a:r>
            <a:r>
              <a:rPr lang="zh-CN" altLang="en-US" sz="1530" u="sng" kern="0" dirty="0" smtClean="0">
                <a:solidFill>
                  <a:srgbClr val="000000"/>
                </a:solidFill>
                <a:latin typeface="Times New Roman" panose="02020603050405020304" pitchFamily="65" charset="-122"/>
                <a:ea typeface="宋体" panose="02010600030101010101" pitchFamily="2" charset="-122"/>
              </a:rPr>
              <a:t>脾</a:t>
            </a:r>
            <a:r>
              <a:rPr lang="zh-CN" altLang="en-US" sz="1530" kern="0" dirty="0" smtClean="0">
                <a:solidFill>
                  <a:srgbClr val="000000"/>
                </a:solidFill>
                <a:latin typeface="Times New Roman" panose="02020603050405020304" pitchFamily="65" charset="-122"/>
                <a:ea typeface="宋体" panose="02010600030101010101" pitchFamily="2" charset="-122"/>
              </a:rPr>
              <a:t>(pí)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C.馄</a:t>
            </a:r>
            <a:r>
              <a:rPr lang="zh-CN" altLang="en-US" sz="1530" u="sng" kern="0" dirty="0" smtClean="0">
                <a:solidFill>
                  <a:srgbClr val="000000"/>
                </a:solidFill>
                <a:latin typeface="Times New Roman" panose="02020603050405020304" pitchFamily="65" charset="-122"/>
                <a:ea typeface="宋体" panose="02010600030101010101" pitchFamily="2" charset="-122"/>
              </a:rPr>
              <a:t>饨</a:t>
            </a:r>
            <a:r>
              <a:rPr lang="zh-CN" altLang="en-US" sz="1530" kern="0" dirty="0" smtClean="0">
                <a:solidFill>
                  <a:srgbClr val="000000"/>
                </a:solidFill>
                <a:latin typeface="Times New Roman" panose="02020603050405020304" pitchFamily="65" charset="-122"/>
                <a:ea typeface="宋体" panose="02010600030101010101" pitchFamily="2" charset="-122"/>
              </a:rPr>
              <a:t>(tun)　　不</a:t>
            </a:r>
            <a:r>
              <a:rPr lang="zh-CN" altLang="en-US" sz="1530" u="sng" kern="0" dirty="0" smtClean="0">
                <a:solidFill>
                  <a:srgbClr val="000000"/>
                </a:solidFill>
                <a:latin typeface="Times New Roman" panose="02020603050405020304" pitchFamily="65" charset="-122"/>
                <a:ea typeface="宋体" panose="02010600030101010101" pitchFamily="2" charset="-122"/>
              </a:rPr>
              <a:t>屑</a:t>
            </a:r>
            <a:r>
              <a:rPr lang="zh-CN" altLang="en-US" sz="1530" kern="0" dirty="0" smtClean="0">
                <a:solidFill>
                  <a:srgbClr val="000000"/>
                </a:solidFill>
                <a:latin typeface="Times New Roman" panose="02020603050405020304" pitchFamily="65" charset="-122"/>
                <a:ea typeface="宋体" panose="02010600030101010101" pitchFamily="2" charset="-122"/>
              </a:rPr>
              <a:t>(xiè)　    </a:t>
            </a:r>
            <a:r>
              <a:rPr lang="zh-CN" altLang="en-US" sz="1530" u="sng" kern="0" dirty="0" smtClean="0">
                <a:solidFill>
                  <a:srgbClr val="000000"/>
                </a:solidFill>
                <a:latin typeface="Times New Roman" panose="02020603050405020304" pitchFamily="65" charset="-122"/>
                <a:ea typeface="宋体" panose="02010600030101010101" pitchFamily="2" charset="-122"/>
              </a:rPr>
              <a:t>嫉</a:t>
            </a:r>
            <a:r>
              <a:rPr lang="zh-CN" altLang="en-US" sz="1530" kern="0" dirty="0" smtClean="0">
                <a:solidFill>
                  <a:srgbClr val="000000"/>
                </a:solidFill>
                <a:latin typeface="Times New Roman" panose="02020603050405020304" pitchFamily="65" charset="-122"/>
                <a:ea typeface="宋体" panose="02010600030101010101" pitchFamily="2" charset="-122"/>
              </a:rPr>
              <a:t>妒(jí)　　令人</a:t>
            </a:r>
            <a:r>
              <a:rPr lang="zh-CN" altLang="en-US" sz="1530" u="sng" kern="0" dirty="0" smtClean="0">
                <a:solidFill>
                  <a:srgbClr val="000000"/>
                </a:solidFill>
                <a:latin typeface="Times New Roman" panose="02020603050405020304" pitchFamily="65" charset="-122"/>
                <a:ea typeface="宋体" panose="02010600030101010101" pitchFamily="2" charset="-122"/>
              </a:rPr>
              <a:t>咋</a:t>
            </a:r>
            <a:r>
              <a:rPr lang="zh-CN" altLang="en-US" sz="1530" kern="0" dirty="0" smtClean="0">
                <a:solidFill>
                  <a:srgbClr val="000000"/>
                </a:solidFill>
                <a:latin typeface="Times New Roman" panose="02020603050405020304" pitchFamily="65" charset="-122"/>
                <a:ea typeface="宋体" panose="02010600030101010101" pitchFamily="2" charset="-122"/>
              </a:rPr>
              <a:t>舌(zhà)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D.神</a:t>
            </a:r>
            <a:r>
              <a:rPr lang="zh-CN" altLang="en-US" sz="1530" u="sng" kern="0" dirty="0" smtClean="0">
                <a:solidFill>
                  <a:srgbClr val="000000"/>
                </a:solidFill>
                <a:latin typeface="Times New Roman" panose="02020603050405020304" pitchFamily="65" charset="-122"/>
                <a:ea typeface="宋体" panose="02010600030101010101" pitchFamily="2" charset="-122"/>
              </a:rPr>
              <a:t>甫</a:t>
            </a:r>
            <a:r>
              <a:rPr lang="zh-CN" altLang="en-US" sz="1530" kern="0" dirty="0" smtClean="0">
                <a:solidFill>
                  <a:srgbClr val="000000"/>
                </a:solidFill>
                <a:latin typeface="Times New Roman" panose="02020603050405020304" pitchFamily="65" charset="-122"/>
                <a:ea typeface="宋体" panose="02010600030101010101" pitchFamily="2" charset="-122"/>
              </a:rPr>
              <a:t>(fǔ)　    </a:t>
            </a:r>
            <a:r>
              <a:rPr lang="zh-CN" altLang="en-US" sz="1530" u="sng" kern="0" dirty="0" smtClean="0">
                <a:solidFill>
                  <a:srgbClr val="000000"/>
                </a:solidFill>
                <a:latin typeface="Times New Roman" panose="02020603050405020304" pitchFamily="65" charset="-122"/>
                <a:ea typeface="宋体" panose="02010600030101010101" pitchFamily="2" charset="-122"/>
              </a:rPr>
              <a:t>订</a:t>
            </a:r>
            <a:r>
              <a:rPr lang="zh-CN" altLang="en-US" sz="1530" kern="0" dirty="0" smtClean="0">
                <a:solidFill>
                  <a:srgbClr val="000000"/>
                </a:solidFill>
                <a:latin typeface="Times New Roman" panose="02020603050405020304" pitchFamily="65" charset="-122"/>
                <a:ea typeface="宋体" panose="02010600030101010101" pitchFamily="2" charset="-122"/>
              </a:rPr>
              <a:t>正(dìng)　    </a:t>
            </a:r>
            <a:r>
              <a:rPr lang="zh-CN" altLang="en-US" sz="1530" u="sng" kern="0" dirty="0" smtClean="0">
                <a:solidFill>
                  <a:srgbClr val="000000"/>
                </a:solidFill>
                <a:latin typeface="Times New Roman" panose="02020603050405020304" pitchFamily="65" charset="-122"/>
                <a:ea typeface="宋体" panose="02010600030101010101" pitchFamily="2" charset="-122"/>
              </a:rPr>
              <a:t>烙</a:t>
            </a:r>
            <a:r>
              <a:rPr lang="zh-CN" altLang="en-US" sz="1530" kern="0" dirty="0" smtClean="0">
                <a:solidFill>
                  <a:srgbClr val="000000"/>
                </a:solidFill>
                <a:latin typeface="Times New Roman" panose="02020603050405020304" pitchFamily="65" charset="-122"/>
                <a:ea typeface="宋体" panose="02010600030101010101" pitchFamily="2" charset="-122"/>
              </a:rPr>
              <a:t>印(lào)　　扣人心</a:t>
            </a:r>
            <a:r>
              <a:rPr lang="zh-CN" altLang="en-US" sz="1530" u="sng" kern="0" dirty="0" smtClean="0">
                <a:solidFill>
                  <a:srgbClr val="000000"/>
                </a:solidFill>
                <a:latin typeface="Times New Roman" panose="02020603050405020304" pitchFamily="65" charset="-122"/>
                <a:ea typeface="宋体" panose="02010600030101010101" pitchFamily="2" charset="-122"/>
              </a:rPr>
              <a:t>弦</a:t>
            </a:r>
            <a:r>
              <a:rPr lang="zh-CN" altLang="en-US" sz="1530" kern="0" dirty="0" smtClean="0">
                <a:solidFill>
                  <a:srgbClr val="000000"/>
                </a:solidFill>
                <a:latin typeface="Times New Roman" panose="02020603050405020304" pitchFamily="65" charset="-122"/>
                <a:ea typeface="宋体" panose="02010600030101010101" pitchFamily="2" charset="-122"/>
              </a:rPr>
              <a:t>(xián)</a:t>
            </a:r>
            <a:endParaRPr lang="zh-CN" altLang="en-US" dirty="0"/>
          </a:p>
        </p:txBody>
      </p:sp>
      <p:sp>
        <p:nvSpPr>
          <p:cNvPr id="3" name="TextBox 2"/>
          <p:cNvSpPr txBox="1"/>
          <p:nvPr/>
        </p:nvSpPr>
        <p:spPr>
          <a:xfrm>
            <a:off x="539750" y="299164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咋zé。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4.(2010浙江,1)下列词语中加点的字,注音全都正确的一组是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澄</a:t>
            </a:r>
            <a:r>
              <a:rPr lang="zh-CN" altLang="en-US" sz="1530" kern="0" dirty="0" smtClean="0">
                <a:solidFill>
                  <a:srgbClr val="000000"/>
                </a:solidFill>
                <a:latin typeface="Times New Roman" panose="02020603050405020304" pitchFamily="65" charset="-122"/>
                <a:ea typeface="宋体" panose="02010600030101010101" pitchFamily="2" charset="-122"/>
              </a:rPr>
              <a:t>澈(chénɡ)轻</a:t>
            </a:r>
            <a:r>
              <a:rPr lang="zh-CN" altLang="en-US" sz="1530" u="sng" kern="0" dirty="0" smtClean="0">
                <a:solidFill>
                  <a:srgbClr val="000000"/>
                </a:solidFill>
                <a:latin typeface="Times New Roman" panose="02020603050405020304" pitchFamily="65" charset="-122"/>
                <a:ea typeface="宋体" panose="02010600030101010101" pitchFamily="2" charset="-122"/>
              </a:rPr>
              <a:t>佻</a:t>
            </a:r>
            <a:r>
              <a:rPr lang="zh-CN" altLang="en-US" sz="1530" kern="0" dirty="0" smtClean="0">
                <a:solidFill>
                  <a:srgbClr val="000000"/>
                </a:solidFill>
                <a:latin typeface="Times New Roman" panose="02020603050405020304" pitchFamily="65" charset="-122"/>
                <a:ea typeface="宋体" panose="02010600030101010101" pitchFamily="2" charset="-122"/>
              </a:rPr>
              <a:t>(tiāo)</a:t>
            </a:r>
            <a:r>
              <a:rPr lang="zh-CN" altLang="en-US" sz="1530" u="sng" kern="0" dirty="0" smtClean="0">
                <a:solidFill>
                  <a:srgbClr val="000000"/>
                </a:solidFill>
                <a:latin typeface="Times New Roman" panose="02020603050405020304" pitchFamily="65" charset="-122"/>
                <a:ea typeface="宋体" panose="02010600030101010101" pitchFamily="2" charset="-122"/>
              </a:rPr>
              <a:t>豁</a:t>
            </a:r>
            <a:r>
              <a:rPr lang="zh-CN" altLang="en-US" sz="1530" kern="0" dirty="0" smtClean="0">
                <a:solidFill>
                  <a:srgbClr val="000000"/>
                </a:solidFill>
                <a:latin typeface="Times New Roman" panose="02020603050405020304" pitchFamily="65" charset="-122"/>
                <a:ea typeface="宋体" panose="02010600030101010101" pitchFamily="2" charset="-122"/>
              </a:rPr>
              <a:t>免权(huō)舆论</a:t>
            </a:r>
            <a:r>
              <a:rPr lang="zh-CN" altLang="en-US" sz="1530" u="sng" kern="0" dirty="0" smtClean="0">
                <a:solidFill>
                  <a:srgbClr val="000000"/>
                </a:solidFill>
                <a:latin typeface="Times New Roman" panose="02020603050405020304" pitchFamily="65" charset="-122"/>
                <a:ea typeface="宋体" panose="02010600030101010101" pitchFamily="2" charset="-122"/>
              </a:rPr>
              <a:t>哗</a:t>
            </a:r>
            <a:r>
              <a:rPr lang="zh-CN" altLang="en-US" sz="1530" kern="0" dirty="0" smtClean="0">
                <a:solidFill>
                  <a:srgbClr val="000000"/>
                </a:solidFill>
                <a:latin typeface="Times New Roman" panose="02020603050405020304" pitchFamily="65" charset="-122"/>
                <a:ea typeface="宋体" panose="02010600030101010101" pitchFamily="2" charset="-122"/>
              </a:rPr>
              <a:t>然(huá)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甄</a:t>
            </a:r>
            <a:r>
              <a:rPr lang="zh-CN" altLang="en-US" sz="1530" kern="0" dirty="0" smtClean="0">
                <a:solidFill>
                  <a:srgbClr val="000000"/>
                </a:solidFill>
                <a:latin typeface="Times New Roman" panose="02020603050405020304" pitchFamily="65" charset="-122"/>
                <a:ea typeface="宋体" panose="02010600030101010101" pitchFamily="2" charset="-122"/>
              </a:rPr>
              <a:t>别(zhēn)　　市</a:t>
            </a:r>
            <a:r>
              <a:rPr lang="zh-CN" altLang="en-US" sz="1530" u="sng" kern="0" dirty="0" smtClean="0">
                <a:solidFill>
                  <a:srgbClr val="000000"/>
                </a:solidFill>
                <a:latin typeface="Times New Roman" panose="02020603050405020304" pitchFamily="65" charset="-122"/>
                <a:ea typeface="宋体" panose="02010600030101010101" pitchFamily="2" charset="-122"/>
              </a:rPr>
              <a:t>侩</a:t>
            </a:r>
            <a:r>
              <a:rPr lang="zh-CN" altLang="en-US" sz="1530" kern="0" dirty="0" smtClean="0">
                <a:solidFill>
                  <a:srgbClr val="000000"/>
                </a:solidFill>
                <a:latin typeface="Times New Roman" panose="02020603050405020304" pitchFamily="65" charset="-122"/>
                <a:ea typeface="宋体" panose="02010600030101010101" pitchFamily="2" charset="-122"/>
              </a:rPr>
              <a:t>(kuài)　　软</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陆(zháo)　　温柔</a:t>
            </a:r>
            <a:r>
              <a:rPr lang="zh-CN" altLang="en-US" sz="1530" u="sng" kern="0" dirty="0" smtClean="0">
                <a:solidFill>
                  <a:srgbClr val="000000"/>
                </a:solidFill>
                <a:latin typeface="Times New Roman" panose="02020603050405020304" pitchFamily="65" charset="-122"/>
                <a:ea typeface="宋体" panose="02010600030101010101" pitchFamily="2" charset="-122"/>
              </a:rPr>
              <a:t>敦</a:t>
            </a:r>
            <a:r>
              <a:rPr lang="zh-CN" altLang="en-US" sz="1530" kern="0" dirty="0" smtClean="0">
                <a:solidFill>
                  <a:srgbClr val="000000"/>
                </a:solidFill>
                <a:latin typeface="Times New Roman" panose="02020603050405020304" pitchFamily="65" charset="-122"/>
                <a:ea typeface="宋体" panose="02010600030101010101" pitchFamily="2" charset="-122"/>
              </a:rPr>
              <a:t>厚(dūn)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C.苍</a:t>
            </a:r>
            <a:r>
              <a:rPr lang="zh-CN" altLang="en-US" sz="1530" u="sng" kern="0" dirty="0" smtClean="0">
                <a:solidFill>
                  <a:srgbClr val="000000"/>
                </a:solidFill>
                <a:latin typeface="Times New Roman" panose="02020603050405020304" pitchFamily="65" charset="-122"/>
                <a:ea typeface="宋体" panose="02010600030101010101" pitchFamily="2" charset="-122"/>
              </a:rPr>
              <a:t>穹</a:t>
            </a:r>
            <a:r>
              <a:rPr lang="zh-CN" altLang="en-US" sz="1530" kern="0" dirty="0" smtClean="0">
                <a:solidFill>
                  <a:srgbClr val="000000"/>
                </a:solidFill>
                <a:latin typeface="Times New Roman" panose="02020603050405020304" pitchFamily="65" charset="-122"/>
                <a:ea typeface="宋体" panose="02010600030101010101" pitchFamily="2" charset="-122"/>
              </a:rPr>
              <a:t>(qiónɡ)　　未</a:t>
            </a:r>
            <a:r>
              <a:rPr lang="zh-CN" altLang="en-US" sz="1530" u="sng" kern="0" dirty="0" smtClean="0">
                <a:solidFill>
                  <a:srgbClr val="000000"/>
                </a:solidFill>
                <a:latin typeface="Times New Roman" panose="02020603050405020304" pitchFamily="65" charset="-122"/>
                <a:ea typeface="宋体" panose="02010600030101010101" pitchFamily="2" charset="-122"/>
              </a:rPr>
              <a:t>遂</a:t>
            </a:r>
            <a:r>
              <a:rPr lang="zh-CN" altLang="en-US" sz="1530" kern="0" dirty="0" smtClean="0">
                <a:solidFill>
                  <a:srgbClr val="000000"/>
                </a:solidFill>
                <a:latin typeface="Times New Roman" panose="02020603050405020304" pitchFamily="65" charset="-122"/>
                <a:ea typeface="宋体" panose="02010600030101010101" pitchFamily="2" charset="-122"/>
              </a:rPr>
              <a:t>(suì)　　扁桃</a:t>
            </a:r>
            <a:r>
              <a:rPr lang="zh-CN" altLang="en-US" sz="1530" u="sng" kern="0" dirty="0" smtClean="0">
                <a:solidFill>
                  <a:srgbClr val="000000"/>
                </a:solidFill>
                <a:latin typeface="Times New Roman" panose="02020603050405020304" pitchFamily="65" charset="-122"/>
                <a:ea typeface="宋体" panose="02010600030101010101" pitchFamily="2" charset="-122"/>
              </a:rPr>
              <a:t>腺</a:t>
            </a:r>
            <a:r>
              <a:rPr lang="zh-CN" altLang="en-US" sz="1530" kern="0" dirty="0" smtClean="0">
                <a:solidFill>
                  <a:srgbClr val="000000"/>
                </a:solidFill>
                <a:latin typeface="Times New Roman" panose="02020603050405020304" pitchFamily="65" charset="-122"/>
                <a:ea typeface="宋体" panose="02010600030101010101" pitchFamily="2" charset="-122"/>
              </a:rPr>
              <a:t>(xiàn)　    </a:t>
            </a:r>
            <a:r>
              <a:rPr lang="zh-CN" altLang="en-US" sz="1530" u="sng" kern="0" dirty="0" smtClean="0">
                <a:solidFill>
                  <a:srgbClr val="000000"/>
                </a:solidFill>
                <a:latin typeface="Times New Roman" panose="02020603050405020304" pitchFamily="65" charset="-122"/>
                <a:ea typeface="宋体" panose="02010600030101010101" pitchFamily="2" charset="-122"/>
              </a:rPr>
              <a:t>拈</a:t>
            </a:r>
            <a:r>
              <a:rPr lang="zh-CN" altLang="en-US" sz="1530" kern="0" dirty="0" smtClean="0">
                <a:solidFill>
                  <a:srgbClr val="000000"/>
                </a:solidFill>
                <a:latin typeface="Times New Roman" panose="02020603050405020304" pitchFamily="65" charset="-122"/>
                <a:ea typeface="宋体" panose="02010600030101010101" pitchFamily="2" charset="-122"/>
              </a:rPr>
              <a:t>轻怕重(zhān)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跛</a:t>
            </a:r>
            <a:r>
              <a:rPr lang="zh-CN" altLang="en-US" sz="1530" kern="0" dirty="0" smtClean="0">
                <a:solidFill>
                  <a:srgbClr val="000000"/>
                </a:solidFill>
                <a:latin typeface="Times New Roman" panose="02020603050405020304" pitchFamily="65" charset="-122"/>
                <a:ea typeface="宋体" panose="02010600030101010101" pitchFamily="2" charset="-122"/>
              </a:rPr>
              <a:t>脚(bǒ)　    </a:t>
            </a:r>
            <a:r>
              <a:rPr lang="zh-CN" altLang="en-US" sz="1530" u="sng" kern="0" dirty="0" smtClean="0">
                <a:solidFill>
                  <a:srgbClr val="000000"/>
                </a:solidFill>
                <a:latin typeface="Times New Roman" panose="02020603050405020304" pitchFamily="65" charset="-122"/>
                <a:ea typeface="宋体" panose="02010600030101010101" pitchFamily="2" charset="-122"/>
              </a:rPr>
              <a:t>菁</a:t>
            </a:r>
            <a:r>
              <a:rPr lang="zh-CN" altLang="en-US" sz="1530" kern="0" dirty="0" smtClean="0">
                <a:solidFill>
                  <a:srgbClr val="000000"/>
                </a:solidFill>
                <a:latin typeface="Times New Roman" panose="02020603050405020304" pitchFamily="65" charset="-122"/>
                <a:ea typeface="宋体" panose="02010600030101010101" pitchFamily="2" charset="-122"/>
              </a:rPr>
              <a:t>华(jīnɡ)　    </a:t>
            </a:r>
            <a:r>
              <a:rPr lang="zh-CN" altLang="en-US" sz="1530" u="sng" kern="0" dirty="0" smtClean="0">
                <a:solidFill>
                  <a:srgbClr val="000000"/>
                </a:solidFill>
                <a:latin typeface="Times New Roman" panose="02020603050405020304" pitchFamily="65" charset="-122"/>
                <a:ea typeface="宋体" panose="02010600030101010101" pitchFamily="2" charset="-122"/>
              </a:rPr>
              <a:t>撂</a:t>
            </a:r>
            <a:r>
              <a:rPr lang="zh-CN" altLang="en-US" sz="1530" kern="0" dirty="0" smtClean="0">
                <a:solidFill>
                  <a:srgbClr val="000000"/>
                </a:solidFill>
                <a:latin typeface="Times New Roman" panose="02020603050405020304" pitchFamily="65" charset="-122"/>
                <a:ea typeface="宋体" panose="02010600030101010101" pitchFamily="2" charset="-122"/>
              </a:rPr>
              <a:t>挑子(liào)　　大雨</a:t>
            </a:r>
            <a:r>
              <a:rPr lang="zh-CN" altLang="en-US" sz="1530" u="sng" kern="0" dirty="0" smtClean="0">
                <a:solidFill>
                  <a:srgbClr val="000000"/>
                </a:solidFill>
                <a:latin typeface="Times New Roman" panose="02020603050405020304" pitchFamily="65" charset="-122"/>
                <a:ea typeface="宋体" panose="02010600030101010101" pitchFamily="2" charset="-122"/>
              </a:rPr>
              <a:t>滂</a:t>
            </a:r>
            <a:r>
              <a:rPr lang="zh-CN" altLang="en-US" sz="1530" kern="0" dirty="0" smtClean="0">
                <a:solidFill>
                  <a:srgbClr val="000000"/>
                </a:solidFill>
                <a:latin typeface="Times New Roman" panose="02020603050405020304" pitchFamily="65" charset="-122"/>
                <a:ea typeface="宋体" panose="02010600030101010101" pitchFamily="2" charset="-122"/>
              </a:rPr>
              <a:t>沱(pānɡ)</a:t>
            </a:r>
            <a:endParaRPr lang="zh-CN" altLang="en-US" dirty="0"/>
          </a:p>
        </p:txBody>
      </p:sp>
      <p:sp>
        <p:nvSpPr>
          <p:cNvPr id="3" name="TextBox 2"/>
          <p:cNvSpPr txBox="1"/>
          <p:nvPr/>
        </p:nvSpPr>
        <p:spPr>
          <a:xfrm>
            <a:off x="539750" y="284876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A.豁huò。B.着zhuó。C.拈niān。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5.(2009浙江,1)下列词语中,各对加点字的读音都不相同的一项是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侥</a:t>
            </a:r>
            <a:r>
              <a:rPr lang="zh-CN" altLang="en-US" sz="1530" kern="0" dirty="0" smtClean="0">
                <a:solidFill>
                  <a:srgbClr val="000000"/>
                </a:solidFill>
                <a:latin typeface="Times New Roman" panose="02020603050405020304" pitchFamily="65" charset="-122"/>
                <a:ea typeface="宋体" panose="02010600030101010101" pitchFamily="2" charset="-122"/>
              </a:rPr>
              <a:t>幸/</a:t>
            </a:r>
            <a:r>
              <a:rPr lang="zh-CN" altLang="en-US" sz="1530" u="sng" kern="0" dirty="0" smtClean="0">
                <a:solidFill>
                  <a:srgbClr val="000000"/>
                </a:solidFill>
                <a:latin typeface="Times New Roman" panose="02020603050405020304" pitchFamily="65" charset="-122"/>
                <a:ea typeface="宋体" panose="02010600030101010101" pitchFamily="2" charset="-122"/>
              </a:rPr>
              <a:t>角</a:t>
            </a:r>
            <a:r>
              <a:rPr lang="zh-CN" altLang="en-US" sz="1530" kern="0" dirty="0" smtClean="0">
                <a:solidFill>
                  <a:srgbClr val="000000"/>
                </a:solidFill>
                <a:latin typeface="Times New Roman" panose="02020603050405020304" pitchFamily="65" charset="-122"/>
                <a:ea typeface="宋体" panose="02010600030101010101" pitchFamily="2" charset="-122"/>
              </a:rPr>
              <a:t>色　　车</a:t>
            </a:r>
            <a:r>
              <a:rPr lang="zh-CN" altLang="en-US" sz="1530" u="sng" kern="0" dirty="0" smtClean="0">
                <a:solidFill>
                  <a:srgbClr val="000000"/>
                </a:solidFill>
                <a:latin typeface="Times New Roman" panose="02020603050405020304" pitchFamily="65" charset="-122"/>
                <a:ea typeface="宋体" panose="02010600030101010101" pitchFamily="2" charset="-122"/>
              </a:rPr>
              <a:t>辙</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折</a:t>
            </a:r>
            <a:r>
              <a:rPr lang="zh-CN" altLang="en-US" sz="1530" kern="0" dirty="0" smtClean="0">
                <a:solidFill>
                  <a:srgbClr val="000000"/>
                </a:solidFill>
                <a:latin typeface="Times New Roman" panose="02020603050405020304" pitchFamily="65" charset="-122"/>
                <a:ea typeface="宋体" panose="02010600030101010101" pitchFamily="2" charset="-122"/>
              </a:rPr>
              <a:t>戟沉沙　    </a:t>
            </a:r>
            <a:r>
              <a:rPr lang="zh-CN" altLang="en-US" sz="1530" u="sng" kern="0" dirty="0" smtClean="0">
                <a:solidFill>
                  <a:srgbClr val="000000"/>
                </a:solidFill>
                <a:latin typeface="Times New Roman" panose="02020603050405020304" pitchFamily="65" charset="-122"/>
                <a:ea typeface="宋体" panose="02010600030101010101" pitchFamily="2" charset="-122"/>
              </a:rPr>
              <a:t>瞠</a:t>
            </a:r>
            <a:r>
              <a:rPr lang="zh-CN" altLang="en-US" sz="1530" kern="0" dirty="0" smtClean="0">
                <a:solidFill>
                  <a:srgbClr val="000000"/>
                </a:solidFill>
                <a:latin typeface="Times New Roman" panose="02020603050405020304" pitchFamily="65" charset="-122"/>
                <a:ea typeface="宋体" panose="02010600030101010101" pitchFamily="2" charset="-122"/>
              </a:rPr>
              <a:t>目/交口</a:t>
            </a:r>
            <a:r>
              <a:rPr lang="zh-CN" altLang="en-US" sz="1530" u="sng" kern="0" dirty="0" smtClean="0">
                <a:solidFill>
                  <a:srgbClr val="000000"/>
                </a:solidFill>
                <a:latin typeface="Times New Roman" panose="02020603050405020304" pitchFamily="65" charset="-122"/>
                <a:ea typeface="宋体" panose="02010600030101010101" pitchFamily="2" charset="-122"/>
              </a:rPr>
              <a:t>称</a:t>
            </a:r>
            <a:r>
              <a:rPr lang="zh-CN" altLang="en-US" sz="1530" kern="0" dirty="0" smtClean="0">
                <a:solidFill>
                  <a:srgbClr val="000000"/>
                </a:solidFill>
                <a:latin typeface="Times New Roman" panose="02020603050405020304" pitchFamily="65" charset="-122"/>
                <a:ea typeface="宋体" panose="02010600030101010101" pitchFamily="2" charset="-122"/>
              </a:rPr>
              <a:t>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B.盘</a:t>
            </a:r>
            <a:r>
              <a:rPr lang="zh-CN" altLang="en-US" sz="1530" u="sng" kern="0" dirty="0" smtClean="0">
                <a:solidFill>
                  <a:srgbClr val="000000"/>
                </a:solidFill>
                <a:latin typeface="Times New Roman" panose="02020603050405020304" pitchFamily="65" charset="-122"/>
                <a:ea typeface="宋体" panose="02010600030101010101" pitchFamily="2" charset="-122"/>
              </a:rPr>
              <a:t>踞</a:t>
            </a:r>
            <a:r>
              <a:rPr lang="zh-CN" altLang="en-US" sz="1530" kern="0" dirty="0" smtClean="0">
                <a:solidFill>
                  <a:srgbClr val="000000"/>
                </a:solidFill>
                <a:latin typeface="Times New Roman" panose="02020603050405020304" pitchFamily="65" charset="-122"/>
                <a:ea typeface="宋体" panose="02010600030101010101" pitchFamily="2" charset="-122"/>
              </a:rPr>
              <a:t>/拮</a:t>
            </a:r>
            <a:r>
              <a:rPr lang="zh-CN" altLang="en-US" sz="1530" u="sng" kern="0" dirty="0" smtClean="0">
                <a:solidFill>
                  <a:srgbClr val="000000"/>
                </a:solidFill>
                <a:latin typeface="Times New Roman" panose="02020603050405020304" pitchFamily="65" charset="-122"/>
                <a:ea typeface="宋体" panose="02010600030101010101" pitchFamily="2" charset="-122"/>
              </a:rPr>
              <a:t>据</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癖</a:t>
            </a:r>
            <a:r>
              <a:rPr lang="zh-CN" altLang="en-US" sz="1530" kern="0" dirty="0" smtClean="0">
                <a:solidFill>
                  <a:srgbClr val="000000"/>
                </a:solidFill>
                <a:latin typeface="Times New Roman" panose="02020603050405020304" pitchFamily="65" charset="-122"/>
                <a:ea typeface="宋体" panose="02010600030101010101" pitchFamily="2" charset="-122"/>
              </a:rPr>
              <a:t>好/</a:t>
            </a:r>
            <a:r>
              <a:rPr lang="zh-CN" altLang="en-US" sz="1530" u="sng" kern="0" dirty="0" smtClean="0">
                <a:solidFill>
                  <a:srgbClr val="000000"/>
                </a:solidFill>
                <a:latin typeface="Times New Roman" panose="02020603050405020304" pitchFamily="65" charset="-122"/>
                <a:ea typeface="宋体" panose="02010600030101010101" pitchFamily="2" charset="-122"/>
              </a:rPr>
              <a:t>否</a:t>
            </a:r>
            <a:r>
              <a:rPr lang="zh-CN" altLang="en-US" sz="1530" kern="0" dirty="0" smtClean="0">
                <a:solidFill>
                  <a:srgbClr val="000000"/>
                </a:solidFill>
                <a:latin typeface="Times New Roman" panose="02020603050405020304" pitchFamily="65" charset="-122"/>
                <a:ea typeface="宋体" panose="02010600030101010101" pitchFamily="2" charset="-122"/>
              </a:rPr>
              <a:t>极泰来　    </a:t>
            </a:r>
            <a:r>
              <a:rPr lang="zh-CN" altLang="en-US" sz="1530" u="sng" kern="0" dirty="0" smtClean="0">
                <a:solidFill>
                  <a:srgbClr val="000000"/>
                </a:solidFill>
                <a:latin typeface="Times New Roman" panose="02020603050405020304" pitchFamily="65" charset="-122"/>
                <a:ea typeface="宋体" panose="02010600030101010101" pitchFamily="2" charset="-122"/>
              </a:rPr>
              <a:t>摒</a:t>
            </a:r>
            <a:r>
              <a:rPr lang="zh-CN" altLang="en-US" sz="1530" kern="0" dirty="0" smtClean="0">
                <a:solidFill>
                  <a:srgbClr val="000000"/>
                </a:solidFill>
                <a:latin typeface="Times New Roman" panose="02020603050405020304" pitchFamily="65" charset="-122"/>
                <a:ea typeface="宋体" panose="02010600030101010101" pitchFamily="2" charset="-122"/>
              </a:rPr>
              <a:t>弃/敛声</a:t>
            </a:r>
            <a:r>
              <a:rPr lang="zh-CN" altLang="en-US" sz="1530" u="sng" kern="0" dirty="0" smtClean="0">
                <a:solidFill>
                  <a:srgbClr val="000000"/>
                </a:solidFill>
                <a:latin typeface="Times New Roman" panose="02020603050405020304" pitchFamily="65" charset="-122"/>
                <a:ea typeface="宋体" panose="02010600030101010101" pitchFamily="2" charset="-122"/>
              </a:rPr>
              <a:t>屏</a:t>
            </a:r>
            <a:r>
              <a:rPr lang="zh-CN" altLang="en-US" sz="1530" kern="0" dirty="0" smtClean="0">
                <a:solidFill>
                  <a:srgbClr val="000000"/>
                </a:solidFill>
                <a:latin typeface="Times New Roman" panose="02020603050405020304" pitchFamily="65" charset="-122"/>
                <a:ea typeface="宋体" panose="02010600030101010101" pitchFamily="2" charset="-122"/>
              </a:rPr>
              <a:t>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怆</a:t>
            </a:r>
            <a:r>
              <a:rPr lang="zh-CN" altLang="en-US" sz="1530" kern="0" dirty="0" smtClean="0">
                <a:solidFill>
                  <a:srgbClr val="000000"/>
                </a:solidFill>
                <a:latin typeface="Times New Roman" panose="02020603050405020304" pitchFamily="65" charset="-122"/>
                <a:ea typeface="宋体" panose="02010600030101010101" pitchFamily="2" charset="-122"/>
              </a:rPr>
              <a:t>然/</a:t>
            </a:r>
            <a:r>
              <a:rPr lang="zh-CN" altLang="en-US" sz="1530" u="sng" kern="0" dirty="0" smtClean="0">
                <a:solidFill>
                  <a:srgbClr val="000000"/>
                </a:solidFill>
                <a:latin typeface="Times New Roman" panose="02020603050405020304" pitchFamily="65" charset="-122"/>
                <a:ea typeface="宋体" panose="02010600030101010101" pitchFamily="2" charset="-122"/>
              </a:rPr>
              <a:t>创</a:t>
            </a:r>
            <a:r>
              <a:rPr lang="zh-CN" altLang="en-US" sz="1530" kern="0" dirty="0" smtClean="0">
                <a:solidFill>
                  <a:srgbClr val="000000"/>
                </a:solidFill>
                <a:latin typeface="Times New Roman" panose="02020603050405020304" pitchFamily="65" charset="-122"/>
                <a:ea typeface="宋体" panose="02010600030101010101" pitchFamily="2" charset="-122"/>
              </a:rPr>
              <a:t>伤　    </a:t>
            </a:r>
            <a:r>
              <a:rPr lang="zh-CN" altLang="en-US" sz="1530" u="sng" kern="0" dirty="0" smtClean="0">
                <a:solidFill>
                  <a:srgbClr val="000000"/>
                </a:solidFill>
                <a:latin typeface="Times New Roman" panose="02020603050405020304" pitchFamily="65" charset="-122"/>
                <a:ea typeface="宋体" panose="02010600030101010101" pitchFamily="2" charset="-122"/>
              </a:rPr>
              <a:t>蛊</a:t>
            </a:r>
            <a:r>
              <a:rPr lang="zh-CN" altLang="en-US" sz="1530" kern="0" dirty="0" smtClean="0">
                <a:solidFill>
                  <a:srgbClr val="000000"/>
                </a:solidFill>
                <a:latin typeface="Times New Roman" panose="02020603050405020304" pitchFamily="65" charset="-122"/>
                <a:ea typeface="宋体" panose="02010600030101010101" pitchFamily="2" charset="-122"/>
              </a:rPr>
              <a:t>惑/余勇可</a:t>
            </a:r>
            <a:r>
              <a:rPr lang="zh-CN" altLang="en-US" sz="1530" u="sng" kern="0" dirty="0" smtClean="0">
                <a:solidFill>
                  <a:srgbClr val="000000"/>
                </a:solidFill>
                <a:latin typeface="Times New Roman" panose="02020603050405020304" pitchFamily="65" charset="-122"/>
                <a:ea typeface="宋体" panose="02010600030101010101" pitchFamily="2" charset="-122"/>
              </a:rPr>
              <a:t>贾</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诘</a:t>
            </a:r>
            <a:r>
              <a:rPr lang="zh-CN" altLang="en-US" sz="1530" kern="0" dirty="0" smtClean="0">
                <a:solidFill>
                  <a:srgbClr val="000000"/>
                </a:solidFill>
                <a:latin typeface="Times New Roman" panose="02020603050405020304" pitchFamily="65" charset="-122"/>
                <a:ea typeface="宋体" panose="02010600030101010101" pitchFamily="2" charset="-122"/>
              </a:rPr>
              <a:t>问/开花</a:t>
            </a:r>
            <a:r>
              <a:rPr lang="zh-CN" altLang="en-US" sz="1530" u="sng" kern="0" dirty="0" smtClean="0">
                <a:solidFill>
                  <a:srgbClr val="000000"/>
                </a:solidFill>
                <a:latin typeface="Times New Roman" panose="02020603050405020304" pitchFamily="65" charset="-122"/>
                <a:ea typeface="宋体" panose="02010600030101010101" pitchFamily="2" charset="-122"/>
              </a:rPr>
              <a:t>结</a:t>
            </a:r>
            <a:r>
              <a:rPr lang="zh-CN" altLang="en-US" sz="1530" kern="0" dirty="0" smtClean="0">
                <a:solidFill>
                  <a:srgbClr val="000000"/>
                </a:solidFill>
                <a:latin typeface="Times New Roman" panose="02020603050405020304" pitchFamily="65" charset="-122"/>
                <a:ea typeface="宋体" panose="02010600030101010101" pitchFamily="2" charset="-122"/>
              </a:rPr>
              <a:t>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蹩</a:t>
            </a:r>
            <a:r>
              <a:rPr lang="zh-CN" altLang="en-US" sz="1530" kern="0" dirty="0" smtClean="0">
                <a:solidFill>
                  <a:srgbClr val="000000"/>
                </a:solidFill>
                <a:latin typeface="Times New Roman" panose="02020603050405020304" pitchFamily="65" charset="-122"/>
                <a:ea typeface="宋体" panose="02010600030101010101" pitchFamily="2" charset="-122"/>
              </a:rPr>
              <a:t>脚/</a:t>
            </a:r>
            <a:r>
              <a:rPr lang="zh-CN" altLang="en-US" sz="1530" u="sng" kern="0" dirty="0" smtClean="0">
                <a:solidFill>
                  <a:srgbClr val="000000"/>
                </a:solidFill>
                <a:latin typeface="Times New Roman" panose="02020603050405020304" pitchFamily="65" charset="-122"/>
                <a:ea typeface="宋体" panose="02010600030101010101" pitchFamily="2" charset="-122"/>
              </a:rPr>
              <a:t>别</a:t>
            </a:r>
            <a:r>
              <a:rPr lang="zh-CN" altLang="en-US" sz="1530" kern="0" dirty="0" smtClean="0">
                <a:solidFill>
                  <a:srgbClr val="000000"/>
                </a:solidFill>
                <a:latin typeface="Times New Roman" panose="02020603050405020304" pitchFamily="65" charset="-122"/>
                <a:ea typeface="宋体" panose="02010600030101010101" pitchFamily="2" charset="-122"/>
              </a:rPr>
              <a:t>扭　　干</a:t>
            </a:r>
            <a:r>
              <a:rPr lang="zh-CN" altLang="en-US" sz="1530" u="sng" kern="0" dirty="0" smtClean="0">
                <a:solidFill>
                  <a:srgbClr val="000000"/>
                </a:solidFill>
                <a:latin typeface="Times New Roman" panose="02020603050405020304" pitchFamily="65" charset="-122"/>
                <a:ea typeface="宋体" panose="02010600030101010101" pitchFamily="2" charset="-122"/>
              </a:rPr>
              <a:t>涸</a:t>
            </a:r>
            <a:r>
              <a:rPr lang="zh-CN" altLang="en-US" sz="1530" kern="0" dirty="0" smtClean="0">
                <a:solidFill>
                  <a:srgbClr val="000000"/>
                </a:solidFill>
                <a:latin typeface="Times New Roman" panose="02020603050405020304" pitchFamily="65" charset="-122"/>
                <a:ea typeface="宋体" panose="02010600030101010101" pitchFamily="2" charset="-122"/>
              </a:rPr>
              <a:t>/曲高</a:t>
            </a:r>
            <a:r>
              <a:rPr lang="zh-CN" altLang="en-US" sz="1530" u="sng"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Times New Roman" panose="02020603050405020304" pitchFamily="65" charset="-122"/>
                <a:ea typeface="宋体" panose="02010600030101010101" pitchFamily="2" charset="-122"/>
              </a:rPr>
              <a:t>寡　    </a:t>
            </a:r>
            <a:r>
              <a:rPr lang="zh-CN" altLang="en-US" sz="1530" u="sng" kern="0" dirty="0" smtClean="0">
                <a:solidFill>
                  <a:srgbClr val="000000"/>
                </a:solidFill>
                <a:latin typeface="Times New Roman" panose="02020603050405020304" pitchFamily="65" charset="-122"/>
                <a:ea typeface="宋体" panose="02010600030101010101" pitchFamily="2" charset="-122"/>
              </a:rPr>
              <a:t>徜</a:t>
            </a:r>
            <a:r>
              <a:rPr lang="zh-CN" altLang="en-US" sz="1530" kern="0" dirty="0" smtClean="0">
                <a:solidFill>
                  <a:srgbClr val="000000"/>
                </a:solidFill>
                <a:latin typeface="Times New Roman" panose="02020603050405020304" pitchFamily="65" charset="-122"/>
                <a:ea typeface="宋体" panose="02010600030101010101" pitchFamily="2" charset="-122"/>
              </a:rPr>
              <a:t>徉/逢</a:t>
            </a:r>
            <a:r>
              <a:rPr lang="zh-CN" altLang="en-US" sz="1530" u="sng" kern="0" dirty="0" smtClean="0">
                <a:solidFill>
                  <a:srgbClr val="000000"/>
                </a:solidFill>
                <a:latin typeface="Times New Roman" panose="02020603050405020304" pitchFamily="65" charset="-122"/>
                <a:ea typeface="宋体" panose="02010600030101010101" pitchFamily="2" charset="-122"/>
              </a:rPr>
              <a:t>场</a:t>
            </a:r>
            <a:r>
              <a:rPr lang="zh-CN" altLang="en-US" sz="1530" kern="0" dirty="0" smtClean="0">
                <a:solidFill>
                  <a:srgbClr val="000000"/>
                </a:solidFill>
                <a:latin typeface="Times New Roman" panose="02020603050405020304" pitchFamily="65" charset="-122"/>
                <a:ea typeface="宋体" panose="02010600030101010101" pitchFamily="2" charset="-122"/>
              </a:rPr>
              <a:t>作戏</a:t>
            </a:r>
            <a:endParaRPr lang="zh-CN" altLang="en-US" dirty="0"/>
          </a:p>
        </p:txBody>
      </p:sp>
      <p:sp>
        <p:nvSpPr>
          <p:cNvPr id="3" name="TextBox 2"/>
          <p:cNvSpPr txBox="1"/>
          <p:nvPr/>
        </p:nvSpPr>
        <p:spPr>
          <a:xfrm>
            <a:off x="539750" y="297292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A.jiǎo/jué,zhé,chēng。B.jù/jū,pǐ,bìng/bǐng。C.chuàng/chuāng,gǔ,jié/jiē。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D.bié/biè,hé/hè,cháng/chǎng。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6.(2014湖北,1)下列各组词语中,加点字的注音全都正确的一组是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A.笑</a:t>
            </a:r>
            <a:r>
              <a:rPr lang="zh-CN" altLang="en-US" sz="1530" u="sng" kern="0" dirty="0" smtClean="0">
                <a:solidFill>
                  <a:srgbClr val="000000"/>
                </a:solidFill>
                <a:latin typeface="Times New Roman" panose="02020603050405020304" pitchFamily="65" charset="-122"/>
                <a:ea typeface="宋体" panose="02010600030101010101" pitchFamily="2" charset="-122"/>
              </a:rPr>
              <a:t>靥</a:t>
            </a:r>
            <a:r>
              <a:rPr lang="zh-CN" altLang="en-US" sz="1530" kern="0" dirty="0" smtClean="0">
                <a:solidFill>
                  <a:srgbClr val="000000"/>
                </a:solidFill>
                <a:latin typeface="Times New Roman" panose="02020603050405020304" pitchFamily="65" charset="-122"/>
                <a:ea typeface="宋体" panose="02010600030101010101" pitchFamily="2" charset="-122"/>
              </a:rPr>
              <a:t>(yè)　　　    </a:t>
            </a:r>
            <a:r>
              <a:rPr lang="zh-CN" altLang="en-US" sz="1530" u="sng" kern="0" dirty="0" smtClean="0">
                <a:solidFill>
                  <a:srgbClr val="000000"/>
                </a:solidFill>
                <a:latin typeface="Times New Roman" panose="02020603050405020304" pitchFamily="65" charset="-122"/>
                <a:ea typeface="宋体" panose="02010600030101010101" pitchFamily="2" charset="-122"/>
              </a:rPr>
              <a:t>盥</a:t>
            </a:r>
            <a:r>
              <a:rPr lang="zh-CN" altLang="en-US" sz="1530" kern="0" dirty="0" smtClean="0">
                <a:solidFill>
                  <a:srgbClr val="000000"/>
                </a:solidFill>
                <a:latin typeface="Times New Roman" panose="02020603050405020304" pitchFamily="65" charset="-122"/>
                <a:ea typeface="宋体" panose="02010600030101010101" pitchFamily="2" charset="-122"/>
              </a:rPr>
              <a:t>(guàn)洗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粗</a:t>
            </a:r>
            <a:r>
              <a:rPr lang="zh-CN" altLang="en-US" sz="1530" u="sng" kern="0" dirty="0" smtClean="0">
                <a:solidFill>
                  <a:srgbClr val="000000"/>
                </a:solidFill>
                <a:latin typeface="Times New Roman" panose="02020603050405020304" pitchFamily="65" charset="-122"/>
                <a:ea typeface="宋体" panose="02010600030101010101" pitchFamily="2" charset="-122"/>
              </a:rPr>
              <a:t>犷</a:t>
            </a:r>
            <a:r>
              <a:rPr lang="zh-CN" altLang="en-US" sz="1530" kern="0" dirty="0" smtClean="0">
                <a:solidFill>
                  <a:srgbClr val="000000"/>
                </a:solidFill>
                <a:latin typeface="Times New Roman" panose="02020603050405020304" pitchFamily="65" charset="-122"/>
                <a:ea typeface="宋体" panose="02010600030101010101" pitchFamily="2" charset="-122"/>
              </a:rPr>
              <a:t>(guǎng)　    </a:t>
            </a:r>
            <a:r>
              <a:rPr lang="zh-CN" altLang="en-US" sz="1530" u="sng" kern="0" dirty="0" smtClean="0">
                <a:solidFill>
                  <a:srgbClr val="000000"/>
                </a:solidFill>
                <a:latin typeface="Times New Roman" panose="02020603050405020304" pitchFamily="65" charset="-122"/>
                <a:ea typeface="宋体" panose="02010600030101010101" pitchFamily="2" charset="-122"/>
              </a:rPr>
              <a:t>蓦</a:t>
            </a:r>
            <a:r>
              <a:rPr lang="zh-CN" altLang="en-US" sz="1530" kern="0" dirty="0" smtClean="0">
                <a:solidFill>
                  <a:srgbClr val="000000"/>
                </a:solidFill>
                <a:latin typeface="Times New Roman" panose="02020603050405020304" pitchFamily="65" charset="-122"/>
                <a:ea typeface="宋体" panose="02010600030101010101" pitchFamily="2" charset="-122"/>
              </a:rPr>
              <a:t>(mù)然回首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B.书</a:t>
            </a:r>
            <a:r>
              <a:rPr lang="zh-CN" altLang="en-US" sz="1530" u="sng" kern="0" dirty="0" smtClean="0">
                <a:solidFill>
                  <a:srgbClr val="000000"/>
                </a:solidFill>
                <a:latin typeface="Times New Roman" panose="02020603050405020304" pitchFamily="65" charset="-122"/>
                <a:ea typeface="宋体" panose="02010600030101010101" pitchFamily="2" charset="-122"/>
              </a:rPr>
              <a:t>箧</a:t>
            </a:r>
            <a:r>
              <a:rPr lang="zh-CN" altLang="en-US" sz="1530" kern="0" dirty="0" smtClean="0">
                <a:solidFill>
                  <a:srgbClr val="000000"/>
                </a:solidFill>
                <a:latin typeface="Times New Roman" panose="02020603050405020304" pitchFamily="65" charset="-122"/>
                <a:ea typeface="宋体" panose="02010600030101010101" pitchFamily="2" charset="-122"/>
              </a:rPr>
              <a:t>(qiè)　　装</a:t>
            </a:r>
            <a:r>
              <a:rPr lang="zh-CN" altLang="en-US" sz="1530" u="sng" kern="0" dirty="0" smtClean="0">
                <a:solidFill>
                  <a:srgbClr val="000000"/>
                </a:solidFill>
                <a:latin typeface="Times New Roman" panose="02020603050405020304" pitchFamily="65" charset="-122"/>
                <a:ea typeface="宋体" panose="02010600030101010101" pitchFamily="2" charset="-122"/>
              </a:rPr>
              <a:t>帧</a:t>
            </a:r>
            <a:r>
              <a:rPr lang="zh-CN" altLang="en-US" sz="1530" kern="0" dirty="0" smtClean="0">
                <a:solidFill>
                  <a:srgbClr val="000000"/>
                </a:solidFill>
                <a:latin typeface="Times New Roman" panose="02020603050405020304" pitchFamily="65" charset="-122"/>
                <a:ea typeface="宋体" panose="02010600030101010101" pitchFamily="2" charset="-122"/>
              </a:rPr>
              <a:t>(zhēn)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碑</a:t>
            </a:r>
            <a:r>
              <a:rPr lang="zh-CN" altLang="en-US" sz="1530" u="sng" kern="0" dirty="0" smtClean="0">
                <a:solidFill>
                  <a:srgbClr val="000000"/>
                </a:solidFill>
                <a:latin typeface="Times New Roman" panose="02020603050405020304" pitchFamily="65" charset="-122"/>
                <a:ea typeface="宋体" panose="02010600030101010101" pitchFamily="2" charset="-122"/>
              </a:rPr>
              <a:t>帖</a:t>
            </a:r>
            <a:r>
              <a:rPr lang="zh-CN" altLang="en-US" sz="1530" kern="0" dirty="0" smtClean="0">
                <a:solidFill>
                  <a:srgbClr val="000000"/>
                </a:solidFill>
                <a:latin typeface="Times New Roman" panose="02020603050405020304" pitchFamily="65" charset="-122"/>
                <a:ea typeface="宋体" panose="02010600030101010101" pitchFamily="2" charset="-122"/>
              </a:rPr>
              <a:t>(tiè)　　博闻强</a:t>
            </a:r>
            <a:r>
              <a:rPr lang="zh-CN" altLang="en-US" sz="1530" u="sng" kern="0" dirty="0" smtClean="0">
                <a:solidFill>
                  <a:srgbClr val="000000"/>
                </a:solidFill>
                <a:latin typeface="Times New Roman" panose="02020603050405020304" pitchFamily="65" charset="-122"/>
                <a:ea typeface="宋体" panose="02010600030101010101" pitchFamily="2" charset="-122"/>
              </a:rPr>
              <a:t>识</a:t>
            </a:r>
            <a:r>
              <a:rPr lang="zh-CN" altLang="en-US" sz="1530" kern="0" dirty="0" smtClean="0">
                <a:solidFill>
                  <a:srgbClr val="000000"/>
                </a:solidFill>
                <a:latin typeface="Times New Roman" panose="02020603050405020304" pitchFamily="65" charset="-122"/>
                <a:ea typeface="宋体" panose="02010600030101010101" pitchFamily="2" charset="-122"/>
              </a:rPr>
              <a:t>(zhì)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敷</a:t>
            </a:r>
            <a:r>
              <a:rPr lang="zh-CN" altLang="en-US" sz="1530" kern="0" dirty="0" smtClean="0">
                <a:solidFill>
                  <a:srgbClr val="000000"/>
                </a:solidFill>
                <a:latin typeface="Times New Roman" panose="02020603050405020304" pitchFamily="65" charset="-122"/>
                <a:ea typeface="宋体" panose="02010600030101010101" pitchFamily="2" charset="-122"/>
              </a:rPr>
              <a:t>(fū)粉　    </a:t>
            </a:r>
            <a:r>
              <a:rPr lang="zh-CN" altLang="en-US" sz="1530" u="sng" kern="0" dirty="0" smtClean="0">
                <a:solidFill>
                  <a:srgbClr val="000000"/>
                </a:solidFill>
                <a:latin typeface="Times New Roman" panose="02020603050405020304" pitchFamily="65" charset="-122"/>
                <a:ea typeface="宋体" panose="02010600030101010101" pitchFamily="2" charset="-122"/>
              </a:rPr>
              <a:t>脂</a:t>
            </a:r>
            <a:r>
              <a:rPr lang="zh-CN" altLang="en-US" sz="1530" kern="0" dirty="0" smtClean="0">
                <a:solidFill>
                  <a:srgbClr val="000000"/>
                </a:solidFill>
                <a:latin typeface="Times New Roman" panose="02020603050405020304" pitchFamily="65" charset="-122"/>
                <a:ea typeface="宋体" panose="02010600030101010101" pitchFamily="2" charset="-122"/>
              </a:rPr>
              <a:t>(zhǐ)肪</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烙</a:t>
            </a:r>
            <a:r>
              <a:rPr lang="zh-CN" altLang="en-US" sz="1530" kern="0" dirty="0" smtClean="0">
                <a:solidFill>
                  <a:srgbClr val="000000"/>
                </a:solidFill>
                <a:latin typeface="Times New Roman" panose="02020603050405020304" pitchFamily="65" charset="-122"/>
                <a:ea typeface="宋体" panose="02010600030101010101" pitchFamily="2" charset="-122"/>
              </a:rPr>
              <a:t>(lào)印　　刀耕火</a:t>
            </a:r>
            <a:r>
              <a:rPr lang="zh-CN" altLang="en-US" sz="1530" u="sng" kern="0" dirty="0" smtClean="0">
                <a:solidFill>
                  <a:srgbClr val="000000"/>
                </a:solidFill>
                <a:latin typeface="Times New Roman" panose="02020603050405020304" pitchFamily="65" charset="-122"/>
                <a:ea typeface="宋体" panose="02010600030101010101" pitchFamily="2" charset="-122"/>
              </a:rPr>
              <a:t>种</a:t>
            </a:r>
            <a:r>
              <a:rPr lang="zh-CN" altLang="en-US" sz="1530" kern="0" dirty="0" smtClean="0">
                <a:solidFill>
                  <a:srgbClr val="000000"/>
                </a:solidFill>
                <a:latin typeface="Times New Roman" panose="02020603050405020304" pitchFamily="65" charset="-122"/>
                <a:ea typeface="宋体" panose="02010600030101010101" pitchFamily="2" charset="-122"/>
              </a:rPr>
              <a:t>(zhòng)</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D.采</a:t>
            </a:r>
            <a:r>
              <a:rPr lang="zh-CN" altLang="en-US" sz="1530" u="sng" kern="0" dirty="0" smtClean="0">
                <a:solidFill>
                  <a:srgbClr val="000000"/>
                </a:solidFill>
                <a:latin typeface="Times New Roman" panose="02020603050405020304" pitchFamily="65" charset="-122"/>
                <a:ea typeface="宋体" panose="02010600030101010101" pitchFamily="2" charset="-122"/>
              </a:rPr>
              <a:t>撷</a:t>
            </a:r>
            <a:r>
              <a:rPr lang="zh-CN" altLang="en-US" sz="1530" kern="0" dirty="0" smtClean="0">
                <a:solidFill>
                  <a:srgbClr val="000000"/>
                </a:solidFill>
                <a:latin typeface="Times New Roman" panose="02020603050405020304" pitchFamily="65" charset="-122"/>
                <a:ea typeface="宋体" panose="02010600030101010101" pitchFamily="2" charset="-122"/>
              </a:rPr>
              <a:t>(jié)　　竹</a:t>
            </a:r>
            <a:r>
              <a:rPr lang="zh-CN" altLang="en-US" sz="1530" u="sng" kern="0" dirty="0" smtClean="0">
                <a:solidFill>
                  <a:srgbClr val="000000"/>
                </a:solidFill>
                <a:latin typeface="Times New Roman" panose="02020603050405020304" pitchFamily="65" charset="-122"/>
                <a:ea typeface="宋体" panose="02010600030101010101" pitchFamily="2" charset="-122"/>
              </a:rPr>
              <a:t>笋</a:t>
            </a:r>
            <a:r>
              <a:rPr lang="zh-CN" altLang="en-US" sz="1530" kern="0" dirty="0" smtClean="0">
                <a:solidFill>
                  <a:srgbClr val="000000"/>
                </a:solidFill>
                <a:latin typeface="Times New Roman" panose="02020603050405020304" pitchFamily="65" charset="-122"/>
                <a:ea typeface="宋体" panose="02010600030101010101" pitchFamily="2" charset="-122"/>
              </a:rPr>
              <a:t>(sǔn)</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咋</a:t>
            </a:r>
            <a:r>
              <a:rPr lang="zh-CN" altLang="en-US" sz="1530" kern="0" dirty="0" smtClean="0">
                <a:solidFill>
                  <a:srgbClr val="000000"/>
                </a:solidFill>
                <a:latin typeface="Times New Roman" panose="02020603050405020304" pitchFamily="65" charset="-122"/>
                <a:ea typeface="宋体" panose="02010600030101010101" pitchFamily="2" charset="-122"/>
              </a:rPr>
              <a:t>(zé)舌　    </a:t>
            </a:r>
            <a:r>
              <a:rPr lang="zh-CN" altLang="en-US" sz="1530" u="sng" kern="0" dirty="0" smtClean="0">
                <a:solidFill>
                  <a:srgbClr val="000000"/>
                </a:solidFill>
                <a:latin typeface="Times New Roman" panose="02020603050405020304" pitchFamily="65" charset="-122"/>
                <a:ea typeface="宋体" panose="02010600030101010101" pitchFamily="2" charset="-122"/>
              </a:rPr>
              <a:t>拈</a:t>
            </a:r>
            <a:r>
              <a:rPr lang="zh-CN" altLang="en-US" sz="1530" kern="0" dirty="0" smtClean="0">
                <a:solidFill>
                  <a:srgbClr val="000000"/>
                </a:solidFill>
                <a:latin typeface="Times New Roman" panose="02020603050405020304" pitchFamily="65" charset="-122"/>
                <a:ea typeface="宋体" panose="02010600030101010101" pitchFamily="2" charset="-122"/>
              </a:rPr>
              <a:t>(niān)轻怕重</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A.蓦mò。C.脂 zhī。D.撷xié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76364"/>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1.(2018浙江名校协作体联考,1)下列各句中,没有错别字且加点字的注音全都正确的一项是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A.影片《芳华》讲述了军队文工团里一群青春男女在爱情萌</a:t>
            </a:r>
            <a:r>
              <a:rPr lang="zh-CN" altLang="en-US" sz="1530" u="sng" kern="0" dirty="0" smtClean="0">
                <a:solidFill>
                  <a:srgbClr val="000000"/>
                </a:solidFill>
                <a:latin typeface="Times New Roman" panose="02020603050405020304" pitchFamily="65" charset="-122"/>
                <a:ea typeface="宋体" panose="02010600030101010101" pitchFamily="2" charset="-122"/>
              </a:rPr>
              <a:t>蘖</a:t>
            </a:r>
            <a:r>
              <a:rPr lang="zh-CN" altLang="en-US" sz="1530" kern="0" dirty="0" smtClean="0">
                <a:solidFill>
                  <a:srgbClr val="000000"/>
                </a:solidFill>
                <a:latin typeface="Times New Roman" panose="02020603050405020304" pitchFamily="65" charset="-122"/>
                <a:ea typeface="宋体" panose="02010600030101010101" pitchFamily="2" charset="-122"/>
              </a:rPr>
              <a:t>(niè)时的故事。片中战友对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“活雷锋”式主人公刘峰的行为不乏</a:t>
            </a:r>
            <a:r>
              <a:rPr lang="zh-CN" altLang="en-US" sz="1530" u="sng" kern="0" dirty="0" smtClean="0">
                <a:solidFill>
                  <a:srgbClr val="000000"/>
                </a:solidFill>
                <a:latin typeface="Times New Roman" panose="02020603050405020304" pitchFamily="65" charset="-122"/>
                <a:ea typeface="宋体" panose="02010600030101010101" pitchFamily="2" charset="-122"/>
              </a:rPr>
              <a:t>揶</a:t>
            </a:r>
            <a:r>
              <a:rPr lang="zh-CN" altLang="en-US" sz="1530" kern="0" dirty="0" smtClean="0">
                <a:solidFill>
                  <a:srgbClr val="000000"/>
                </a:solidFill>
                <a:latin typeface="Times New Roman" panose="02020603050405020304" pitchFamily="65" charset="-122"/>
                <a:ea typeface="宋体" panose="02010600030101010101" pitchFamily="2" charset="-122"/>
              </a:rPr>
              <a:t>(yē)揄之情。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B.我们希望美方</a:t>
            </a:r>
            <a:r>
              <a:rPr lang="zh-CN" altLang="en-US" sz="1530" u="sng" kern="0" dirty="0" smtClean="0">
                <a:solidFill>
                  <a:srgbClr val="000000"/>
                </a:solidFill>
                <a:latin typeface="Times New Roman" panose="02020603050405020304" pitchFamily="65" charset="-122"/>
                <a:ea typeface="宋体" panose="02010600030101010101" pitchFamily="2" charset="-122"/>
              </a:rPr>
              <a:t>摒</a:t>
            </a:r>
            <a:r>
              <a:rPr lang="zh-CN" altLang="en-US" sz="1530" kern="0" dirty="0" smtClean="0">
                <a:solidFill>
                  <a:srgbClr val="000000"/>
                </a:solidFill>
                <a:latin typeface="Times New Roman" panose="02020603050405020304" pitchFamily="65" charset="-122"/>
                <a:ea typeface="宋体" panose="02010600030101010101" pitchFamily="2" charset="-122"/>
              </a:rPr>
              <a:t>(bìn)弃零和博奕的陈旧思维,同中方相向而行,求同存异,共同构建人类命运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共同体,而不要</a:t>
            </a:r>
            <a:r>
              <a:rPr lang="zh-CN" altLang="en-US" sz="1530" u="sng" kern="0" dirty="0" smtClean="0">
                <a:solidFill>
                  <a:srgbClr val="000000"/>
                </a:solidFill>
                <a:latin typeface="Times New Roman" panose="02020603050405020304" pitchFamily="65" charset="-122"/>
                <a:ea typeface="宋体" panose="02010600030101010101" pitchFamily="2" charset="-122"/>
              </a:rPr>
              <a:t>煞</a:t>
            </a:r>
            <a:r>
              <a:rPr lang="zh-CN" altLang="en-US" sz="1530" kern="0" dirty="0" smtClean="0">
                <a:solidFill>
                  <a:srgbClr val="000000"/>
                </a:solidFill>
                <a:latin typeface="Times New Roman" panose="02020603050405020304" pitchFamily="65" charset="-122"/>
                <a:ea typeface="宋体" panose="02010600030101010101" pitchFamily="2" charset="-122"/>
              </a:rPr>
              <a:t>(shà)费苦心地设置障碍。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C.胡德夫伴着马頔的吉他唱起了那首《南山南》,逛了北京的胡</a:t>
            </a:r>
            <a:r>
              <a:rPr lang="zh-CN" altLang="en-US" sz="1530" u="sng" kern="0" dirty="0" smtClean="0">
                <a:solidFill>
                  <a:srgbClr val="000000"/>
                </a:solidFill>
                <a:latin typeface="Times New Roman" panose="02020603050405020304" pitchFamily="65" charset="-122"/>
                <a:ea typeface="宋体" panose="02010600030101010101" pitchFamily="2" charset="-122"/>
              </a:rPr>
              <a:t>同</a:t>
            </a:r>
            <a:r>
              <a:rPr lang="zh-CN" altLang="en-US" sz="1530" kern="0" dirty="0" smtClean="0">
                <a:solidFill>
                  <a:srgbClr val="000000"/>
                </a:solidFill>
                <a:latin typeface="Times New Roman" panose="02020603050405020304" pitchFamily="65" charset="-122"/>
                <a:ea typeface="宋体" panose="02010600030101010101" pitchFamily="2" charset="-122"/>
              </a:rPr>
              <a:t>(tòng),吃了老北京</a:t>
            </a:r>
            <a:r>
              <a:rPr lang="zh-CN" altLang="en-US" sz="1530" u="sng" kern="0" dirty="0" smtClean="0">
                <a:solidFill>
                  <a:srgbClr val="000000"/>
                </a:solidFill>
                <a:latin typeface="Times New Roman" panose="02020603050405020304" pitchFamily="65" charset="-122"/>
                <a:ea typeface="宋体" panose="02010600030101010101" pitchFamily="2" charset="-122"/>
              </a:rPr>
              <a:t>涮</a:t>
            </a:r>
            <a:r>
              <a:rPr lang="zh-CN" altLang="en-US" sz="1530" kern="0" dirty="0" smtClean="0">
                <a:solidFill>
                  <a:srgbClr val="000000"/>
                </a:solidFill>
                <a:latin typeface="Times New Roman" panose="02020603050405020304" pitchFamily="65" charset="-122"/>
                <a:ea typeface="宋体" panose="02010600030101010101" pitchFamily="2" charset="-122"/>
              </a:rPr>
              <a:t>(shu</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àn)羊肉,还第一次从背面看到了正对钟楼的鼓楼。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D.今年以来,文化类的综艺一</a:t>
            </a:r>
            <a:r>
              <a:rPr lang="zh-CN" altLang="en-US" sz="1530" u="sng" kern="0" dirty="0" smtClean="0">
                <a:solidFill>
                  <a:srgbClr val="000000"/>
                </a:solidFill>
                <a:latin typeface="Times New Roman" panose="02020603050405020304" pitchFamily="65" charset="-122"/>
                <a:ea typeface="宋体" panose="02010600030101010101" pitchFamily="2" charset="-122"/>
              </a:rPr>
              <a:t>档</a:t>
            </a:r>
            <a:r>
              <a:rPr lang="zh-CN" altLang="en-US" sz="1530" kern="0" dirty="0" smtClean="0">
                <a:solidFill>
                  <a:srgbClr val="000000"/>
                </a:solidFill>
                <a:latin typeface="Times New Roman" panose="02020603050405020304" pitchFamily="65" charset="-122"/>
                <a:ea typeface="宋体" panose="02010600030101010101" pitchFamily="2" charset="-122"/>
              </a:rPr>
              <a:t>(dǎng)接一档,但最火热的当属将传统文化与综艺连接在一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起,把严肃</a:t>
            </a:r>
            <a:r>
              <a:rPr lang="zh-CN" altLang="en-US" sz="1530" u="sng" kern="0" dirty="0" smtClean="0">
                <a:solidFill>
                  <a:srgbClr val="000000"/>
                </a:solidFill>
                <a:latin typeface="Times New Roman" panose="02020603050405020304" pitchFamily="65" charset="-122"/>
                <a:ea typeface="宋体" panose="02010600030101010101" pitchFamily="2" charset="-122"/>
              </a:rPr>
              <a:t>呆</a:t>
            </a:r>
            <a:r>
              <a:rPr lang="zh-CN" altLang="en-US" sz="1530" kern="0" dirty="0" smtClean="0">
                <a:solidFill>
                  <a:srgbClr val="000000"/>
                </a:solidFill>
                <a:latin typeface="Times New Roman" panose="02020603050405020304" pitchFamily="65" charset="-122"/>
                <a:ea typeface="宋体" panose="02010600030101010101" pitchFamily="2" charset="-122"/>
              </a:rPr>
              <a:t>(dāi)板的博物馆变活的《国家宝藏》。</a:t>
            </a:r>
            <a:endParaRPr lang="zh-CN" altLang="en-US" dirty="0"/>
          </a:p>
        </p:txBody>
      </p:sp>
      <p:grpSp>
        <p:nvGrpSpPr>
          <p:cNvPr id="3" name="组合 7"/>
          <p:cNvGrpSpPr/>
          <p:nvPr/>
        </p:nvGrpSpPr>
        <p:grpSpPr>
          <a:xfrm>
            <a:off x="3295650" y="103298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597495"/>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7" name="TextBox 6"/>
          <p:cNvSpPr txBox="1"/>
          <p:nvPr/>
        </p:nvSpPr>
        <p:spPr>
          <a:xfrm>
            <a:off x="539750" y="563484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A.揶yé。B.摒bìng,奕→弈。D.档dàng。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2.(2018新高考联盟第二次联考,1)下列各句中,没有错别字且加点字的注音全都正确的一项是</a:t>
            </a:r>
            <a:r>
              <a:rPr dirty="0"/>
              <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A.城乡结合部,看上去即不像城市那样灯红酒绿、车水马龙,也不像农村那样蓝天碧水、鸡鸣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犬</a:t>
            </a:r>
            <a:r>
              <a:rPr lang="zh-CN" altLang="en-US" sz="1530" u="sng" kern="0" dirty="0" smtClean="0">
                <a:solidFill>
                  <a:srgbClr val="000000"/>
                </a:solidFill>
                <a:latin typeface="Times New Roman" panose="02020603050405020304" pitchFamily="65" charset="-122"/>
                <a:ea typeface="宋体" panose="02010600030101010101" pitchFamily="2" charset="-122"/>
              </a:rPr>
              <a:t>吠</a:t>
            </a:r>
            <a:r>
              <a:rPr lang="zh-CN" altLang="en-US" sz="1530" kern="0" dirty="0" smtClean="0">
                <a:solidFill>
                  <a:srgbClr val="000000"/>
                </a:solidFill>
                <a:latin typeface="Times New Roman" panose="02020603050405020304" pitchFamily="65" charset="-122"/>
                <a:ea typeface="宋体" panose="02010600030101010101" pitchFamily="2" charset="-122"/>
              </a:rPr>
              <a:t>(fèi),但它就活生生地存在于城市和乡村之间,许多地方本是红墙灰瓦堆着柴禾</a:t>
            </a:r>
            <a:r>
              <a:rPr lang="zh-CN" altLang="en-US" sz="1530" u="sng" kern="0" dirty="0" smtClean="0">
                <a:solidFill>
                  <a:srgbClr val="000000"/>
                </a:solidFill>
                <a:latin typeface="Times New Roman" panose="02020603050405020304" pitchFamily="65" charset="-122"/>
                <a:ea typeface="宋体" panose="02010600030101010101" pitchFamily="2" charset="-122"/>
              </a:rPr>
              <a:t>垛</a:t>
            </a:r>
            <a:r>
              <a:rPr lang="zh-CN" altLang="en-US" sz="1530" kern="0" dirty="0" smtClean="0">
                <a:solidFill>
                  <a:srgbClr val="000000"/>
                </a:solidFill>
                <a:latin typeface="Times New Roman" panose="02020603050405020304" pitchFamily="65" charset="-122"/>
                <a:ea typeface="宋体" panose="02010600030101010101" pitchFamily="2" charset="-122"/>
              </a:rPr>
              <a:t>(duò)的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B.为加强税收征管工作,降低社团组织</a:t>
            </a:r>
            <a:r>
              <a:rPr lang="zh-CN" altLang="en-US" sz="1530" u="sng" kern="0" dirty="0" smtClean="0">
                <a:solidFill>
                  <a:srgbClr val="000000"/>
                </a:solidFill>
                <a:latin typeface="Times New Roman" panose="02020603050405020304" pitchFamily="65" charset="-122"/>
                <a:ea typeface="宋体" panose="02010600030101010101" pitchFamily="2" charset="-122"/>
              </a:rPr>
              <a:t>涉</a:t>
            </a:r>
            <a:r>
              <a:rPr lang="zh-CN" altLang="en-US" sz="1530" kern="0" dirty="0" smtClean="0">
                <a:solidFill>
                  <a:srgbClr val="000000"/>
                </a:solidFill>
                <a:latin typeface="Times New Roman" panose="02020603050405020304" pitchFamily="65" charset="-122"/>
                <a:ea typeface="宋体" panose="02010600030101010101" pitchFamily="2" charset="-122"/>
              </a:rPr>
              <a:t>(sè)税风险和税务执法风险,防范</a:t>
            </a:r>
            <a:r>
              <a:rPr lang="zh-CN" altLang="en-US" sz="1530" u="sng" kern="0" dirty="0" smtClean="0">
                <a:solidFill>
                  <a:srgbClr val="000000"/>
                </a:solidFill>
                <a:latin typeface="Times New Roman" panose="02020603050405020304" pitchFamily="65" charset="-122"/>
                <a:ea typeface="宋体" panose="02010600030101010101" pitchFamily="2" charset="-122"/>
              </a:rPr>
              <a:t>潜</a:t>
            </a:r>
            <a:r>
              <a:rPr lang="zh-CN" altLang="en-US" sz="1530" kern="0" dirty="0" smtClean="0">
                <a:solidFill>
                  <a:srgbClr val="000000"/>
                </a:solidFill>
                <a:latin typeface="Times New Roman" panose="02020603050405020304" pitchFamily="65" charset="-122"/>
                <a:ea typeface="宋体" panose="02010600030101010101" pitchFamily="2" charset="-122"/>
              </a:rPr>
              <a:t>(qián)在的违法行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为,我市组织相关部门,对辖区内从事公益性活动,不以盈利为目的的所有社团组织、事业单位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开展专项清理工作。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C.《易经》是中国最古老的关于占</a:t>
            </a:r>
            <a:r>
              <a:rPr lang="zh-CN" altLang="en-US" sz="1530" u="sng" kern="0" dirty="0" smtClean="0">
                <a:solidFill>
                  <a:srgbClr val="000000"/>
                </a:solidFill>
                <a:latin typeface="Times New Roman" panose="02020603050405020304" pitchFamily="65" charset="-122"/>
                <a:ea typeface="宋体" panose="02010600030101010101" pitchFamily="2" charset="-122"/>
              </a:rPr>
              <a:t>卜</a:t>
            </a:r>
            <a:r>
              <a:rPr lang="zh-CN" altLang="en-US" sz="1530" kern="0" dirty="0" smtClean="0">
                <a:solidFill>
                  <a:srgbClr val="000000"/>
                </a:solidFill>
                <a:latin typeface="Times New Roman" panose="02020603050405020304" pitchFamily="65" charset="-122"/>
                <a:ea typeface="宋体" panose="02010600030101010101" pitchFamily="2" charset="-122"/>
              </a:rPr>
              <a:t>(bú)的著作,也是传统思想文化中自然哲学与伦理实践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的根源。《易经》道出种种人生“失态”,让人领悟:其实只有多一点自律,等你回顾人生时,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方能少一些悔撼和</a:t>
            </a:r>
            <a:r>
              <a:rPr lang="zh-CN" altLang="en-US" sz="1530" u="sng" kern="0" dirty="0" smtClean="0">
                <a:solidFill>
                  <a:srgbClr val="000000"/>
                </a:solidFill>
                <a:latin typeface="Times New Roman" panose="02020603050405020304" pitchFamily="65" charset="-122"/>
                <a:ea typeface="宋体" panose="02010600030101010101" pitchFamily="2" charset="-122"/>
              </a:rPr>
              <a:t>聒</a:t>
            </a:r>
            <a:r>
              <a:rPr lang="zh-CN" altLang="en-US" sz="1530" kern="0" dirty="0" smtClean="0">
                <a:solidFill>
                  <a:srgbClr val="000000"/>
                </a:solidFill>
                <a:latin typeface="Times New Roman" panose="02020603050405020304" pitchFamily="65" charset="-122"/>
                <a:ea typeface="宋体" panose="02010600030101010101" pitchFamily="2" charset="-122"/>
              </a:rPr>
              <a:t>(guō)噪。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D.李碧华笔下的戏子分量不轻,从京剧名角到都市明星,多重身份的角色,肆意在现实、小说和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戏中穿</a:t>
            </a:r>
            <a:r>
              <a:rPr lang="zh-CN" altLang="en-US" sz="1530" u="sng" kern="0" dirty="0" smtClean="0">
                <a:solidFill>
                  <a:srgbClr val="000000"/>
                </a:solidFill>
                <a:latin typeface="Times New Roman" panose="02020603050405020304" pitchFamily="65" charset="-122"/>
                <a:ea typeface="宋体" panose="02010600030101010101" pitchFamily="2" charset="-122"/>
              </a:rPr>
              <a:t>梭</a:t>
            </a:r>
            <a:r>
              <a:rPr lang="zh-CN" altLang="en-US" sz="1530" kern="0" dirty="0" smtClean="0">
                <a:solidFill>
                  <a:srgbClr val="000000"/>
                </a:solidFill>
                <a:latin typeface="Times New Roman" panose="02020603050405020304" pitchFamily="65" charset="-122"/>
                <a:ea typeface="宋体" panose="02010600030101010101" pitchFamily="2" charset="-122"/>
              </a:rPr>
              <a:t>(suō)。人物背后是隆隆作响的历史火车和惊天动地的政治号角,但在一出一进,一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颦</a:t>
            </a:r>
            <a:r>
              <a:rPr lang="zh-CN" altLang="en-US" sz="1530" kern="0" dirty="0" smtClean="0">
                <a:solidFill>
                  <a:srgbClr val="000000"/>
                </a:solidFill>
                <a:latin typeface="Times New Roman" panose="02020603050405020304" pitchFamily="65" charset="-122"/>
                <a:ea typeface="宋体" panose="02010600030101010101" pitchFamily="2" charset="-122"/>
              </a:rPr>
              <a:t>(pín)一笑间,如此,历史成了一片磅礴深沉的背景,读来只觉命数。</a:t>
            </a:r>
            <a:endParaRPr lang="zh-CN" altLang="en-US" dirty="0"/>
          </a:p>
        </p:txBody>
      </p:sp>
      <p:sp>
        <p:nvSpPr>
          <p:cNvPr id="3" name="TextBox 2"/>
          <p:cNvSpPr txBox="1"/>
          <p:nvPr/>
        </p:nvSpPr>
        <p:spPr>
          <a:xfrm>
            <a:off x="539750" y="606347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A.结→接,即→既。B.涉shè,盈→营。C.卜bǔ,撼→憾。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字音字形备考“四重视”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(1)重视热点重点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如多音字、同音字、形声字、形近字等命题重点,要多下功夫;还可以对命题的热点内容进行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系统梳理。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(2)重视积累纠错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用好积累本,寻找误读原因。对考试、练习中的字音题里自己读错的字音建立正误表;对课本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注释、报刊中常见常用但自己却常常读错的汉字读音建立档案;各地区考生还要总结消除方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言干扰的方法,并从自己曾读错过的读音中,总结出读错的原因,以便纠正错误。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(3)重视化整为零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字音复习切忌贪多,将选出来的重点字音按类型和音序切割成小块,然后每天掌握一定数量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(比如15个),既可以有计划地完成识记任务,也可以消除识记的畏难情绪。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(4)重视原则途径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坚持一个原则:只记正确的读音,不记错误的读音。重视一条途径:以多看多记为主,用练习来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加强巩固。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3.(2018绍兴选考适应性考试,1)下列各句中,没有错别字且加点字的注音全都正确的一项是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A.一个人</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(zhuó)装不拘礼节,可能表示为对交流沟通的另一方的漠视,但肮脏的牛仔裤与笔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挺气派的西装确实会给人以截然不同的印象,因此备受年轻人的青</a:t>
            </a:r>
            <a:r>
              <a:rPr lang="zh-CN" altLang="en-US" sz="1530" u="sng" kern="0" dirty="0" smtClean="0">
                <a:solidFill>
                  <a:srgbClr val="000000"/>
                </a:solidFill>
                <a:latin typeface="Times New Roman" panose="02020603050405020304" pitchFamily="65" charset="-122"/>
                <a:ea typeface="宋体" panose="02010600030101010101" pitchFamily="2" charset="-122"/>
              </a:rPr>
              <a:t>睐</a:t>
            </a:r>
            <a:r>
              <a:rPr lang="zh-CN" altLang="en-US" sz="1530" kern="0" dirty="0" smtClean="0">
                <a:solidFill>
                  <a:srgbClr val="000000"/>
                </a:solidFill>
                <a:latin typeface="Times New Roman" panose="02020603050405020304" pitchFamily="65" charset="-122"/>
                <a:ea typeface="宋体" panose="02010600030101010101" pitchFamily="2" charset="-122"/>
              </a:rPr>
              <a:t>(lài)。</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B.《哈姆莱特》中既有大段</a:t>
            </a:r>
            <a:r>
              <a:rPr lang="zh-CN" altLang="en-US" sz="1530" u="sng" kern="0" dirty="0" smtClean="0">
                <a:solidFill>
                  <a:srgbClr val="000000"/>
                </a:solidFill>
                <a:latin typeface="Times New Roman" panose="02020603050405020304" pitchFamily="65" charset="-122"/>
                <a:ea typeface="宋体" panose="02010600030101010101" pitchFamily="2" charset="-122"/>
              </a:rPr>
              <a:t>当</a:t>
            </a:r>
            <a:r>
              <a:rPr lang="zh-CN" altLang="en-US" sz="1530" kern="0" dirty="0" smtClean="0">
                <a:solidFill>
                  <a:srgbClr val="000000"/>
                </a:solidFill>
                <a:latin typeface="Times New Roman" panose="02020603050405020304" pitchFamily="65" charset="-122"/>
                <a:ea typeface="宋体" panose="02010600030101010101" pitchFamily="2" charset="-122"/>
              </a:rPr>
              <a:t>(dàng)事人沉痛的独白和以近似旁观者的悠长咏叹,又有唇枪舌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剑和刻薄辛辣的讽喻,还有轻狂的市井俚语和放荡的插科打</a:t>
            </a:r>
            <a:r>
              <a:rPr lang="zh-CN" altLang="en-US" sz="1530" u="sng" kern="0" dirty="0" smtClean="0">
                <a:solidFill>
                  <a:srgbClr val="000000"/>
                </a:solidFill>
                <a:latin typeface="Times New Roman" panose="02020603050405020304" pitchFamily="65" charset="-122"/>
                <a:ea typeface="宋体" panose="02010600030101010101" pitchFamily="2" charset="-122"/>
              </a:rPr>
              <a:t>诨</a:t>
            </a:r>
            <a:r>
              <a:rPr lang="zh-CN" altLang="en-US" sz="1530" kern="0" dirty="0" smtClean="0">
                <a:solidFill>
                  <a:srgbClr val="000000"/>
                </a:solidFill>
                <a:latin typeface="Times New Roman" panose="02020603050405020304" pitchFamily="65" charset="-122"/>
                <a:ea typeface="宋体" panose="02010600030101010101" pitchFamily="2" charset="-122"/>
              </a:rPr>
              <a:t>(hùn)。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C.他始终坚持多种材质媒介的尝试与探索,他的木雕作品留住了材质自然生长的纹理与质感,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以大刀阔斧、</a:t>
            </a:r>
            <a:r>
              <a:rPr lang="zh-CN" altLang="en-US" sz="1530" u="sng" kern="0" dirty="0" smtClean="0">
                <a:solidFill>
                  <a:srgbClr val="000000"/>
                </a:solidFill>
                <a:latin typeface="Times New Roman" panose="02020603050405020304" pitchFamily="65" charset="-122"/>
                <a:ea typeface="宋体" panose="02010600030101010101" pitchFamily="2" charset="-122"/>
              </a:rPr>
              <a:t>拙</a:t>
            </a:r>
            <a:r>
              <a:rPr lang="zh-CN" altLang="en-US" sz="1530" kern="0" dirty="0" smtClean="0">
                <a:solidFill>
                  <a:srgbClr val="000000"/>
                </a:solidFill>
                <a:latin typeface="Times New Roman" panose="02020603050405020304" pitchFamily="65" charset="-122"/>
                <a:ea typeface="宋体" panose="02010600030101010101" pitchFamily="2" charset="-122"/>
              </a:rPr>
              <a:t>(zhuō)而不滞的手法保持了雕</a:t>
            </a:r>
            <a:r>
              <a:rPr lang="zh-CN" altLang="en-US" sz="1530" u="sng" kern="0" dirty="0" smtClean="0">
                <a:solidFill>
                  <a:srgbClr val="000000"/>
                </a:solidFill>
                <a:latin typeface="Times New Roman" panose="02020603050405020304" pitchFamily="65" charset="-122"/>
                <a:ea typeface="宋体" panose="02010600030101010101" pitchFamily="2" charset="-122"/>
              </a:rPr>
              <a:t>凿</a:t>
            </a:r>
            <a:r>
              <a:rPr lang="zh-CN" altLang="en-US" sz="1530" kern="0" dirty="0" smtClean="0">
                <a:solidFill>
                  <a:srgbClr val="000000"/>
                </a:solidFill>
                <a:latin typeface="Times New Roman" panose="02020603050405020304" pitchFamily="65" charset="-122"/>
                <a:ea typeface="宋体" panose="02010600030101010101" pitchFamily="2" charset="-122"/>
              </a:rPr>
              <a:t>(zuò)之际的刀痕。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D.近日,美国硅谷大佬埃隆·马斯克忧心忡</a:t>
            </a:r>
            <a:r>
              <a:rPr lang="zh-CN" altLang="en-US" sz="1530" u="sng" kern="0" dirty="0" smtClean="0">
                <a:solidFill>
                  <a:srgbClr val="000000"/>
                </a:solidFill>
                <a:latin typeface="Times New Roman" panose="02020603050405020304" pitchFamily="65" charset="-122"/>
                <a:ea typeface="宋体" panose="02010600030101010101" pitchFamily="2" charset="-122"/>
              </a:rPr>
              <a:t>忡</a:t>
            </a:r>
            <a:r>
              <a:rPr lang="zh-CN" altLang="en-US" sz="1530" kern="0" dirty="0" smtClean="0">
                <a:solidFill>
                  <a:srgbClr val="000000"/>
                </a:solidFill>
                <a:latin typeface="Times New Roman" panose="02020603050405020304" pitchFamily="65" charset="-122"/>
                <a:ea typeface="宋体" panose="02010600030101010101" pitchFamily="2" charset="-122"/>
              </a:rPr>
              <a:t>(chōng),他高瞻远瞩,大声疾呼:人工智能的发展</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潜</a:t>
            </a:r>
            <a:r>
              <a:rPr lang="zh-CN" altLang="en-US" sz="1530" kern="0" dirty="0" smtClean="0">
                <a:solidFill>
                  <a:srgbClr val="000000"/>
                </a:solidFill>
                <a:latin typeface="Times New Roman" panose="02020603050405020304" pitchFamily="65" charset="-122"/>
                <a:ea typeface="宋体" panose="02010600030101010101" pitchFamily="2" charset="-122"/>
              </a:rPr>
              <a:t>(qián)力令人惶恐不安,政府得尽快对这种技术加强监管督察。</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B.当dāng。C.凿záo。D.察→查。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4.(2018温州高三适应性测试二模,1)下列各句中,没有错别字且加点字的注音全部正确的一项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A.时至今日,竟然还有人企图篡改甚至抹杀惨绝人寰的南京大屠杀的历史,而一年一度的公祭,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正是为了</a:t>
            </a:r>
            <a:r>
              <a:rPr lang="zh-CN" altLang="en-US" sz="1530" u="sng" kern="0" dirty="0" smtClean="0">
                <a:solidFill>
                  <a:srgbClr val="000000"/>
                </a:solidFill>
                <a:latin typeface="Times New Roman" panose="02020603050405020304" pitchFamily="65" charset="-122"/>
                <a:ea typeface="宋体" panose="02010600030101010101" pitchFamily="2" charset="-122"/>
              </a:rPr>
              <a:t>诅</a:t>
            </a:r>
            <a:r>
              <a:rPr lang="zh-CN" altLang="en-US" sz="1530" kern="0" dirty="0" smtClean="0">
                <a:solidFill>
                  <a:srgbClr val="000000"/>
                </a:solidFill>
                <a:latin typeface="Times New Roman" panose="02020603050405020304" pitchFamily="65" charset="-122"/>
                <a:ea typeface="宋体" panose="02010600030101010101" pitchFamily="2" charset="-122"/>
              </a:rPr>
              <a:t>(zǔ)咒杀勠,提醒人们应以史为鉴,珍惜和平。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B.韩愈、李贺惯用奇字僻句、险韵</a:t>
            </a:r>
            <a:r>
              <a:rPr lang="zh-CN" altLang="en-US" sz="1530" u="sng" kern="0" dirty="0" smtClean="0">
                <a:solidFill>
                  <a:srgbClr val="000000"/>
                </a:solidFill>
                <a:latin typeface="Times New Roman" panose="02020603050405020304" pitchFamily="65" charset="-122"/>
                <a:ea typeface="宋体" panose="02010600030101010101" pitchFamily="2" charset="-122"/>
              </a:rPr>
              <a:t>拗</a:t>
            </a:r>
            <a:r>
              <a:rPr lang="zh-CN" altLang="en-US" sz="1530" kern="0" dirty="0" smtClean="0">
                <a:solidFill>
                  <a:srgbClr val="000000"/>
                </a:solidFill>
                <a:latin typeface="Times New Roman" panose="02020603050405020304" pitchFamily="65" charset="-122"/>
                <a:ea typeface="宋体" panose="02010600030101010101" pitchFamily="2" charset="-122"/>
              </a:rPr>
              <a:t>(ǎo)调,使诗的意境嶙峋峭跋,阴森幽</a:t>
            </a:r>
            <a:r>
              <a:rPr lang="zh-CN" altLang="en-US" sz="1530" u="sng" kern="0" dirty="0" smtClean="0">
                <a:solidFill>
                  <a:srgbClr val="000000"/>
                </a:solidFill>
                <a:latin typeface="Times New Roman" panose="02020603050405020304" pitchFamily="65" charset="-122"/>
                <a:ea typeface="宋体" panose="02010600030101010101" pitchFamily="2" charset="-122"/>
              </a:rPr>
              <a:t>邃</a:t>
            </a:r>
            <a:r>
              <a:rPr lang="zh-CN" altLang="en-US" sz="1530" kern="0" dirty="0" smtClean="0">
                <a:solidFill>
                  <a:srgbClr val="000000"/>
                </a:solidFill>
                <a:latin typeface="Times New Roman" panose="02020603050405020304" pitchFamily="65" charset="-122"/>
                <a:ea typeface="宋体" panose="02010600030101010101" pitchFamily="2" charset="-122"/>
              </a:rPr>
              <a:t>(suì);而晚唐诸人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之作,则在秋花晚香、落日残月中寄寓萧瑟冷落的式微之感,令人唏嘘。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C.近日,一篇题为“一年卖出7.5亿的洗脑神药,请放过中国老人”的文章称,在全国享有盛誉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的某非</a:t>
            </a:r>
            <a:r>
              <a:rPr lang="zh-CN" altLang="en-US" sz="1530" u="sng" kern="0" dirty="0" smtClean="0">
                <a:solidFill>
                  <a:srgbClr val="000000"/>
                </a:solidFill>
                <a:latin typeface="Times New Roman" panose="02020603050405020304" pitchFamily="65" charset="-122"/>
                <a:ea typeface="宋体" panose="02010600030101010101" pitchFamily="2" charset="-122"/>
              </a:rPr>
              <a:t>处</a:t>
            </a:r>
            <a:r>
              <a:rPr lang="zh-CN" altLang="en-US" sz="1530" kern="0" dirty="0" smtClean="0">
                <a:solidFill>
                  <a:srgbClr val="000000"/>
                </a:solidFill>
                <a:latin typeface="Times New Roman" panose="02020603050405020304" pitchFamily="65" charset="-122"/>
                <a:ea typeface="宋体" panose="02010600030101010101" pitchFamily="2" charset="-122"/>
              </a:rPr>
              <a:t>(chù)方药不具备治</a:t>
            </a:r>
            <a:r>
              <a:rPr lang="zh-CN" altLang="en-US" sz="1530" u="sng" kern="0" dirty="0" smtClean="0">
                <a:solidFill>
                  <a:srgbClr val="000000"/>
                </a:solidFill>
                <a:latin typeface="Times New Roman" panose="02020603050405020304" pitchFamily="65" charset="-122"/>
                <a:ea typeface="宋体" panose="02010600030101010101" pitchFamily="2" charset="-122"/>
              </a:rPr>
              <a:t>愈</a:t>
            </a:r>
            <a:r>
              <a:rPr lang="zh-CN" altLang="en-US" sz="1530" kern="0" dirty="0" smtClean="0">
                <a:solidFill>
                  <a:srgbClr val="000000"/>
                </a:solidFill>
                <a:latin typeface="Times New Roman" panose="02020603050405020304" pitchFamily="65" charset="-122"/>
                <a:ea typeface="宋体" panose="02010600030101010101" pitchFamily="2" charset="-122"/>
              </a:rPr>
              <a:t>(yù)白内障的功用,商家涉嫌虚假宣传。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D.铁骨铮</a:t>
            </a:r>
            <a:r>
              <a:rPr lang="zh-CN" altLang="en-US" sz="1530" u="sng" kern="0" dirty="0" smtClean="0">
                <a:solidFill>
                  <a:srgbClr val="000000"/>
                </a:solidFill>
                <a:latin typeface="Times New Roman" panose="02020603050405020304" pitchFamily="65" charset="-122"/>
                <a:ea typeface="宋体" panose="02010600030101010101" pitchFamily="2" charset="-122"/>
              </a:rPr>
              <a:t>铮</a:t>
            </a:r>
            <a:r>
              <a:rPr lang="zh-CN" altLang="en-US" sz="1530" kern="0" dirty="0" smtClean="0">
                <a:solidFill>
                  <a:srgbClr val="000000"/>
                </a:solidFill>
                <a:latin typeface="Times New Roman" panose="02020603050405020304" pitchFamily="65" charset="-122"/>
                <a:ea typeface="宋体" panose="02010600030101010101" pitchFamily="2" charset="-122"/>
              </a:rPr>
              <a:t>(zhēng)的梁漱溟先生通过书信与师友交流,或建言献策,或奖掖后学。从一封封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书信中,我们看到了这位永不迷</a:t>
            </a:r>
            <a:r>
              <a:rPr lang="zh-CN" altLang="en-US" sz="1530" u="sng" kern="0" dirty="0" smtClean="0">
                <a:solidFill>
                  <a:srgbClr val="000000"/>
                </a:solidFill>
                <a:latin typeface="Times New Roman" panose="02020603050405020304" pitchFamily="65" charset="-122"/>
                <a:ea typeface="宋体" panose="02010600030101010101" pitchFamily="2" charset="-122"/>
              </a:rPr>
              <a:t>惘</a:t>
            </a:r>
            <a:r>
              <a:rPr lang="zh-CN" altLang="en-US" sz="1530" kern="0" dirty="0" smtClean="0">
                <a:solidFill>
                  <a:srgbClr val="000000"/>
                </a:solidFill>
                <a:latin typeface="Times New Roman" panose="02020603050405020304" pitchFamily="65" charset="-122"/>
                <a:ea typeface="宋体" panose="02010600030101010101" pitchFamily="2" charset="-122"/>
              </a:rPr>
              <a:t>(wǎng)的老者富有传奇色彩的一生。</a:t>
            </a:r>
            <a:endParaRPr lang="zh-CN" altLang="en-US" dirty="0"/>
          </a:p>
        </p:txBody>
      </p:sp>
      <p:sp>
        <p:nvSpPr>
          <p:cNvPr id="3" name="TextBox 2"/>
          <p:cNvSpPr txBox="1"/>
          <p:nvPr/>
        </p:nvSpPr>
        <p:spPr>
          <a:xfrm>
            <a:off x="539750" y="470615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A.勠→戮。B.跋→拔。C.处chǔ。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本题考查字音和字形的辨析。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5.(2017诸暨牌头中学第一学期期中,1)下列各句中,字形和加点字的注音完全正确的一项是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A.当前中国必须更加注重改革的系统性、整体性、协同性,让一切劳动、知识、技术、管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理、资本的活力竞相</a:t>
            </a:r>
            <a:r>
              <a:rPr lang="zh-CN" altLang="en-US" sz="1530" u="sng" kern="0" dirty="0" smtClean="0">
                <a:solidFill>
                  <a:srgbClr val="000000"/>
                </a:solidFill>
                <a:latin typeface="Times New Roman" panose="02020603050405020304" pitchFamily="65" charset="-122"/>
                <a:ea typeface="宋体" panose="02010600030101010101" pitchFamily="2" charset="-122"/>
              </a:rPr>
              <a:t>迸</a:t>
            </a:r>
            <a:r>
              <a:rPr lang="zh-CN" altLang="en-US" sz="1530" kern="0" dirty="0" smtClean="0">
                <a:solidFill>
                  <a:srgbClr val="000000"/>
                </a:solidFill>
                <a:latin typeface="Times New Roman" panose="02020603050405020304" pitchFamily="65" charset="-122"/>
                <a:ea typeface="宋体" panose="02010600030101010101" pitchFamily="2" charset="-122"/>
              </a:rPr>
              <a:t>(bèng)发,让发展成果更多更公平慧及全体人民。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B.滚滚红尘,名缰利锁缠绕。教师,尤其是身负重担的班主任的生活更为艰难,在工作之余,教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师要及时调适身心,将自我本性回归到清静无染之中,不可被世俗桎</a:t>
            </a:r>
            <a:r>
              <a:rPr lang="zh-CN" altLang="en-US" sz="1530" u="sng" kern="0" dirty="0" smtClean="0">
                <a:solidFill>
                  <a:srgbClr val="000000"/>
                </a:solidFill>
                <a:latin typeface="Times New Roman" panose="02020603050405020304" pitchFamily="65" charset="-122"/>
                <a:ea typeface="宋体" panose="02010600030101010101" pitchFamily="2" charset="-122"/>
              </a:rPr>
              <a:t>梏</a:t>
            </a:r>
            <a:r>
              <a:rPr lang="zh-CN" altLang="en-US" sz="1530" kern="0" dirty="0" smtClean="0">
                <a:solidFill>
                  <a:srgbClr val="000000"/>
                </a:solidFill>
                <a:latin typeface="Times New Roman" panose="02020603050405020304" pitchFamily="65" charset="-122"/>
                <a:ea typeface="宋体" panose="02010600030101010101" pitchFamily="2" charset="-122"/>
              </a:rPr>
              <a:t>(gù)。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C.月亮早在《诗经》中就是一个</a:t>
            </a:r>
            <a:r>
              <a:rPr lang="zh-CN" altLang="en-US" sz="1530" u="sng" kern="0" dirty="0" smtClean="0">
                <a:solidFill>
                  <a:srgbClr val="000000"/>
                </a:solidFill>
                <a:latin typeface="Times New Roman" panose="02020603050405020304" pitchFamily="65" charset="-122"/>
                <a:ea typeface="宋体" panose="02010600030101010101" pitchFamily="2" charset="-122"/>
              </a:rPr>
              <a:t>姣</a:t>
            </a:r>
            <a:r>
              <a:rPr lang="zh-CN" altLang="en-US" sz="1530" kern="0" dirty="0" smtClean="0">
                <a:solidFill>
                  <a:srgbClr val="000000"/>
                </a:solidFill>
                <a:latin typeface="Times New Roman" panose="02020603050405020304" pitchFamily="65" charset="-122"/>
                <a:ea typeface="宋体" panose="02010600030101010101" pitchFamily="2" charset="-122"/>
              </a:rPr>
              <a:t>(jiǎo)好的意象,以其客体的冷净构成精神的美好。经过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千百年的积淀,到唐代,月亮意象的符号意味在思乡情感上趋于稳定。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D.一条浅溪萦绕万康村,平添了几分灵气:清泉山中来,淙淙溪流,汩汩有声,鱼虾嬉戏水藻间;远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处,奇峰、怪石、绿植层</a:t>
            </a:r>
            <a:r>
              <a:rPr lang="zh-CN" altLang="en-US" sz="1530" u="sng" kern="0" dirty="0" smtClean="0">
                <a:solidFill>
                  <a:srgbClr val="000000"/>
                </a:solidFill>
                <a:latin typeface="Times New Roman" panose="02020603050405020304" pitchFamily="65" charset="-122"/>
                <a:ea typeface="宋体" panose="02010600030101010101" pitchFamily="2" charset="-122"/>
              </a:rPr>
              <a:t>见</a:t>
            </a:r>
            <a:r>
              <a:rPr lang="zh-CN" altLang="en-US" sz="1530" kern="0" dirty="0" smtClean="0">
                <a:solidFill>
                  <a:srgbClr val="000000"/>
                </a:solidFill>
                <a:latin typeface="Times New Roman" panose="02020603050405020304" pitchFamily="65" charset="-122"/>
                <a:ea typeface="宋体" panose="02010600030101010101" pitchFamily="2" charset="-122"/>
              </a:rPr>
              <a:t>(xiàn)迭出。</a:t>
            </a:r>
            <a:endParaRPr lang="zh-CN" altLang="en-US" dirty="0"/>
          </a:p>
        </p:txBody>
      </p:sp>
      <p:sp>
        <p:nvSpPr>
          <p:cNvPr id="3" name="TextBox 2"/>
          <p:cNvSpPr txBox="1"/>
          <p:nvPr/>
        </p:nvSpPr>
        <p:spPr>
          <a:xfrm>
            <a:off x="539750" y="463471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A.慧→惠。C.姣jiāo。D.迭→叠。</a:t>
            </a:r>
            <a:r>
              <a:rPr lang="en-US" altLang="zh-CN"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6.(2017浙江“七彩阳光”联考,1)下列各句中,没有错别字且加点字的注音全都正确的一项是</a:t>
            </a:r>
            <a:r>
              <a:rPr dirty="0"/>
              <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A.中国以“国事访问+”的规格接待特朗普,让西方媒体感受到了我泱</a:t>
            </a:r>
            <a:r>
              <a:rPr lang="zh-CN" altLang="en-US" sz="1530" u="sng" kern="0" dirty="0" smtClean="0">
                <a:solidFill>
                  <a:srgbClr val="000000"/>
                </a:solidFill>
                <a:latin typeface="Times New Roman" panose="02020603050405020304" pitchFamily="65" charset="-122"/>
                <a:ea typeface="宋体" panose="02010600030101010101" pitchFamily="2" charset="-122"/>
              </a:rPr>
              <a:t>泱</a:t>
            </a:r>
            <a:r>
              <a:rPr lang="zh-CN" altLang="en-US" sz="1530" kern="0" dirty="0" smtClean="0">
                <a:solidFill>
                  <a:srgbClr val="000000"/>
                </a:solidFill>
                <a:latin typeface="Times New Roman" panose="02020603050405020304" pitchFamily="65" charset="-122"/>
                <a:ea typeface="宋体" panose="02010600030101010101" pitchFamily="2" charset="-122"/>
              </a:rPr>
              <a:t>(yāng)大国作为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“礼仪之邦”的待客之道,也让诸多外媒改变了他们一直以来对华吹毛求</a:t>
            </a:r>
            <a:r>
              <a:rPr lang="zh-CN" altLang="en-US" sz="1530" u="sng" kern="0" dirty="0" smtClean="0">
                <a:solidFill>
                  <a:srgbClr val="000000"/>
                </a:solidFill>
                <a:latin typeface="Times New Roman" panose="02020603050405020304" pitchFamily="65" charset="-122"/>
                <a:ea typeface="宋体" panose="02010600030101010101" pitchFamily="2" charset="-122"/>
              </a:rPr>
              <a:t>疵</a:t>
            </a:r>
            <a:r>
              <a:rPr lang="zh-CN" altLang="en-US" sz="1530" kern="0" dirty="0" smtClean="0">
                <a:solidFill>
                  <a:srgbClr val="000000"/>
                </a:solidFill>
                <a:latin typeface="Times New Roman" panose="02020603050405020304" pitchFamily="65" charset="-122"/>
                <a:ea typeface="宋体" panose="02010600030101010101" pitchFamily="2" charset="-122"/>
              </a:rPr>
              <a:t>(cì)的作风。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B.迪伦歌词中的跳跃、断裂和语焉不详,很像中国古典文人画中大手笔的留白,有时毫无</a:t>
            </a:r>
            <a:r>
              <a:rPr lang="zh-CN" altLang="en-US" sz="1530" u="sng" kern="0" dirty="0" smtClean="0">
                <a:solidFill>
                  <a:srgbClr val="000000"/>
                </a:solidFill>
                <a:latin typeface="Times New Roman" panose="02020603050405020304" pitchFamily="65" charset="-122"/>
                <a:ea typeface="宋体" panose="02010600030101010101" pitchFamily="2" charset="-122"/>
              </a:rPr>
              <a:t>征</a:t>
            </a:r>
            <a:r>
              <a:rPr lang="zh-CN" altLang="en-US" sz="1530" kern="0" dirty="0" smtClean="0">
                <a:solidFill>
                  <a:srgbClr val="000000"/>
                </a:solidFill>
                <a:latin typeface="Times New Roman" panose="02020603050405020304" pitchFamily="65" charset="-122"/>
                <a:ea typeface="宋体" panose="02010600030101010101" pitchFamily="2" charset="-122"/>
              </a:rPr>
              <a:t>(zh</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ēng)兆地</a:t>
            </a:r>
            <a:r>
              <a:rPr lang="zh-CN" altLang="en-US" sz="1530" u="sng" kern="0" dirty="0" smtClean="0">
                <a:solidFill>
                  <a:srgbClr val="000000"/>
                </a:solidFill>
                <a:latin typeface="Times New Roman" panose="02020603050405020304" pitchFamily="65" charset="-122"/>
                <a:ea typeface="宋体" panose="02010600030101010101" pitchFamily="2" charset="-122"/>
              </a:rPr>
              <a:t>荡</a:t>
            </a:r>
            <a:r>
              <a:rPr lang="zh-CN" altLang="en-US" sz="1530" kern="0" dirty="0" smtClean="0">
                <a:solidFill>
                  <a:srgbClr val="000000"/>
                </a:solidFill>
                <a:latin typeface="Times New Roman" panose="02020603050405020304" pitchFamily="65" charset="-122"/>
                <a:ea typeface="宋体" panose="02010600030101010101" pitchFamily="2" charset="-122"/>
              </a:rPr>
              <a:t>(dàng)开一笔,有时是看似无所用心的闲笔,但细细琢磨却是别有味道。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C.醉驾事件的发生,给本人带来的伤害自然难以估</a:t>
            </a:r>
            <a:r>
              <a:rPr lang="zh-CN" altLang="en-US" sz="1530" u="sng" kern="0" dirty="0" smtClean="0">
                <a:solidFill>
                  <a:srgbClr val="000000"/>
                </a:solidFill>
                <a:latin typeface="Times New Roman" panose="02020603050405020304" pitchFamily="65" charset="-122"/>
                <a:ea typeface="宋体" panose="02010600030101010101" pitchFamily="2" charset="-122"/>
              </a:rPr>
              <a:t>量</a:t>
            </a:r>
            <a:r>
              <a:rPr lang="zh-CN" altLang="en-US" sz="1530" kern="0" dirty="0" smtClean="0">
                <a:solidFill>
                  <a:srgbClr val="000000"/>
                </a:solidFill>
                <a:latin typeface="Times New Roman" panose="02020603050405020304" pitchFamily="65" charset="-122"/>
                <a:ea typeface="宋体" panose="02010600030101010101" pitchFamily="2" charset="-122"/>
              </a:rPr>
              <a:t>(liɑng),之前积攒的美好“人设”就此</a:t>
            </a:r>
            <a:r>
              <a:rPr lang="zh-CN" altLang="en-US" sz="1530" u="sng" kern="0" dirty="0" smtClean="0">
                <a:solidFill>
                  <a:srgbClr val="000000"/>
                </a:solidFill>
                <a:latin typeface="Times New Roman" panose="02020603050405020304" pitchFamily="65" charset="-122"/>
                <a:ea typeface="宋体" panose="02010600030101010101" pitchFamily="2" charset="-122"/>
              </a:rPr>
              <a:t>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(bēng)塌,同时,对社会也是反向示范,是对法律的无视乃致知法犯法。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D.9月底,</a:t>
            </a:r>
            <a:r>
              <a:rPr lang="zh-CN" altLang="en-US" sz="1530" u="sng" kern="0" dirty="0" smtClean="0">
                <a:solidFill>
                  <a:srgbClr val="000000"/>
                </a:solidFill>
                <a:latin typeface="Times New Roman" panose="02020603050405020304" pitchFamily="65" charset="-122"/>
                <a:ea typeface="宋体" panose="02010600030101010101" pitchFamily="2" charset="-122"/>
              </a:rPr>
              <a:t>浙</a:t>
            </a:r>
            <a:r>
              <a:rPr lang="zh-CN" altLang="en-US" sz="1530" kern="0" dirty="0" smtClean="0">
                <a:solidFill>
                  <a:srgbClr val="000000"/>
                </a:solidFill>
                <a:latin typeface="Times New Roman" panose="02020603050405020304" pitchFamily="65" charset="-122"/>
                <a:ea typeface="宋体" panose="02010600030101010101" pitchFamily="2" charset="-122"/>
              </a:rPr>
              <a:t>(zhè)江省政府举办了第二十六次“民生论坛”,会上少了寒暄客套,多了直言不</a:t>
            </a:r>
            <a:r>
              <a:rPr lang="zh-CN" altLang="en-US" sz="1530" u="sng" kern="0" dirty="0" smtClean="0">
                <a:solidFill>
                  <a:srgbClr val="000000"/>
                </a:solidFill>
                <a:latin typeface="Times New Roman" panose="02020603050405020304" pitchFamily="65" charset="-122"/>
                <a:ea typeface="宋体" panose="02010600030101010101" pitchFamily="2" charset="-122"/>
              </a:rPr>
              <a:t>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(huì),每位委员的发言都是言简意赅,直奔主题,直指关键。</a:t>
            </a:r>
            <a:endParaRPr lang="zh-CN" altLang="en-US" dirty="0"/>
          </a:p>
        </p:txBody>
      </p:sp>
      <p:sp>
        <p:nvSpPr>
          <p:cNvPr id="3" name="TextBox 2"/>
          <p:cNvSpPr txBox="1"/>
          <p:nvPr/>
        </p:nvSpPr>
        <p:spPr>
          <a:xfrm>
            <a:off x="539750" y="470615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A.疵cī。B.荡→宕。C.致→至。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7.(2017台州中学第一学期第三次统练,1)下列各句中,没有错别字且注音全对的一项是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A.居住证制度为户籍制度改革提供了一个过渡,通过不断</a:t>
            </a:r>
            <a:r>
              <a:rPr lang="zh-CN" altLang="en-US" sz="1530" u="sng" kern="0" dirty="0" smtClean="0">
                <a:solidFill>
                  <a:srgbClr val="000000"/>
                </a:solidFill>
                <a:latin typeface="Times New Roman" panose="02020603050405020304" pitchFamily="65" charset="-122"/>
                <a:ea typeface="宋体" panose="02010600030101010101" pitchFamily="2" charset="-122"/>
              </a:rPr>
              <a:t>剥</a:t>
            </a:r>
            <a:r>
              <a:rPr lang="zh-CN" altLang="en-US" sz="1530" kern="0" dirty="0" smtClean="0">
                <a:solidFill>
                  <a:srgbClr val="000000"/>
                </a:solidFill>
                <a:latin typeface="Times New Roman" panose="02020603050405020304" pitchFamily="65" charset="-122"/>
                <a:ea typeface="宋体" panose="02010600030101010101" pitchFamily="2" charset="-122"/>
              </a:rPr>
              <a:t>(bō)离户籍制度承</a:t>
            </a:r>
            <a:r>
              <a:rPr lang="zh-CN" altLang="en-US" sz="1530" u="sng" kern="0" dirty="0" smtClean="0">
                <a:solidFill>
                  <a:srgbClr val="000000"/>
                </a:solidFill>
                <a:latin typeface="Times New Roman" panose="02020603050405020304" pitchFamily="65" charset="-122"/>
                <a:ea typeface="宋体" panose="02010600030101010101" pitchFamily="2" charset="-122"/>
              </a:rPr>
              <a:t>载</a:t>
            </a:r>
            <a:r>
              <a:rPr lang="zh-CN" altLang="en-US" sz="1530" kern="0" dirty="0" smtClean="0">
                <a:solidFill>
                  <a:srgbClr val="000000"/>
                </a:solidFill>
                <a:latin typeface="Times New Roman" panose="02020603050405020304" pitchFamily="65" charset="-122"/>
                <a:ea typeface="宋体" panose="02010600030101010101" pitchFamily="2" charset="-122"/>
              </a:rPr>
              <a:t>(zài)的福利,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最终拆除户籍制度蕃篱,还原户籍制度的基本功能。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B.网络社会中,一个小事件容易在论坛中被围观,被热炒,以致不断发</a:t>
            </a:r>
            <a:r>
              <a:rPr lang="zh-CN" altLang="en-US" sz="1530" u="sng" kern="0" dirty="0" smtClean="0">
                <a:solidFill>
                  <a:srgbClr val="000000"/>
                </a:solidFill>
                <a:latin typeface="Times New Roman" panose="02020603050405020304" pitchFamily="65" charset="-122"/>
                <a:ea typeface="宋体" panose="02010600030101010101" pitchFamily="2" charset="-122"/>
              </a:rPr>
              <a:t>酵</a:t>
            </a:r>
            <a:r>
              <a:rPr lang="zh-CN" altLang="en-US" sz="1530" kern="0" dirty="0" smtClean="0">
                <a:solidFill>
                  <a:srgbClr val="000000"/>
                </a:solidFill>
                <a:latin typeface="Times New Roman" panose="02020603050405020304" pitchFamily="65" charset="-122"/>
                <a:ea typeface="宋体" panose="02010600030101010101" pitchFamily="2" charset="-122"/>
              </a:rPr>
              <a:t>(jiào),上升为论坛主题</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帖</a:t>
            </a:r>
            <a:r>
              <a:rPr lang="zh-CN" altLang="en-US" sz="1530" kern="0" dirty="0" smtClean="0">
                <a:solidFill>
                  <a:srgbClr val="000000"/>
                </a:solidFill>
                <a:latin typeface="Times New Roman" panose="02020603050405020304" pitchFamily="65" charset="-122"/>
                <a:ea typeface="宋体" panose="02010600030101010101" pitchFamily="2" charset="-122"/>
              </a:rPr>
              <a:t>(tiě),并被更多的论坛转载,成为网络社会的一时热点。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C.柔和不是丧失原则,而是一种更高境界的坚守,一种不曾剑拔</a:t>
            </a:r>
            <a:r>
              <a:rPr lang="zh-CN" altLang="en-US" sz="1530" u="sng" kern="0" dirty="0" smtClean="0">
                <a:solidFill>
                  <a:srgbClr val="000000"/>
                </a:solidFill>
                <a:latin typeface="Times New Roman" panose="02020603050405020304" pitchFamily="65" charset="-122"/>
                <a:ea typeface="宋体" panose="02010600030101010101" pitchFamily="2" charset="-122"/>
              </a:rPr>
              <a:t>弩</a:t>
            </a:r>
            <a:r>
              <a:rPr lang="zh-CN" altLang="en-US" sz="1530" kern="0" dirty="0" smtClean="0">
                <a:solidFill>
                  <a:srgbClr val="000000"/>
                </a:solidFill>
                <a:latin typeface="Times New Roman" panose="02020603050405020304" pitchFamily="65" charset="-122"/>
                <a:ea typeface="宋体" panose="02010600030101010101" pitchFamily="2" charset="-122"/>
              </a:rPr>
              <a:t>(nǔ)张、依旧恪守尊严的艺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术。柔和是虚怀若谷的谦</a:t>
            </a:r>
            <a:r>
              <a:rPr lang="zh-CN" altLang="en-US" sz="1530" u="sng" kern="0" dirty="0" smtClean="0">
                <a:solidFill>
                  <a:srgbClr val="000000"/>
                </a:solidFill>
                <a:latin typeface="Times New Roman" panose="02020603050405020304" pitchFamily="65" charset="-122"/>
                <a:ea typeface="宋体" panose="02010600030101010101" pitchFamily="2" charset="-122"/>
              </a:rPr>
              <a:t>逊</a:t>
            </a:r>
            <a:r>
              <a:rPr lang="zh-CN" altLang="en-US" sz="1530" kern="0" dirty="0" smtClean="0">
                <a:solidFill>
                  <a:srgbClr val="000000"/>
                </a:solidFill>
                <a:latin typeface="Times New Roman" panose="02020603050405020304" pitchFamily="65" charset="-122"/>
                <a:ea typeface="宋体" panose="02010600030101010101" pitchFamily="2" charset="-122"/>
              </a:rPr>
              <a:t>(sùn)和冷暖相宜的交流。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D.世事纷扰,人生坎坷。在这纷烦</a:t>
            </a:r>
            <a:r>
              <a:rPr lang="zh-CN" altLang="en-US" sz="1530" u="sng" kern="0" dirty="0" smtClean="0">
                <a:solidFill>
                  <a:srgbClr val="000000"/>
                </a:solidFill>
                <a:latin typeface="Times New Roman" panose="02020603050405020304" pitchFamily="65" charset="-122"/>
                <a:ea typeface="宋体" panose="02010600030101010101" pitchFamily="2" charset="-122"/>
              </a:rPr>
              <a:t>芜</a:t>
            </a:r>
            <a:r>
              <a:rPr lang="zh-CN" altLang="en-US" sz="1530" kern="0" dirty="0" smtClean="0">
                <a:solidFill>
                  <a:srgbClr val="000000"/>
                </a:solidFill>
                <a:latin typeface="Times New Roman" panose="02020603050405020304" pitchFamily="65" charset="-122"/>
                <a:ea typeface="宋体" panose="02010600030101010101" pitchFamily="2" charset="-122"/>
              </a:rPr>
              <a:t>(wú)杂的现实中,独处让人</a:t>
            </a:r>
            <a:r>
              <a:rPr lang="zh-CN" altLang="en-US" sz="1530" u="sng" kern="0" dirty="0" smtClean="0">
                <a:solidFill>
                  <a:srgbClr val="000000"/>
                </a:solidFill>
                <a:latin typeface="Times New Roman" panose="02020603050405020304" pitchFamily="65" charset="-122"/>
                <a:ea typeface="宋体" panose="02010600030101010101" pitchFamily="2" charset="-122"/>
              </a:rPr>
              <a:t>摈</a:t>
            </a:r>
            <a:r>
              <a:rPr lang="zh-CN" altLang="en-US" sz="1530" kern="0" dirty="0" smtClean="0">
                <a:solidFill>
                  <a:srgbClr val="000000"/>
                </a:solidFill>
                <a:latin typeface="Times New Roman" panose="02020603050405020304" pitchFamily="65" charset="-122"/>
                <a:ea typeface="宋体" panose="02010600030101010101" pitchFamily="2" charset="-122"/>
              </a:rPr>
              <a:t>(bìn)弃各种陈规陋习,让心灵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从尘嚣转向淡泊,它让思想在天空里自由翱翔,让智慧在跋涉中得到提升。</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A.蕃→藩。C.逊xùn。D.烦→繁。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8.(2017浙江“超级全能生”高三联考,1)下列各句中,没有错别字且加点字的注音全都正确的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A.老戏骨联</a:t>
            </a:r>
            <a:r>
              <a:rPr lang="zh-CN" altLang="en-US" sz="1530" u="sng" kern="0" dirty="0" smtClean="0">
                <a:solidFill>
                  <a:srgbClr val="000000"/>
                </a:solidFill>
                <a:latin typeface="Times New Roman" panose="02020603050405020304" pitchFamily="65" charset="-122"/>
                <a:ea typeface="宋体" panose="02010600030101010101" pitchFamily="2" charset="-122"/>
              </a:rPr>
              <a:t>袂</a:t>
            </a:r>
            <a:r>
              <a:rPr lang="zh-CN" altLang="en-US" sz="1530" kern="0" dirty="0" smtClean="0">
                <a:solidFill>
                  <a:srgbClr val="000000"/>
                </a:solidFill>
                <a:latin typeface="Times New Roman" panose="02020603050405020304" pitchFamily="65" charset="-122"/>
                <a:ea typeface="宋体" panose="02010600030101010101" pitchFamily="2" charset="-122"/>
              </a:rPr>
              <a:t>(mèi)出演的反腐大剧《人民的名义》,引得网友一片喝彩;“小鲜肉”担纲讲述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“洗</a:t>
            </a:r>
            <a:r>
              <a:rPr lang="zh-CN" altLang="en-US" sz="1530" u="sng" kern="0" dirty="0" smtClean="0">
                <a:solidFill>
                  <a:srgbClr val="000000"/>
                </a:solidFill>
                <a:latin typeface="Times New Roman" panose="02020603050405020304" pitchFamily="65" charset="-122"/>
                <a:ea typeface="宋体" panose="02010600030101010101" pitchFamily="2" charset="-122"/>
              </a:rPr>
              <a:t>髄</a:t>
            </a:r>
            <a:r>
              <a:rPr lang="zh-CN" altLang="en-US" sz="1530" kern="0" dirty="0" smtClean="0">
                <a:solidFill>
                  <a:srgbClr val="000000"/>
                </a:solidFill>
                <a:latin typeface="Times New Roman" panose="02020603050405020304" pitchFamily="65" charset="-122"/>
                <a:ea typeface="宋体" panose="02010600030101010101" pitchFamily="2" charset="-122"/>
              </a:rPr>
              <a:t>(suǐ)改命”的故事《择天记》,被胜赞“充满正能量”。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B.“雄安新区”横空出世,使这片原来静寂的土地一下子喧腾起来,投资客像打了鸡血</a:t>
            </a:r>
            <a:r>
              <a:rPr lang="zh-CN" altLang="en-US" sz="1530" u="sng" kern="0" dirty="0" smtClean="0">
                <a:solidFill>
                  <a:srgbClr val="000000"/>
                </a:solidFill>
                <a:latin typeface="Times New Roman" panose="02020603050405020304" pitchFamily="65" charset="-122"/>
                <a:ea typeface="宋体" panose="02010600030101010101" pitchFamily="2" charset="-122"/>
              </a:rPr>
              <a:t>似</a:t>
            </a:r>
            <a:r>
              <a:rPr lang="zh-CN" altLang="en-US" sz="1530" kern="0" dirty="0" smtClean="0">
                <a:solidFill>
                  <a:srgbClr val="000000"/>
                </a:solidFill>
                <a:latin typeface="Times New Roman" panose="02020603050405020304" pitchFamily="65" charset="-122"/>
                <a:ea typeface="宋体" panose="02010600030101010101" pitchFamily="2" charset="-122"/>
              </a:rPr>
              <a:t>(sì)的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从各地赶来;网络上羡慕</a:t>
            </a:r>
            <a:r>
              <a:rPr lang="zh-CN" altLang="en-US" sz="1530" u="sng" kern="0" dirty="0" smtClean="0">
                <a:solidFill>
                  <a:srgbClr val="000000"/>
                </a:solidFill>
                <a:latin typeface="Times New Roman" panose="02020603050405020304" pitchFamily="65" charset="-122"/>
                <a:ea typeface="宋体" panose="02010600030101010101" pitchFamily="2" charset="-122"/>
              </a:rPr>
              <a:t>嫉</a:t>
            </a:r>
            <a:r>
              <a:rPr lang="zh-CN" altLang="en-US" sz="1530" kern="0" dirty="0" smtClean="0">
                <a:solidFill>
                  <a:srgbClr val="000000"/>
                </a:solidFill>
                <a:latin typeface="Times New Roman" panose="02020603050405020304" pitchFamily="65" charset="-122"/>
                <a:ea typeface="宋体" panose="02010600030101010101" pitchFamily="2" charset="-122"/>
              </a:rPr>
              <a:t>(jí)妒者有之,冷嘲热讽者有之。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C.“媚雅”一词,大意是大众受到某些</a:t>
            </a:r>
            <a:r>
              <a:rPr lang="zh-CN" altLang="en-US" sz="1530" u="sng" kern="0" dirty="0" smtClean="0">
                <a:solidFill>
                  <a:srgbClr val="000000"/>
                </a:solidFill>
                <a:latin typeface="Times New Roman" panose="02020603050405020304" pitchFamily="65" charset="-122"/>
                <a:ea typeface="宋体" panose="02010600030101010101" pitchFamily="2" charset="-122"/>
              </a:rPr>
              <a:t>蛊</a:t>
            </a:r>
            <a:r>
              <a:rPr lang="zh-CN" altLang="en-US" sz="1530" kern="0" dirty="0" smtClean="0">
                <a:solidFill>
                  <a:srgbClr val="000000"/>
                </a:solidFill>
                <a:latin typeface="Times New Roman" panose="02020603050405020304" pitchFamily="65" charset="-122"/>
                <a:ea typeface="宋体" panose="02010600030101010101" pitchFamily="2" charset="-122"/>
              </a:rPr>
              <a:t>(gǔ)惑或误导,为</a:t>
            </a:r>
            <a:r>
              <a:rPr lang="zh-CN" altLang="en-US" sz="1530" u="sng" kern="0" dirty="0" smtClean="0">
                <a:solidFill>
                  <a:srgbClr val="000000"/>
                </a:solidFill>
                <a:latin typeface="Times New Roman" panose="02020603050405020304" pitchFamily="65" charset="-122"/>
                <a:ea typeface="宋体" panose="02010600030101010101" pitchFamily="2" charset="-122"/>
              </a:rPr>
              <a:t>彰</a:t>
            </a:r>
            <a:r>
              <a:rPr lang="zh-CN" altLang="en-US" sz="1530" kern="0" dirty="0" smtClean="0">
                <a:solidFill>
                  <a:srgbClr val="000000"/>
                </a:solidFill>
                <a:latin typeface="Times New Roman" panose="02020603050405020304" pitchFamily="65" charset="-122"/>
                <a:ea typeface="宋体" panose="02010600030101010101" pitchFamily="2" charset="-122"/>
              </a:rPr>
              <a:t>(zhāng)显自己的品位,一味追求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高雅格调的行为,它以黑色幽默的形式揭示了社会上的某种浮浅心理。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D.“勇士队”一路高歌猛进,以几近不败的战绩荣</a:t>
            </a:r>
            <a:r>
              <a:rPr lang="zh-CN" altLang="en-US" sz="1530" u="sng" kern="0" dirty="0" smtClean="0">
                <a:solidFill>
                  <a:srgbClr val="000000"/>
                </a:solidFill>
                <a:latin typeface="Times New Roman" panose="02020603050405020304" pitchFamily="65" charset="-122"/>
                <a:ea typeface="宋体" panose="02010600030101010101" pitchFamily="2" charset="-122"/>
              </a:rPr>
              <a:t>膺</a:t>
            </a:r>
            <a:r>
              <a:rPr lang="zh-CN" altLang="en-US" sz="1530" kern="0" dirty="0" smtClean="0">
                <a:solidFill>
                  <a:srgbClr val="000000"/>
                </a:solidFill>
                <a:latin typeface="Times New Roman" panose="02020603050405020304" pitchFamily="65" charset="-122"/>
                <a:ea typeface="宋体" panose="02010600030101010101" pitchFamily="2" charset="-122"/>
              </a:rPr>
              <a:t>(yīn)NBA(美国职业篮球联赛)总冠军,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这让其拥</a:t>
            </a:r>
            <a:r>
              <a:rPr lang="zh-CN" altLang="en-US" sz="1530" u="sng" kern="0" dirty="0" smtClean="0">
                <a:solidFill>
                  <a:srgbClr val="000000"/>
                </a:solidFill>
                <a:latin typeface="Times New Roman" panose="02020603050405020304" pitchFamily="65" charset="-122"/>
                <a:ea typeface="宋体" panose="02010600030101010101" pitchFamily="2" charset="-122"/>
              </a:rPr>
              <a:t>趸</a:t>
            </a:r>
            <a:r>
              <a:rPr lang="zh-CN" altLang="en-US" sz="1530" kern="0" dirty="0" smtClean="0">
                <a:solidFill>
                  <a:srgbClr val="000000"/>
                </a:solidFill>
                <a:latin typeface="Times New Roman" panose="02020603050405020304" pitchFamily="65" charset="-122"/>
                <a:ea typeface="宋体" panose="02010600030101010101" pitchFamily="2" charset="-122"/>
              </a:rPr>
              <a:t>(dǔn)兴奋不已,但也引发了许多人对“巨星抱团”现象的质疑。</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A.胜→盛。B.似shì。D.膺yīng。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9.(2016浙江样卷,1)下列词语中,加点字的注音全都正确的一项是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棱</a:t>
            </a:r>
            <a:r>
              <a:rPr lang="zh-CN" altLang="en-US" sz="1530" kern="0" dirty="0" smtClean="0">
                <a:solidFill>
                  <a:srgbClr val="000000"/>
                </a:solidFill>
                <a:latin typeface="Times New Roman" panose="02020603050405020304" pitchFamily="65" charset="-122"/>
                <a:ea typeface="宋体" panose="02010600030101010101" pitchFamily="2" charset="-122"/>
              </a:rPr>
              <a:t>(lénɡ)角　　　　　　腼</a:t>
            </a:r>
            <a:r>
              <a:rPr lang="zh-CN" altLang="en-US" sz="1530" u="sng" kern="0" dirty="0" smtClean="0">
                <a:solidFill>
                  <a:srgbClr val="000000"/>
                </a:solidFill>
                <a:latin typeface="Times New Roman" panose="02020603050405020304" pitchFamily="65" charset="-122"/>
                <a:ea typeface="宋体" panose="02010600030101010101" pitchFamily="2" charset="-122"/>
              </a:rPr>
              <a:t>腆</a:t>
            </a:r>
            <a:r>
              <a:rPr lang="zh-CN" altLang="en-US" sz="1530" kern="0" dirty="0" smtClean="0">
                <a:solidFill>
                  <a:srgbClr val="000000"/>
                </a:solidFill>
                <a:latin typeface="Times New Roman" panose="02020603050405020304" pitchFamily="65" charset="-122"/>
                <a:ea typeface="宋体" panose="02010600030101010101" pitchFamily="2" charset="-122"/>
              </a:rPr>
              <a:t>(diǎn)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牛皮</a:t>
            </a:r>
            <a:r>
              <a:rPr lang="zh-CN" altLang="en-US" sz="1530" u="sng" kern="0" dirty="0" smtClean="0">
                <a:solidFill>
                  <a:srgbClr val="000000"/>
                </a:solidFill>
                <a:latin typeface="Times New Roman" panose="02020603050405020304" pitchFamily="65" charset="-122"/>
                <a:ea typeface="宋体" panose="02010600030101010101" pitchFamily="2" charset="-122"/>
              </a:rPr>
              <a:t>癣</a:t>
            </a:r>
            <a:r>
              <a:rPr lang="zh-CN" altLang="en-US" sz="1530" kern="0" dirty="0" smtClean="0">
                <a:solidFill>
                  <a:srgbClr val="000000"/>
                </a:solidFill>
                <a:latin typeface="Times New Roman" panose="02020603050405020304" pitchFamily="65" charset="-122"/>
                <a:ea typeface="宋体" panose="02010600030101010101" pitchFamily="2" charset="-122"/>
              </a:rPr>
              <a:t>(xuǎn)　　毁家</a:t>
            </a:r>
            <a:r>
              <a:rPr lang="zh-CN" altLang="en-US" sz="1530" u="sng" kern="0" dirty="0" smtClean="0">
                <a:solidFill>
                  <a:srgbClr val="000000"/>
                </a:solidFill>
                <a:latin typeface="Times New Roman" panose="02020603050405020304" pitchFamily="65" charset="-122"/>
                <a:ea typeface="宋体" panose="02010600030101010101" pitchFamily="2" charset="-122"/>
              </a:rPr>
              <a:t>纾</a:t>
            </a:r>
            <a:r>
              <a:rPr lang="zh-CN" altLang="en-US" sz="1530" kern="0" dirty="0" smtClean="0">
                <a:solidFill>
                  <a:srgbClr val="000000"/>
                </a:solidFill>
                <a:latin typeface="Times New Roman" panose="02020603050405020304" pitchFamily="65" charset="-122"/>
                <a:ea typeface="宋体" panose="02010600030101010101" pitchFamily="2" charset="-122"/>
              </a:rPr>
              <a:t>(shū)难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稽</a:t>
            </a:r>
            <a:r>
              <a:rPr lang="zh-CN" altLang="en-US" sz="1530" kern="0" dirty="0" smtClean="0">
                <a:solidFill>
                  <a:srgbClr val="000000"/>
                </a:solidFill>
                <a:latin typeface="Times New Roman" panose="02020603050405020304" pitchFamily="65" charset="-122"/>
                <a:ea typeface="宋体" panose="02010600030101010101" pitchFamily="2" charset="-122"/>
              </a:rPr>
              <a:t>(qǐ)首　    </a:t>
            </a:r>
            <a:r>
              <a:rPr lang="zh-CN" altLang="en-US" sz="1530" u="sng" kern="0" dirty="0" smtClean="0">
                <a:solidFill>
                  <a:srgbClr val="000000"/>
                </a:solidFill>
                <a:latin typeface="Times New Roman" panose="02020603050405020304" pitchFamily="65" charset="-122"/>
                <a:ea typeface="宋体" panose="02010600030101010101" pitchFamily="2" charset="-122"/>
              </a:rPr>
              <a:t>揩</a:t>
            </a:r>
            <a:r>
              <a:rPr lang="zh-CN" altLang="en-US" sz="1530" kern="0" dirty="0" smtClean="0">
                <a:solidFill>
                  <a:srgbClr val="000000"/>
                </a:solidFill>
                <a:latin typeface="Times New Roman" panose="02020603050405020304" pitchFamily="65" charset="-122"/>
                <a:ea typeface="宋体" panose="02010600030101010101" pitchFamily="2" charset="-122"/>
              </a:rPr>
              <a:t>(kāi)油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话</a:t>
            </a:r>
            <a:r>
              <a:rPr lang="zh-CN" altLang="en-US" sz="1530" u="sng" kern="0" dirty="0" smtClean="0">
                <a:solidFill>
                  <a:srgbClr val="000000"/>
                </a:solidFill>
                <a:latin typeface="Times New Roman" panose="02020603050405020304" pitchFamily="65" charset="-122"/>
                <a:ea typeface="宋体" panose="02010600030101010101" pitchFamily="2" charset="-122"/>
              </a:rPr>
              <a:t>匣</a:t>
            </a:r>
            <a:r>
              <a:rPr lang="zh-CN" altLang="en-US" sz="1530" kern="0" dirty="0" smtClean="0">
                <a:solidFill>
                  <a:srgbClr val="000000"/>
                </a:solidFill>
                <a:latin typeface="Times New Roman" panose="02020603050405020304" pitchFamily="65" charset="-122"/>
                <a:ea typeface="宋体" panose="02010600030101010101" pitchFamily="2" charset="-122"/>
              </a:rPr>
              <a:t>(xiá)子　    </a:t>
            </a:r>
            <a:r>
              <a:rPr lang="zh-CN" altLang="en-US" sz="1530" u="sng" kern="0" dirty="0" smtClean="0">
                <a:solidFill>
                  <a:srgbClr val="000000"/>
                </a:solidFill>
                <a:latin typeface="Times New Roman" panose="02020603050405020304" pitchFamily="65" charset="-122"/>
                <a:ea typeface="宋体" panose="02010600030101010101" pitchFamily="2" charset="-122"/>
              </a:rPr>
              <a:t>呱</a:t>
            </a:r>
            <a:r>
              <a:rPr lang="zh-CN" altLang="en-US" sz="1530" kern="0" dirty="0" smtClean="0">
                <a:solidFill>
                  <a:srgbClr val="000000"/>
                </a:solidFill>
                <a:latin typeface="Times New Roman" panose="02020603050405020304" pitchFamily="65" charset="-122"/>
                <a:ea typeface="宋体" panose="02010600030101010101" pitchFamily="2" charset="-122"/>
              </a:rPr>
              <a:t>(ɡū)呱坠地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埋</a:t>
            </a:r>
            <a:r>
              <a:rPr lang="zh-CN" altLang="en-US" sz="1530" kern="0" dirty="0" smtClean="0">
                <a:solidFill>
                  <a:srgbClr val="000000"/>
                </a:solidFill>
                <a:latin typeface="Times New Roman" panose="02020603050405020304" pitchFamily="65" charset="-122"/>
                <a:ea typeface="宋体" panose="02010600030101010101" pitchFamily="2" charset="-122"/>
              </a:rPr>
              <a:t>(mái)怨　　胡</a:t>
            </a:r>
            <a:r>
              <a:rPr lang="zh-CN" altLang="en-US" sz="1530" u="sng" kern="0" dirty="0" smtClean="0">
                <a:solidFill>
                  <a:srgbClr val="000000"/>
                </a:solidFill>
                <a:latin typeface="Times New Roman" panose="02020603050405020304" pitchFamily="65" charset="-122"/>
                <a:ea typeface="宋体" panose="02010600030101010101" pitchFamily="2" charset="-122"/>
              </a:rPr>
              <a:t>诌</a:t>
            </a:r>
            <a:r>
              <a:rPr lang="zh-CN" altLang="en-US" sz="1530" kern="0" dirty="0" smtClean="0">
                <a:solidFill>
                  <a:srgbClr val="000000"/>
                </a:solidFill>
                <a:latin typeface="Times New Roman" panose="02020603050405020304" pitchFamily="65" charset="-122"/>
                <a:ea typeface="宋体" panose="02010600030101010101" pitchFamily="2" charset="-122"/>
              </a:rPr>
              <a:t>(zhōu)</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煞</a:t>
            </a:r>
            <a:r>
              <a:rPr lang="zh-CN" altLang="en-US" sz="1530" kern="0" dirty="0" smtClean="0">
                <a:solidFill>
                  <a:srgbClr val="000000"/>
                </a:solidFill>
                <a:latin typeface="Times New Roman" panose="02020603050405020304" pitchFamily="65" charset="-122"/>
                <a:ea typeface="宋体" panose="02010600030101010101" pitchFamily="2" charset="-122"/>
              </a:rPr>
              <a:t>(shā)风景　　趑</a:t>
            </a:r>
            <a:r>
              <a:rPr lang="zh-CN" altLang="en-US" sz="1530" u="sng" kern="0" dirty="0" smtClean="0">
                <a:solidFill>
                  <a:srgbClr val="000000"/>
                </a:solidFill>
                <a:latin typeface="Times New Roman" panose="02020603050405020304" pitchFamily="65" charset="-122"/>
                <a:ea typeface="宋体" panose="02010600030101010101" pitchFamily="2" charset="-122"/>
              </a:rPr>
              <a:t>趄</a:t>
            </a:r>
            <a:r>
              <a:rPr lang="zh-CN" altLang="en-US" sz="1530" kern="0" dirty="0" smtClean="0">
                <a:solidFill>
                  <a:srgbClr val="000000"/>
                </a:solidFill>
                <a:latin typeface="Times New Roman" panose="02020603050405020304" pitchFamily="65" charset="-122"/>
                <a:ea typeface="宋体" panose="02010600030101010101" pitchFamily="2" charset="-122"/>
              </a:rPr>
              <a:t>(jū)不前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诳</a:t>
            </a:r>
            <a:r>
              <a:rPr lang="zh-CN" altLang="en-US" sz="1530" kern="0" dirty="0" smtClean="0">
                <a:solidFill>
                  <a:srgbClr val="000000"/>
                </a:solidFill>
                <a:latin typeface="Times New Roman" panose="02020603050405020304" pitchFamily="65" charset="-122"/>
                <a:ea typeface="宋体" panose="02010600030101010101" pitchFamily="2" charset="-122"/>
              </a:rPr>
              <a:t>(kuánɡ)语　    </a:t>
            </a:r>
            <a:r>
              <a:rPr lang="zh-CN" altLang="en-US" sz="1530" u="sng" kern="0" dirty="0" smtClean="0">
                <a:solidFill>
                  <a:srgbClr val="000000"/>
                </a:solidFill>
                <a:latin typeface="Times New Roman" panose="02020603050405020304" pitchFamily="65" charset="-122"/>
                <a:ea typeface="宋体" panose="02010600030101010101" pitchFamily="2" charset="-122"/>
              </a:rPr>
              <a:t>僭</a:t>
            </a:r>
            <a:r>
              <a:rPr lang="zh-CN" altLang="en-US" sz="1530" kern="0" dirty="0" smtClean="0">
                <a:solidFill>
                  <a:srgbClr val="000000"/>
                </a:solidFill>
                <a:latin typeface="Times New Roman" panose="02020603050405020304" pitchFamily="65" charset="-122"/>
                <a:ea typeface="宋体" panose="02010600030101010101" pitchFamily="2" charset="-122"/>
              </a:rPr>
              <a:t>(jiàn)越</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节</a:t>
            </a:r>
            <a:r>
              <a:rPr lang="zh-CN" altLang="en-US" sz="1530" kern="0" dirty="0" smtClean="0">
                <a:solidFill>
                  <a:srgbClr val="000000"/>
                </a:solidFill>
                <a:latin typeface="Times New Roman" panose="02020603050405020304" pitchFamily="65" charset="-122"/>
                <a:ea typeface="宋体" panose="02010600030101010101" pitchFamily="2" charset="-122"/>
              </a:rPr>
              <a:t>(jié)骨眼　    </a:t>
            </a:r>
            <a:r>
              <a:rPr lang="zh-CN" altLang="en-US" sz="1530" u="sng" kern="0" dirty="0" smtClean="0">
                <a:solidFill>
                  <a:srgbClr val="000000"/>
                </a:solidFill>
                <a:latin typeface="Times New Roman" panose="02020603050405020304" pitchFamily="65" charset="-122"/>
                <a:ea typeface="宋体" panose="02010600030101010101" pitchFamily="2" charset="-122"/>
              </a:rPr>
              <a:t>擢</a:t>
            </a:r>
            <a:r>
              <a:rPr lang="zh-CN" altLang="en-US" sz="1530" kern="0" dirty="0" smtClean="0">
                <a:solidFill>
                  <a:srgbClr val="000000"/>
                </a:solidFill>
                <a:latin typeface="Times New Roman" panose="02020603050405020304" pitchFamily="65" charset="-122"/>
                <a:ea typeface="宋体" panose="02010600030101010101" pitchFamily="2" charset="-122"/>
              </a:rPr>
              <a:t>(zhuó)发难数</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A.腆tiǎn。C.埋mán。D.节jiē。</a:t>
            </a:r>
            <a:r>
              <a:rPr lang="en-US" altLang="zh-CN"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4" name="TextBox 2"/>
          <p:cNvSpPr txBox="1"/>
          <p:nvPr/>
        </p:nvSpPr>
        <p:spPr>
          <a:xfrm>
            <a:off x="539750" y="470615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本题所选注音字既注意到书面语特点,又关注了口语词汇,与日常用语又有点距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离。仔细读过一遍后,发现形声字“腆”、多音字“埋”“节”与平时读音有区别,便可确定,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这几处是考查点。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00844"/>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1.(2018嘉兴模拟,1)下列各句中,没有错别字且加点字的注音全都正确的一项是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A.党员干部学习贯彻十九大精神,不能装</a:t>
            </a:r>
            <a:r>
              <a:rPr lang="zh-CN" altLang="en-US" sz="1530" u="sng" kern="0" dirty="0" smtClean="0">
                <a:solidFill>
                  <a:srgbClr val="000000"/>
                </a:solidFill>
                <a:latin typeface="Times New Roman" panose="02020603050405020304" pitchFamily="65" charset="-122"/>
                <a:ea typeface="宋体" panose="02010600030101010101" pitchFamily="2" charset="-122"/>
              </a:rPr>
              <a:t>模</a:t>
            </a:r>
            <a:r>
              <a:rPr lang="zh-CN" altLang="en-US" sz="1530" kern="0" dirty="0" smtClean="0">
                <a:solidFill>
                  <a:srgbClr val="000000"/>
                </a:solidFill>
                <a:latin typeface="Times New Roman" panose="02020603050405020304" pitchFamily="65" charset="-122"/>
                <a:ea typeface="宋体" panose="02010600030101010101" pitchFamily="2" charset="-122"/>
              </a:rPr>
              <a:t>(mò)做样地学,也不能</a:t>
            </a:r>
            <a:r>
              <a:rPr lang="zh-CN" altLang="en-US" sz="1530" u="sng" kern="0" dirty="0" smtClean="0">
                <a:solidFill>
                  <a:srgbClr val="000000"/>
                </a:solidFill>
                <a:latin typeface="Times New Roman" panose="02020603050405020304" pitchFamily="65" charset="-122"/>
                <a:ea typeface="宋体" panose="02010600030101010101" pitchFamily="2" charset="-122"/>
              </a:rPr>
              <a:t>懵</a:t>
            </a:r>
            <a:r>
              <a:rPr lang="zh-CN" altLang="en-US" sz="1530" kern="0" dirty="0" smtClean="0">
                <a:solidFill>
                  <a:srgbClr val="000000"/>
                </a:solidFill>
                <a:latin typeface="Times New Roman" panose="02020603050405020304" pitchFamily="65" charset="-122"/>
                <a:ea typeface="宋体" panose="02010600030101010101" pitchFamily="2" charset="-122"/>
              </a:rPr>
              <a:t>(měng)懵懂懂装明白,要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在学懂、弄通、做实上下功夫,做表率,真抓真管真担当,敢做敢为敢创先。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B.阴翳的树影萧森,轻掩着屋</a:t>
            </a:r>
            <a:r>
              <a:rPr lang="zh-CN" altLang="en-US" sz="1530" u="sng" kern="0" dirty="0" smtClean="0">
                <a:solidFill>
                  <a:srgbClr val="000000"/>
                </a:solidFill>
                <a:latin typeface="Times New Roman" panose="02020603050405020304" pitchFamily="65" charset="-122"/>
                <a:ea typeface="宋体" panose="02010600030101010101" pitchFamily="2" charset="-122"/>
              </a:rPr>
              <a:t>脊</a:t>
            </a:r>
            <a:r>
              <a:rPr lang="zh-CN" altLang="en-US" sz="1530" kern="0" dirty="0" smtClean="0">
                <a:solidFill>
                  <a:srgbClr val="000000"/>
                </a:solidFill>
                <a:latin typeface="Times New Roman" panose="02020603050405020304" pitchFamily="65" charset="-122"/>
                <a:ea typeface="宋体" panose="02010600030101010101" pitchFamily="2" charset="-122"/>
              </a:rPr>
              <a:t>(jǐ)斜倾的鳞鳞密瓦,或是勾心斗角地凝望着屋檐,再往下去,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覆盖在横匾与</a:t>
            </a:r>
            <a:r>
              <a:rPr lang="zh-CN" altLang="en-US" sz="1530" u="sng" kern="0" dirty="0" smtClean="0">
                <a:solidFill>
                  <a:srgbClr val="000000"/>
                </a:solidFill>
                <a:latin typeface="Times New Roman" panose="02020603050405020304" pitchFamily="65" charset="-122"/>
                <a:ea typeface="宋体" panose="02010600030101010101" pitchFamily="2" charset="-122"/>
              </a:rPr>
              <a:t>楹</a:t>
            </a:r>
            <a:r>
              <a:rPr lang="zh-CN" altLang="en-US" sz="1530" kern="0" dirty="0" smtClean="0">
                <a:solidFill>
                  <a:srgbClr val="000000"/>
                </a:solidFill>
                <a:latin typeface="Times New Roman" panose="02020603050405020304" pitchFamily="65" charset="-122"/>
                <a:ea typeface="宋体" panose="02010600030101010101" pitchFamily="2" charset="-122"/>
              </a:rPr>
              <a:t>(yíng)联上的,或是土红粉白的墙头,或是字迹模糊的石碑。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C.尽管有压</a:t>
            </a:r>
            <a:r>
              <a:rPr lang="zh-CN" altLang="en-US" sz="1530" u="sng" kern="0" dirty="0" smtClean="0">
                <a:solidFill>
                  <a:srgbClr val="000000"/>
                </a:solidFill>
                <a:latin typeface="Times New Roman" panose="02020603050405020304" pitchFamily="65" charset="-122"/>
                <a:ea typeface="宋体" panose="02010600030101010101" pitchFamily="2" charset="-122"/>
              </a:rPr>
              <a:t>轴</a:t>
            </a:r>
            <a:r>
              <a:rPr lang="zh-CN" altLang="en-US" sz="1530" kern="0" dirty="0" smtClean="0">
                <a:solidFill>
                  <a:srgbClr val="000000"/>
                </a:solidFill>
                <a:latin typeface="Times New Roman" panose="02020603050405020304" pitchFamily="65" charset="-122"/>
                <a:ea typeface="宋体" panose="02010600030101010101" pitchFamily="2" charset="-122"/>
              </a:rPr>
              <a:t>(zhóu)表演时的万人顶礼膜拜,但坚信勤能补</a:t>
            </a:r>
            <a:r>
              <a:rPr lang="zh-CN" altLang="en-US" sz="1530" u="sng" kern="0" dirty="0" smtClean="0">
                <a:solidFill>
                  <a:srgbClr val="000000"/>
                </a:solidFill>
                <a:latin typeface="Times New Roman" panose="02020603050405020304" pitchFamily="65" charset="-122"/>
                <a:ea typeface="宋体" panose="02010600030101010101" pitchFamily="2" charset="-122"/>
              </a:rPr>
              <a:t>拙</a:t>
            </a:r>
            <a:r>
              <a:rPr lang="zh-CN" altLang="en-US" sz="1530" kern="0" dirty="0" smtClean="0">
                <a:solidFill>
                  <a:srgbClr val="000000"/>
                </a:solidFill>
                <a:latin typeface="Times New Roman" panose="02020603050405020304" pitchFamily="65" charset="-122"/>
                <a:ea typeface="宋体" panose="02010600030101010101" pitchFamily="2" charset="-122"/>
              </a:rPr>
              <a:t>(zhuō)的他依然平静如水,一如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人生初见时的云淡风清,他转身离去的背影,更平添了球迷心中的萧瑟与凄美。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D.晴天,石板路婆娑着绿树,翩</a:t>
            </a:r>
            <a:r>
              <a:rPr lang="zh-CN" altLang="en-US" sz="1530" u="sng" kern="0" dirty="0" smtClean="0">
                <a:solidFill>
                  <a:srgbClr val="000000"/>
                </a:solidFill>
                <a:latin typeface="Times New Roman" panose="02020603050405020304" pitchFamily="65" charset="-122"/>
                <a:ea typeface="宋体" panose="02010600030101010101" pitchFamily="2" charset="-122"/>
              </a:rPr>
              <a:t>跹</a:t>
            </a:r>
            <a:r>
              <a:rPr lang="zh-CN" altLang="en-US" sz="1530" kern="0" dirty="0" smtClean="0">
                <a:solidFill>
                  <a:srgbClr val="000000"/>
                </a:solidFill>
                <a:latin typeface="Times New Roman" panose="02020603050405020304" pitchFamily="65" charset="-122"/>
                <a:ea typeface="宋体" panose="02010600030101010101" pitchFamily="2" charset="-122"/>
              </a:rPr>
              <a:t>(qiān)着竹影片片;雨日,石板路倒映出走过的斗笠蓑衣,偶尔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经过一位手</a:t>
            </a:r>
            <a:r>
              <a:rPr lang="zh-CN" altLang="en-US" sz="1530" u="sng" kern="0" dirty="0" smtClean="0">
                <a:solidFill>
                  <a:srgbClr val="000000"/>
                </a:solidFill>
                <a:latin typeface="Times New Roman" panose="02020603050405020304" pitchFamily="65" charset="-122"/>
                <a:ea typeface="宋体" panose="02010600030101010101" pitchFamily="2" charset="-122"/>
              </a:rPr>
              <a:t>擎</a:t>
            </a:r>
            <a:r>
              <a:rPr lang="zh-CN" altLang="en-US" sz="1530" kern="0" dirty="0" smtClean="0">
                <a:solidFill>
                  <a:srgbClr val="000000"/>
                </a:solidFill>
                <a:latin typeface="Times New Roman" panose="02020603050405020304" pitchFamily="65" charset="-122"/>
                <a:ea typeface="宋体" panose="02010600030101010101" pitchFamily="2" charset="-122"/>
              </a:rPr>
              <a:t>(qíng)薄伞的少女,袅袅婷婷,如此宁馨安谧,令人神摇心弛。</a:t>
            </a:r>
            <a:endParaRPr lang="zh-CN" altLang="en-US" dirty="0"/>
          </a:p>
        </p:txBody>
      </p:sp>
      <p:sp>
        <p:nvSpPr>
          <p:cNvPr id="3" name="TextBox 11"/>
          <p:cNvSpPr txBox="1"/>
          <p:nvPr/>
        </p:nvSpPr>
        <p:spPr>
          <a:xfrm>
            <a:off x="2308581" y="938142"/>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4" name="TextBox 2"/>
          <p:cNvSpPr txBox="1"/>
          <p:nvPr/>
        </p:nvSpPr>
        <p:spPr>
          <a:xfrm>
            <a:off x="539750" y="477759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A.模mú,做→作。C.轴zhòu,清→轻。D.跹xiān,弛→驰。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2.(2018台州高三调研,1)下列各句中,没有错别字且加点字的注音全都正确的一项是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A.失去了农耕基础,传统乡土世界逐渐被稀释,变得模糊而</a:t>
            </a:r>
            <a:r>
              <a:rPr lang="zh-CN" altLang="en-US" sz="1530" u="sng" kern="0" dirty="0" smtClean="0">
                <a:solidFill>
                  <a:srgbClr val="000000"/>
                </a:solidFill>
                <a:latin typeface="Times New Roman" panose="02020603050405020304" pitchFamily="65" charset="-122"/>
                <a:ea typeface="宋体" panose="02010600030101010101" pitchFamily="2" charset="-122"/>
              </a:rPr>
              <a:t>阒</a:t>
            </a:r>
            <a:r>
              <a:rPr lang="zh-CN" altLang="en-US" sz="1530" kern="0" dirty="0" smtClean="0">
                <a:solidFill>
                  <a:srgbClr val="000000"/>
                </a:solidFill>
                <a:latin typeface="Times New Roman" panose="02020603050405020304" pitchFamily="65" charset="-122"/>
                <a:ea typeface="宋体" panose="02010600030101010101" pitchFamily="2" charset="-122"/>
              </a:rPr>
              <a:t>(jù)寂。只有村口的那座百年榕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树下的庙宇,以其特有的节庆仪式,维</a:t>
            </a:r>
            <a:r>
              <a:rPr lang="zh-CN" altLang="en-US" sz="1530" u="sng" kern="0" dirty="0" smtClean="0">
                <a:solidFill>
                  <a:srgbClr val="000000"/>
                </a:solidFill>
                <a:latin typeface="Times New Roman" panose="02020603050405020304" pitchFamily="65" charset="-122"/>
                <a:ea typeface="宋体" panose="02010600030101010101" pitchFamily="2" charset="-122"/>
              </a:rPr>
              <a:t>系</a:t>
            </a:r>
            <a:r>
              <a:rPr lang="zh-CN" altLang="en-US" sz="1530" kern="0" dirty="0" smtClean="0">
                <a:solidFill>
                  <a:srgbClr val="000000"/>
                </a:solidFill>
                <a:latin typeface="Times New Roman" panose="02020603050405020304" pitchFamily="65" charset="-122"/>
                <a:ea typeface="宋体" panose="02010600030101010101" pitchFamily="2" charset="-122"/>
              </a:rPr>
              <a:t>(xì)着村庄的人情市态和历史印记。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B.雁荡山山清水秀,游客到此流连忘返,可以尽情地让自己的心灵</a:t>
            </a:r>
            <a:r>
              <a:rPr lang="zh-CN" altLang="en-US" sz="1530" u="sng" kern="0" dirty="0" smtClean="0">
                <a:solidFill>
                  <a:srgbClr val="000000"/>
                </a:solidFill>
                <a:latin typeface="Times New Roman" panose="02020603050405020304" pitchFamily="65" charset="-122"/>
                <a:ea typeface="宋体" panose="02010600030101010101" pitchFamily="2" charset="-122"/>
              </a:rPr>
              <a:t>徜</a:t>
            </a:r>
            <a:r>
              <a:rPr lang="zh-CN" altLang="en-US" sz="1530" kern="0" dirty="0" smtClean="0">
                <a:solidFill>
                  <a:srgbClr val="000000"/>
                </a:solidFill>
                <a:latin typeface="Times New Roman" panose="02020603050405020304" pitchFamily="65" charset="-122"/>
                <a:ea typeface="宋体" panose="02010600030101010101" pitchFamily="2" charset="-122"/>
              </a:rPr>
              <a:t>(cháng)徉在美如仙境的大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自然中,从而</a:t>
            </a:r>
            <a:r>
              <a:rPr lang="zh-CN" altLang="en-US" sz="1530" u="sng" kern="0" dirty="0" smtClean="0">
                <a:solidFill>
                  <a:srgbClr val="000000"/>
                </a:solidFill>
                <a:latin typeface="Times New Roman" panose="02020603050405020304" pitchFamily="65" charset="-122"/>
                <a:ea typeface="宋体" panose="02010600030101010101" pitchFamily="2" charset="-122"/>
              </a:rPr>
              <a:t>屏</a:t>
            </a:r>
            <a:r>
              <a:rPr lang="zh-CN" altLang="en-US" sz="1530" kern="0" dirty="0" smtClean="0">
                <a:solidFill>
                  <a:srgbClr val="000000"/>
                </a:solidFill>
                <a:latin typeface="Times New Roman" panose="02020603050405020304" pitchFamily="65" charset="-122"/>
                <a:ea typeface="宋体" panose="02010600030101010101" pitchFamily="2" charset="-122"/>
              </a:rPr>
              <a:t>(bǐng)除心中的杂念,忘记尘世的烦恼。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C.闻过饰非的人,极其容易在改革的道路上</a:t>
            </a:r>
            <a:r>
              <a:rPr lang="zh-CN" altLang="en-US" sz="1530" u="sng" kern="0" dirty="0" smtClean="0">
                <a:solidFill>
                  <a:srgbClr val="000000"/>
                </a:solidFill>
                <a:latin typeface="Times New Roman" panose="02020603050405020304" pitchFamily="65" charset="-122"/>
                <a:ea typeface="宋体" panose="02010600030101010101" pitchFamily="2" charset="-122"/>
              </a:rPr>
              <a:t>趑</a:t>
            </a:r>
            <a:r>
              <a:rPr lang="zh-CN" altLang="en-US" sz="1530" kern="0" dirty="0" smtClean="0">
                <a:solidFill>
                  <a:srgbClr val="000000"/>
                </a:solidFill>
                <a:latin typeface="Times New Roman" panose="02020603050405020304" pitchFamily="65" charset="-122"/>
                <a:ea typeface="宋体" panose="02010600030101010101" pitchFamily="2" charset="-122"/>
              </a:rPr>
              <a:t>(zī)趄不前;闻过则喜的人,即使食不果腹、</a:t>
            </a:r>
            <a:r>
              <a:rPr lang="zh-CN" altLang="en-US" sz="1530" u="sng" kern="0" dirty="0" smtClean="0">
                <a:solidFill>
                  <a:srgbClr val="000000"/>
                </a:solidFill>
                <a:latin typeface="Times New Roman" panose="02020603050405020304" pitchFamily="65" charset="-122"/>
                <a:ea typeface="宋体" panose="02010600030101010101" pitchFamily="2" charset="-122"/>
              </a:rPr>
              <a:t>踽</a:t>
            </a:r>
            <a:r>
              <a:rPr lang="zh-CN" altLang="en-US" sz="1530" kern="0" dirty="0" smtClean="0">
                <a:solidFill>
                  <a:srgbClr val="000000"/>
                </a:solidFill>
                <a:latin typeface="Times New Roman" panose="02020603050405020304" pitchFamily="65" charset="-122"/>
                <a:ea typeface="宋体" panose="02010600030101010101" pitchFamily="2" charset="-122"/>
              </a:rPr>
              <a:t>(j</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ǔ)踽独行于荆棘遍布的征途,他也安之若素,一往无前。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D.虽然孩子是一副大大咧咧的神态,但我知道她内心紧张——新课改并不能使孩子对成绩无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动于衷,个中原因让人扼</a:t>
            </a:r>
            <a:r>
              <a:rPr lang="zh-CN" altLang="en-US" sz="1530" u="sng" kern="0" dirty="0" smtClean="0">
                <a:solidFill>
                  <a:srgbClr val="000000"/>
                </a:solidFill>
                <a:latin typeface="Times New Roman" panose="02020603050405020304" pitchFamily="65" charset="-122"/>
                <a:ea typeface="宋体" panose="02010600030101010101" pitchFamily="2" charset="-122"/>
              </a:rPr>
              <a:t>腕</a:t>
            </a:r>
            <a:r>
              <a:rPr lang="zh-CN" altLang="en-US" sz="1530" kern="0" dirty="0" smtClean="0">
                <a:solidFill>
                  <a:srgbClr val="000000"/>
                </a:solidFill>
                <a:latin typeface="Times New Roman" panose="02020603050405020304" pitchFamily="65" charset="-122"/>
                <a:ea typeface="宋体" panose="02010600030101010101" pitchFamily="2" charset="-122"/>
              </a:rPr>
              <a:t>(wǎn)唏嘘,</a:t>
            </a:r>
            <a:r>
              <a:rPr lang="zh-CN" altLang="en-US" sz="1530" u="sng" kern="0" dirty="0" smtClean="0">
                <a:solidFill>
                  <a:srgbClr val="000000"/>
                </a:solidFill>
                <a:latin typeface="Times New Roman" panose="02020603050405020304" pitchFamily="65" charset="-122"/>
                <a:ea typeface="宋体" panose="02010600030101010101" pitchFamily="2" charset="-122"/>
              </a:rPr>
              <a:t>喟</a:t>
            </a:r>
            <a:r>
              <a:rPr lang="zh-CN" altLang="en-US" sz="1530" kern="0" dirty="0" smtClean="0">
                <a:solidFill>
                  <a:srgbClr val="000000"/>
                </a:solidFill>
                <a:latin typeface="Times New Roman" panose="02020603050405020304" pitchFamily="65" charset="-122"/>
                <a:ea typeface="宋体" panose="02010600030101010101" pitchFamily="2" charset="-122"/>
              </a:rPr>
              <a:t>(kuì)然长叹。</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A.阒qù,市→世。C.闻→文。D.腕wàn。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3.(2017浙江“七彩阳光”新高考研究联盟联考,1)下列各句中,没有错别字且加点字的注音全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A.“原来</a:t>
            </a:r>
            <a:r>
              <a:rPr lang="zh-CN" altLang="en-US" sz="1530" u="sng" kern="0" dirty="0" smtClean="0">
                <a:solidFill>
                  <a:srgbClr val="000000"/>
                </a:solidFill>
                <a:latin typeface="Times New Roman" panose="02020603050405020304" pitchFamily="65" charset="-122"/>
                <a:ea typeface="宋体" panose="02010600030101010101" pitchFamily="2" charset="-122"/>
              </a:rPr>
              <a:t>姹</a:t>
            </a:r>
            <a:r>
              <a:rPr lang="zh-CN" altLang="en-US" sz="1530" kern="0" dirty="0" smtClean="0">
                <a:solidFill>
                  <a:srgbClr val="000000"/>
                </a:solidFill>
                <a:latin typeface="Times New Roman" panose="02020603050405020304" pitchFamily="65" charset="-122"/>
                <a:ea typeface="宋体" panose="02010600030101010101" pitchFamily="2" charset="-122"/>
              </a:rPr>
              <a:t>(chà)紫嫣红开遍,似这般都付与断井颓</a:t>
            </a:r>
            <a:r>
              <a:rPr lang="zh-CN" altLang="en-US" sz="1530" u="sng" kern="0" dirty="0" smtClean="0">
                <a:solidFill>
                  <a:srgbClr val="000000"/>
                </a:solidFill>
                <a:latin typeface="Times New Roman" panose="02020603050405020304" pitchFamily="65" charset="-122"/>
                <a:ea typeface="宋体" panose="02010600030101010101" pitchFamily="2" charset="-122"/>
              </a:rPr>
              <a:t>垣</a:t>
            </a:r>
            <a:r>
              <a:rPr lang="zh-CN" altLang="en-US" sz="1530" kern="0" dirty="0" smtClean="0">
                <a:solidFill>
                  <a:srgbClr val="000000"/>
                </a:solidFill>
                <a:latin typeface="Times New Roman" panose="02020603050405020304" pitchFamily="65" charset="-122"/>
                <a:ea typeface="宋体" panose="02010600030101010101" pitchFamily="2" charset="-122"/>
              </a:rPr>
              <a:t>(yuán),良辰美景奈何天,赏心乐事谁家院</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”昆剧《牡丹亭》凄惋的爱情故事深深打动了英国观众的心。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B.作家木心曾说,择友须“试之以财”,因为有些人一见利,就原形毕</a:t>
            </a:r>
            <a:r>
              <a:rPr lang="zh-CN" altLang="en-US" sz="1530" u="sng" kern="0" dirty="0" smtClean="0">
                <a:solidFill>
                  <a:srgbClr val="000000"/>
                </a:solidFill>
                <a:latin typeface="Times New Roman" panose="02020603050405020304" pitchFamily="65" charset="-122"/>
                <a:ea typeface="宋体" panose="02010600030101010101" pitchFamily="2" charset="-122"/>
              </a:rPr>
              <a:t>露</a:t>
            </a:r>
            <a:r>
              <a:rPr lang="zh-CN" altLang="en-US" sz="1530" kern="0" dirty="0" smtClean="0">
                <a:solidFill>
                  <a:srgbClr val="000000"/>
                </a:solidFill>
                <a:latin typeface="Times New Roman" panose="02020603050405020304" pitchFamily="65" charset="-122"/>
                <a:ea typeface="宋体" panose="02010600030101010101" pitchFamily="2" charset="-122"/>
              </a:rPr>
              <a:t>(lù),或视亲情为缥缈浮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云,或抛道德于九宵云外,或弃法律如敝</a:t>
            </a:r>
            <a:r>
              <a:rPr lang="zh-CN" altLang="en-US" sz="1530" u="sng" kern="0" dirty="0" smtClean="0">
                <a:solidFill>
                  <a:srgbClr val="000000"/>
                </a:solidFill>
                <a:latin typeface="Times New Roman" panose="02020603050405020304" pitchFamily="65" charset="-122"/>
                <a:ea typeface="宋体" panose="02010600030101010101" pitchFamily="2" charset="-122"/>
              </a:rPr>
              <a:t>屣</a:t>
            </a:r>
            <a:r>
              <a:rPr lang="zh-CN" altLang="en-US" sz="1530" kern="0" dirty="0" smtClean="0">
                <a:solidFill>
                  <a:srgbClr val="000000"/>
                </a:solidFill>
                <a:latin typeface="Times New Roman" panose="02020603050405020304" pitchFamily="65" charset="-122"/>
                <a:ea typeface="宋体" panose="02010600030101010101" pitchFamily="2" charset="-122"/>
              </a:rPr>
              <a:t>(xǐ)。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C.吴楚文化的缠绵</a:t>
            </a:r>
            <a:r>
              <a:rPr lang="zh-CN" altLang="en-US" sz="1530" u="sng" kern="0" dirty="0" smtClean="0">
                <a:solidFill>
                  <a:srgbClr val="000000"/>
                </a:solidFill>
                <a:latin typeface="Times New Roman" panose="02020603050405020304" pitchFamily="65" charset="-122"/>
                <a:ea typeface="宋体" panose="02010600030101010101" pitchFamily="2" charset="-122"/>
              </a:rPr>
              <a:t>悱</a:t>
            </a:r>
            <a:r>
              <a:rPr lang="zh-CN" altLang="en-US" sz="1530" kern="0" dirty="0" smtClean="0">
                <a:solidFill>
                  <a:srgbClr val="000000"/>
                </a:solidFill>
                <a:latin typeface="Times New Roman" panose="02020603050405020304" pitchFamily="65" charset="-122"/>
                <a:ea typeface="宋体" panose="02010600030101010101" pitchFamily="2" charset="-122"/>
              </a:rPr>
              <a:t>(fěi)恻、放诞纤丽,秦晋文化的浑厚质朴、高亢悲壮,在他的书法作品里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不断地掺</a:t>
            </a:r>
            <a:r>
              <a:rPr lang="zh-CN" altLang="en-US" sz="1530" u="sng"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Times New Roman" panose="02020603050405020304" pitchFamily="65" charset="-122"/>
                <a:ea typeface="宋体" panose="02010600030101010101" pitchFamily="2" charset="-122"/>
              </a:rPr>
              <a:t>(huo)交融、渗透关照。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D.蜥蜴神情阴鸷</a:t>
            </a:r>
            <a:r>
              <a:rPr lang="zh-CN" altLang="en-US" sz="1530" u="sng" kern="0" dirty="0" smtClean="0">
                <a:solidFill>
                  <a:srgbClr val="000000"/>
                </a:solidFill>
                <a:latin typeface="Times New Roman" panose="02020603050405020304" pitchFamily="65" charset="-122"/>
                <a:ea typeface="宋体" panose="02010600030101010101" pitchFamily="2" charset="-122"/>
              </a:rPr>
              <a:t>倨</a:t>
            </a:r>
            <a:r>
              <a:rPr lang="zh-CN" altLang="en-US" sz="1530" kern="0" dirty="0" smtClean="0">
                <a:solidFill>
                  <a:srgbClr val="000000"/>
                </a:solidFill>
                <a:latin typeface="Times New Roman" panose="02020603050405020304" pitchFamily="65" charset="-122"/>
                <a:ea typeface="宋体" panose="02010600030101010101" pitchFamily="2" charset="-122"/>
              </a:rPr>
              <a:t>(jù)傲,看上去器宇不凡,很难有它这样的动物,融极端的美与极端的丑于一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体,混乱交错的审美呈现,让人</a:t>
            </a:r>
            <a:r>
              <a:rPr lang="zh-CN" altLang="en-US" sz="1530" u="sng" kern="0" dirty="0" smtClean="0">
                <a:solidFill>
                  <a:srgbClr val="000000"/>
                </a:solidFill>
                <a:latin typeface="Times New Roman" panose="02020603050405020304" pitchFamily="65" charset="-122"/>
                <a:ea typeface="宋体" panose="02010600030101010101" pitchFamily="2" charset="-122"/>
              </a:rPr>
              <a:t>瞠</a:t>
            </a:r>
            <a:r>
              <a:rPr lang="zh-CN" altLang="en-US" sz="1530" kern="0" dirty="0" smtClean="0">
                <a:solidFill>
                  <a:srgbClr val="000000"/>
                </a:solidFill>
                <a:latin typeface="Times New Roman" panose="02020603050405020304" pitchFamily="65" charset="-122"/>
                <a:ea typeface="宋体" panose="02010600030101010101" pitchFamily="2" charset="-122"/>
              </a:rPr>
              <a:t>(chēn)目结舌。</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A.惋→婉。B.宵→霄。D.瞠chēng。</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97150" y="791351"/>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A.风</a:t>
            </a:r>
            <a:r>
              <a:rPr lang="zh-CN" altLang="en-US" sz="1530" u="sng" kern="0" dirty="0" smtClean="0">
                <a:solidFill>
                  <a:srgbClr val="000000"/>
                </a:solidFill>
                <a:latin typeface="Times New Roman" panose="02020603050405020304" pitchFamily="65" charset="-122"/>
                <a:ea typeface="宋体" panose="02010600030101010101" pitchFamily="2" charset="-122"/>
              </a:rPr>
              <a:t>靡</a:t>
            </a:r>
            <a:r>
              <a:rPr lang="zh-CN" altLang="en-US" sz="1530" kern="0" dirty="0" smtClean="0">
                <a:solidFill>
                  <a:srgbClr val="000000"/>
                </a:solidFill>
                <a:latin typeface="Times New Roman" panose="02020603050405020304" pitchFamily="65" charset="-122"/>
                <a:ea typeface="宋体" panose="02010600030101010101" pitchFamily="2" charset="-122"/>
              </a:rPr>
              <a:t>(mí)各大城市的共享单车给大众出行带来了便利,但乱停乱放,妨碍交通,成为城市“烂</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疮</a:t>
            </a:r>
            <a:r>
              <a:rPr lang="zh-CN" altLang="en-US" sz="1530" kern="0" dirty="0" smtClean="0">
                <a:solidFill>
                  <a:srgbClr val="000000"/>
                </a:solidFill>
                <a:latin typeface="Times New Roman" panose="02020603050405020304" pitchFamily="65" charset="-122"/>
                <a:ea typeface="宋体" panose="02010600030101010101" pitchFamily="2" charset="-122"/>
              </a:rPr>
              <a:t>(chuāng)疤”,则与共享的初衷背道而驰。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B.某某快递公司陷入“自</a:t>
            </a:r>
            <a:r>
              <a:rPr lang="zh-CN" altLang="en-US" sz="1530" u="sng" kern="0" dirty="0" smtClean="0">
                <a:solidFill>
                  <a:srgbClr val="000000"/>
                </a:solidFill>
                <a:latin typeface="Times New Roman" panose="02020603050405020304" pitchFamily="65" charset="-122"/>
                <a:ea typeface="宋体" panose="02010600030101010101" pitchFamily="2" charset="-122"/>
              </a:rPr>
              <a:t>噬</a:t>
            </a:r>
            <a:r>
              <a:rPr lang="zh-CN" altLang="en-US" sz="1530" kern="0" dirty="0" smtClean="0">
                <a:solidFill>
                  <a:srgbClr val="000000"/>
                </a:solidFill>
                <a:latin typeface="Times New Roman" panose="02020603050405020304" pitchFamily="65" charset="-122"/>
                <a:ea typeface="宋体" panose="02010600030101010101" pitchFamily="2" charset="-122"/>
              </a:rPr>
              <a:t>(shì)”的困境,背后是快速扩张带来的后遗症;加盟模式曾是其业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绩突飞猛进的密诀,但也是动摇其大厦基石的蚁</a:t>
            </a:r>
            <a:r>
              <a:rPr lang="zh-CN" altLang="en-US" sz="1530" u="sng" kern="0" dirty="0" smtClean="0">
                <a:solidFill>
                  <a:srgbClr val="000000"/>
                </a:solidFill>
                <a:latin typeface="Times New Roman" panose="02020603050405020304" pitchFamily="65" charset="-122"/>
                <a:ea typeface="宋体" panose="02010600030101010101" pitchFamily="2" charset="-122"/>
              </a:rPr>
              <a:t>穴</a:t>
            </a:r>
            <a:r>
              <a:rPr lang="zh-CN" altLang="en-US" sz="1530" kern="0" dirty="0" smtClean="0">
                <a:solidFill>
                  <a:srgbClr val="000000"/>
                </a:solidFill>
                <a:latin typeface="Times New Roman" panose="02020603050405020304" pitchFamily="65" charset="-122"/>
                <a:ea typeface="宋体" panose="02010600030101010101" pitchFamily="2" charset="-122"/>
              </a:rPr>
              <a:t>(xué)。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C.近日,《我是范雨素》一文在网上刷屏,开篇一句“我的生命是一本不忍</a:t>
            </a:r>
            <a:r>
              <a:rPr lang="zh-CN" altLang="en-US" sz="1530" u="sng" kern="0" dirty="0" smtClean="0">
                <a:solidFill>
                  <a:srgbClr val="000000"/>
                </a:solidFill>
                <a:latin typeface="Times New Roman" panose="02020603050405020304" pitchFamily="65" charset="-122"/>
                <a:ea typeface="宋体" panose="02010600030101010101" pitchFamily="2" charset="-122"/>
              </a:rPr>
              <a:t>卒</a:t>
            </a:r>
            <a:r>
              <a:rPr lang="zh-CN" altLang="en-US" sz="1530" kern="0" dirty="0" smtClean="0">
                <a:solidFill>
                  <a:srgbClr val="000000"/>
                </a:solidFill>
                <a:latin typeface="Times New Roman" panose="02020603050405020304" pitchFamily="65" charset="-122"/>
                <a:ea typeface="宋体" panose="02010600030101010101" pitchFamily="2" charset="-122"/>
              </a:rPr>
              <a:t>(zú)读的书,命运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把我装钉得极为拙劣”,便让很多人不</a:t>
            </a:r>
            <a:r>
              <a:rPr lang="zh-CN" altLang="en-US" sz="1530" u="sng" kern="0" dirty="0" smtClean="0">
                <a:solidFill>
                  <a:srgbClr val="000000"/>
                </a:solidFill>
                <a:latin typeface="Times New Roman" panose="02020603050405020304" pitchFamily="65" charset="-122"/>
                <a:ea typeface="宋体" panose="02010600030101010101" pitchFamily="2" charset="-122"/>
              </a:rPr>
              <a:t>禁</a:t>
            </a:r>
            <a:r>
              <a:rPr lang="zh-CN" altLang="en-US" sz="1530" kern="0" dirty="0" smtClean="0">
                <a:solidFill>
                  <a:srgbClr val="000000"/>
                </a:solidFill>
                <a:latin typeface="Times New Roman" panose="02020603050405020304" pitchFamily="65" charset="-122"/>
                <a:ea typeface="宋体" panose="02010600030101010101" pitchFamily="2" charset="-122"/>
              </a:rPr>
              <a:t>(jìn)潸然泪下。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D.作为一部主旋律片,《湄公河行动》真实再现了那场发生在金三角的</a:t>
            </a:r>
            <a:r>
              <a:rPr lang="zh-CN" altLang="en-US" sz="1530" u="sng" kern="0" dirty="0" smtClean="0">
                <a:solidFill>
                  <a:srgbClr val="000000"/>
                </a:solidFill>
                <a:latin typeface="Times New Roman" panose="02020603050405020304" pitchFamily="65" charset="-122"/>
                <a:ea typeface="宋体" panose="02010600030101010101" pitchFamily="2" charset="-122"/>
              </a:rPr>
              <a:t>缉</a:t>
            </a:r>
            <a:r>
              <a:rPr lang="zh-CN" altLang="en-US" sz="1530" kern="0" dirty="0" smtClean="0">
                <a:solidFill>
                  <a:srgbClr val="000000"/>
                </a:solidFill>
                <a:latin typeface="Times New Roman" panose="02020603050405020304" pitchFamily="65" charset="-122"/>
                <a:ea typeface="宋体" panose="02010600030101010101" pitchFamily="2" charset="-122"/>
              </a:rPr>
              <a:t>(jī)毒战役,片中抓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捕过程之惊险,战斗场面之惨烈,令人</a:t>
            </a:r>
            <a:r>
              <a:rPr lang="zh-CN" altLang="en-US" sz="1530" u="sng" kern="0" dirty="0" smtClean="0">
                <a:solidFill>
                  <a:srgbClr val="000000"/>
                </a:solidFill>
                <a:latin typeface="Times New Roman" panose="02020603050405020304" pitchFamily="65" charset="-122"/>
                <a:ea typeface="宋体" panose="02010600030101010101" pitchFamily="2" charset="-122"/>
              </a:rPr>
              <a:t>咋</a:t>
            </a:r>
            <a:r>
              <a:rPr lang="zh-CN" altLang="en-US" sz="1530" kern="0" dirty="0" smtClean="0">
                <a:solidFill>
                  <a:srgbClr val="000000"/>
                </a:solidFill>
                <a:latin typeface="Times New Roman" panose="02020603050405020304" pitchFamily="65" charset="-122"/>
                <a:ea typeface="宋体" panose="02010600030101010101" pitchFamily="2" charset="-122"/>
              </a:rPr>
              <a:t>(zé)舌。</a:t>
            </a:r>
            <a:endParaRPr lang="zh-CN" altLang="en-US" dirty="0"/>
          </a:p>
        </p:txBody>
      </p:sp>
      <p:sp>
        <p:nvSpPr>
          <p:cNvPr id="3" name="TextBox 2"/>
          <p:cNvSpPr txBox="1"/>
          <p:nvPr/>
        </p:nvSpPr>
        <p:spPr>
          <a:xfrm>
            <a:off x="611188" y="393938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本题考查现代汉语普通话常用字音的识记和现代常用规范汉字的识记和正确书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写能力。A.靡mǐ。B.密→秘。C.禁jīn,钉→订。</a:t>
            </a:r>
            <a:endParaRPr lang="zh-CN" altLang="en-US" dirty="0"/>
          </a:p>
        </p:txBody>
      </p:sp>
      <p:sp>
        <p:nvSpPr>
          <p:cNvPr id="4" name="TextBox 2"/>
          <p:cNvSpPr txBox="1"/>
          <p:nvPr/>
        </p:nvSpPr>
        <p:spPr>
          <a:xfrm>
            <a:off x="611188" y="4660394"/>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  </a:t>
            </a:r>
            <a:r>
              <a:rPr lang="zh-CN" altLang="en-US" sz="1530" kern="0" dirty="0" smtClean="0">
                <a:solidFill>
                  <a:srgbClr val="000000"/>
                </a:solidFill>
                <a:latin typeface="Times New Roman" panose="02020603050405020304" pitchFamily="65" charset="-122"/>
                <a:ea typeface="宋体" panose="02010600030101010101" pitchFamily="2" charset="-122"/>
              </a:rPr>
              <a:t>  A.“风靡”的“靡”是个多音字,在“风靡”中的意思是“顺风倒下”,读三声;在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“靡丽”“靡靡之音”“靡然”中也读三声。在表示“浪费”之意时读二声,如“靡费”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“奢靡”。B.“穴”只有一个读音,注意不要把声母读错或把声调读错。C.“禁”,作动词,表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示“禁受”“耐”或“忍住”的意思时,读一声,如“禁不起”“禁不住”等;作动词,表示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“禁止”“监禁”“法令或习俗所不允许的事项”“旧时皇帝居住的地方”时,读四声。没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有“装钉”这个词语,规范的写法是“装订”。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4.(2017台州高三期末质量评估,1)下列各句中没有错别字且注音全对的一项是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A.中国梦应是一</a:t>
            </a:r>
            <a:r>
              <a:rPr lang="zh-CN" altLang="en-US" sz="1530" u="sng" kern="0" dirty="0" smtClean="0">
                <a:solidFill>
                  <a:srgbClr val="000000"/>
                </a:solidFill>
                <a:latin typeface="Times New Roman" panose="02020603050405020304" pitchFamily="65" charset="-122"/>
                <a:ea typeface="宋体" panose="02010600030101010101" pitchFamily="2" charset="-122"/>
              </a:rPr>
              <a:t>幅</a:t>
            </a:r>
            <a:r>
              <a:rPr lang="zh-CN" altLang="en-US" sz="1530" kern="0" dirty="0" smtClean="0">
                <a:solidFill>
                  <a:srgbClr val="000000"/>
                </a:solidFill>
                <a:latin typeface="Times New Roman" panose="02020603050405020304" pitchFamily="65" charset="-122"/>
                <a:ea typeface="宋体" panose="02010600030101010101" pitchFamily="2" charset="-122"/>
              </a:rPr>
              <a:t>(fú)多维度的篮图,它需要以更加宽广的胸怀包容各种文化思潮的交融碰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撞,需要弘扬源远流长的中华文明,传承优秀璀</a:t>
            </a:r>
            <a:r>
              <a:rPr lang="zh-CN" altLang="en-US" sz="1530" u="sng" kern="0" dirty="0" smtClean="0">
                <a:solidFill>
                  <a:srgbClr val="000000"/>
                </a:solidFill>
                <a:latin typeface="Times New Roman" panose="02020603050405020304" pitchFamily="65" charset="-122"/>
                <a:ea typeface="宋体" panose="02010600030101010101" pitchFamily="2" charset="-122"/>
              </a:rPr>
              <a:t>璨</a:t>
            </a:r>
            <a:r>
              <a:rPr lang="zh-CN" altLang="en-US" sz="1530" kern="0" dirty="0" smtClean="0">
                <a:solidFill>
                  <a:srgbClr val="000000"/>
                </a:solidFill>
                <a:latin typeface="Times New Roman" panose="02020603050405020304" pitchFamily="65" charset="-122"/>
                <a:ea typeface="宋体" panose="02010600030101010101" pitchFamily="2" charset="-122"/>
              </a:rPr>
              <a:t>(càn)的中国文化。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B.陈明还是没</a:t>
            </a:r>
            <a:r>
              <a:rPr lang="zh-CN" altLang="en-US" sz="1530" u="sng" kern="0" dirty="0" smtClean="0">
                <a:solidFill>
                  <a:srgbClr val="000000"/>
                </a:solidFill>
                <a:latin typeface="Times New Roman" panose="02020603050405020304" pitchFamily="65" charset="-122"/>
                <a:ea typeface="宋体" panose="02010600030101010101" pitchFamily="2" charset="-122"/>
              </a:rPr>
              <a:t>吱</a:t>
            </a:r>
            <a:r>
              <a:rPr lang="zh-CN" altLang="en-US" sz="1530" kern="0" dirty="0" smtClean="0">
                <a:solidFill>
                  <a:srgbClr val="000000"/>
                </a:solidFill>
                <a:latin typeface="Times New Roman" panose="02020603050405020304" pitchFamily="65" charset="-122"/>
                <a:ea typeface="宋体" panose="02010600030101010101" pitchFamily="2" charset="-122"/>
              </a:rPr>
              <a:t>(zhī)声,默默地坐着,连江老师什么时候走的都不知道。好久,他才</a:t>
            </a:r>
            <a:r>
              <a:rPr lang="zh-CN" altLang="en-US" sz="1530" u="sng" kern="0" dirty="0" smtClean="0">
                <a:solidFill>
                  <a:srgbClr val="000000"/>
                </a:solidFill>
                <a:latin typeface="Times New Roman" panose="02020603050405020304" pitchFamily="65" charset="-122"/>
                <a:ea typeface="宋体" panose="02010600030101010101" pitchFamily="2" charset="-122"/>
              </a:rPr>
              <a:t>瞥</a:t>
            </a:r>
            <a:r>
              <a:rPr lang="zh-CN" altLang="en-US" sz="1530" kern="0" dirty="0" smtClean="0">
                <a:solidFill>
                  <a:srgbClr val="000000"/>
                </a:solidFill>
                <a:latin typeface="Times New Roman" panose="02020603050405020304" pitchFamily="65" charset="-122"/>
                <a:ea typeface="宋体" panose="02010600030101010101" pitchFamily="2" charset="-122"/>
              </a:rPr>
              <a:t>(piē)了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一眼门口,露出了极难捉摸的、有些玩世不恭的神态。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C.周文略是个虚构高手,做着“宇宙梦”,在小说内容介绍中,书写宣言</a:t>
            </a:r>
            <a:r>
              <a:rPr lang="zh-CN" altLang="en-US" sz="1530" u="sng" kern="0" dirty="0" smtClean="0">
                <a:solidFill>
                  <a:srgbClr val="000000"/>
                </a:solidFill>
                <a:latin typeface="Times New Roman" panose="02020603050405020304" pitchFamily="65" charset="-122"/>
                <a:ea typeface="宋体" panose="02010600030101010101" pitchFamily="2" charset="-122"/>
              </a:rPr>
              <a:t>似</a:t>
            </a:r>
            <a:r>
              <a:rPr lang="zh-CN" altLang="en-US" sz="1530" kern="0" dirty="0" smtClean="0">
                <a:solidFill>
                  <a:srgbClr val="000000"/>
                </a:solidFill>
                <a:latin typeface="Times New Roman" panose="02020603050405020304" pitchFamily="65" charset="-122"/>
                <a:ea typeface="宋体" panose="02010600030101010101" pitchFamily="2" charset="-122"/>
              </a:rPr>
              <a:t>(shì)的写道:“一滩稀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泥,也可以面对浩</a:t>
            </a:r>
            <a:r>
              <a:rPr lang="zh-CN" altLang="en-US" sz="1530" u="sng" kern="0" dirty="0" smtClean="0">
                <a:solidFill>
                  <a:srgbClr val="000000"/>
                </a:solidFill>
                <a:latin typeface="Times New Roman" panose="02020603050405020304" pitchFamily="65" charset="-122"/>
                <a:ea typeface="宋体" panose="02010600030101010101" pitchFamily="2" charset="-122"/>
              </a:rPr>
              <a:t>瀚</a:t>
            </a:r>
            <a:r>
              <a:rPr lang="zh-CN" altLang="en-US" sz="1530" kern="0" dirty="0" smtClean="0">
                <a:solidFill>
                  <a:srgbClr val="000000"/>
                </a:solidFill>
                <a:latin typeface="Times New Roman" panose="02020603050405020304" pitchFamily="65" charset="-122"/>
                <a:ea typeface="宋体" panose="02010600030101010101" pitchFamily="2" charset="-122"/>
              </a:rPr>
              <a:t>(hàn)的天空;站在最高处的石头,就是星辰!”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D.《幻想交响曲》中的音浪裹挟着你凄惶的内心左奔右突,直到古典的形式扭曲、变形、坍</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圮</a:t>
            </a:r>
            <a:r>
              <a:rPr lang="zh-CN" altLang="en-US" sz="1530" kern="0" dirty="0" smtClean="0">
                <a:solidFill>
                  <a:srgbClr val="000000"/>
                </a:solidFill>
                <a:latin typeface="Times New Roman" panose="02020603050405020304" pitchFamily="65" charset="-122"/>
                <a:ea typeface="宋体" panose="02010600030101010101" pitchFamily="2" charset="-122"/>
              </a:rPr>
              <a:t>(pǐ),然后,听他高唱挣脱灵魂桎</a:t>
            </a:r>
            <a:r>
              <a:rPr lang="zh-CN" altLang="en-US" sz="1530" u="sng" kern="0" dirty="0" smtClean="0">
                <a:solidFill>
                  <a:srgbClr val="000000"/>
                </a:solidFill>
                <a:latin typeface="Times New Roman" panose="02020603050405020304" pitchFamily="65" charset="-122"/>
                <a:ea typeface="宋体" panose="02010600030101010101" pitchFamily="2" charset="-122"/>
              </a:rPr>
              <a:t>梏</a:t>
            </a:r>
            <a:r>
              <a:rPr lang="zh-CN" altLang="en-US" sz="1530" kern="0" dirty="0" smtClean="0">
                <a:solidFill>
                  <a:srgbClr val="000000"/>
                </a:solidFill>
                <a:latin typeface="Times New Roman" panose="02020603050405020304" pitchFamily="65" charset="-122"/>
                <a:ea typeface="宋体" panose="02010600030101010101" pitchFamily="2" charset="-122"/>
              </a:rPr>
              <a:t>(gù)、摧毁旧日城堡的浪漫主义的赞歌。</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A.篮→蓝。B.吱zī。C.滩→摊。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5.(2017浙江调研四,1)下列各句中,没有错别字且加点字的注音全都正确的一项是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A.平心而论,</a:t>
            </a:r>
            <a:r>
              <a:rPr lang="zh-CN" altLang="en-US" sz="1530" u="sng" kern="0" dirty="0" smtClean="0">
                <a:solidFill>
                  <a:srgbClr val="000000"/>
                </a:solidFill>
                <a:latin typeface="Times New Roman" panose="02020603050405020304" pitchFamily="65" charset="-122"/>
                <a:ea typeface="宋体" panose="02010600030101010101" pitchFamily="2" charset="-122"/>
              </a:rPr>
              <a:t>囿</a:t>
            </a:r>
            <a:r>
              <a:rPr lang="zh-CN" altLang="en-US" sz="1530" kern="0" dirty="0" smtClean="0">
                <a:solidFill>
                  <a:srgbClr val="000000"/>
                </a:solidFill>
                <a:latin typeface="Times New Roman" panose="02020603050405020304" pitchFamily="65" charset="-122"/>
                <a:ea typeface="宋体" panose="02010600030101010101" pitchFamily="2" charset="-122"/>
              </a:rPr>
              <a:t>(yòu)于欠缺法治传统,大多民法学者对博大精深的传统民法学、对深入认识急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剧转形中的中国社会现实,已应接不</a:t>
            </a:r>
            <a:r>
              <a:rPr lang="zh-CN" altLang="en-US" sz="1530" u="sng" kern="0" dirty="0" smtClean="0">
                <a:solidFill>
                  <a:srgbClr val="000000"/>
                </a:solidFill>
                <a:latin typeface="Times New Roman" panose="02020603050405020304" pitchFamily="65" charset="-122"/>
                <a:ea typeface="宋体" panose="02010600030101010101" pitchFamily="2" charset="-122"/>
              </a:rPr>
              <a:t>暇</a:t>
            </a:r>
            <a:r>
              <a:rPr lang="zh-CN" altLang="en-US" sz="1530" kern="0" dirty="0" smtClean="0">
                <a:solidFill>
                  <a:srgbClr val="000000"/>
                </a:solidFill>
                <a:latin typeface="Times New Roman" panose="02020603050405020304" pitchFamily="65" charset="-122"/>
                <a:ea typeface="宋体" panose="02010600030101010101" pitchFamily="2" charset="-122"/>
              </a:rPr>
              <a:t>(xiá)。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a:t>
            </a:r>
            <a:r>
              <a:rPr lang="zh-CN" altLang="en-US" sz="1530" u="sng" kern="0" dirty="0" smtClean="0">
                <a:solidFill>
                  <a:srgbClr val="000000"/>
                </a:solidFill>
                <a:latin typeface="Times New Roman" panose="02020603050405020304" pitchFamily="65" charset="-122"/>
                <a:ea typeface="宋体" panose="02010600030101010101" pitchFamily="2" charset="-122"/>
              </a:rPr>
              <a:t>戳</a:t>
            </a:r>
            <a:r>
              <a:rPr lang="zh-CN" altLang="en-US" sz="1530" kern="0" dirty="0" smtClean="0">
                <a:solidFill>
                  <a:srgbClr val="000000"/>
                </a:solidFill>
                <a:latin typeface="Times New Roman" panose="02020603050405020304" pitchFamily="65" charset="-122"/>
                <a:ea typeface="宋体" panose="02010600030101010101" pitchFamily="2" charset="-122"/>
              </a:rPr>
              <a:t>(chuō)向云霄的枯木树杈上,居然抽出几丛兀自挺立的青枝,使枯死的老榕状如</a:t>
            </a:r>
            <a:r>
              <a:rPr lang="zh-CN" altLang="en-US" sz="1530" u="sng" kern="0" dirty="0" smtClean="0">
                <a:solidFill>
                  <a:srgbClr val="000000"/>
                </a:solidFill>
                <a:latin typeface="Times New Roman" panose="02020603050405020304" pitchFamily="65" charset="-122"/>
                <a:ea typeface="宋体" panose="02010600030101010101" pitchFamily="2" charset="-122"/>
              </a:rPr>
              <a:t>矗</a:t>
            </a:r>
            <a:r>
              <a:rPr lang="zh-CN" altLang="en-US" sz="1530" kern="0" dirty="0" smtClean="0">
                <a:solidFill>
                  <a:srgbClr val="000000"/>
                </a:solidFill>
                <a:latin typeface="Times New Roman" panose="02020603050405020304" pitchFamily="65" charset="-122"/>
                <a:ea typeface="宋体" panose="02010600030101010101" pitchFamily="2" charset="-122"/>
              </a:rPr>
              <a:t>(zhù)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立于美国纽约那高高擎起火炬的自由女神。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C.江苏省卫生和计划生育委员会主任表示,对名人、富人的超生行为,将</a:t>
            </a:r>
            <a:r>
              <a:rPr lang="zh-CN" altLang="en-US" sz="1530" u="sng" kern="0" dirty="0" smtClean="0">
                <a:solidFill>
                  <a:srgbClr val="000000"/>
                </a:solidFill>
                <a:latin typeface="Times New Roman" panose="02020603050405020304" pitchFamily="65" charset="-122"/>
                <a:ea typeface="宋体" panose="02010600030101010101" pitchFamily="2" charset="-122"/>
              </a:rPr>
              <a:t>征</a:t>
            </a:r>
            <a:r>
              <a:rPr lang="zh-CN" altLang="en-US" sz="1530" kern="0" dirty="0" smtClean="0">
                <a:solidFill>
                  <a:srgbClr val="000000"/>
                </a:solidFill>
                <a:latin typeface="Times New Roman" panose="02020603050405020304" pitchFamily="65" charset="-122"/>
                <a:ea typeface="宋体" panose="02010600030101010101" pitchFamily="2" charset="-122"/>
              </a:rPr>
              <a:t>(zhēng)收高额社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会抚养费,情节恶劣的,将予以</a:t>
            </a:r>
            <a:r>
              <a:rPr lang="zh-CN" altLang="en-US" sz="1530" u="sng" kern="0" dirty="0" smtClean="0">
                <a:solidFill>
                  <a:srgbClr val="000000"/>
                </a:solidFill>
                <a:latin typeface="Times New Roman" panose="02020603050405020304" pitchFamily="65" charset="-122"/>
                <a:ea typeface="宋体" panose="02010600030101010101" pitchFamily="2" charset="-122"/>
              </a:rPr>
              <a:t>曝</a:t>
            </a:r>
            <a:r>
              <a:rPr lang="zh-CN" altLang="en-US" sz="1530" kern="0" dirty="0" smtClean="0">
                <a:solidFill>
                  <a:srgbClr val="000000"/>
                </a:solidFill>
                <a:latin typeface="Times New Roman" panose="02020603050405020304" pitchFamily="65" charset="-122"/>
                <a:ea typeface="宋体" panose="02010600030101010101" pitchFamily="2" charset="-122"/>
              </a:rPr>
              <a:t>(bào)光,绝不姑息。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D.今年哈尔滨市建设冰雪景观街路32条,总用冰雪量8万立方米。夜</a:t>
            </a:r>
            <a:r>
              <a:rPr lang="zh-CN" altLang="en-US" sz="1530" u="sng" kern="0" dirty="0" smtClean="0">
                <a:solidFill>
                  <a:srgbClr val="000000"/>
                </a:solidFill>
                <a:latin typeface="Times New Roman" panose="02020603050405020304" pitchFamily="65" charset="-122"/>
                <a:ea typeface="宋体" panose="02010600030101010101" pitchFamily="2" charset="-122"/>
              </a:rPr>
              <a:t>幕</a:t>
            </a:r>
            <a:r>
              <a:rPr lang="zh-CN" altLang="en-US" sz="1530" kern="0" dirty="0" smtClean="0">
                <a:solidFill>
                  <a:srgbClr val="000000"/>
                </a:solidFill>
                <a:latin typeface="Times New Roman" panose="02020603050405020304" pitchFamily="65" charset="-122"/>
                <a:ea typeface="宋体" panose="02010600030101010101" pitchFamily="2" charset="-122"/>
              </a:rPr>
              <a:t>(mù)渐沉,中央大街在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五彩斑斓的冰雕装饰下流光异彩、</a:t>
            </a:r>
            <a:r>
              <a:rPr lang="zh-CN" altLang="en-US" sz="1530" u="sng" kern="0" dirty="0" smtClean="0">
                <a:solidFill>
                  <a:srgbClr val="000000"/>
                </a:solidFill>
                <a:latin typeface="Times New Roman" panose="02020603050405020304" pitchFamily="65" charset="-122"/>
                <a:ea typeface="宋体" panose="02010600030101010101" pitchFamily="2" charset="-122"/>
              </a:rPr>
              <a:t>妩</a:t>
            </a:r>
            <a:r>
              <a:rPr lang="zh-CN" altLang="en-US" sz="1530" kern="0" dirty="0" smtClean="0">
                <a:solidFill>
                  <a:srgbClr val="000000"/>
                </a:solidFill>
                <a:latin typeface="Times New Roman" panose="02020603050405020304" pitchFamily="65" charset="-122"/>
                <a:ea typeface="宋体" panose="02010600030101010101" pitchFamily="2" charset="-122"/>
              </a:rPr>
              <a:t>(wǔ)媚醉人。</a:t>
            </a:r>
            <a:endParaRPr lang="zh-CN" altLang="en-US" dirty="0"/>
          </a:p>
        </p:txBody>
      </p:sp>
      <p:sp>
        <p:nvSpPr>
          <p:cNvPr id="3" name="TextBox 2"/>
          <p:cNvSpPr txBox="1"/>
          <p:nvPr/>
        </p:nvSpPr>
        <p:spPr>
          <a:xfrm>
            <a:off x="571472" y="425479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A.形→型。B.矗chù。D.异→溢。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6.(2017浙江高中名校名师原创预测六,1)下列各句中,没有错别字且加点字的注音全都正确的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A.作为“扬州八怪”之一的郑板桥,推崇“外师造化,中得心源”的观点,主张师法自然,不拘</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泥</a:t>
            </a:r>
            <a:r>
              <a:rPr lang="zh-CN" altLang="en-US" sz="1530" kern="0" dirty="0" smtClean="0">
                <a:solidFill>
                  <a:srgbClr val="000000"/>
                </a:solidFill>
                <a:latin typeface="Times New Roman" panose="02020603050405020304" pitchFamily="65" charset="-122"/>
                <a:ea typeface="宋体" panose="02010600030101010101" pitchFamily="2" charset="-122"/>
              </a:rPr>
              <a:t>(nì)于古法。他一生只画兰、竹、石,这与他</a:t>
            </a:r>
            <a:r>
              <a:rPr lang="zh-CN" altLang="en-US" sz="1530" u="sng" kern="0" dirty="0" smtClean="0">
                <a:solidFill>
                  <a:srgbClr val="000000"/>
                </a:solidFill>
                <a:latin typeface="Times New Roman" panose="02020603050405020304" pitchFamily="65" charset="-122"/>
                <a:ea typeface="宋体" panose="02010600030101010101" pitchFamily="2" charset="-122"/>
              </a:rPr>
              <a:t>倔</a:t>
            </a:r>
            <a:r>
              <a:rPr lang="zh-CN" altLang="en-US" sz="1530" kern="0" dirty="0" smtClean="0">
                <a:solidFill>
                  <a:srgbClr val="000000"/>
                </a:solidFill>
                <a:latin typeface="Times New Roman" panose="02020603050405020304" pitchFamily="65" charset="-122"/>
                <a:ea typeface="宋体" panose="02010600030101010101" pitchFamily="2" charset="-122"/>
              </a:rPr>
              <a:t>(jué)强不训的性格相吻合。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B.著名书法家李玉坤先生的楷书作品,虽然不是每一幅都是价值连城的传世之作,但它们不离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传统之根本,布局合理,张弛有</a:t>
            </a:r>
            <a:r>
              <a:rPr lang="zh-CN" altLang="en-US" sz="1530" u="sng" kern="0" dirty="0" smtClean="0">
                <a:solidFill>
                  <a:srgbClr val="000000"/>
                </a:solidFill>
                <a:latin typeface="Times New Roman" panose="02020603050405020304" pitchFamily="65" charset="-122"/>
                <a:ea typeface="宋体" panose="02010600030101010101" pitchFamily="2" charset="-122"/>
              </a:rPr>
              <a:t>度</a:t>
            </a:r>
            <a:r>
              <a:rPr lang="zh-CN" altLang="en-US" sz="1530" kern="0" dirty="0" smtClean="0">
                <a:solidFill>
                  <a:srgbClr val="000000"/>
                </a:solidFill>
                <a:latin typeface="Times New Roman" panose="02020603050405020304" pitchFamily="65" charset="-122"/>
                <a:ea typeface="宋体" panose="02010600030101010101" pitchFamily="2" charset="-122"/>
              </a:rPr>
              <a:t>(dù),不希</a:t>
            </a:r>
            <a:r>
              <a:rPr lang="zh-CN" altLang="en-US" sz="1530" u="sng" kern="0" dirty="0" smtClean="0">
                <a:solidFill>
                  <a:srgbClr val="000000"/>
                </a:solidFill>
                <a:latin typeface="Times New Roman" panose="02020603050405020304" pitchFamily="65" charset="-122"/>
                <a:ea typeface="宋体" panose="02010600030101010101" pitchFamily="2" charset="-122"/>
              </a:rPr>
              <a:t>冀</a:t>
            </a:r>
            <a:r>
              <a:rPr lang="zh-CN" altLang="en-US" sz="1530" kern="0" dirty="0" smtClean="0">
                <a:solidFill>
                  <a:srgbClr val="000000"/>
                </a:solidFill>
                <a:latin typeface="Times New Roman" panose="02020603050405020304" pitchFamily="65" charset="-122"/>
                <a:ea typeface="宋体" panose="02010600030101010101" pitchFamily="2" charset="-122"/>
              </a:rPr>
              <a:t>(jì)标新立异,更不期盼离经叛道。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C.埃及古老的金字塔</a:t>
            </a:r>
            <a:r>
              <a:rPr lang="zh-CN" altLang="en-US" sz="1530" u="sng" kern="0" dirty="0" smtClean="0">
                <a:solidFill>
                  <a:srgbClr val="000000"/>
                </a:solidFill>
                <a:latin typeface="Times New Roman" panose="02020603050405020304" pitchFamily="65" charset="-122"/>
                <a:ea typeface="宋体" panose="02010600030101010101" pitchFamily="2" charset="-122"/>
              </a:rPr>
              <a:t>岿</a:t>
            </a:r>
            <a:r>
              <a:rPr lang="zh-CN" altLang="en-US" sz="1530" kern="0" dirty="0" smtClean="0">
                <a:solidFill>
                  <a:srgbClr val="000000"/>
                </a:solidFill>
                <a:latin typeface="Times New Roman" panose="02020603050405020304" pitchFamily="65" charset="-122"/>
                <a:ea typeface="宋体" panose="02010600030101010101" pitchFamily="2" charset="-122"/>
              </a:rPr>
              <a:t>(kuī)然屹立了4 000多年,而现在科学家有望破解这个</a:t>
            </a:r>
            <a:r>
              <a:rPr lang="zh-CN" altLang="en-US" sz="1530" u="sng" kern="0" dirty="0" smtClean="0">
                <a:solidFill>
                  <a:srgbClr val="000000"/>
                </a:solidFill>
                <a:latin typeface="Times New Roman" panose="02020603050405020304" pitchFamily="65" charset="-122"/>
                <a:ea typeface="宋体" panose="02010600030101010101" pitchFamily="2" charset="-122"/>
              </a:rPr>
              <a:t>亘</a:t>
            </a:r>
            <a:r>
              <a:rPr lang="zh-CN" altLang="en-US" sz="1530" kern="0" dirty="0" smtClean="0">
                <a:solidFill>
                  <a:srgbClr val="000000"/>
                </a:solidFill>
                <a:latin typeface="Times New Roman" panose="02020603050405020304" pitchFamily="65" charset="-122"/>
                <a:ea typeface="宋体" panose="02010600030101010101" pitchFamily="2" charset="-122"/>
              </a:rPr>
              <a:t>(gèng)古不变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的谜题,他们认为古埃及人在金字塔内部修建了一条螺旋上升的坡道,由里向外建造金字塔。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D.在英国,拳王弗兰克·布鲁诺</a:t>
            </a:r>
            <a:r>
              <a:rPr lang="zh-CN" altLang="en-US" sz="1530" u="sng" kern="0" dirty="0" smtClean="0">
                <a:solidFill>
                  <a:srgbClr val="000000"/>
                </a:solidFill>
                <a:latin typeface="Times New Roman" panose="02020603050405020304" pitchFamily="65" charset="-122"/>
                <a:ea typeface="宋体" panose="02010600030101010101" pitchFamily="2" charset="-122"/>
              </a:rPr>
              <a:t>的</a:t>
            </a:r>
            <a:r>
              <a:rPr lang="zh-CN" altLang="en-US" sz="1530" kern="0" dirty="0" smtClean="0">
                <a:solidFill>
                  <a:srgbClr val="000000"/>
                </a:solidFill>
                <a:latin typeface="Times New Roman" panose="02020603050405020304" pitchFamily="65" charset="-122"/>
                <a:ea typeface="宋体" panose="02010600030101010101" pitchFamily="2" charset="-122"/>
              </a:rPr>
              <a:t>(dí)确是一位家喻户晓的英雄,他对荣誉有着执着的追求精神,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且常以谦和的绅士形象出现在公众场合,而一向</a:t>
            </a:r>
            <a:r>
              <a:rPr lang="zh-CN" altLang="en-US" sz="1530" u="sng" kern="0" dirty="0" smtClean="0">
                <a:solidFill>
                  <a:srgbClr val="000000"/>
                </a:solidFill>
                <a:latin typeface="Times New Roman" panose="02020603050405020304" pitchFamily="65" charset="-122"/>
                <a:ea typeface="宋体" panose="02010600030101010101" pitchFamily="2" charset="-122"/>
              </a:rPr>
              <a:t>彬</a:t>
            </a:r>
            <a:r>
              <a:rPr lang="zh-CN" altLang="en-US" sz="1530" kern="0" dirty="0" smtClean="0">
                <a:solidFill>
                  <a:srgbClr val="000000"/>
                </a:solidFill>
                <a:latin typeface="Times New Roman" panose="02020603050405020304" pitchFamily="65" charset="-122"/>
                <a:ea typeface="宋体" panose="02010600030101010101" pitchFamily="2" charset="-122"/>
              </a:rPr>
              <a:t>(bīn)彬有礼的他搏得了人们的好感。</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A.训→驯。C.亘gèn。D.搏→博。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7.(2016绍兴4月质检,1)下列词语中加点字的注音全部正确的一项是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A.颟</a:t>
            </a:r>
            <a:r>
              <a:rPr lang="zh-CN" altLang="en-US" sz="1530" u="sng" kern="0" dirty="0" smtClean="0">
                <a:solidFill>
                  <a:srgbClr val="000000"/>
                </a:solidFill>
                <a:latin typeface="Times New Roman" panose="02020603050405020304" pitchFamily="65" charset="-122"/>
                <a:ea typeface="宋体" panose="02010600030101010101" pitchFamily="2" charset="-122"/>
              </a:rPr>
              <a:t>顸</a:t>
            </a:r>
            <a:r>
              <a:rPr lang="zh-CN" altLang="en-US" sz="1530" kern="0" dirty="0" smtClean="0">
                <a:solidFill>
                  <a:srgbClr val="000000"/>
                </a:solidFill>
                <a:latin typeface="Times New Roman" panose="02020603050405020304" pitchFamily="65" charset="-122"/>
                <a:ea typeface="宋体" panose="02010600030101010101" pitchFamily="2" charset="-122"/>
              </a:rPr>
              <a:t>(hān)　　　    </a:t>
            </a:r>
            <a:r>
              <a:rPr lang="zh-CN" altLang="en-US" sz="1530" u="sng" kern="0" dirty="0" smtClean="0">
                <a:solidFill>
                  <a:srgbClr val="000000"/>
                </a:solidFill>
                <a:latin typeface="Times New Roman" panose="02020603050405020304" pitchFamily="65" charset="-122"/>
                <a:ea typeface="宋体" panose="02010600030101010101" pitchFamily="2" charset="-122"/>
              </a:rPr>
              <a:t>颁</a:t>
            </a:r>
            <a:r>
              <a:rPr lang="zh-CN" altLang="en-US" sz="1530" kern="0" dirty="0" smtClean="0">
                <a:solidFill>
                  <a:srgbClr val="000000"/>
                </a:solidFill>
                <a:latin typeface="Times New Roman" panose="02020603050405020304" pitchFamily="65" charset="-122"/>
                <a:ea typeface="宋体" panose="02010600030101010101" pitchFamily="2" charset="-122"/>
              </a:rPr>
              <a:t>(pān)布</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露</a:t>
            </a:r>
            <a:r>
              <a:rPr lang="zh-CN" altLang="en-US" sz="1530" kern="0" dirty="0" smtClean="0">
                <a:solidFill>
                  <a:srgbClr val="000000"/>
                </a:solidFill>
                <a:latin typeface="Times New Roman" panose="02020603050405020304" pitchFamily="65" charset="-122"/>
                <a:ea typeface="宋体" panose="02010600030101010101" pitchFamily="2" charset="-122"/>
              </a:rPr>
              <a:t>(lù)头角　    </a:t>
            </a:r>
            <a:r>
              <a:rPr lang="zh-CN" altLang="en-US" sz="1530" u="sng" kern="0" dirty="0" smtClean="0">
                <a:solidFill>
                  <a:srgbClr val="000000"/>
                </a:solidFill>
                <a:latin typeface="Times New Roman" panose="02020603050405020304" pitchFamily="65" charset="-122"/>
                <a:ea typeface="宋体" panose="02010600030101010101" pitchFamily="2" charset="-122"/>
              </a:rPr>
              <a:t>佶</a:t>
            </a:r>
            <a:r>
              <a:rPr lang="zh-CN" altLang="en-US" sz="1530" kern="0" dirty="0" smtClean="0">
                <a:solidFill>
                  <a:srgbClr val="000000"/>
                </a:solidFill>
                <a:latin typeface="Times New Roman" panose="02020603050405020304" pitchFamily="65" charset="-122"/>
                <a:ea typeface="宋体" panose="02010600030101010101" pitchFamily="2" charset="-122"/>
              </a:rPr>
              <a:t>(jí)屈聱牙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B.神</a:t>
            </a:r>
            <a:r>
              <a:rPr lang="zh-CN" altLang="en-US" sz="1530" u="sng" kern="0" dirty="0" smtClean="0">
                <a:solidFill>
                  <a:srgbClr val="000000"/>
                </a:solidFill>
                <a:latin typeface="Times New Roman" panose="02020603050405020304" pitchFamily="65" charset="-122"/>
                <a:ea typeface="宋体" panose="02010600030101010101" pitchFamily="2" charset="-122"/>
              </a:rPr>
              <a:t>祇</a:t>
            </a:r>
            <a:r>
              <a:rPr lang="zh-CN" altLang="en-US" sz="1530" kern="0" dirty="0" smtClean="0">
                <a:solidFill>
                  <a:srgbClr val="000000"/>
                </a:solidFill>
                <a:latin typeface="Times New Roman" panose="02020603050405020304" pitchFamily="65" charset="-122"/>
                <a:ea typeface="宋体" panose="02010600030101010101" pitchFamily="2" charset="-122"/>
              </a:rPr>
              <a:t>(qí)　    </a:t>
            </a:r>
            <a:r>
              <a:rPr lang="zh-CN" altLang="en-US" sz="1530" u="sng" kern="0" dirty="0" smtClean="0">
                <a:solidFill>
                  <a:srgbClr val="000000"/>
                </a:solidFill>
                <a:latin typeface="Times New Roman" panose="02020603050405020304" pitchFamily="65" charset="-122"/>
                <a:ea typeface="宋体" panose="02010600030101010101" pitchFamily="2" charset="-122"/>
              </a:rPr>
              <a:t>发</a:t>
            </a:r>
            <a:r>
              <a:rPr lang="zh-CN" altLang="en-US" sz="1530" kern="0" dirty="0" smtClean="0">
                <a:solidFill>
                  <a:srgbClr val="000000"/>
                </a:solidFill>
                <a:latin typeface="Times New Roman" panose="02020603050405020304" pitchFamily="65" charset="-122"/>
                <a:ea typeface="宋体" panose="02010600030101010101" pitchFamily="2" charset="-122"/>
              </a:rPr>
              <a:t>(fā)祥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近</a:t>
            </a:r>
            <a:r>
              <a:rPr lang="zh-CN" altLang="en-US" sz="1530" u="sng" kern="0" dirty="0" smtClean="0">
                <a:solidFill>
                  <a:srgbClr val="000000"/>
                </a:solidFill>
                <a:latin typeface="Times New Roman" panose="02020603050405020304" pitchFamily="65" charset="-122"/>
                <a:ea typeface="宋体" panose="02010600030101010101" pitchFamily="2" charset="-122"/>
              </a:rPr>
              <a:t>似</a:t>
            </a:r>
            <a:r>
              <a:rPr lang="zh-CN" altLang="en-US" sz="1530" kern="0" dirty="0" smtClean="0">
                <a:solidFill>
                  <a:srgbClr val="000000"/>
                </a:solidFill>
                <a:latin typeface="Times New Roman" panose="02020603050405020304" pitchFamily="65" charset="-122"/>
                <a:ea typeface="宋体" panose="02010600030101010101" pitchFamily="2" charset="-122"/>
              </a:rPr>
              <a:t>(sì)值　    </a:t>
            </a:r>
            <a:r>
              <a:rPr lang="zh-CN" altLang="en-US" sz="1530" u="sng" kern="0" dirty="0" smtClean="0">
                <a:solidFill>
                  <a:srgbClr val="000000"/>
                </a:solidFill>
                <a:latin typeface="Times New Roman" panose="02020603050405020304" pitchFamily="65" charset="-122"/>
                <a:ea typeface="宋体" panose="02010600030101010101" pitchFamily="2" charset="-122"/>
              </a:rPr>
              <a:t>便</a:t>
            </a:r>
            <a:r>
              <a:rPr lang="zh-CN" altLang="en-US" sz="1530" kern="0" dirty="0" smtClean="0">
                <a:solidFill>
                  <a:srgbClr val="000000"/>
                </a:solidFill>
                <a:latin typeface="Times New Roman" panose="02020603050405020304" pitchFamily="65" charset="-122"/>
                <a:ea typeface="宋体" panose="02010600030101010101" pitchFamily="2" charset="-122"/>
              </a:rPr>
              <a:t>(pián)宜行事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蒙</a:t>
            </a:r>
            <a:r>
              <a:rPr lang="zh-CN" altLang="en-US" sz="1530" kern="0" dirty="0" smtClean="0">
                <a:solidFill>
                  <a:srgbClr val="000000"/>
                </a:solidFill>
                <a:latin typeface="Times New Roman" panose="02020603050405020304" pitchFamily="65" charset="-122"/>
                <a:ea typeface="宋体" panose="02010600030101010101" pitchFamily="2" charset="-122"/>
              </a:rPr>
              <a:t>(mēng)骗　    </a:t>
            </a:r>
            <a:r>
              <a:rPr lang="zh-CN" altLang="en-US" sz="1530" u="sng" kern="0" dirty="0" smtClean="0">
                <a:solidFill>
                  <a:srgbClr val="000000"/>
                </a:solidFill>
                <a:latin typeface="Times New Roman" panose="02020603050405020304" pitchFamily="65" charset="-122"/>
                <a:ea typeface="宋体" panose="02010600030101010101" pitchFamily="2" charset="-122"/>
              </a:rPr>
              <a:t>杠</a:t>
            </a:r>
            <a:r>
              <a:rPr lang="zh-CN" altLang="en-US" sz="1530" kern="0" dirty="0" smtClean="0">
                <a:solidFill>
                  <a:srgbClr val="000000"/>
                </a:solidFill>
                <a:latin typeface="Times New Roman" panose="02020603050405020304" pitchFamily="65" charset="-122"/>
                <a:ea typeface="宋体" panose="02010600030101010101" pitchFamily="2" charset="-122"/>
              </a:rPr>
              <a:t>(gàng)杆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大杂</a:t>
            </a:r>
            <a:r>
              <a:rPr lang="zh-CN" altLang="en-US" sz="1530" u="sng" kern="0" dirty="0" smtClean="0">
                <a:solidFill>
                  <a:srgbClr val="000000"/>
                </a:solidFill>
                <a:latin typeface="Times New Roman" panose="02020603050405020304" pitchFamily="65" charset="-122"/>
                <a:ea typeface="宋体" panose="02010600030101010101" pitchFamily="2" charset="-122"/>
              </a:rPr>
              <a:t>烩</a:t>
            </a:r>
            <a:r>
              <a:rPr lang="zh-CN" altLang="en-US" sz="1530" kern="0" dirty="0" smtClean="0">
                <a:solidFill>
                  <a:srgbClr val="000000"/>
                </a:solidFill>
                <a:latin typeface="Times New Roman" panose="02020603050405020304" pitchFamily="65" charset="-122"/>
                <a:ea typeface="宋体" panose="02010600030101010101" pitchFamily="2" charset="-122"/>
              </a:rPr>
              <a:t>(kuì)　　不</a:t>
            </a:r>
            <a:r>
              <a:rPr lang="zh-CN" altLang="en-US" sz="1530" u="sng" kern="0" dirty="0" smtClean="0">
                <a:solidFill>
                  <a:srgbClr val="000000"/>
                </a:solidFill>
                <a:latin typeface="Times New Roman" panose="02020603050405020304" pitchFamily="65" charset="-122"/>
                <a:ea typeface="宋体" panose="02010600030101010101" pitchFamily="2" charset="-122"/>
              </a:rPr>
              <a:t>着</a:t>
            </a:r>
            <a:r>
              <a:rPr lang="zh-CN" altLang="en-US" sz="1530" kern="0" dirty="0" smtClean="0">
                <a:solidFill>
                  <a:srgbClr val="000000"/>
                </a:solidFill>
                <a:latin typeface="Times New Roman" panose="02020603050405020304" pitchFamily="65" charset="-122"/>
                <a:ea typeface="宋体" panose="02010600030101010101" pitchFamily="2" charset="-122"/>
              </a:rPr>
              <a:t>(zhuó)边际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体</a:t>
            </a:r>
            <a:r>
              <a:rPr lang="zh-CN" altLang="en-US" sz="1530" kern="0" dirty="0" smtClean="0">
                <a:solidFill>
                  <a:srgbClr val="000000"/>
                </a:solidFill>
                <a:latin typeface="Times New Roman" panose="02020603050405020304" pitchFamily="65" charset="-122"/>
                <a:ea typeface="宋体" panose="02010600030101010101" pitchFamily="2" charset="-122"/>
              </a:rPr>
              <a:t>(tī)己　    </a:t>
            </a:r>
            <a:r>
              <a:rPr lang="zh-CN" altLang="en-US" sz="1530" u="sng" kern="0" dirty="0" smtClean="0">
                <a:solidFill>
                  <a:srgbClr val="000000"/>
                </a:solidFill>
                <a:latin typeface="Times New Roman" panose="02020603050405020304" pitchFamily="65" charset="-122"/>
                <a:ea typeface="宋体" panose="02010600030101010101" pitchFamily="2" charset="-122"/>
              </a:rPr>
              <a:t>稍</a:t>
            </a:r>
            <a:r>
              <a:rPr lang="zh-CN" altLang="en-US" sz="1530" kern="0" dirty="0" smtClean="0">
                <a:solidFill>
                  <a:srgbClr val="000000"/>
                </a:solidFill>
                <a:latin typeface="Times New Roman" panose="02020603050405020304" pitchFamily="65" charset="-122"/>
                <a:ea typeface="宋体" panose="02010600030101010101" pitchFamily="2" charset="-122"/>
              </a:rPr>
              <a:t>(shào)息</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挑</a:t>
            </a:r>
            <a:r>
              <a:rPr lang="zh-CN" altLang="en-US" sz="1530" kern="0" dirty="0" smtClean="0">
                <a:solidFill>
                  <a:srgbClr val="000000"/>
                </a:solidFill>
                <a:latin typeface="Times New Roman" panose="02020603050405020304" pitchFamily="65" charset="-122"/>
                <a:ea typeface="宋体" panose="02010600030101010101" pitchFamily="2" charset="-122"/>
              </a:rPr>
              <a:t>(tiǎo)大梁　　桑榆暮</a:t>
            </a:r>
            <a:r>
              <a:rPr lang="zh-CN" altLang="en-US" sz="1530" u="sng" kern="0" dirty="0" smtClean="0">
                <a:solidFill>
                  <a:srgbClr val="000000"/>
                </a:solidFill>
                <a:latin typeface="Times New Roman" panose="02020603050405020304" pitchFamily="65" charset="-122"/>
                <a:ea typeface="宋体" panose="02010600030101010101" pitchFamily="2" charset="-122"/>
              </a:rPr>
              <a:t>景</a:t>
            </a:r>
            <a:r>
              <a:rPr lang="zh-CN" altLang="en-US" sz="1530" kern="0" dirty="0" smtClean="0">
                <a:solidFill>
                  <a:srgbClr val="000000"/>
                </a:solidFill>
                <a:latin typeface="Times New Roman" panose="02020603050405020304" pitchFamily="65" charset="-122"/>
                <a:ea typeface="宋体" panose="02010600030101010101" pitchFamily="2" charset="-122"/>
              </a:rPr>
              <a:t>(jǐng)</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A.颁bān。B.便biàn。C.烩huì。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3.(2016浙江,1)下列词语中,加点字的注音全都正确的一项是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煲</a:t>
            </a:r>
            <a:r>
              <a:rPr lang="zh-CN" altLang="en-US" sz="1530" kern="0" dirty="0" smtClean="0">
                <a:solidFill>
                  <a:srgbClr val="000000"/>
                </a:solidFill>
                <a:latin typeface="Times New Roman" panose="02020603050405020304" pitchFamily="65" charset="-122"/>
                <a:ea typeface="宋体" panose="02010600030101010101" pitchFamily="2" charset="-122"/>
              </a:rPr>
              <a:t>汤(bāo) </a:t>
            </a:r>
            <a:r>
              <a:rPr lang="zh-CN" altLang="en-US" sz="1530" u="sng" kern="0" dirty="0" smtClean="0">
                <a:solidFill>
                  <a:srgbClr val="000000"/>
                </a:solidFill>
                <a:latin typeface="Times New Roman" panose="02020603050405020304" pitchFamily="65" charset="-122"/>
                <a:ea typeface="宋体" panose="02010600030101010101" pitchFamily="2" charset="-122"/>
              </a:rPr>
              <a:t>恫</a:t>
            </a:r>
            <a:r>
              <a:rPr lang="zh-CN" altLang="en-US" sz="1530" kern="0" dirty="0" smtClean="0">
                <a:solidFill>
                  <a:srgbClr val="000000"/>
                </a:solidFill>
                <a:latin typeface="Times New Roman" panose="02020603050405020304" pitchFamily="65" charset="-122"/>
                <a:ea typeface="宋体" panose="02010600030101010101" pitchFamily="2" charset="-122"/>
              </a:rPr>
              <a:t>吓(dòng) </a:t>
            </a:r>
            <a:r>
              <a:rPr lang="zh-CN" altLang="en-US" sz="1530" u="sng" kern="0" dirty="0" smtClean="0">
                <a:solidFill>
                  <a:srgbClr val="000000"/>
                </a:solidFill>
                <a:latin typeface="Times New Roman" panose="02020603050405020304" pitchFamily="65" charset="-122"/>
                <a:ea typeface="宋体" panose="02010600030101010101" pitchFamily="2" charset="-122"/>
              </a:rPr>
              <a:t>脐</a:t>
            </a:r>
            <a:r>
              <a:rPr lang="zh-CN" altLang="en-US" sz="1530" kern="0" dirty="0" smtClean="0">
                <a:solidFill>
                  <a:srgbClr val="000000"/>
                </a:solidFill>
                <a:latin typeface="Times New Roman" panose="02020603050405020304" pitchFamily="65" charset="-122"/>
                <a:ea typeface="宋体" panose="02010600030101010101" pitchFamily="2" charset="-122"/>
              </a:rPr>
              <a:t>带血(jì)　　 整齐</a:t>
            </a:r>
            <a:r>
              <a:rPr lang="zh-CN" altLang="en-US" sz="1530" u="sng" kern="0" dirty="0" smtClean="0">
                <a:solidFill>
                  <a:srgbClr val="000000"/>
                </a:solidFill>
                <a:latin typeface="Times New Roman" panose="02020603050405020304" pitchFamily="65" charset="-122"/>
                <a:ea typeface="宋体" panose="02010600030101010101" pitchFamily="2" charset="-122"/>
              </a:rPr>
              <a:t>划</a:t>
            </a:r>
            <a:r>
              <a:rPr lang="zh-CN" altLang="en-US" sz="1530" kern="0" dirty="0" smtClean="0">
                <a:solidFill>
                  <a:srgbClr val="000000"/>
                </a:solidFill>
                <a:latin typeface="Times New Roman" panose="02020603050405020304" pitchFamily="65" charset="-122"/>
                <a:ea typeface="宋体" panose="02010600030101010101" pitchFamily="2" charset="-122"/>
              </a:rPr>
              <a:t>一(huà)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B.古</a:t>
            </a:r>
            <a:r>
              <a:rPr lang="zh-CN" altLang="en-US" sz="1530" u="sng" kern="0" dirty="0" smtClean="0">
                <a:solidFill>
                  <a:srgbClr val="000000"/>
                </a:solidFill>
                <a:latin typeface="Times New Roman" panose="02020603050405020304" pitchFamily="65" charset="-122"/>
                <a:ea typeface="宋体" panose="02010600030101010101" pitchFamily="2" charset="-122"/>
              </a:rPr>
              <a:t>刹</a:t>
            </a:r>
            <a:r>
              <a:rPr lang="zh-CN" altLang="en-US" sz="1530" kern="0" dirty="0" smtClean="0">
                <a:solidFill>
                  <a:srgbClr val="000000"/>
                </a:solidFill>
                <a:latin typeface="Times New Roman" panose="02020603050405020304" pitchFamily="65" charset="-122"/>
                <a:ea typeface="宋体" panose="02010600030101010101" pitchFamily="2" charset="-122"/>
              </a:rPr>
              <a:t>(chà)　　衣</a:t>
            </a:r>
            <a:r>
              <a:rPr lang="zh-CN" altLang="en-US" sz="1530" u="sng" kern="0" dirty="0" smtClean="0">
                <a:solidFill>
                  <a:srgbClr val="000000"/>
                </a:solidFill>
                <a:latin typeface="Times New Roman" panose="02020603050405020304" pitchFamily="65" charset="-122"/>
                <a:ea typeface="宋体" panose="02010600030101010101" pitchFamily="2" charset="-122"/>
              </a:rPr>
              <a:t>钵</a:t>
            </a:r>
            <a:r>
              <a:rPr lang="zh-CN" altLang="en-US" sz="1530" kern="0" dirty="0" smtClean="0">
                <a:solidFill>
                  <a:srgbClr val="000000"/>
                </a:solidFill>
                <a:latin typeface="Times New Roman" panose="02020603050405020304" pitchFamily="65" charset="-122"/>
                <a:ea typeface="宋体" panose="02010600030101010101" pitchFamily="2" charset="-122"/>
              </a:rPr>
              <a:t>(bō)　    </a:t>
            </a:r>
            <a:r>
              <a:rPr lang="zh-CN" altLang="en-US" sz="1530" u="sng" kern="0" dirty="0" smtClean="0">
                <a:solidFill>
                  <a:srgbClr val="000000"/>
                </a:solidFill>
                <a:latin typeface="Times New Roman" panose="02020603050405020304" pitchFamily="65" charset="-122"/>
                <a:ea typeface="宋体" panose="02010600030101010101" pitchFamily="2" charset="-122"/>
              </a:rPr>
              <a:t>挑</a:t>
            </a:r>
            <a:r>
              <a:rPr lang="zh-CN" altLang="en-US" sz="1530" kern="0" dirty="0" smtClean="0">
                <a:solidFill>
                  <a:srgbClr val="000000"/>
                </a:solidFill>
                <a:latin typeface="Times New Roman" panose="02020603050405020304" pitchFamily="65" charset="-122"/>
                <a:ea typeface="宋体" panose="02010600030101010101" pitchFamily="2" charset="-122"/>
              </a:rPr>
              <a:t>大梁(tiǎo)　　言</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心声(wèi)</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掣</a:t>
            </a:r>
            <a:r>
              <a:rPr lang="zh-CN" altLang="en-US" sz="1530" kern="0" dirty="0" smtClean="0">
                <a:solidFill>
                  <a:srgbClr val="000000"/>
                </a:solidFill>
                <a:latin typeface="Times New Roman" panose="02020603050405020304" pitchFamily="65" charset="-122"/>
                <a:ea typeface="宋体" panose="02010600030101010101" pitchFamily="2" charset="-122"/>
              </a:rPr>
              <a:t>肘(chè)　    </a:t>
            </a:r>
            <a:r>
              <a:rPr lang="zh-CN" altLang="en-US" sz="1530" u="sng" kern="0" dirty="0" smtClean="0">
                <a:solidFill>
                  <a:srgbClr val="000000"/>
                </a:solidFill>
                <a:latin typeface="Times New Roman" panose="02020603050405020304" pitchFamily="65" charset="-122"/>
                <a:ea typeface="宋体" panose="02010600030101010101" pitchFamily="2" charset="-122"/>
              </a:rPr>
              <a:t>卤</a:t>
            </a:r>
            <a:r>
              <a:rPr lang="zh-CN" altLang="en-US" sz="1530" kern="0" dirty="0" smtClean="0">
                <a:solidFill>
                  <a:srgbClr val="000000"/>
                </a:solidFill>
                <a:latin typeface="Times New Roman" panose="02020603050405020304" pitchFamily="65" charset="-122"/>
                <a:ea typeface="宋体" panose="02010600030101010101" pitchFamily="2" charset="-122"/>
              </a:rPr>
              <a:t>味(lǔ)　    </a:t>
            </a:r>
            <a:r>
              <a:rPr lang="zh-CN" altLang="en-US" sz="1530" u="sng" kern="0" dirty="0" smtClean="0">
                <a:solidFill>
                  <a:srgbClr val="000000"/>
                </a:solidFill>
                <a:latin typeface="Times New Roman" panose="02020603050405020304" pitchFamily="65" charset="-122"/>
                <a:ea typeface="宋体" panose="02010600030101010101" pitchFamily="2" charset="-122"/>
              </a:rPr>
              <a:t>处</a:t>
            </a:r>
            <a:r>
              <a:rPr lang="zh-CN" altLang="en-US" sz="1530" kern="0" dirty="0" smtClean="0">
                <a:solidFill>
                  <a:srgbClr val="000000"/>
                </a:solidFill>
                <a:latin typeface="Times New Roman" panose="02020603050405020304" pitchFamily="65" charset="-122"/>
                <a:ea typeface="宋体" panose="02010600030101010101" pitchFamily="2" charset="-122"/>
              </a:rPr>
              <a:t>女座(chǔ)　    </a:t>
            </a:r>
            <a:r>
              <a:rPr lang="zh-CN" altLang="en-US" sz="1530" u="sng" kern="0" dirty="0" smtClean="0">
                <a:solidFill>
                  <a:srgbClr val="000000"/>
                </a:solidFill>
                <a:latin typeface="Times New Roman" panose="02020603050405020304" pitchFamily="65" charset="-122"/>
                <a:ea typeface="宋体" panose="02010600030101010101" pitchFamily="2" charset="-122"/>
              </a:rPr>
              <a:t>寅</a:t>
            </a:r>
            <a:r>
              <a:rPr lang="zh-CN" altLang="en-US" sz="1530" kern="0" dirty="0" smtClean="0">
                <a:solidFill>
                  <a:srgbClr val="000000"/>
                </a:solidFill>
                <a:latin typeface="Times New Roman" panose="02020603050405020304" pitchFamily="65" charset="-122"/>
                <a:ea typeface="宋体" panose="02010600030101010101" pitchFamily="2" charset="-122"/>
              </a:rPr>
              <a:t>吃卯粮(yín)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定(dǔ)　    </a:t>
            </a:r>
            <a:r>
              <a:rPr lang="zh-CN" altLang="en-US" sz="1530" u="sng" kern="0" dirty="0" smtClean="0">
                <a:solidFill>
                  <a:srgbClr val="000000"/>
                </a:solidFill>
                <a:latin typeface="Times New Roman" panose="02020603050405020304" pitchFamily="65" charset="-122"/>
                <a:ea typeface="宋体" panose="02010600030101010101" pitchFamily="2" charset="-122"/>
              </a:rPr>
              <a:t>痤</a:t>
            </a:r>
            <a:r>
              <a:rPr lang="zh-CN" altLang="en-US" sz="1530" kern="0" dirty="0" smtClean="0">
                <a:solidFill>
                  <a:srgbClr val="000000"/>
                </a:solidFill>
                <a:latin typeface="Times New Roman" panose="02020603050405020304" pitchFamily="65" charset="-122"/>
                <a:ea typeface="宋体" panose="02010600030101010101" pitchFamily="2" charset="-122"/>
              </a:rPr>
              <a:t>疮(cuó)　　病</a:t>
            </a:r>
            <a:r>
              <a:rPr lang="zh-CN" altLang="en-US" sz="1530" u="sng" kern="0" dirty="0" smtClean="0">
                <a:solidFill>
                  <a:srgbClr val="000000"/>
                </a:solidFill>
                <a:latin typeface="Times New Roman" panose="02020603050405020304" pitchFamily="65" charset="-122"/>
                <a:ea typeface="宋体" panose="02010600030101010101" pitchFamily="2" charset="-122"/>
              </a:rPr>
              <a:t>恹</a:t>
            </a:r>
            <a:r>
              <a:rPr lang="zh-CN" altLang="en-US" sz="1530" kern="0" dirty="0" smtClean="0">
                <a:solidFill>
                  <a:srgbClr val="000000"/>
                </a:solidFill>
                <a:latin typeface="Times New Roman" panose="02020603050405020304" pitchFamily="65" charset="-122"/>
                <a:ea typeface="宋体" panose="02010600030101010101" pitchFamily="2" charset="-122"/>
              </a:rPr>
              <a:t>恹(yāng)　    </a:t>
            </a:r>
            <a:r>
              <a:rPr lang="zh-CN" altLang="en-US" sz="1530" u="sng" kern="0" dirty="0" smtClean="0">
                <a:solidFill>
                  <a:srgbClr val="000000"/>
                </a:solidFill>
                <a:latin typeface="Times New Roman" panose="02020603050405020304" pitchFamily="65" charset="-122"/>
                <a:ea typeface="宋体" panose="02010600030101010101" pitchFamily="2" charset="-122"/>
              </a:rPr>
              <a:t>血</a:t>
            </a:r>
            <a:r>
              <a:rPr lang="zh-CN" altLang="en-US" sz="1530" kern="0" dirty="0" smtClean="0">
                <a:solidFill>
                  <a:srgbClr val="000000"/>
                </a:solidFill>
                <a:latin typeface="Times New Roman" panose="02020603050405020304" pitchFamily="65" charset="-122"/>
                <a:ea typeface="宋体" panose="02010600030101010101" pitchFamily="2" charset="-122"/>
              </a:rPr>
              <a:t>气方刚(xuè)</a:t>
            </a:r>
            <a:endParaRPr lang="zh-CN" altLang="en-US" dirty="0"/>
          </a:p>
        </p:txBody>
      </p:sp>
      <p:sp>
        <p:nvSpPr>
          <p:cNvPr id="3" name="TextBox 2"/>
          <p:cNvSpPr txBox="1"/>
          <p:nvPr/>
        </p:nvSpPr>
        <p:spPr>
          <a:xfrm>
            <a:off x="539750" y="296891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A.脐qí。B.为wéi。D.恹yān。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4.(2015浙江,1)下列词语中,加点字的注音全都正确的一项是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A.纠</a:t>
            </a:r>
            <a:r>
              <a:rPr lang="zh-CN" altLang="en-US" sz="1530" u="sng" kern="0" dirty="0" smtClean="0">
                <a:solidFill>
                  <a:srgbClr val="000000"/>
                </a:solidFill>
                <a:latin typeface="Times New Roman" panose="02020603050405020304" pitchFamily="65" charset="-122"/>
                <a:ea typeface="宋体" panose="02010600030101010101" pitchFamily="2" charset="-122"/>
              </a:rPr>
              <a:t>葛</a:t>
            </a:r>
            <a:r>
              <a:rPr lang="zh-CN" altLang="en-US" sz="1530" kern="0" dirty="0" smtClean="0">
                <a:solidFill>
                  <a:srgbClr val="000000"/>
                </a:solidFill>
                <a:latin typeface="Times New Roman" panose="02020603050405020304" pitchFamily="65" charset="-122"/>
                <a:ea typeface="宋体" panose="02010600030101010101" pitchFamily="2" charset="-122"/>
              </a:rPr>
              <a:t>(gé)　　　　　瓜</a:t>
            </a:r>
            <a:r>
              <a:rPr lang="zh-CN" altLang="en-US" sz="1530" u="sng" kern="0" dirty="0" smtClean="0">
                <a:solidFill>
                  <a:srgbClr val="000000"/>
                </a:solidFill>
                <a:latin typeface="Times New Roman" panose="02020603050405020304" pitchFamily="65" charset="-122"/>
                <a:ea typeface="宋体" panose="02010600030101010101" pitchFamily="2" charset="-122"/>
              </a:rPr>
              <a:t>蔓</a:t>
            </a:r>
            <a:r>
              <a:rPr lang="zh-CN" altLang="en-US" sz="1530" kern="0" dirty="0" smtClean="0">
                <a:solidFill>
                  <a:srgbClr val="000000"/>
                </a:solidFill>
                <a:latin typeface="Times New Roman" panose="02020603050405020304" pitchFamily="65" charset="-122"/>
                <a:ea typeface="宋体" panose="02010600030101010101" pitchFamily="2" charset="-122"/>
              </a:rPr>
              <a:t>(màn)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牛皮</a:t>
            </a:r>
            <a:r>
              <a:rPr lang="zh-CN" altLang="en-US" sz="1530" u="sng" kern="0" dirty="0" smtClean="0">
                <a:solidFill>
                  <a:srgbClr val="000000"/>
                </a:solidFill>
                <a:latin typeface="Times New Roman" panose="02020603050405020304" pitchFamily="65" charset="-122"/>
                <a:ea typeface="宋体" panose="02010600030101010101" pitchFamily="2" charset="-122"/>
              </a:rPr>
              <a:t>癣</a:t>
            </a:r>
            <a:r>
              <a:rPr lang="zh-CN" altLang="en-US" sz="1530" kern="0" dirty="0" smtClean="0">
                <a:solidFill>
                  <a:srgbClr val="000000"/>
                </a:solidFill>
                <a:latin typeface="Times New Roman" panose="02020603050405020304" pitchFamily="65" charset="-122"/>
                <a:ea typeface="宋体" panose="02010600030101010101" pitchFamily="2" charset="-122"/>
              </a:rPr>
              <a:t>(xuǎn)　    </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(wèi)虎作伥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惬</a:t>
            </a:r>
            <a:r>
              <a:rPr lang="zh-CN" altLang="en-US" sz="1530" kern="0" dirty="0" smtClean="0">
                <a:solidFill>
                  <a:srgbClr val="000000"/>
                </a:solidFill>
                <a:latin typeface="Times New Roman" panose="02020603050405020304" pitchFamily="65" charset="-122"/>
                <a:ea typeface="宋体" panose="02010600030101010101" pitchFamily="2" charset="-122"/>
              </a:rPr>
              <a:t>(qiè)意　    </a:t>
            </a:r>
            <a:r>
              <a:rPr lang="zh-CN" altLang="en-US" sz="1530" u="sng" kern="0" dirty="0" smtClean="0">
                <a:solidFill>
                  <a:srgbClr val="000000"/>
                </a:solidFill>
                <a:latin typeface="Times New Roman" panose="02020603050405020304" pitchFamily="65" charset="-122"/>
                <a:ea typeface="宋体" panose="02010600030101010101" pitchFamily="2" charset="-122"/>
              </a:rPr>
              <a:t>觊</a:t>
            </a:r>
            <a:r>
              <a:rPr lang="zh-CN" altLang="en-US" sz="1530" kern="0" dirty="0" smtClean="0">
                <a:solidFill>
                  <a:srgbClr val="000000"/>
                </a:solidFill>
                <a:latin typeface="Times New Roman" panose="02020603050405020304" pitchFamily="65" charset="-122"/>
                <a:ea typeface="宋体" panose="02010600030101010101" pitchFamily="2" charset="-122"/>
              </a:rPr>
              <a:t>(jì)觎</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蒙</a:t>
            </a:r>
            <a:r>
              <a:rPr lang="zh-CN" altLang="en-US" sz="1530" kern="0" dirty="0" smtClean="0">
                <a:solidFill>
                  <a:srgbClr val="000000"/>
                </a:solidFill>
                <a:latin typeface="Times New Roman" panose="02020603050405020304" pitchFamily="65" charset="-122"/>
                <a:ea typeface="宋体" panose="02010600030101010101" pitchFamily="2" charset="-122"/>
              </a:rPr>
              <a:t>(mēng)蒙亮　    </a:t>
            </a:r>
            <a:r>
              <a:rPr lang="zh-CN" altLang="en-US" sz="1530" u="sng" kern="0" dirty="0" smtClean="0">
                <a:solidFill>
                  <a:srgbClr val="000000"/>
                </a:solidFill>
                <a:latin typeface="Times New Roman" panose="02020603050405020304" pitchFamily="65" charset="-122"/>
                <a:ea typeface="宋体" panose="02010600030101010101" pitchFamily="2" charset="-122"/>
              </a:rPr>
              <a:t>扺</a:t>
            </a:r>
            <a:r>
              <a:rPr lang="zh-CN" altLang="en-US" sz="1530" kern="0" dirty="0" smtClean="0">
                <a:solidFill>
                  <a:srgbClr val="000000"/>
                </a:solidFill>
                <a:latin typeface="Times New Roman" panose="02020603050405020304" pitchFamily="65" charset="-122"/>
                <a:ea typeface="宋体" panose="02010600030101010101" pitchFamily="2" charset="-122"/>
              </a:rPr>
              <a:t>(zhǐ)掌而谈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谄</a:t>
            </a:r>
            <a:r>
              <a:rPr lang="zh-CN" altLang="en-US" sz="1530" kern="0" dirty="0" smtClean="0">
                <a:solidFill>
                  <a:srgbClr val="000000"/>
                </a:solidFill>
                <a:latin typeface="Times New Roman" panose="02020603050405020304" pitchFamily="65" charset="-122"/>
                <a:ea typeface="宋体" panose="02010600030101010101" pitchFamily="2" charset="-122"/>
              </a:rPr>
              <a:t>(chǎn)媚　　压</a:t>
            </a:r>
            <a:r>
              <a:rPr lang="zh-CN" altLang="en-US" sz="1530" u="sng" kern="0" dirty="0" smtClean="0">
                <a:solidFill>
                  <a:srgbClr val="000000"/>
                </a:solidFill>
                <a:latin typeface="Times New Roman" panose="02020603050405020304" pitchFamily="65" charset="-122"/>
                <a:ea typeface="宋体" panose="02010600030101010101" pitchFamily="2" charset="-122"/>
              </a:rPr>
              <a:t>轴</a:t>
            </a:r>
            <a:r>
              <a:rPr lang="zh-CN" altLang="en-US" sz="1530" kern="0" dirty="0" smtClean="0">
                <a:solidFill>
                  <a:srgbClr val="000000"/>
                </a:solidFill>
                <a:latin typeface="Times New Roman" panose="02020603050405020304" pitchFamily="65" charset="-122"/>
                <a:ea typeface="宋体" panose="02010600030101010101" pitchFamily="2" charset="-122"/>
              </a:rPr>
              <a:t>(zhóu)</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zh-CN" altLang="en-US" sz="1530" u="sng" kern="0" dirty="0" smtClean="0">
                <a:solidFill>
                  <a:srgbClr val="000000"/>
                </a:solidFill>
                <a:latin typeface="Times New Roman" panose="02020603050405020304" pitchFamily="65" charset="-122"/>
                <a:ea typeface="宋体" panose="02010600030101010101" pitchFamily="2" charset="-122"/>
              </a:rPr>
              <a:t>溜</a:t>
            </a:r>
            <a:r>
              <a:rPr lang="zh-CN" altLang="en-US" sz="1530" kern="0" dirty="0" smtClean="0">
                <a:solidFill>
                  <a:srgbClr val="000000"/>
                </a:solidFill>
                <a:latin typeface="Times New Roman" panose="02020603050405020304" pitchFamily="65" charset="-122"/>
                <a:ea typeface="宋体" panose="02010600030101010101" pitchFamily="2" charset="-122"/>
              </a:rPr>
              <a:t>(liù)烟　　间不容</a:t>
            </a:r>
            <a:r>
              <a:rPr lang="zh-CN" altLang="en-US" sz="1530" u="sng" kern="0" dirty="0" smtClean="0">
                <a:solidFill>
                  <a:srgbClr val="000000"/>
                </a:solidFill>
                <a:latin typeface="Times New Roman" panose="02020603050405020304" pitchFamily="65" charset="-122"/>
                <a:ea typeface="宋体" panose="02010600030101010101" pitchFamily="2" charset="-122"/>
              </a:rPr>
              <a:t>发</a:t>
            </a:r>
            <a:r>
              <a:rPr lang="zh-CN" altLang="en-US" sz="1530" kern="0" dirty="0" smtClean="0">
                <a:solidFill>
                  <a:srgbClr val="000000"/>
                </a:solidFill>
                <a:latin typeface="Times New Roman" panose="02020603050405020304" pitchFamily="65" charset="-122"/>
                <a:ea typeface="宋体" panose="02010600030101010101" pitchFamily="2" charset="-122"/>
              </a:rPr>
              <a:t>(fà)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D.豆</a:t>
            </a:r>
            <a:r>
              <a:rPr lang="zh-CN" altLang="en-US" sz="1530" u="sng" kern="0" dirty="0" smtClean="0">
                <a:solidFill>
                  <a:srgbClr val="000000"/>
                </a:solidFill>
                <a:latin typeface="Times New Roman" panose="02020603050405020304" pitchFamily="65" charset="-122"/>
                <a:ea typeface="宋体" panose="02010600030101010101" pitchFamily="2" charset="-122"/>
              </a:rPr>
              <a:t>豉</a:t>
            </a:r>
            <a:r>
              <a:rPr lang="zh-CN" altLang="en-US" sz="1530" kern="0" dirty="0" smtClean="0">
                <a:solidFill>
                  <a:srgbClr val="000000"/>
                </a:solidFill>
                <a:latin typeface="Times New Roman" panose="02020603050405020304" pitchFamily="65" charset="-122"/>
                <a:ea typeface="宋体" panose="02010600030101010101" pitchFamily="2" charset="-122"/>
              </a:rPr>
              <a:t>(chǐ)　    </a:t>
            </a:r>
            <a:r>
              <a:rPr lang="zh-CN" altLang="en-US" sz="1530" u="sng" kern="0" dirty="0" smtClean="0">
                <a:solidFill>
                  <a:srgbClr val="000000"/>
                </a:solidFill>
                <a:latin typeface="Times New Roman" panose="02020603050405020304" pitchFamily="65" charset="-122"/>
                <a:ea typeface="宋体" panose="02010600030101010101" pitchFamily="2" charset="-122"/>
              </a:rPr>
              <a:t>箴</a:t>
            </a:r>
            <a:r>
              <a:rPr lang="zh-CN" altLang="en-US" sz="1530" kern="0" dirty="0" smtClean="0">
                <a:solidFill>
                  <a:srgbClr val="000000"/>
                </a:solidFill>
                <a:latin typeface="Times New Roman" panose="02020603050405020304" pitchFamily="65" charset="-122"/>
                <a:ea typeface="宋体" panose="02010600030101010101" pitchFamily="2" charset="-122"/>
              </a:rPr>
              <a:t>(zhēn)言</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轧</a:t>
            </a:r>
            <a:r>
              <a:rPr lang="zh-CN" altLang="en-US" sz="1530" kern="0" dirty="0" smtClean="0">
                <a:solidFill>
                  <a:srgbClr val="000000"/>
                </a:solidFill>
                <a:latin typeface="Times New Roman" panose="02020603050405020304" pitchFamily="65" charset="-122"/>
                <a:ea typeface="宋体" panose="02010600030101010101" pitchFamily="2" charset="-122"/>
              </a:rPr>
              <a:t>(zhá)马路　　开门</a:t>
            </a:r>
            <a:r>
              <a:rPr lang="zh-CN" altLang="en-US" sz="1530" u="sng" kern="0" dirty="0" smtClean="0">
                <a:solidFill>
                  <a:srgbClr val="000000"/>
                </a:solidFill>
                <a:latin typeface="Times New Roman" panose="02020603050405020304" pitchFamily="65" charset="-122"/>
                <a:ea typeface="宋体" panose="02010600030101010101" pitchFamily="2" charset="-122"/>
              </a:rPr>
              <a:t>揖</a:t>
            </a:r>
            <a:r>
              <a:rPr lang="zh-CN" altLang="en-US" sz="1530" kern="0" dirty="0" smtClean="0">
                <a:solidFill>
                  <a:srgbClr val="000000"/>
                </a:solidFill>
                <a:latin typeface="Times New Roman" panose="02020603050405020304" pitchFamily="65" charset="-122"/>
                <a:ea typeface="宋体" panose="02010600030101010101" pitchFamily="2" charset="-122"/>
              </a:rPr>
              <a:t>(yī)盗</a:t>
            </a:r>
            <a:endParaRPr lang="zh-CN" altLang="en-US" dirty="0"/>
          </a:p>
        </p:txBody>
      </p:sp>
      <p:sp>
        <p:nvSpPr>
          <p:cNvPr id="3" name="TextBox 2"/>
          <p:cNvSpPr txBox="1"/>
          <p:nvPr/>
        </p:nvSpPr>
        <p:spPr>
          <a:xfrm>
            <a:off x="539750" y="432623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A.蔓wàn。C.轴zhòu。D.轧yà。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5.(2014浙江,1)下列词语中,加点字的注音全都正确的一项是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摭</a:t>
            </a:r>
            <a:r>
              <a:rPr lang="zh-CN" altLang="en-US" sz="1530" kern="0" dirty="0" smtClean="0">
                <a:solidFill>
                  <a:srgbClr val="000000"/>
                </a:solidFill>
                <a:latin typeface="Times New Roman" panose="02020603050405020304" pitchFamily="65" charset="-122"/>
                <a:ea typeface="宋体" panose="02010600030101010101" pitchFamily="2" charset="-122"/>
              </a:rPr>
              <a:t>(zhí)拾　　　　    </a:t>
            </a:r>
            <a:r>
              <a:rPr lang="zh-CN" altLang="en-US" sz="1530" u="sng" kern="0" dirty="0" smtClean="0">
                <a:solidFill>
                  <a:srgbClr val="000000"/>
                </a:solidFill>
                <a:latin typeface="Times New Roman" panose="02020603050405020304" pitchFamily="65" charset="-122"/>
                <a:ea typeface="宋体" panose="02010600030101010101" pitchFamily="2" charset="-122"/>
              </a:rPr>
              <a:t>哄</a:t>
            </a:r>
            <a:r>
              <a:rPr lang="zh-CN" altLang="en-US" sz="1530" kern="0" dirty="0" smtClean="0">
                <a:solidFill>
                  <a:srgbClr val="000000"/>
                </a:solidFill>
                <a:latin typeface="Times New Roman" panose="02020603050405020304" pitchFamily="65" charset="-122"/>
                <a:ea typeface="宋体" panose="02010600030101010101" pitchFamily="2" charset="-122"/>
              </a:rPr>
              <a:t>(hōng)笑</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擎</a:t>
            </a:r>
            <a:r>
              <a:rPr lang="zh-CN" altLang="en-US" sz="1530" kern="0" dirty="0" smtClean="0">
                <a:solidFill>
                  <a:srgbClr val="000000"/>
                </a:solidFill>
                <a:latin typeface="Times New Roman" panose="02020603050405020304" pitchFamily="65" charset="-122"/>
                <a:ea typeface="宋体" panose="02010600030101010101" pitchFamily="2" charset="-122"/>
              </a:rPr>
              <a:t>(qín)天柱　    </a:t>
            </a:r>
            <a:r>
              <a:rPr lang="zh-CN" altLang="en-US" sz="1530" u="sng" kern="0" dirty="0" smtClean="0">
                <a:solidFill>
                  <a:srgbClr val="000000"/>
                </a:solidFill>
                <a:latin typeface="Times New Roman" panose="02020603050405020304" pitchFamily="65" charset="-122"/>
                <a:ea typeface="宋体" panose="02010600030101010101" pitchFamily="2" charset="-122"/>
              </a:rPr>
              <a:t>钻</a:t>
            </a:r>
            <a:r>
              <a:rPr lang="zh-CN" altLang="en-US" sz="1530" kern="0" dirty="0" smtClean="0">
                <a:solidFill>
                  <a:srgbClr val="000000"/>
                </a:solidFill>
                <a:latin typeface="Times New Roman" panose="02020603050405020304" pitchFamily="65" charset="-122"/>
                <a:ea typeface="宋体" panose="02010600030101010101" pitchFamily="2" charset="-122"/>
              </a:rPr>
              <a:t>(zuān)木取火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屏</a:t>
            </a:r>
            <a:r>
              <a:rPr lang="zh-CN" altLang="en-US" sz="1530" kern="0" dirty="0" smtClean="0">
                <a:solidFill>
                  <a:srgbClr val="000000"/>
                </a:solidFill>
                <a:latin typeface="Times New Roman" panose="02020603050405020304" pitchFamily="65" charset="-122"/>
                <a:ea typeface="宋体" panose="02010600030101010101" pitchFamily="2" charset="-122"/>
              </a:rPr>
              <a:t>(bǐng)息　　包</a:t>
            </a:r>
            <a:r>
              <a:rPr lang="zh-CN" altLang="en-US" sz="1530" u="sng" kern="0" dirty="0" smtClean="0">
                <a:solidFill>
                  <a:srgbClr val="000000"/>
                </a:solidFill>
                <a:latin typeface="Times New Roman" panose="02020603050405020304" pitchFamily="65" charset="-122"/>
                <a:ea typeface="宋体" panose="02010600030101010101" pitchFamily="2" charset="-122"/>
              </a:rPr>
              <a:t>扎</a:t>
            </a:r>
            <a:r>
              <a:rPr lang="zh-CN" altLang="en-US" sz="1530" kern="0" dirty="0" smtClean="0">
                <a:solidFill>
                  <a:srgbClr val="000000"/>
                </a:solidFill>
                <a:latin typeface="Times New Roman" panose="02020603050405020304" pitchFamily="65" charset="-122"/>
                <a:ea typeface="宋体" panose="02010600030101010101" pitchFamily="2" charset="-122"/>
              </a:rPr>
              <a:t>(zhā)</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夹</a:t>
            </a:r>
            <a:r>
              <a:rPr lang="zh-CN" altLang="en-US" sz="1530" kern="0" dirty="0" smtClean="0">
                <a:solidFill>
                  <a:srgbClr val="000000"/>
                </a:solidFill>
                <a:latin typeface="Times New Roman" panose="02020603050405020304" pitchFamily="65" charset="-122"/>
                <a:ea typeface="宋体" panose="02010600030101010101" pitchFamily="2" charset="-122"/>
              </a:rPr>
              <a:t>(jiā)克衫　　言之</a:t>
            </a:r>
            <a:r>
              <a:rPr lang="zh-CN" altLang="en-US" sz="1530" u="sng" kern="0" dirty="0" smtClean="0">
                <a:solidFill>
                  <a:srgbClr val="000000"/>
                </a:solidFill>
                <a:latin typeface="Times New Roman" panose="02020603050405020304" pitchFamily="65" charset="-122"/>
                <a:ea typeface="宋体" panose="02010600030101010101" pitchFamily="2" charset="-122"/>
              </a:rPr>
              <a:t>凿</a:t>
            </a:r>
            <a:r>
              <a:rPr lang="zh-CN" altLang="en-US" sz="1530" kern="0" dirty="0" smtClean="0">
                <a:solidFill>
                  <a:srgbClr val="000000"/>
                </a:solidFill>
                <a:latin typeface="Times New Roman" panose="02020603050405020304" pitchFamily="65" charset="-122"/>
                <a:ea typeface="宋体" panose="02010600030101010101" pitchFamily="2" charset="-122"/>
              </a:rPr>
              <a:t>(záo)凿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孱</a:t>
            </a:r>
            <a:r>
              <a:rPr lang="zh-CN" altLang="en-US" sz="1530" kern="0" dirty="0" smtClean="0">
                <a:solidFill>
                  <a:srgbClr val="000000"/>
                </a:solidFill>
                <a:latin typeface="Times New Roman" panose="02020603050405020304" pitchFamily="65" charset="-122"/>
                <a:ea typeface="宋体" panose="02010600030101010101" pitchFamily="2" charset="-122"/>
              </a:rPr>
              <a:t>(càn)弱　　牌</a:t>
            </a:r>
            <a:r>
              <a:rPr lang="zh-CN" altLang="en-US" sz="1530" u="sng" kern="0" dirty="0" smtClean="0">
                <a:solidFill>
                  <a:srgbClr val="000000"/>
                </a:solidFill>
                <a:latin typeface="Times New Roman" panose="02020603050405020304" pitchFamily="65" charset="-122"/>
                <a:ea typeface="宋体" panose="02010600030101010101" pitchFamily="2" charset="-122"/>
              </a:rPr>
              <a:t>坊</a:t>
            </a:r>
            <a:r>
              <a:rPr lang="zh-CN" altLang="en-US" sz="1530" kern="0" dirty="0" smtClean="0">
                <a:solidFill>
                  <a:srgbClr val="000000"/>
                </a:solidFill>
                <a:latin typeface="Times New Roman" panose="02020603050405020304" pitchFamily="65" charset="-122"/>
                <a:ea typeface="宋体" panose="02010600030101010101" pitchFamily="2" charset="-122"/>
              </a:rPr>
              <a:t>(fāng)</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干</a:t>
            </a:r>
            <a:r>
              <a:rPr lang="zh-CN" altLang="en-US" sz="1530" kern="0" dirty="0" smtClean="0">
                <a:solidFill>
                  <a:srgbClr val="000000"/>
                </a:solidFill>
                <a:latin typeface="Times New Roman" panose="02020603050405020304" pitchFamily="65" charset="-122"/>
                <a:ea typeface="宋体" panose="02010600030101010101" pitchFamily="2" charset="-122"/>
              </a:rPr>
              <a:t>(gàn)细胞　    </a:t>
            </a:r>
            <a:r>
              <a:rPr lang="zh-CN" altLang="en-US" sz="1530" u="sng" kern="0" dirty="0" smtClean="0">
                <a:solidFill>
                  <a:srgbClr val="000000"/>
                </a:solidFill>
                <a:latin typeface="Times New Roman" panose="02020603050405020304" pitchFamily="65" charset="-122"/>
                <a:ea typeface="宋体" panose="02010600030101010101" pitchFamily="2" charset="-122"/>
              </a:rPr>
              <a:t>铩</a:t>
            </a:r>
            <a:r>
              <a:rPr lang="zh-CN" altLang="en-US" sz="1530" kern="0" dirty="0" smtClean="0">
                <a:solidFill>
                  <a:srgbClr val="000000"/>
                </a:solidFill>
                <a:latin typeface="Times New Roman" panose="02020603050405020304" pitchFamily="65" charset="-122"/>
                <a:ea typeface="宋体" panose="02010600030101010101" pitchFamily="2" charset="-122"/>
              </a:rPr>
              <a:t>(shā)羽而归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D.吟</a:t>
            </a:r>
            <a:r>
              <a:rPr lang="zh-CN" altLang="en-US" sz="1530" u="sng" kern="0" dirty="0" smtClean="0">
                <a:solidFill>
                  <a:srgbClr val="000000"/>
                </a:solidFill>
                <a:latin typeface="Times New Roman" panose="02020603050405020304" pitchFamily="65" charset="-122"/>
                <a:ea typeface="宋体" panose="02010600030101010101" pitchFamily="2" charset="-122"/>
              </a:rPr>
              <a:t>哦</a:t>
            </a:r>
            <a:r>
              <a:rPr lang="zh-CN" altLang="en-US" sz="1530" kern="0" dirty="0" smtClean="0">
                <a:solidFill>
                  <a:srgbClr val="000000"/>
                </a:solidFill>
                <a:latin typeface="Times New Roman" panose="02020603050405020304" pitchFamily="65" charset="-122"/>
                <a:ea typeface="宋体" panose="02010600030101010101" pitchFamily="2" charset="-122"/>
              </a:rPr>
              <a:t>(é)　    </a:t>
            </a:r>
            <a:r>
              <a:rPr lang="zh-CN" altLang="en-US" sz="1530" u="sng" kern="0" dirty="0" smtClean="0">
                <a:solidFill>
                  <a:srgbClr val="000000"/>
                </a:solidFill>
                <a:latin typeface="Times New Roman" panose="02020603050405020304" pitchFamily="65" charset="-122"/>
                <a:ea typeface="宋体" panose="02010600030101010101" pitchFamily="2" charset="-122"/>
              </a:rPr>
              <a:t>皲</a:t>
            </a:r>
            <a:r>
              <a:rPr lang="zh-CN" altLang="en-US" sz="1530" kern="0" dirty="0" smtClean="0">
                <a:solidFill>
                  <a:srgbClr val="000000"/>
                </a:solidFill>
                <a:latin typeface="Times New Roman" panose="02020603050405020304" pitchFamily="65" charset="-122"/>
                <a:ea typeface="宋体" panose="02010600030101010101" pitchFamily="2" charset="-122"/>
              </a:rPr>
              <a:t>(jūn)裂</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胳</a:t>
            </a:r>
            <a:r>
              <a:rPr lang="zh-CN" altLang="en-US" sz="1530" kern="0" dirty="0" smtClean="0">
                <a:solidFill>
                  <a:srgbClr val="000000"/>
                </a:solidFill>
                <a:latin typeface="Times New Roman" panose="02020603050405020304" pitchFamily="65" charset="-122"/>
                <a:ea typeface="宋体" panose="02010600030101010101" pitchFamily="2" charset="-122"/>
              </a:rPr>
              <a:t>(gā)肢窝　    </a:t>
            </a:r>
            <a:r>
              <a:rPr lang="zh-CN" altLang="en-US" sz="1530" u="sng" kern="0" dirty="0" smtClean="0">
                <a:solidFill>
                  <a:srgbClr val="000000"/>
                </a:solidFill>
                <a:latin typeface="Times New Roman" panose="02020603050405020304" pitchFamily="65" charset="-122"/>
                <a:ea typeface="宋体" panose="02010600030101010101" pitchFamily="2" charset="-122"/>
              </a:rPr>
              <a:t>蜚</a:t>
            </a:r>
            <a:r>
              <a:rPr lang="zh-CN" altLang="en-US" sz="1530" kern="0" dirty="0" smtClean="0">
                <a:solidFill>
                  <a:srgbClr val="000000"/>
                </a:solidFill>
                <a:latin typeface="Times New Roman" panose="02020603050405020304" pitchFamily="65" charset="-122"/>
                <a:ea typeface="宋体" panose="02010600030101010101" pitchFamily="2" charset="-122"/>
              </a:rPr>
              <a:t>(fēi)声中外</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A.擎qíng。B.扎zā。C.孱chán。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433422"/>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1.(2018天津,1)阅读下面一段文字,回答问题。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转过山角,</a:t>
            </a:r>
            <a:r>
              <a:rPr lang="zh-CN" altLang="en-US" sz="1530" u="sng" kern="0" dirty="0" smtClean="0">
                <a:solidFill>
                  <a:srgbClr val="000000"/>
                </a:solidFill>
                <a:latin typeface="Times New Roman" panose="02020603050405020304" pitchFamily="65" charset="-122"/>
                <a:ea typeface="宋体" panose="02010600030101010101" pitchFamily="2" charset="-122"/>
              </a:rPr>
              <a:t>悄</a:t>
            </a:r>
            <a:r>
              <a:rPr lang="zh-CN" altLang="en-US" sz="1530" kern="0" dirty="0" smtClean="0">
                <a:solidFill>
                  <a:srgbClr val="000000"/>
                </a:solidFill>
                <a:latin typeface="Times New Roman" panose="02020603050405020304" pitchFamily="65" charset="-122"/>
                <a:ea typeface="宋体" panose="02010600030101010101" pitchFamily="2" charset="-122"/>
              </a:rPr>
              <a:t>无声息地盘</a:t>
            </a:r>
            <a:r>
              <a:rPr lang="zh-CN" altLang="en-US" sz="1530" u="sng" kern="0" dirty="0" smtClean="0">
                <a:solidFill>
                  <a:srgbClr val="000000"/>
                </a:solidFill>
                <a:latin typeface="Times New Roman" panose="02020603050405020304" pitchFamily="65" charset="-122"/>
                <a:ea typeface="宋体" panose="02010600030101010101" pitchFamily="2" charset="-122"/>
              </a:rPr>
              <a:t>垣</a:t>
            </a:r>
            <a:r>
              <a:rPr lang="zh-CN" altLang="en-US" sz="1530" kern="0" dirty="0" smtClean="0">
                <a:solidFill>
                  <a:srgbClr val="000000"/>
                </a:solidFill>
                <a:latin typeface="Times New Roman" panose="02020603050405020304" pitchFamily="65" charset="-122"/>
                <a:ea typeface="宋体" panose="02010600030101010101" pitchFamily="2" charset="-122"/>
              </a:rPr>
              <a:t>着一段古潭般幽邃的河湾。一片暗绿扑上眉睫,浑身一阵清凉。溪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水到这里更加澄</a:t>
            </a:r>
            <a:r>
              <a:rPr lang="zh-CN" altLang="en-US" sz="1530" u="sng" kern="0" dirty="0" smtClean="0">
                <a:solidFill>
                  <a:srgbClr val="000000"/>
                </a:solidFill>
                <a:latin typeface="Times New Roman" panose="02020603050405020304" pitchFamily="65" charset="-122"/>
                <a:ea typeface="宋体" panose="02010600030101010101" pitchFamily="2" charset="-122"/>
              </a:rPr>
              <a:t>澈</a:t>
            </a:r>
            <a:r>
              <a:rPr lang="zh-CN" altLang="en-US" sz="1530" kern="0" dirty="0" smtClean="0">
                <a:solidFill>
                  <a:srgbClr val="000000"/>
                </a:solidFill>
                <a:latin typeface="Times New Roman" panose="02020603050405020304" pitchFamily="65" charset="-122"/>
                <a:ea typeface="宋体" panose="02010600030101010101" pitchFamily="2" charset="-122"/>
              </a:rPr>
              <a:t>,像一汪流动的绿玻璃。夹岸竹树环合,上面是翠盖</a:t>
            </a:r>
            <a:r>
              <a:rPr lang="zh-CN" altLang="en-US" sz="1530" u="sng" kern="0" dirty="0" smtClean="0">
                <a:solidFill>
                  <a:srgbClr val="000000"/>
                </a:solidFill>
                <a:latin typeface="Times New Roman" panose="02020603050405020304" pitchFamily="65" charset="-122"/>
                <a:ea typeface="宋体" panose="02010600030101010101" pitchFamily="2" charset="-122"/>
              </a:rPr>
              <a:t>蓊</a:t>
            </a:r>
            <a:r>
              <a:rPr lang="zh-CN" altLang="en-US" sz="1530" kern="0" dirty="0" smtClean="0">
                <a:solidFill>
                  <a:srgbClr val="000000"/>
                </a:solidFill>
                <a:latin typeface="Times New Roman" panose="02020603050405020304" pitchFamily="65" charset="-122"/>
                <a:ea typeface="宋体" panose="02010600030101010101" pitchFamily="2" charset="-122"/>
              </a:rPr>
              <a:t>郁,中间的</a:t>
            </a:r>
            <a:r>
              <a:rPr lang="zh-CN" altLang="en-US" sz="1530" u="sng" kern="0" dirty="0" smtClean="0">
                <a:solidFill>
                  <a:srgbClr val="000000"/>
                </a:solidFill>
                <a:latin typeface="Times New Roman" panose="02020603050405020304" pitchFamily="65" charset="-122"/>
                <a:ea typeface="宋体" panose="02010600030101010101" pitchFamily="2" charset="-122"/>
              </a:rPr>
              <a:t>虬</a:t>
            </a:r>
            <a:r>
              <a:rPr lang="zh-CN" altLang="en-US" sz="1530" kern="0" dirty="0" smtClean="0">
                <a:solidFill>
                  <a:srgbClr val="000000"/>
                </a:solidFill>
                <a:latin typeface="Times New Roman" panose="02020603050405020304" pitchFamily="65" charset="-122"/>
                <a:ea typeface="宋体" panose="02010600030101010101" pitchFamily="2" charset="-122"/>
              </a:rPr>
              <a:t>藤柔</a:t>
            </a:r>
            <a:r>
              <a:rPr lang="zh-CN" altLang="en-US" sz="1530" u="sng" kern="0" dirty="0" smtClean="0">
                <a:solidFill>
                  <a:srgbClr val="000000"/>
                </a:solidFill>
                <a:latin typeface="Times New Roman" panose="02020603050405020304" pitchFamily="65" charset="-122"/>
                <a:ea typeface="宋体" panose="02010600030101010101" pitchFamily="2" charset="-122"/>
              </a:rPr>
              <a:t>曼</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纠挽披</a:t>
            </a:r>
            <a:r>
              <a:rPr lang="zh-CN" altLang="en-US" sz="1530" u="sng" kern="0" dirty="0" smtClean="0">
                <a:solidFill>
                  <a:srgbClr val="000000"/>
                </a:solidFill>
                <a:latin typeface="Times New Roman" panose="02020603050405020304" pitchFamily="65" charset="-122"/>
                <a:ea typeface="宋体" panose="02010600030101010101" pitchFamily="2" charset="-122"/>
              </a:rPr>
              <a:t>拂</a:t>
            </a:r>
            <a:r>
              <a:rPr lang="zh-CN" altLang="en-US" sz="1530" kern="0" dirty="0" smtClean="0">
                <a:solidFill>
                  <a:srgbClr val="000000"/>
                </a:solidFill>
                <a:latin typeface="Times New Roman" panose="02020603050405020304" pitchFamily="65" charset="-122"/>
                <a:ea typeface="宋体" panose="02010600030101010101" pitchFamily="2" charset="-122"/>
              </a:rPr>
              <a:t>。只有两头逆射出来的波光云影,参</a:t>
            </a:r>
            <a:r>
              <a:rPr lang="zh-CN" altLang="en-US" sz="1530" u="sng" kern="0" dirty="0" smtClean="0">
                <a:solidFill>
                  <a:srgbClr val="000000"/>
                </a:solidFill>
                <a:latin typeface="Times New Roman" panose="02020603050405020304" pitchFamily="65" charset="-122"/>
                <a:ea typeface="宋体" panose="02010600030101010101" pitchFamily="2" charset="-122"/>
              </a:rPr>
              <a:t>差</a:t>
            </a:r>
            <a:r>
              <a:rPr lang="zh-CN" altLang="en-US" sz="1530" kern="0" dirty="0" smtClean="0">
                <a:solidFill>
                  <a:srgbClr val="000000"/>
                </a:solidFill>
                <a:latin typeface="Times New Roman" panose="02020603050405020304" pitchFamily="65" charset="-122"/>
                <a:ea typeface="宋体" panose="02010600030101010101" pitchFamily="2" charset="-122"/>
              </a:rPr>
              <a:t>画出流水的蜿蜒来。一棵倔</a:t>
            </a:r>
            <a:r>
              <a:rPr lang="zh-CN" altLang="en-US" sz="1530" u="sng" kern="0" dirty="0" smtClean="0">
                <a:solidFill>
                  <a:srgbClr val="000000"/>
                </a:solidFill>
                <a:latin typeface="Times New Roman" panose="02020603050405020304" pitchFamily="65" charset="-122"/>
                <a:ea typeface="宋体" panose="02010600030101010101" pitchFamily="2" charset="-122"/>
              </a:rPr>
              <a:t>拗</a:t>
            </a:r>
            <a:r>
              <a:rPr lang="zh-CN" altLang="en-US" sz="1530" kern="0" dirty="0" smtClean="0">
                <a:solidFill>
                  <a:srgbClr val="000000"/>
                </a:solidFill>
                <a:latin typeface="Times New Roman" panose="02020603050405020304" pitchFamily="65" charset="-122"/>
                <a:ea typeface="宋体" panose="02010600030101010101" pitchFamily="2" charset="-122"/>
              </a:rPr>
              <a:t>的老柳树,</a:t>
            </a:r>
            <a:r>
              <a:rPr lang="zh-CN" altLang="en-US" sz="1530" u="sng" kern="0" dirty="0" smtClean="0">
                <a:solidFill>
                  <a:srgbClr val="000000"/>
                </a:solidFill>
                <a:latin typeface="Times New Roman" panose="02020603050405020304" pitchFamily="65" charset="-122"/>
                <a:ea typeface="宋体" panose="02010600030101010101" pitchFamily="2" charset="-122"/>
              </a:rPr>
              <a:t>偃</a:t>
            </a:r>
            <a:r>
              <a:rPr lang="zh-CN" altLang="en-US" sz="1530" kern="0" dirty="0" smtClean="0">
                <a:solidFill>
                  <a:srgbClr val="000000"/>
                </a:solidFill>
                <a:latin typeface="Times New Roman" panose="02020603050405020304" pitchFamily="65" charset="-122"/>
                <a:ea typeface="宋体" panose="02010600030101010101" pitchFamily="2" charset="-122"/>
              </a:rPr>
              <a:t>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在河面,稀疏的枝叶梢头,</a:t>
            </a:r>
            <a:r>
              <a:rPr lang="zh-CN" altLang="en-US" sz="1530" u="sng" kern="0" dirty="0" smtClean="0">
                <a:solidFill>
                  <a:srgbClr val="000000"/>
                </a:solidFill>
                <a:latin typeface="Times New Roman" panose="02020603050405020304" pitchFamily="65" charset="-122"/>
                <a:ea typeface="宋体" panose="02010600030101010101" pitchFamily="2" charset="-122"/>
              </a:rPr>
              <a:t>兀</a:t>
            </a:r>
            <a:r>
              <a:rPr lang="zh-CN" altLang="en-US" sz="1530" kern="0" dirty="0" smtClean="0">
                <a:solidFill>
                  <a:srgbClr val="000000"/>
                </a:solidFill>
                <a:latin typeface="Times New Roman" panose="02020603050405020304" pitchFamily="65" charset="-122"/>
                <a:ea typeface="宋体" panose="02010600030101010101" pitchFamily="2" charset="-122"/>
              </a:rPr>
              <a:t>立着一只鹭鸶,侧头</a:t>
            </a:r>
            <a:r>
              <a:rPr lang="zh-CN" altLang="en-US" sz="1530" u="sng" kern="0" dirty="0" smtClean="0">
                <a:solidFill>
                  <a:srgbClr val="000000"/>
                </a:solidFill>
                <a:latin typeface="Times New Roman" panose="02020603050405020304" pitchFamily="65" charset="-122"/>
                <a:ea typeface="宋体" panose="02010600030101010101" pitchFamily="2" charset="-122"/>
              </a:rPr>
              <a:t>睥</a:t>
            </a:r>
            <a:r>
              <a:rPr lang="zh-CN" altLang="en-US" sz="1530" kern="0" dirty="0" smtClean="0">
                <a:solidFill>
                  <a:srgbClr val="000000"/>
                </a:solidFill>
                <a:latin typeface="Times New Roman" panose="02020603050405020304" pitchFamily="65" charset="-122"/>
                <a:ea typeface="宋体" panose="02010600030101010101" pitchFamily="2" charset="-122"/>
              </a:rPr>
              <a:t>睨着岸边的林子。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文中加点字的字音和字形,全都正确的一组是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悄</a:t>
            </a:r>
            <a:r>
              <a:rPr lang="zh-CN" altLang="en-US" sz="1530" kern="0" dirty="0" smtClean="0">
                <a:solidFill>
                  <a:srgbClr val="000000"/>
                </a:solidFill>
                <a:latin typeface="Times New Roman" panose="02020603050405020304" pitchFamily="65" charset="-122"/>
                <a:ea typeface="宋体" panose="02010600030101010101" pitchFamily="2" charset="-122"/>
              </a:rPr>
              <a:t>(qiāo)无声息　　　盘</a:t>
            </a:r>
            <a:r>
              <a:rPr lang="zh-CN" altLang="en-US" sz="1530" u="sng" kern="0" dirty="0" smtClean="0">
                <a:solidFill>
                  <a:srgbClr val="000000"/>
                </a:solidFill>
                <a:latin typeface="Times New Roman" panose="02020603050405020304" pitchFamily="65" charset="-122"/>
                <a:ea typeface="宋体" panose="02010600030101010101" pitchFamily="2" charset="-122"/>
              </a:rPr>
              <a:t>垣</a:t>
            </a:r>
            <a:r>
              <a:rPr lang="zh-CN" altLang="en-US" sz="1530" kern="0" dirty="0" smtClean="0">
                <a:solidFill>
                  <a:srgbClr val="000000"/>
                </a:solidFill>
                <a:latin typeface="Times New Roman" panose="02020603050405020304" pitchFamily="65" charset="-122"/>
                <a:ea typeface="宋体" panose="02010600030101010101" pitchFamily="2" charset="-122"/>
              </a:rPr>
              <a:t>(huán)　　　澄</a:t>
            </a:r>
            <a:r>
              <a:rPr lang="zh-CN" altLang="en-US" sz="1530" u="sng" kern="0" dirty="0" smtClean="0">
                <a:solidFill>
                  <a:srgbClr val="000000"/>
                </a:solidFill>
                <a:latin typeface="Times New Roman" panose="02020603050405020304" pitchFamily="65" charset="-122"/>
                <a:ea typeface="宋体" panose="02010600030101010101" pitchFamily="2" charset="-122"/>
              </a:rPr>
              <a:t>澈</a:t>
            </a:r>
            <a:r>
              <a:rPr lang="zh-CN" altLang="en-US" sz="1530" kern="0" dirty="0" smtClean="0">
                <a:solidFill>
                  <a:srgbClr val="000000"/>
                </a:solidFill>
                <a:latin typeface="Times New Roman" panose="02020603050405020304" pitchFamily="65" charset="-122"/>
                <a:ea typeface="宋体" panose="02010600030101010101" pitchFamily="2" charset="-122"/>
              </a:rPr>
              <a:t>(chè)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蓊</a:t>
            </a:r>
            <a:r>
              <a:rPr lang="zh-CN" altLang="en-US" sz="1530" kern="0" dirty="0" smtClean="0">
                <a:solidFill>
                  <a:srgbClr val="000000"/>
                </a:solidFill>
                <a:latin typeface="Times New Roman" panose="02020603050405020304" pitchFamily="65" charset="-122"/>
                <a:ea typeface="宋体" panose="02010600030101010101" pitchFamily="2" charset="-122"/>
              </a:rPr>
              <a:t>(wēng)郁　    </a:t>
            </a:r>
            <a:r>
              <a:rPr lang="zh-CN" altLang="en-US" sz="1530" u="sng" kern="0" dirty="0" smtClean="0">
                <a:solidFill>
                  <a:srgbClr val="000000"/>
                </a:solidFill>
                <a:latin typeface="Times New Roman" panose="02020603050405020304" pitchFamily="65" charset="-122"/>
                <a:ea typeface="宋体" panose="02010600030101010101" pitchFamily="2" charset="-122"/>
              </a:rPr>
              <a:t>虬</a:t>
            </a:r>
            <a:r>
              <a:rPr lang="zh-CN" altLang="en-US" sz="1530" kern="0" dirty="0" smtClean="0">
                <a:solidFill>
                  <a:srgbClr val="000000"/>
                </a:solidFill>
                <a:latin typeface="Times New Roman" panose="02020603050405020304" pitchFamily="65" charset="-122"/>
                <a:ea typeface="宋体" panose="02010600030101010101" pitchFamily="2" charset="-122"/>
              </a:rPr>
              <a:t>(qiú)藤　　柔</a:t>
            </a:r>
            <a:r>
              <a:rPr lang="zh-CN" altLang="en-US" sz="1530" u="sng" kern="0" dirty="0" smtClean="0">
                <a:solidFill>
                  <a:srgbClr val="000000"/>
                </a:solidFill>
                <a:latin typeface="Times New Roman" panose="02020603050405020304" pitchFamily="65" charset="-122"/>
                <a:ea typeface="宋体" panose="02010600030101010101" pitchFamily="2" charset="-122"/>
              </a:rPr>
              <a:t>曼</a:t>
            </a:r>
            <a:r>
              <a:rPr lang="zh-CN" altLang="en-US" sz="1530" kern="0" dirty="0" smtClean="0">
                <a:solidFill>
                  <a:srgbClr val="000000"/>
                </a:solidFill>
                <a:latin typeface="Times New Roman" panose="02020603050405020304" pitchFamily="65" charset="-122"/>
                <a:ea typeface="宋体" panose="02010600030101010101" pitchFamily="2" charset="-122"/>
              </a:rPr>
              <a:t>(màn)</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C.披</a:t>
            </a:r>
            <a:r>
              <a:rPr lang="zh-CN" altLang="en-US" sz="1530" u="sng" kern="0" dirty="0" smtClean="0">
                <a:solidFill>
                  <a:srgbClr val="000000"/>
                </a:solidFill>
                <a:latin typeface="Times New Roman" panose="02020603050405020304" pitchFamily="65" charset="-122"/>
                <a:ea typeface="宋体" panose="02010600030101010101" pitchFamily="2" charset="-122"/>
              </a:rPr>
              <a:t>拂</a:t>
            </a:r>
            <a:r>
              <a:rPr lang="zh-CN" altLang="en-US" sz="1530" kern="0" dirty="0" smtClean="0">
                <a:solidFill>
                  <a:srgbClr val="000000"/>
                </a:solidFill>
                <a:latin typeface="Times New Roman" panose="02020603050405020304" pitchFamily="65" charset="-122"/>
                <a:ea typeface="宋体" panose="02010600030101010101" pitchFamily="2" charset="-122"/>
              </a:rPr>
              <a:t>(fú)　　参</a:t>
            </a:r>
            <a:r>
              <a:rPr lang="zh-CN" altLang="en-US" sz="1530" u="sng" kern="0" dirty="0" smtClean="0">
                <a:solidFill>
                  <a:srgbClr val="000000"/>
                </a:solidFill>
                <a:latin typeface="Times New Roman" panose="02020603050405020304" pitchFamily="65" charset="-122"/>
                <a:ea typeface="宋体" panose="02010600030101010101" pitchFamily="2" charset="-122"/>
              </a:rPr>
              <a:t>差</a:t>
            </a:r>
            <a:r>
              <a:rPr lang="zh-CN" altLang="en-US" sz="1530" kern="0" dirty="0" smtClean="0">
                <a:solidFill>
                  <a:srgbClr val="000000"/>
                </a:solidFill>
                <a:latin typeface="Times New Roman" panose="02020603050405020304" pitchFamily="65" charset="-122"/>
                <a:ea typeface="宋体" panose="02010600030101010101" pitchFamily="2" charset="-122"/>
              </a:rPr>
              <a:t>(cī)　　倔</a:t>
            </a:r>
            <a:r>
              <a:rPr lang="zh-CN" altLang="en-US" sz="1530" u="sng" kern="0" dirty="0" smtClean="0">
                <a:solidFill>
                  <a:srgbClr val="000000"/>
                </a:solidFill>
                <a:latin typeface="Times New Roman" panose="02020603050405020304" pitchFamily="65" charset="-122"/>
                <a:ea typeface="宋体" panose="02010600030101010101" pitchFamily="2" charset="-122"/>
              </a:rPr>
              <a:t>拗</a:t>
            </a:r>
            <a:r>
              <a:rPr lang="zh-CN" altLang="en-US" sz="1530" kern="0" dirty="0" smtClean="0">
                <a:solidFill>
                  <a:srgbClr val="000000"/>
                </a:solidFill>
                <a:latin typeface="Times New Roman" panose="02020603050405020304" pitchFamily="65" charset="-122"/>
                <a:ea typeface="宋体" panose="02010600030101010101" pitchFamily="2" charset="-122"/>
              </a:rPr>
              <a:t>(ào)</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偃</a:t>
            </a:r>
            <a:r>
              <a:rPr lang="zh-CN" altLang="en-US" sz="1530" kern="0" dirty="0" smtClean="0">
                <a:solidFill>
                  <a:srgbClr val="000000"/>
                </a:solidFill>
                <a:latin typeface="Times New Roman" panose="02020603050405020304" pitchFamily="65" charset="-122"/>
                <a:ea typeface="宋体" panose="02010600030101010101" pitchFamily="2" charset="-122"/>
              </a:rPr>
              <a:t>(yǎn)卧　    </a:t>
            </a:r>
            <a:r>
              <a:rPr lang="zh-CN" altLang="en-US" sz="1530" u="sng" kern="0" dirty="0" smtClean="0">
                <a:solidFill>
                  <a:srgbClr val="000000"/>
                </a:solidFill>
                <a:latin typeface="Times New Roman" panose="02020603050405020304" pitchFamily="65" charset="-122"/>
                <a:ea typeface="宋体" panose="02010600030101010101" pitchFamily="2" charset="-122"/>
              </a:rPr>
              <a:t>兀</a:t>
            </a:r>
            <a:r>
              <a:rPr lang="zh-CN" altLang="en-US" sz="1530" kern="0" dirty="0" smtClean="0">
                <a:solidFill>
                  <a:srgbClr val="000000"/>
                </a:solidFill>
                <a:latin typeface="Times New Roman" panose="02020603050405020304" pitchFamily="65" charset="-122"/>
                <a:ea typeface="宋体" panose="02010600030101010101" pitchFamily="2" charset="-122"/>
              </a:rPr>
              <a:t>(wù)立　    </a:t>
            </a:r>
            <a:r>
              <a:rPr lang="zh-CN" altLang="en-US" sz="1530" u="sng" kern="0" dirty="0" smtClean="0">
                <a:solidFill>
                  <a:srgbClr val="000000"/>
                </a:solidFill>
                <a:latin typeface="Times New Roman" panose="02020603050405020304" pitchFamily="65" charset="-122"/>
                <a:ea typeface="宋体" panose="02010600030101010101" pitchFamily="2" charset="-122"/>
              </a:rPr>
              <a:t>睥</a:t>
            </a:r>
            <a:r>
              <a:rPr lang="zh-CN" altLang="en-US" sz="1530" kern="0" dirty="0" smtClean="0">
                <a:solidFill>
                  <a:srgbClr val="000000"/>
                </a:solidFill>
                <a:latin typeface="Times New Roman" panose="02020603050405020304" pitchFamily="65" charset="-122"/>
                <a:ea typeface="宋体" panose="02010600030101010101" pitchFamily="2" charset="-122"/>
              </a:rPr>
              <a:t>(pì)睨</a:t>
            </a:r>
            <a:endParaRPr lang="zh-CN" altLang="en-US" dirty="0"/>
          </a:p>
        </p:txBody>
      </p:sp>
      <p:sp>
        <p:nvSpPr>
          <p:cNvPr id="3" name="TextBox 11"/>
          <p:cNvSpPr txBox="1"/>
          <p:nvPr/>
        </p:nvSpPr>
        <p:spPr>
          <a:xfrm>
            <a:off x="2500298" y="848501"/>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
        <p:nvSpPr>
          <p:cNvPr id="4" name="TextBox 2"/>
          <p:cNvSpPr txBox="1"/>
          <p:nvPr/>
        </p:nvSpPr>
        <p:spPr>
          <a:xfrm>
            <a:off x="539750" y="499190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本题考查识记字音、字形的能力。A.悄qiǎo;垣→桓。B.蓊wěng。C.拗niù。</a:t>
            </a:r>
            <a:endParaRPr lang="zh-CN" altLang="en-US" dirty="0"/>
          </a:p>
        </p:txBody>
      </p:sp>
      <p:sp>
        <p:nvSpPr>
          <p:cNvPr id="5" name="TextBox 2"/>
          <p:cNvSpPr txBox="1"/>
          <p:nvPr/>
        </p:nvSpPr>
        <p:spPr>
          <a:xfrm>
            <a:off x="500034" y="532965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辨析字音、字形“4方法”:①以音辨形。②以形辨形,如“拌脚石”,“拌”是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“搅和”的意思,而“绊”是“挡住或缠住”的意思,故应为“绊脚石”。③以义辨形。如“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chuān流不息”意思是“(行人、车马等)像水流一样连续不断”,故应为“川流不息”。④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依结构辨形。如“兴高cǎi烈”为并列词组,“兴”“cǎi”对应,故应为“兴高采烈”。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2.(2017天津,1)下列词语中加点字的字音和字形,全都正确的一组是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A.追</a:t>
            </a:r>
            <a:r>
              <a:rPr lang="zh-CN" altLang="en-US" sz="1530" u="sng" kern="0" dirty="0" smtClean="0">
                <a:solidFill>
                  <a:srgbClr val="000000"/>
                </a:solidFill>
                <a:latin typeface="Times New Roman" panose="02020603050405020304" pitchFamily="65" charset="-122"/>
                <a:ea typeface="宋体" panose="02010600030101010101" pitchFamily="2" charset="-122"/>
              </a:rPr>
              <a:t>溯</a:t>
            </a:r>
            <a:r>
              <a:rPr lang="zh-CN" altLang="en-US" sz="1530" kern="0" dirty="0" smtClean="0">
                <a:solidFill>
                  <a:srgbClr val="000000"/>
                </a:solidFill>
                <a:latin typeface="Times New Roman" panose="02020603050405020304" pitchFamily="65" charset="-122"/>
                <a:ea typeface="宋体" panose="02010600030101010101" pitchFamily="2" charset="-122"/>
              </a:rPr>
              <a:t>(sù)　　　    </a:t>
            </a:r>
            <a:r>
              <a:rPr lang="zh-CN" altLang="en-US" sz="1530" u="sng" kern="0" dirty="0" smtClean="0">
                <a:solidFill>
                  <a:srgbClr val="000000"/>
                </a:solidFill>
                <a:latin typeface="Times New Roman" panose="02020603050405020304" pitchFamily="65" charset="-122"/>
                <a:ea typeface="宋体" panose="02010600030101010101" pitchFamily="2" charset="-122"/>
              </a:rPr>
              <a:t>隽</a:t>
            </a:r>
            <a:r>
              <a:rPr lang="zh-CN" altLang="en-US" sz="1530" kern="0" dirty="0" smtClean="0">
                <a:solidFill>
                  <a:srgbClr val="000000"/>
                </a:solidFill>
                <a:latin typeface="Times New Roman" panose="02020603050405020304" pitchFamily="65" charset="-122"/>
                <a:ea typeface="宋体" panose="02010600030101010101" pitchFamily="2" charset="-122"/>
              </a:rPr>
              <a:t>(jùn)永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忙不</a:t>
            </a: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(dié)　　返</a:t>
            </a:r>
            <a:r>
              <a:rPr lang="zh-CN" altLang="en-US" sz="1530" u="sng" kern="0" dirty="0" smtClean="0">
                <a:solidFill>
                  <a:srgbClr val="000000"/>
                </a:solidFill>
                <a:latin typeface="Times New Roman" panose="02020603050405020304" pitchFamily="65" charset="-122"/>
                <a:ea typeface="宋体" panose="02010600030101010101" pitchFamily="2" charset="-122"/>
              </a:rPr>
              <a:t>璞</a:t>
            </a:r>
            <a:r>
              <a:rPr lang="zh-CN" altLang="en-US" sz="1530" kern="0" dirty="0" smtClean="0">
                <a:solidFill>
                  <a:srgbClr val="000000"/>
                </a:solidFill>
                <a:latin typeface="Times New Roman" panose="02020603050405020304" pitchFamily="65" charset="-122"/>
                <a:ea typeface="宋体" panose="02010600030101010101" pitchFamily="2" charset="-122"/>
              </a:rPr>
              <a:t>(pú)归真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B.信</a:t>
            </a:r>
            <a:r>
              <a:rPr lang="zh-CN" altLang="en-US" sz="1530" u="sng" kern="0" dirty="0" smtClean="0">
                <a:solidFill>
                  <a:srgbClr val="000000"/>
                </a:solidFill>
                <a:latin typeface="Times New Roman" panose="02020603050405020304" pitchFamily="65" charset="-122"/>
                <a:ea typeface="宋体" panose="02010600030101010101" pitchFamily="2" charset="-122"/>
              </a:rPr>
              <a:t>笺</a:t>
            </a:r>
            <a:r>
              <a:rPr lang="zh-CN" altLang="en-US" sz="1530" kern="0" dirty="0" smtClean="0">
                <a:solidFill>
                  <a:srgbClr val="000000"/>
                </a:solidFill>
                <a:latin typeface="Times New Roman" panose="02020603050405020304" pitchFamily="65" charset="-122"/>
                <a:ea typeface="宋体" panose="02010600030101010101" pitchFamily="2" charset="-122"/>
              </a:rPr>
              <a:t>(qiān)　　洗</a:t>
            </a:r>
            <a:r>
              <a:rPr lang="zh-CN" altLang="en-US" sz="1530" u="sng" kern="0" dirty="0" smtClean="0">
                <a:solidFill>
                  <a:srgbClr val="000000"/>
                </a:solidFill>
                <a:latin typeface="Times New Roman" panose="02020603050405020304" pitchFamily="65" charset="-122"/>
                <a:ea typeface="宋体" panose="02010600030101010101" pitchFamily="2" charset="-122"/>
              </a:rPr>
              <a:t>漱</a:t>
            </a:r>
            <a:r>
              <a:rPr lang="zh-CN" altLang="en-US" sz="1530" kern="0" dirty="0" smtClean="0">
                <a:solidFill>
                  <a:srgbClr val="000000"/>
                </a:solidFill>
                <a:latin typeface="Times New Roman" panose="02020603050405020304" pitchFamily="65" charset="-122"/>
                <a:ea typeface="宋体" panose="02010600030101010101" pitchFamily="2" charset="-122"/>
              </a:rPr>
              <a:t>(shù)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zh-CN" altLang="en-US" sz="1530" u="sng" kern="0" dirty="0" smtClean="0">
                <a:solidFill>
                  <a:srgbClr val="000000"/>
                </a:solidFill>
                <a:latin typeface="Times New Roman" panose="02020603050405020304" pitchFamily="65" charset="-122"/>
                <a:ea typeface="宋体" panose="02010600030101010101" pitchFamily="2" charset="-122"/>
              </a:rPr>
              <a:t>遛</a:t>
            </a:r>
            <a:r>
              <a:rPr lang="zh-CN" altLang="en-US" sz="1530" kern="0" dirty="0" smtClean="0">
                <a:solidFill>
                  <a:srgbClr val="000000"/>
                </a:solidFill>
                <a:latin typeface="Times New Roman" panose="02020603050405020304" pitchFamily="65" charset="-122"/>
                <a:ea typeface="宋体" panose="02010600030101010101" pitchFamily="2" charset="-122"/>
              </a:rPr>
              <a:t>(liù)烟　    </a:t>
            </a:r>
            <a:r>
              <a:rPr lang="zh-CN" altLang="en-US" sz="1530" u="sng" kern="0" dirty="0" smtClean="0">
                <a:solidFill>
                  <a:srgbClr val="000000"/>
                </a:solidFill>
                <a:latin typeface="Times New Roman" panose="02020603050405020304" pitchFamily="65" charset="-122"/>
                <a:ea typeface="宋体" panose="02010600030101010101" pitchFamily="2" charset="-122"/>
              </a:rPr>
              <a:t>恪</a:t>
            </a:r>
            <a:r>
              <a:rPr lang="zh-CN" altLang="en-US" sz="1530" kern="0" dirty="0" smtClean="0">
                <a:solidFill>
                  <a:srgbClr val="000000"/>
                </a:solidFill>
                <a:latin typeface="Times New Roman" panose="02020603050405020304" pitchFamily="65" charset="-122"/>
                <a:ea typeface="宋体" panose="02010600030101010101" pitchFamily="2" charset="-122"/>
              </a:rPr>
              <a:t>(kè)守不渝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C.收</a:t>
            </a:r>
            <a:r>
              <a:rPr lang="zh-CN" altLang="en-US" sz="1530" u="sng" kern="0" dirty="0" smtClean="0">
                <a:solidFill>
                  <a:srgbClr val="000000"/>
                </a:solidFill>
                <a:latin typeface="Times New Roman" panose="02020603050405020304" pitchFamily="65" charset="-122"/>
                <a:ea typeface="宋体" panose="02010600030101010101" pitchFamily="2" charset="-122"/>
              </a:rPr>
              <a:t>敛</a:t>
            </a:r>
            <a:r>
              <a:rPr lang="zh-CN" altLang="en-US" sz="1530" kern="0" dirty="0" smtClean="0">
                <a:solidFill>
                  <a:srgbClr val="000000"/>
                </a:solidFill>
                <a:latin typeface="Times New Roman" panose="02020603050405020304" pitchFamily="65" charset="-122"/>
                <a:ea typeface="宋体" panose="02010600030101010101" pitchFamily="2" charset="-122"/>
              </a:rPr>
              <a:t>(liǎn)　　蕴</a:t>
            </a:r>
            <a:r>
              <a:rPr lang="zh-CN" altLang="en-US" sz="1530" u="sng" kern="0" dirty="0" smtClean="0">
                <a:solidFill>
                  <a:srgbClr val="000000"/>
                </a:solidFill>
                <a:latin typeface="Times New Roman" panose="02020603050405020304" pitchFamily="65" charset="-122"/>
                <a:ea typeface="宋体" panose="02010600030101010101" pitchFamily="2" charset="-122"/>
              </a:rPr>
              <a:t>藉</a:t>
            </a:r>
            <a:r>
              <a:rPr lang="zh-CN" altLang="en-US" sz="1530" kern="0" dirty="0" smtClean="0">
                <a:solidFill>
                  <a:srgbClr val="000000"/>
                </a:solidFill>
                <a:latin typeface="Times New Roman" panose="02020603050405020304" pitchFamily="65" charset="-122"/>
                <a:ea typeface="宋体" panose="02010600030101010101" pitchFamily="2" charset="-122"/>
              </a:rPr>
              <a:t>(jiè)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r>
              <a:rPr lang="zh-CN" altLang="en-US" sz="1530" u="sng" kern="0" dirty="0" smtClean="0">
                <a:solidFill>
                  <a:srgbClr val="000000"/>
                </a:solidFill>
                <a:latin typeface="Times New Roman" panose="02020603050405020304" pitchFamily="65" charset="-122"/>
                <a:ea typeface="宋体" panose="02010600030101010101" pitchFamily="2" charset="-122"/>
              </a:rPr>
              <a:t>刹</a:t>
            </a:r>
            <a:r>
              <a:rPr lang="zh-CN" altLang="en-US" sz="1530" kern="0" dirty="0" smtClean="0">
                <a:solidFill>
                  <a:srgbClr val="000000"/>
                </a:solidFill>
                <a:latin typeface="Times New Roman" panose="02020603050405020304" pitchFamily="65" charset="-122"/>
                <a:ea typeface="宋体" panose="02010600030101010101" pitchFamily="2" charset="-122"/>
              </a:rPr>
              <a:t>(chà)那　　敷衍</a:t>
            </a:r>
            <a:r>
              <a:rPr lang="zh-CN" altLang="en-US" sz="1530" u="sng" kern="0" dirty="0" smtClean="0">
                <a:solidFill>
                  <a:srgbClr val="000000"/>
                </a:solidFill>
                <a:latin typeface="Times New Roman" panose="02020603050405020304" pitchFamily="65" charset="-122"/>
                <a:ea typeface="宋体" panose="02010600030101010101" pitchFamily="2" charset="-122"/>
              </a:rPr>
              <a:t>塞</a:t>
            </a:r>
            <a:r>
              <a:rPr lang="zh-CN" altLang="en-US" sz="1530" kern="0" dirty="0" smtClean="0">
                <a:solidFill>
                  <a:srgbClr val="000000"/>
                </a:solidFill>
                <a:latin typeface="Times New Roman" panose="02020603050405020304" pitchFamily="65" charset="-122"/>
                <a:ea typeface="宋体" panose="02010600030101010101" pitchFamily="2" charset="-122"/>
              </a:rPr>
              <a:t>(sè)责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D.整</a:t>
            </a:r>
            <a:r>
              <a:rPr lang="zh-CN" altLang="en-US" sz="1530" u="sng" kern="0" dirty="0" smtClean="0">
                <a:solidFill>
                  <a:srgbClr val="000000"/>
                </a:solidFill>
                <a:latin typeface="Times New Roman" panose="02020603050405020304" pitchFamily="65" charset="-122"/>
                <a:ea typeface="宋体" panose="02010600030101010101" pitchFamily="2" charset="-122"/>
              </a:rPr>
              <a:t>饬</a:t>
            </a:r>
            <a:r>
              <a:rPr lang="zh-CN" altLang="en-US" sz="1530" kern="0" dirty="0" smtClean="0">
                <a:solidFill>
                  <a:srgbClr val="000000"/>
                </a:solidFill>
                <a:latin typeface="Times New Roman" panose="02020603050405020304" pitchFamily="65" charset="-122"/>
                <a:ea typeface="宋体" panose="02010600030101010101" pitchFamily="2" charset="-122"/>
              </a:rPr>
              <a:t>(chì)　    </a:t>
            </a:r>
            <a:r>
              <a:rPr lang="zh-CN" altLang="en-US" sz="1530" u="sng" kern="0" dirty="0" smtClean="0">
                <a:solidFill>
                  <a:srgbClr val="000000"/>
                </a:solidFill>
                <a:latin typeface="Times New Roman" panose="02020603050405020304" pitchFamily="65" charset="-122"/>
                <a:ea typeface="宋体" panose="02010600030101010101" pitchFamily="2" charset="-122"/>
              </a:rPr>
              <a:t>框</a:t>
            </a:r>
            <a:r>
              <a:rPr lang="zh-CN" altLang="en-US" sz="1530" kern="0" dirty="0" smtClean="0">
                <a:solidFill>
                  <a:srgbClr val="000000"/>
                </a:solidFill>
                <a:latin typeface="Times New Roman" panose="02020603050405020304" pitchFamily="65" charset="-122"/>
                <a:ea typeface="宋体" panose="02010600030101010101" pitchFamily="2" charset="-122"/>
              </a:rPr>
              <a:t>(kuàng)架</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肇</a:t>
            </a:r>
            <a:r>
              <a:rPr lang="zh-CN" altLang="en-US" sz="1530" kern="0" dirty="0" smtClean="0">
                <a:solidFill>
                  <a:srgbClr val="000000"/>
                </a:solidFill>
                <a:latin typeface="Times New Roman" panose="02020603050405020304" pitchFamily="65" charset="-122"/>
                <a:ea typeface="宋体" panose="02010600030101010101" pitchFamily="2" charset="-122"/>
              </a:rPr>
              <a:t>(zhào)事者　　心无旁</a:t>
            </a:r>
            <a:r>
              <a:rPr lang="zh-CN" altLang="en-US" sz="1530" u="sng" kern="0" dirty="0" smtClean="0">
                <a:solidFill>
                  <a:srgbClr val="000000"/>
                </a:solidFill>
                <a:latin typeface="Times New Roman" panose="02020603050405020304" pitchFamily="65" charset="-122"/>
                <a:ea typeface="宋体" panose="02010600030101010101" pitchFamily="2" charset="-122"/>
              </a:rPr>
              <a:t>鹜</a:t>
            </a:r>
            <a:r>
              <a:rPr lang="zh-CN" altLang="en-US" sz="1530" kern="0" dirty="0" smtClean="0">
                <a:solidFill>
                  <a:srgbClr val="000000"/>
                </a:solidFill>
                <a:latin typeface="Times New Roman" panose="02020603050405020304" pitchFamily="65" charset="-122"/>
                <a:ea typeface="宋体" panose="02010600030101010101" pitchFamily="2" charset="-122"/>
              </a:rPr>
              <a:t>(wù)</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本题考查识记字音、字形的能力。A.隽juàn。B.笺jiān;遛→溜。D.鹜→骛。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1198</Words>
  <Application>WPS 演示</Application>
  <PresentationFormat>自定义</PresentationFormat>
  <Paragraphs>322</Paragraphs>
  <Slides>43</Slides>
  <Notes>42</Notes>
  <HiddenSlides>0</HiddenSlides>
  <MMClips>0</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97</cp:revision>
  <dcterms:created xsi:type="dcterms:W3CDTF">2018-07-23T03:27:00Z</dcterms:created>
  <dcterms:modified xsi:type="dcterms:W3CDTF">2019-03-06T08:38:53Z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