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2"/>
  </p:handoutMasterIdLst>
  <p:sldIdLst>
    <p:sldId id="256" r:id="rId2"/>
    <p:sldId id="257" r:id="rId3"/>
    <p:sldId id="258" r:id="rId4"/>
    <p:sldId id="259" r:id="rId5"/>
    <p:sldId id="260" r:id="rId6"/>
    <p:sldId id="265" r:id="rId7"/>
    <p:sldId id="261" r:id="rId8"/>
    <p:sldId id="275" r:id="rId9"/>
    <p:sldId id="266" r:id="rId10"/>
    <p:sldId id="262" r:id="rId11"/>
    <p:sldId id="263" r:id="rId12"/>
    <p:sldId id="264" r:id="rId13"/>
    <p:sldId id="267" r:id="rId14"/>
    <p:sldId id="268" r:id="rId15"/>
    <p:sldId id="270" r:id="rId16"/>
    <p:sldId id="271" r:id="rId17"/>
    <p:sldId id="272" r:id="rId18"/>
    <p:sldId id="273" r:id="rId19"/>
    <p:sldId id="276" r:id="rId20"/>
    <p:sldId id="274" r:id="rId21"/>
  </p:sldIdLst>
  <p:sldSz cx="9144000" cy="6858000" type="screen4x3"/>
  <p:notesSz cx="6807200" cy="99393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26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866E3216-471F-4E7C-A38E-EFB7448DAF4D}" type="datetimeFigureOut">
              <a:rPr lang="zh-CN" altLang="en-US" smtClean="0"/>
              <a:t>2017/10/26</a:t>
            </a:fld>
            <a:endParaRPr lang="zh-CN" altLang="en-US"/>
          </a:p>
        </p:txBody>
      </p:sp>
      <p:sp>
        <p:nvSpPr>
          <p:cNvPr id="4" name="页脚占位符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6C617A27-4B37-4DC6-BAE9-E3AC5E7B1DB4}" type="slidenum">
              <a:rPr lang="zh-CN" altLang="en-US" smtClean="0"/>
              <a:t>‹#›</a:t>
            </a:fld>
            <a:endParaRPr lang="zh-CN" altLang="en-US"/>
          </a:p>
        </p:txBody>
      </p:sp>
    </p:spTree>
    <p:extLst>
      <p:ext uri="{BB962C8B-B14F-4D97-AF65-F5344CB8AC3E}">
        <p14:creationId xmlns:p14="http://schemas.microsoft.com/office/powerpoint/2010/main" val="420403513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2017/10/26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2017/10/26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2017/10/26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FAF57007C1F0E346DC70B2DB8972E51C"/>
          <p:cNvPicPr>
            <a:picLocks noChangeAspect="1"/>
          </p:cNvPicPr>
          <p:nvPr/>
        </p:nvPicPr>
        <p:blipFill>
          <a:blip r:embed="rId2"/>
          <a:stretch>
            <a:fillRect/>
          </a:stretch>
        </p:blipFill>
        <p:spPr>
          <a:xfrm>
            <a:off x="-5715" y="15240"/>
            <a:ext cx="9155430" cy="6828155"/>
          </a:xfrm>
          <a:prstGeom prst="rect">
            <a:avLst/>
          </a:prstGeom>
        </p:spPr>
      </p:pic>
      <p:sp>
        <p:nvSpPr>
          <p:cNvPr id="3" name="文本框 2"/>
          <p:cNvSpPr txBox="1"/>
          <p:nvPr/>
        </p:nvSpPr>
        <p:spPr>
          <a:xfrm>
            <a:off x="94615" y="1619885"/>
            <a:ext cx="8605520" cy="1014730"/>
          </a:xfrm>
          <a:prstGeom prst="rect">
            <a:avLst/>
          </a:prstGeom>
          <a:noFill/>
        </p:spPr>
        <p:txBody>
          <a:bodyPr wrap="square" rtlCol="0">
            <a:spAutoFit/>
          </a:bodyPr>
          <a:lstStyle/>
          <a:p>
            <a:r>
              <a:rPr lang="zh-CN" altLang="en-US" sz="6000" b="1">
                <a:latin typeface="+mj-ea"/>
                <a:ea typeface="+mj-ea"/>
              </a:rPr>
              <a:t>火车首次跨越</a:t>
            </a:r>
            <a:r>
              <a:rPr lang="en-US" altLang="zh-CN" sz="6000" b="1">
                <a:latin typeface="+mj-ea"/>
                <a:ea typeface="+mj-ea"/>
              </a:rPr>
              <a:t>“</a:t>
            </a:r>
            <a:r>
              <a:rPr lang="zh-CN" altLang="en-US" sz="6000" b="1">
                <a:latin typeface="+mj-ea"/>
                <a:ea typeface="+mj-ea"/>
              </a:rPr>
              <a:t>世界屋脊</a:t>
            </a:r>
            <a:r>
              <a:rPr lang="en-US" altLang="zh-CN" sz="6000" b="1">
                <a:latin typeface="+mj-ea"/>
                <a:ea typeface="+mj-ea"/>
              </a:rPr>
              <a:t>”</a:t>
            </a:r>
          </a:p>
        </p:txBody>
      </p:sp>
      <p:sp>
        <p:nvSpPr>
          <p:cNvPr id="4" name="文本框 3"/>
          <p:cNvSpPr txBox="1"/>
          <p:nvPr/>
        </p:nvSpPr>
        <p:spPr>
          <a:xfrm>
            <a:off x="4772025" y="3137535"/>
            <a:ext cx="4277995" cy="583565"/>
          </a:xfrm>
          <a:prstGeom prst="rect">
            <a:avLst/>
          </a:prstGeom>
          <a:noFill/>
        </p:spPr>
        <p:txBody>
          <a:bodyPr wrap="square" rtlCol="0">
            <a:spAutoFit/>
          </a:bodyPr>
          <a:lstStyle/>
          <a:p>
            <a:r>
              <a:rPr lang="zh-CN" altLang="en-US" sz="3200" b="1">
                <a:solidFill>
                  <a:schemeClr val="tx1"/>
                </a:solidFill>
              </a:rPr>
              <a:t>周岩    吴宇     拉巴次仁</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3" name="内容占位符 2"/>
          <p:cNvSpPr>
            <a:spLocks noGrp="1"/>
          </p:cNvSpPr>
          <p:nvPr>
            <p:ph idx="1"/>
          </p:nvPr>
        </p:nvSpPr>
        <p:spPr>
          <a:xfrm>
            <a:off x="303337" y="587167"/>
            <a:ext cx="8856984" cy="6009531"/>
          </a:xfrm>
        </p:spPr>
        <p:txBody>
          <a:bodyPr>
            <a:normAutofit fontScale="55000" lnSpcReduction="20000"/>
          </a:bodyPr>
          <a:lstStyle/>
          <a:p>
            <a:pPr marL="0" indent="0" algn="ctr">
              <a:buNone/>
            </a:pPr>
            <a:r>
              <a:rPr lang="zh-CN" altLang="en-US" sz="4400" b="1" dirty="0">
                <a:solidFill>
                  <a:schemeClr val="tx1"/>
                </a:solidFill>
                <a:latin typeface="黑体" panose="02010609060101010101" pitchFamily="49" charset="-122"/>
                <a:ea typeface="黑体" panose="02010609060101010101" pitchFamily="49" charset="-122"/>
              </a:rPr>
              <a:t>新闻主体部分的事实</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1</a:t>
            </a:r>
            <a:r>
              <a:rPr lang="zh-CN" altLang="en-US" sz="4400" b="1" dirty="0" smtClean="0">
                <a:solidFill>
                  <a:schemeClr val="tx1"/>
                </a:solidFill>
                <a:latin typeface="黑体" panose="02010609060101010101" pitchFamily="49" charset="-122"/>
                <a:ea typeface="黑体" panose="02010609060101010101" pitchFamily="49" charset="-122"/>
              </a:rPr>
              <a:t>、圆</a:t>
            </a:r>
            <a:r>
              <a:rPr lang="zh-CN" altLang="en-US" sz="4400" b="1" dirty="0">
                <a:solidFill>
                  <a:schemeClr val="tx1"/>
                </a:solidFill>
                <a:latin typeface="黑体" panose="02010609060101010101" pitchFamily="49" charset="-122"/>
                <a:ea typeface="黑体" panose="02010609060101010101" pitchFamily="49" charset="-122"/>
              </a:rPr>
              <a:t>了中国革命先行者孙中山的梦想。</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2</a:t>
            </a:r>
            <a:r>
              <a:rPr lang="zh-CN" altLang="en-US" sz="4400" b="1" dirty="0" smtClean="0">
                <a:solidFill>
                  <a:schemeClr val="tx1"/>
                </a:solidFill>
                <a:latin typeface="黑体" panose="02010609060101010101" pitchFamily="49" charset="-122"/>
                <a:ea typeface="黑体" panose="02010609060101010101" pitchFamily="49" charset="-122"/>
              </a:rPr>
              <a:t>、藏族</a:t>
            </a:r>
            <a:r>
              <a:rPr lang="zh-CN" altLang="en-US" sz="4400" b="1" dirty="0">
                <a:solidFill>
                  <a:schemeClr val="tx1"/>
                </a:solidFill>
                <a:latin typeface="黑体" panose="02010609060101010101" pitchFamily="49" charset="-122"/>
                <a:ea typeface="黑体" panose="02010609060101010101" pitchFamily="49" charset="-122"/>
              </a:rPr>
              <a:t>牧民的话。</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3</a:t>
            </a:r>
            <a:r>
              <a:rPr lang="zh-CN" altLang="en-US" sz="4400" b="1" dirty="0" smtClean="0">
                <a:solidFill>
                  <a:schemeClr val="tx1"/>
                </a:solidFill>
                <a:latin typeface="黑体" panose="02010609060101010101" pitchFamily="49" charset="-122"/>
                <a:ea typeface="黑体" panose="02010609060101010101" pitchFamily="49" charset="-122"/>
              </a:rPr>
              <a:t>、藏族</a:t>
            </a:r>
            <a:r>
              <a:rPr lang="zh-CN" altLang="en-US" sz="4400" b="1" dirty="0">
                <a:solidFill>
                  <a:schemeClr val="tx1"/>
                </a:solidFill>
                <a:latin typeface="黑体" panose="02010609060101010101" pitchFamily="49" charset="-122"/>
                <a:ea typeface="黑体" panose="02010609060101010101" pitchFamily="49" charset="-122"/>
              </a:rPr>
              <a:t>僧人的话。</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4</a:t>
            </a:r>
            <a:r>
              <a:rPr lang="zh-CN" altLang="en-US" sz="4400" b="1" dirty="0" smtClean="0">
                <a:solidFill>
                  <a:schemeClr val="tx1"/>
                </a:solidFill>
                <a:latin typeface="黑体" panose="02010609060101010101" pitchFamily="49" charset="-122"/>
                <a:ea typeface="黑体" panose="02010609060101010101" pitchFamily="49" charset="-122"/>
              </a:rPr>
              <a:t>、列车</a:t>
            </a:r>
            <a:r>
              <a:rPr lang="zh-CN" altLang="en-US" sz="4400" b="1" dirty="0">
                <a:solidFill>
                  <a:schemeClr val="tx1"/>
                </a:solidFill>
                <a:latin typeface="黑体" panose="02010609060101010101" pitchFamily="49" charset="-122"/>
                <a:ea typeface="黑体" panose="02010609060101010101" pitchFamily="49" charset="-122"/>
              </a:rPr>
              <a:t>“藏２”经过青藏铁路最高点</a:t>
            </a:r>
            <a:r>
              <a:rPr lang="en-US" altLang="zh-CN" sz="4400" b="1" dirty="0">
                <a:solidFill>
                  <a:schemeClr val="tx1"/>
                </a:solidFill>
                <a:latin typeface="黑体" panose="02010609060101010101" pitchFamily="49" charset="-122"/>
                <a:ea typeface="黑体" panose="02010609060101010101" pitchFamily="49" charset="-122"/>
              </a:rPr>
              <a:t>--</a:t>
            </a:r>
            <a:r>
              <a:rPr lang="zh-CN" altLang="en-US" sz="4400" b="1" dirty="0">
                <a:solidFill>
                  <a:schemeClr val="tx1"/>
                </a:solidFill>
                <a:latin typeface="黑体" panose="02010609060101010101" pitchFamily="49" charset="-122"/>
                <a:ea typeface="黑体" panose="02010609060101010101" pitchFamily="49" charset="-122"/>
              </a:rPr>
              <a:t>海拔５０７２米的唐古拉山口。</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5</a:t>
            </a:r>
            <a:r>
              <a:rPr lang="zh-CN" altLang="en-US" sz="4400" b="1" dirty="0" smtClean="0">
                <a:solidFill>
                  <a:schemeClr val="tx1"/>
                </a:solidFill>
                <a:latin typeface="黑体" panose="02010609060101010101" pitchFamily="49" charset="-122"/>
                <a:ea typeface="黑体" panose="02010609060101010101" pitchFamily="49" charset="-122"/>
              </a:rPr>
              <a:t>、列车</a:t>
            </a:r>
            <a:r>
              <a:rPr lang="zh-CN" altLang="en-US" sz="4400" b="1" dirty="0">
                <a:solidFill>
                  <a:schemeClr val="tx1"/>
                </a:solidFill>
                <a:latin typeface="黑体" panose="02010609060101010101" pitchFamily="49" charset="-122"/>
                <a:ea typeface="黑体" panose="02010609060101010101" pitchFamily="49" charset="-122"/>
              </a:rPr>
              <a:t>上先进的吸氧设备。</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6</a:t>
            </a:r>
            <a:r>
              <a:rPr lang="zh-CN" altLang="en-US" sz="4400" b="1" dirty="0" smtClean="0">
                <a:solidFill>
                  <a:schemeClr val="tx1"/>
                </a:solidFill>
                <a:latin typeface="黑体" panose="02010609060101010101" pitchFamily="49" charset="-122"/>
                <a:ea typeface="黑体" panose="02010609060101010101" pitchFamily="49" charset="-122"/>
              </a:rPr>
              <a:t>、</a:t>
            </a:r>
            <a:r>
              <a:rPr lang="en-US" altLang="zh-CN" sz="4400" b="1" dirty="0" smtClean="0">
                <a:solidFill>
                  <a:schemeClr val="tx1"/>
                </a:solidFill>
                <a:latin typeface="黑体" panose="02010609060101010101" pitchFamily="49" charset="-122"/>
                <a:ea typeface="黑体" panose="02010609060101010101" pitchFamily="49" charset="-122"/>
              </a:rPr>
              <a:t>330</a:t>
            </a:r>
            <a:r>
              <a:rPr lang="zh-CN" altLang="en-US" sz="4400" b="1" dirty="0">
                <a:solidFill>
                  <a:schemeClr val="tx1"/>
                </a:solidFill>
                <a:latin typeface="黑体" panose="02010609060101010101" pitchFamily="49" charset="-122"/>
                <a:ea typeface="黑体" panose="02010609060101010101" pitchFamily="49" charset="-122"/>
              </a:rPr>
              <a:t>亿元的投资。</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7</a:t>
            </a:r>
            <a:r>
              <a:rPr lang="zh-CN" altLang="en-US" sz="4400" b="1" dirty="0" smtClean="0">
                <a:solidFill>
                  <a:schemeClr val="tx1"/>
                </a:solidFill>
                <a:latin typeface="黑体" panose="02010609060101010101" pitchFamily="49" charset="-122"/>
                <a:ea typeface="黑体" panose="02010609060101010101" pitchFamily="49" charset="-122"/>
              </a:rPr>
              <a:t>、从</a:t>
            </a:r>
            <a:r>
              <a:rPr lang="zh-CN" altLang="en-US" sz="4400" b="1" dirty="0">
                <a:solidFill>
                  <a:schemeClr val="tx1"/>
                </a:solidFill>
                <a:latin typeface="黑体" panose="02010609060101010101" pitchFamily="49" charset="-122"/>
                <a:ea typeface="黑体" panose="02010609060101010101" pitchFamily="49" charset="-122"/>
              </a:rPr>
              <a:t>北京到拉萨仅需４８小时。</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8</a:t>
            </a:r>
            <a:r>
              <a:rPr lang="zh-CN" altLang="en-US" sz="4400" b="1" dirty="0" smtClean="0">
                <a:solidFill>
                  <a:schemeClr val="tx1"/>
                </a:solidFill>
                <a:latin typeface="黑体" panose="02010609060101010101" pitchFamily="49" charset="-122"/>
                <a:ea typeface="黑体" panose="02010609060101010101" pitchFamily="49" charset="-122"/>
              </a:rPr>
              <a:t>、藏学</a:t>
            </a:r>
            <a:r>
              <a:rPr lang="zh-CN" altLang="en-US" sz="4400" b="1" dirty="0">
                <a:solidFill>
                  <a:schemeClr val="tx1"/>
                </a:solidFill>
                <a:latin typeface="黑体" panose="02010609060101010101" pitchFamily="49" charset="-122"/>
                <a:ea typeface="黑体" panose="02010609060101010101" pitchFamily="49" charset="-122"/>
              </a:rPr>
              <a:t>专家安才旦说的话。</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9</a:t>
            </a:r>
            <a:r>
              <a:rPr lang="zh-CN" altLang="en-US" sz="4400" b="1" dirty="0" smtClean="0">
                <a:solidFill>
                  <a:schemeClr val="tx1"/>
                </a:solidFill>
                <a:latin typeface="黑体" panose="02010609060101010101" pitchFamily="49" charset="-122"/>
                <a:ea typeface="黑体" panose="02010609060101010101" pitchFamily="49" charset="-122"/>
              </a:rPr>
              <a:t>、中国</a:t>
            </a:r>
            <a:r>
              <a:rPr lang="zh-CN" altLang="en-US" sz="4400" b="1" dirty="0">
                <a:solidFill>
                  <a:schemeClr val="tx1"/>
                </a:solidFill>
                <a:latin typeface="黑体" panose="02010609060101010101" pitchFamily="49" charset="-122"/>
                <a:ea typeface="黑体" panose="02010609060101010101" pitchFamily="49" charset="-122"/>
              </a:rPr>
              <a:t>西藏文化保护和发展协会理事黄福开的话。</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10</a:t>
            </a:r>
            <a:r>
              <a:rPr lang="zh-CN" altLang="en-US" sz="4400" b="1" dirty="0" smtClean="0">
                <a:solidFill>
                  <a:schemeClr val="tx1"/>
                </a:solidFill>
                <a:latin typeface="黑体" panose="02010609060101010101" pitchFamily="49" charset="-122"/>
                <a:ea typeface="黑体" panose="02010609060101010101" pitchFamily="49" charset="-122"/>
              </a:rPr>
              <a:t>、为</a:t>
            </a:r>
            <a:r>
              <a:rPr lang="zh-CN" altLang="en-US" sz="4400" b="1" dirty="0">
                <a:solidFill>
                  <a:schemeClr val="tx1"/>
                </a:solidFill>
                <a:latin typeface="黑体" panose="02010609060101010101" pitchFamily="49" charset="-122"/>
                <a:ea typeface="黑体" panose="02010609060101010101" pitchFamily="49" charset="-122"/>
              </a:rPr>
              <a:t>保护高原生态，青藏铁路用于环保的</a:t>
            </a:r>
            <a:r>
              <a:rPr lang="zh-CN" altLang="en-US" sz="4400" b="1" dirty="0" smtClean="0">
                <a:solidFill>
                  <a:schemeClr val="tx1"/>
                </a:solidFill>
                <a:latin typeface="黑体" panose="02010609060101010101" pitchFamily="49" charset="-122"/>
                <a:ea typeface="黑体" panose="02010609060101010101" pitchFamily="49" charset="-122"/>
              </a:rPr>
              <a:t>资金</a:t>
            </a:r>
            <a:r>
              <a:rPr lang="zh-CN" altLang="en-US" sz="4400" b="1" dirty="0">
                <a:solidFill>
                  <a:schemeClr val="tx1"/>
                </a:solidFill>
                <a:latin typeface="黑体" panose="02010609060101010101" pitchFamily="49" charset="-122"/>
                <a:ea typeface="黑体" panose="02010609060101010101" pitchFamily="49" charset="-122"/>
              </a:rPr>
              <a:t>达１５亿元。</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11</a:t>
            </a:r>
            <a:r>
              <a:rPr lang="zh-CN" altLang="en-US" sz="4400" b="1" dirty="0" smtClean="0">
                <a:solidFill>
                  <a:schemeClr val="tx1"/>
                </a:solidFill>
                <a:latin typeface="黑体" panose="02010609060101010101" pitchFamily="49" charset="-122"/>
                <a:ea typeface="黑体" panose="02010609060101010101" pitchFamily="49" charset="-122"/>
              </a:rPr>
              <a:t>、正在</a:t>
            </a:r>
            <a:r>
              <a:rPr lang="zh-CN" altLang="en-US" sz="4400" b="1" dirty="0">
                <a:solidFill>
                  <a:schemeClr val="tx1"/>
                </a:solidFill>
                <a:latin typeface="黑体" panose="02010609060101010101" pitchFamily="49" charset="-122"/>
                <a:ea typeface="黑体" panose="02010609060101010101" pitchFamily="49" charset="-122"/>
              </a:rPr>
              <a:t>拉萨访问的意大利汉学家米良多说的话。</a:t>
            </a:r>
          </a:p>
          <a:p>
            <a:pPr marL="0" indent="0">
              <a:buNone/>
            </a:pPr>
            <a:r>
              <a:rPr lang="en-US" altLang="zh-CN" sz="4400" b="1" dirty="0" smtClean="0">
                <a:solidFill>
                  <a:schemeClr val="tx1"/>
                </a:solidFill>
                <a:latin typeface="黑体" panose="02010609060101010101" pitchFamily="49" charset="-122"/>
                <a:ea typeface="黑体" panose="02010609060101010101" pitchFamily="49" charset="-122"/>
              </a:rPr>
              <a:t>12</a:t>
            </a:r>
            <a:r>
              <a:rPr lang="zh-CN" altLang="en-US" sz="4400" b="1" dirty="0" smtClean="0">
                <a:solidFill>
                  <a:schemeClr val="tx1"/>
                </a:solidFill>
                <a:latin typeface="黑体" panose="02010609060101010101" pitchFamily="49" charset="-122"/>
                <a:ea typeface="黑体" panose="02010609060101010101" pitchFamily="49" charset="-122"/>
              </a:rPr>
              <a:t>、国家主席</a:t>
            </a:r>
            <a:r>
              <a:rPr lang="zh-CN" altLang="en-US" sz="4400" b="1" dirty="0">
                <a:solidFill>
                  <a:schemeClr val="tx1"/>
                </a:solidFill>
                <a:latin typeface="黑体" panose="02010609060101010101" pitchFamily="49" charset="-122"/>
                <a:ea typeface="黑体" panose="02010609060101010101" pitchFamily="49" charset="-122"/>
              </a:rPr>
              <a:t>胡锦涛在开通庆典上强调环保</a:t>
            </a:r>
            <a:r>
              <a:rPr lang="zh-CN" altLang="en-US" sz="4400" b="1" dirty="0" smtClean="0">
                <a:solidFill>
                  <a:schemeClr val="tx1"/>
                </a:solidFill>
                <a:latin typeface="黑体" panose="02010609060101010101" pitchFamily="49" charset="-122"/>
                <a:ea typeface="黑体" panose="02010609060101010101" pitchFamily="49" charset="-122"/>
              </a:rPr>
              <a:t>问题说</a:t>
            </a:r>
            <a:r>
              <a:rPr lang="zh-CN" altLang="en-US" sz="4400" b="1" dirty="0">
                <a:solidFill>
                  <a:schemeClr val="tx1"/>
                </a:solidFill>
                <a:latin typeface="黑体" panose="02010609060101010101" pitchFamily="49" charset="-122"/>
                <a:ea typeface="黑体" panose="02010609060101010101" pitchFamily="49" charset="-122"/>
              </a:rPr>
              <a:t>的话。</a:t>
            </a:r>
          </a:p>
          <a:p>
            <a:endParaRPr lang="zh-CN" altLang="en-US" sz="4400" b="1" dirty="0">
              <a:solidFill>
                <a:schemeClr val="tx1"/>
              </a:solidFill>
              <a:latin typeface="黑体" panose="02010609060101010101" pitchFamily="49" charset="-122"/>
              <a:ea typeface="黑体" panose="02010609060101010101" pitchFamily="49" charset="-122"/>
            </a:endParaRPr>
          </a:p>
          <a:p>
            <a:endParaRPr lang="zh-CN" altLang="en-US" sz="4400" b="1" dirty="0">
              <a:solidFill>
                <a:schemeClr val="tx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m_771379"/>
          <p:cNvPicPr>
            <a:picLocks noChangeAspect="1"/>
          </p:cNvPicPr>
          <p:nvPr/>
        </p:nvPicPr>
        <p:blipFill>
          <a:blip r:embed="rId2"/>
          <a:stretch>
            <a:fillRect/>
          </a:stretch>
        </p:blipFill>
        <p:spPr>
          <a:xfrm>
            <a:off x="-15875" y="0"/>
            <a:ext cx="9175750" cy="6842125"/>
          </a:xfrm>
          <a:prstGeom prst="rect">
            <a:avLst/>
          </a:prstGeom>
        </p:spPr>
      </p:pic>
      <p:sp>
        <p:nvSpPr>
          <p:cNvPr id="2" name="标题 1"/>
          <p:cNvSpPr>
            <a:spLocks noGrp="1"/>
          </p:cNvSpPr>
          <p:nvPr>
            <p:ph type="title"/>
          </p:nvPr>
        </p:nvSpPr>
        <p:spPr>
          <a:xfrm>
            <a:off x="457072" y="614680"/>
            <a:ext cx="8229600" cy="1143000"/>
          </a:xfrm>
        </p:spPr>
        <p:txBody>
          <a:bodyPr>
            <a:normAutofit/>
          </a:bodyPr>
          <a:lstStyle/>
          <a:p>
            <a:r>
              <a:rPr lang="zh-CN" altLang="en-US" b="1" dirty="0">
                <a:solidFill>
                  <a:schemeClr val="tx1"/>
                </a:solidFill>
                <a:latin typeface="黑体" panose="02010609060101010101" pitchFamily="49" charset="-122"/>
                <a:ea typeface="黑体" panose="02010609060101010101" pitchFamily="49" charset="-122"/>
              </a:rPr>
              <a:t>重点</a:t>
            </a:r>
            <a:r>
              <a:rPr lang="zh-CN" altLang="en-US" b="1" dirty="0" smtClean="0">
                <a:solidFill>
                  <a:schemeClr val="tx1"/>
                </a:solidFill>
                <a:latin typeface="黑体" panose="02010609060101010101" pitchFamily="49" charset="-122"/>
                <a:ea typeface="黑体" panose="02010609060101010101" pitchFamily="49" charset="-122"/>
              </a:rPr>
              <a:t>研读</a:t>
            </a:r>
          </a:p>
        </p:txBody>
      </p:sp>
      <p:sp>
        <p:nvSpPr>
          <p:cNvPr id="4" name="矩形 3"/>
          <p:cNvSpPr/>
          <p:nvPr/>
        </p:nvSpPr>
        <p:spPr>
          <a:xfrm>
            <a:off x="827405" y="1917065"/>
            <a:ext cx="5040739" cy="2677656"/>
          </a:xfrm>
          <a:prstGeom prst="rect">
            <a:avLst/>
          </a:prstGeom>
        </p:spPr>
        <p:txBody>
          <a:bodyPr wrap="square">
            <a:spAutoFit/>
          </a:bodyPr>
          <a:lstStyle/>
          <a:p>
            <a:r>
              <a:rPr lang="zh-CN" altLang="en-US" sz="2400" b="1" dirty="0" smtClean="0">
                <a:solidFill>
                  <a:srgbClr val="FFFF00"/>
                </a:solidFill>
                <a:latin typeface="黑体" panose="02010609060101010101" pitchFamily="49" charset="-122"/>
                <a:ea typeface="黑体" panose="02010609060101010101" pitchFamily="49" charset="-122"/>
              </a:rPr>
              <a:t>   </a:t>
            </a:r>
            <a:r>
              <a:rPr lang="zh-CN" altLang="en-US" sz="2400" b="1" dirty="0" smtClean="0">
                <a:solidFill>
                  <a:schemeClr val="tx1"/>
                </a:solidFill>
                <a:latin typeface="黑体" panose="02010609060101010101" pitchFamily="49" charset="-122"/>
                <a:ea typeface="黑体" panose="02010609060101010101" pitchFamily="49" charset="-122"/>
              </a:rPr>
              <a:t>  </a:t>
            </a:r>
            <a:r>
              <a:rPr lang="zh-CN" altLang="en-US" sz="2800" b="1" dirty="0" smtClean="0">
                <a:solidFill>
                  <a:schemeClr val="tx1"/>
                </a:solidFill>
                <a:latin typeface="黑体" panose="02010609060101010101" pitchFamily="49" charset="-122"/>
                <a:ea typeface="黑体" panose="02010609060101010101" pitchFamily="49" charset="-122"/>
              </a:rPr>
              <a:t>一些</a:t>
            </a:r>
            <a:r>
              <a:rPr lang="zh-CN" altLang="en-US" sz="2800" b="1" dirty="0">
                <a:solidFill>
                  <a:schemeClr val="tx1"/>
                </a:solidFill>
                <a:latin typeface="黑体" panose="02010609060101010101" pitchFamily="49" charset="-122"/>
                <a:ea typeface="黑体" panose="02010609060101010101" pitchFamily="49" charset="-122"/>
              </a:rPr>
              <a:t>国际舆论对大量汉民的到来会“灭绝藏文化”的担忧。</a:t>
            </a:r>
          </a:p>
          <a:p>
            <a:endParaRPr lang="zh-CN" altLang="en-US" sz="2800" b="1" dirty="0">
              <a:solidFill>
                <a:schemeClr val="tx1"/>
              </a:solidFill>
              <a:latin typeface="黑体" panose="02010609060101010101" pitchFamily="49" charset="-122"/>
              <a:ea typeface="黑体" panose="02010609060101010101" pitchFamily="49" charset="-122"/>
            </a:endParaRPr>
          </a:p>
          <a:p>
            <a:r>
              <a:rPr lang="zh-CN" altLang="en-US" sz="2800" b="1" dirty="0">
                <a:solidFill>
                  <a:schemeClr val="tx1"/>
                </a:solidFill>
                <a:latin typeface="黑体" panose="02010609060101010101" pitchFamily="49" charset="-122"/>
                <a:ea typeface="黑体" panose="02010609060101010101" pitchFamily="49" charset="-122"/>
              </a:rPr>
              <a:t>    </a:t>
            </a:r>
            <a:r>
              <a:rPr lang="zh-CN" altLang="en-US" sz="2800" b="1" dirty="0" smtClean="0">
                <a:solidFill>
                  <a:schemeClr val="tx1"/>
                </a:solidFill>
                <a:latin typeface="黑体" panose="02010609060101010101" pitchFamily="49" charset="-122"/>
                <a:ea typeface="黑体" panose="02010609060101010101" pitchFamily="49" charset="-122"/>
              </a:rPr>
              <a:t>一些</a:t>
            </a:r>
            <a:r>
              <a:rPr lang="zh-CN" altLang="en-US" sz="2800" b="1" dirty="0">
                <a:solidFill>
                  <a:schemeClr val="tx1"/>
                </a:solidFill>
                <a:latin typeface="黑体" panose="02010609060101010101" pitchFamily="49" charset="-122"/>
                <a:ea typeface="黑体" panose="02010609060101010101" pitchFamily="49" charset="-122"/>
              </a:rPr>
              <a:t>环境论者还担心铁路会破坏高原环境。</a:t>
            </a:r>
          </a:p>
        </p:txBody>
      </p:sp>
      <p:sp>
        <p:nvSpPr>
          <p:cNvPr id="5" name="椭圆形标注 4"/>
          <p:cNvSpPr/>
          <p:nvPr/>
        </p:nvSpPr>
        <p:spPr>
          <a:xfrm flipV="1">
            <a:off x="5940152" y="2348880"/>
            <a:ext cx="2952125" cy="1477010"/>
          </a:xfrm>
          <a:prstGeom prst="wedgeEllipseCallout">
            <a:avLst>
              <a:gd name="adj1" fmla="val -66815"/>
              <a:gd name="adj2" fmla="val -1153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352906" y="2580020"/>
            <a:ext cx="2126615" cy="1014730"/>
          </a:xfrm>
          <a:prstGeom prst="rect">
            <a:avLst/>
          </a:prstGeom>
          <a:noFill/>
        </p:spPr>
        <p:txBody>
          <a:bodyPr wrap="square" rtlCol="0">
            <a:spAutoFit/>
          </a:bodyPr>
          <a:lstStyle/>
          <a:p>
            <a:r>
              <a:rPr lang="zh-CN" altLang="en-US" sz="6000" dirty="0">
                <a:latin typeface="黑体" panose="02010609060101010101" pitchFamily="49" charset="-122"/>
                <a:ea typeface="黑体" panose="02010609060101010101" pitchFamily="49" charset="-122"/>
              </a:rPr>
              <a:t>背景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additive="base">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a:xfrm>
            <a:off x="457072" y="363220"/>
            <a:ext cx="8229600" cy="1143000"/>
          </a:xfrm>
        </p:spPr>
        <p:txBody>
          <a:bodyPr>
            <a:normAutofit/>
          </a:bodyPr>
          <a:lstStyle/>
          <a:p>
            <a:r>
              <a:rPr lang="zh-CN" altLang="en-US" b="1" dirty="0">
                <a:solidFill>
                  <a:schemeClr val="tx1"/>
                </a:solidFill>
                <a:latin typeface="黑体" panose="02010609060101010101" pitchFamily="49" charset="-122"/>
                <a:ea typeface="黑体" panose="02010609060101010101" pitchFamily="49" charset="-122"/>
              </a:rPr>
              <a:t>重点</a:t>
            </a:r>
            <a:r>
              <a:rPr lang="zh-CN" altLang="en-US" b="1" dirty="0" smtClean="0">
                <a:solidFill>
                  <a:schemeClr val="tx1"/>
                </a:solidFill>
                <a:latin typeface="黑体" panose="02010609060101010101" pitchFamily="49" charset="-122"/>
                <a:ea typeface="黑体" panose="02010609060101010101" pitchFamily="49" charset="-122"/>
              </a:rPr>
              <a:t>研读</a:t>
            </a:r>
          </a:p>
        </p:txBody>
      </p:sp>
      <p:sp>
        <p:nvSpPr>
          <p:cNvPr id="3" name="内容占位符 2"/>
          <p:cNvSpPr>
            <a:spLocks noGrp="1"/>
          </p:cNvSpPr>
          <p:nvPr>
            <p:ph idx="1"/>
          </p:nvPr>
        </p:nvSpPr>
        <p:spPr>
          <a:xfrm>
            <a:off x="457200" y="1600201"/>
            <a:ext cx="8229600" cy="1180728"/>
          </a:xfrm>
        </p:spPr>
        <p:txBody>
          <a:bodyPr/>
          <a:lstStyle/>
          <a:p>
            <a:pPr marL="0" indent="0">
              <a:buNone/>
            </a:pPr>
            <a:r>
              <a:rPr lang="en-US" altLang="zh-CN" b="1" dirty="0" smtClean="0">
                <a:solidFill>
                  <a:schemeClr val="tx1"/>
                </a:solidFill>
                <a:latin typeface="黑体" panose="02010609060101010101" pitchFamily="49" charset="-122"/>
                <a:ea typeface="黑体" panose="02010609060101010101" pitchFamily="49" charset="-122"/>
              </a:rPr>
              <a:t>1</a:t>
            </a:r>
            <a:r>
              <a:rPr lang="zh-CN" altLang="en-US" b="1" dirty="0" smtClean="0">
                <a:solidFill>
                  <a:schemeClr val="tx1"/>
                </a:solidFill>
                <a:latin typeface="黑体" panose="02010609060101010101" pitchFamily="49" charset="-122"/>
                <a:ea typeface="黑体" panose="02010609060101010101" pitchFamily="49" charset="-122"/>
              </a:rPr>
              <a:t>、假如你是一名藏族人，只看到这些舆论，你有什么想法？</a:t>
            </a:r>
          </a:p>
        </p:txBody>
      </p:sp>
      <p:sp>
        <p:nvSpPr>
          <p:cNvPr id="4" name="TextBox 3"/>
          <p:cNvSpPr txBox="1"/>
          <p:nvPr/>
        </p:nvSpPr>
        <p:spPr>
          <a:xfrm>
            <a:off x="467544" y="3068960"/>
            <a:ext cx="8496944" cy="1076325"/>
          </a:xfrm>
          <a:prstGeom prst="rect">
            <a:avLst/>
          </a:prstGeom>
          <a:noFill/>
        </p:spPr>
        <p:txBody>
          <a:bodyPr wrap="square" rtlCol="0">
            <a:spAutoFit/>
          </a:bodyPr>
          <a:lstStyle/>
          <a:p>
            <a:r>
              <a:rPr lang="en-US" altLang="zh-CN" sz="3200" b="1" dirty="0" smtClean="0">
                <a:solidFill>
                  <a:schemeClr val="tx1"/>
                </a:solidFill>
                <a:latin typeface="黑体" panose="02010609060101010101" pitchFamily="49" charset="-122"/>
                <a:ea typeface="黑体" panose="02010609060101010101" pitchFamily="49" charset="-122"/>
              </a:rPr>
              <a:t>2</a:t>
            </a:r>
            <a:r>
              <a:rPr lang="zh-CN" altLang="en-US" sz="3200" b="1" dirty="0" smtClean="0">
                <a:solidFill>
                  <a:schemeClr val="tx1"/>
                </a:solidFill>
                <a:latin typeface="黑体" panose="02010609060101010101" pitchFamily="49" charset="-122"/>
                <a:ea typeface="黑体" panose="02010609060101010101" pitchFamily="49" charset="-122"/>
              </a:rPr>
              <a:t>、看完</a:t>
            </a:r>
            <a:r>
              <a:rPr lang="en-US" altLang="zh-CN" sz="3200" b="1" dirty="0" smtClean="0">
                <a:solidFill>
                  <a:schemeClr val="tx1"/>
                </a:solidFill>
                <a:latin typeface="黑体" panose="02010609060101010101" pitchFamily="49" charset="-122"/>
                <a:ea typeface="黑体" panose="02010609060101010101" pitchFamily="49" charset="-122"/>
              </a:rPr>
              <a:t>《</a:t>
            </a:r>
            <a:r>
              <a:rPr lang="zh-CN" altLang="en-US" sz="3200" b="1" smtClean="0">
                <a:latin typeface="黑体" panose="02010609060101010101" pitchFamily="49" charset="-122"/>
                <a:ea typeface="黑体" panose="02010609060101010101" pitchFamily="49" charset="-122"/>
              </a:rPr>
              <a:t>火车</a:t>
            </a:r>
            <a:r>
              <a:rPr lang="zh-CN" altLang="en-US" sz="3200" b="1" smtClean="0">
                <a:solidFill>
                  <a:schemeClr val="tx1"/>
                </a:solidFill>
                <a:latin typeface="黑体" panose="02010609060101010101" pitchFamily="49" charset="-122"/>
                <a:ea typeface="黑体" panose="02010609060101010101" pitchFamily="49" charset="-122"/>
              </a:rPr>
              <a:t>首次</a:t>
            </a:r>
            <a:r>
              <a:rPr lang="zh-CN" altLang="en-US" sz="3200" b="1" dirty="0" smtClean="0">
                <a:solidFill>
                  <a:schemeClr val="tx1"/>
                </a:solidFill>
                <a:latin typeface="黑体" panose="02010609060101010101" pitchFamily="49" charset="-122"/>
                <a:ea typeface="黑体" panose="02010609060101010101" pitchFamily="49" charset="-122"/>
              </a:rPr>
              <a:t>跨越“世界屋脊”</a:t>
            </a:r>
            <a:r>
              <a:rPr lang="en-US" altLang="zh-CN" sz="3200" b="1" dirty="0" smtClean="0">
                <a:solidFill>
                  <a:schemeClr val="tx1"/>
                </a:solidFill>
                <a:latin typeface="黑体" panose="02010609060101010101" pitchFamily="49" charset="-122"/>
                <a:ea typeface="黑体" panose="02010609060101010101" pitchFamily="49" charset="-122"/>
              </a:rPr>
              <a:t>》</a:t>
            </a:r>
            <a:r>
              <a:rPr lang="zh-CN" altLang="en-US" sz="3200" b="1" dirty="0" smtClean="0">
                <a:solidFill>
                  <a:schemeClr val="tx1"/>
                </a:solidFill>
                <a:latin typeface="黑体" panose="02010609060101010101" pitchFamily="49" charset="-122"/>
                <a:ea typeface="黑体" panose="02010609060101010101" pitchFamily="49" charset="-122"/>
              </a:rPr>
              <a:t>这篇新闻后，你又有什么想法</a:t>
            </a:r>
            <a:r>
              <a:rPr lang="en-US" altLang="zh-CN" sz="3200" b="1" dirty="0">
                <a:solidFill>
                  <a:schemeClr val="tx1"/>
                </a:solidFill>
                <a:latin typeface="黑体" panose="02010609060101010101" pitchFamily="49" charset="-122"/>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a:xfrm>
            <a:off x="455167" y="477520"/>
            <a:ext cx="8229600" cy="1143000"/>
          </a:xfrm>
        </p:spPr>
        <p:txBody>
          <a:bodyPr>
            <a:normAutofit/>
          </a:bodyPr>
          <a:lstStyle/>
          <a:p>
            <a:r>
              <a:rPr lang="zh-CN" altLang="en-US" b="1" dirty="0">
                <a:solidFill>
                  <a:schemeClr val="tx1"/>
                </a:solidFill>
                <a:latin typeface="黑体" panose="02010609060101010101" pitchFamily="49" charset="-122"/>
                <a:ea typeface="黑体" panose="02010609060101010101" pitchFamily="49" charset="-122"/>
              </a:rPr>
              <a:t>重点</a:t>
            </a:r>
            <a:r>
              <a:rPr lang="zh-CN" altLang="en-US" b="1" dirty="0" smtClean="0">
                <a:solidFill>
                  <a:schemeClr val="tx1"/>
                </a:solidFill>
                <a:latin typeface="黑体" panose="02010609060101010101" pitchFamily="49" charset="-122"/>
                <a:ea typeface="黑体" panose="02010609060101010101" pitchFamily="49" charset="-122"/>
              </a:rPr>
              <a:t>研读</a:t>
            </a:r>
          </a:p>
        </p:txBody>
      </p:sp>
      <p:sp>
        <p:nvSpPr>
          <p:cNvPr id="3" name="内容占位符 2"/>
          <p:cNvSpPr>
            <a:spLocks noGrp="1"/>
          </p:cNvSpPr>
          <p:nvPr>
            <p:ph idx="1"/>
          </p:nvPr>
        </p:nvSpPr>
        <p:spPr>
          <a:xfrm>
            <a:off x="391160" y="2203450"/>
            <a:ext cx="8363272" cy="2260847"/>
          </a:xfrm>
        </p:spPr>
        <p:txBody>
          <a:bodyPr>
            <a:noAutofit/>
          </a:bodyPr>
          <a:lstStyle/>
          <a:p>
            <a:pPr marL="0" indent="0">
              <a:buNone/>
            </a:pPr>
            <a:r>
              <a:rPr lang="zh-CN" altLang="en-US" b="1" dirty="0" smtClean="0">
                <a:solidFill>
                  <a:srgbClr val="FFFF00"/>
                </a:solidFill>
                <a:latin typeface="黑体" panose="02010609060101010101" pitchFamily="49" charset="-122"/>
                <a:ea typeface="黑体" panose="02010609060101010101" pitchFamily="49" charset="-122"/>
              </a:rPr>
              <a:t>    </a:t>
            </a:r>
            <a:r>
              <a:rPr lang="zh-CN" altLang="en-US" b="1" dirty="0" smtClean="0">
                <a:solidFill>
                  <a:schemeClr val="tx1"/>
                </a:solidFill>
                <a:latin typeface="黑体" panose="02010609060101010101" pitchFamily="49" charset="-122"/>
                <a:ea typeface="黑体" panose="02010609060101010101" pitchFamily="49" charset="-122"/>
              </a:rPr>
              <a:t>阅读新闻，一定要从新闻的真实性入手，结合背景，辨别是非，判断真假。不要被假象迷惑，不要被错误舆论误导，从而做出自己的评价。</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a:xfrm>
            <a:off x="457072" y="314325"/>
            <a:ext cx="8229600" cy="1143000"/>
          </a:xfrm>
        </p:spPr>
        <p:txBody>
          <a:bodyPr>
            <a:normAutofit/>
          </a:bodyPr>
          <a:lstStyle/>
          <a:p>
            <a:r>
              <a:rPr lang="zh-CN" altLang="en-US" b="1" dirty="0">
                <a:solidFill>
                  <a:schemeClr val="tx1"/>
                </a:solidFill>
                <a:latin typeface="黑体" panose="02010609060101010101" pitchFamily="49" charset="-122"/>
                <a:ea typeface="黑体" panose="02010609060101010101" pitchFamily="49" charset="-122"/>
              </a:rPr>
              <a:t>重点</a:t>
            </a:r>
            <a:r>
              <a:rPr lang="zh-CN" altLang="en-US" b="1" dirty="0" smtClean="0">
                <a:solidFill>
                  <a:schemeClr val="tx1"/>
                </a:solidFill>
                <a:latin typeface="黑体" panose="02010609060101010101" pitchFamily="49" charset="-122"/>
                <a:ea typeface="黑体" panose="02010609060101010101" pitchFamily="49" charset="-122"/>
              </a:rPr>
              <a:t>研读</a:t>
            </a:r>
          </a:p>
        </p:txBody>
      </p:sp>
      <p:sp>
        <p:nvSpPr>
          <p:cNvPr id="3" name="内容占位符 2"/>
          <p:cNvSpPr>
            <a:spLocks noGrp="1"/>
          </p:cNvSpPr>
          <p:nvPr>
            <p:ph idx="1"/>
          </p:nvPr>
        </p:nvSpPr>
        <p:spPr>
          <a:xfrm>
            <a:off x="457200" y="1600201"/>
            <a:ext cx="8363272" cy="1396752"/>
          </a:xfrm>
        </p:spPr>
        <p:txBody>
          <a:bodyPr>
            <a:noAutofit/>
          </a:bodyPr>
          <a:lstStyle/>
          <a:p>
            <a:pPr marL="0" indent="0">
              <a:buNone/>
            </a:pPr>
            <a:r>
              <a:rPr lang="zh-CN" altLang="en-US" b="1" dirty="0" smtClean="0">
                <a:solidFill>
                  <a:schemeClr val="tx1"/>
                </a:solidFill>
                <a:latin typeface="黑体" panose="02010609060101010101" pitchFamily="49" charset="-122"/>
                <a:ea typeface="黑体" panose="02010609060101010101" pitchFamily="49" charset="-122"/>
              </a:rPr>
              <a:t>问题：修建青藏铁路的真正意义是什么？这篇报导的根本目的是什么？</a:t>
            </a:r>
          </a:p>
        </p:txBody>
      </p:sp>
      <p:sp>
        <p:nvSpPr>
          <p:cNvPr id="4" name="TextBox 3"/>
          <p:cNvSpPr txBox="1"/>
          <p:nvPr/>
        </p:nvSpPr>
        <p:spPr>
          <a:xfrm>
            <a:off x="467544" y="2924944"/>
            <a:ext cx="8280920" cy="2245360"/>
          </a:xfrm>
          <a:prstGeom prst="rect">
            <a:avLst/>
          </a:prstGeom>
          <a:noFill/>
        </p:spPr>
        <p:txBody>
          <a:bodyPr wrap="square" rtlCol="0">
            <a:spAutoFit/>
          </a:bodyPr>
          <a:lstStyle/>
          <a:p>
            <a:r>
              <a:rPr lang="zh-CN" altLang="en-US" sz="2800" b="1" dirty="0" smtClean="0">
                <a:solidFill>
                  <a:srgbClr val="FFFF00"/>
                </a:solidFill>
                <a:latin typeface="黑体" panose="02010609060101010101" pitchFamily="49" charset="-122"/>
                <a:ea typeface="黑体" panose="02010609060101010101" pitchFamily="49" charset="-122"/>
              </a:rPr>
              <a:t>    </a:t>
            </a:r>
            <a:r>
              <a:rPr lang="zh-CN" altLang="en-US" sz="2800" b="1" dirty="0" smtClean="0">
                <a:solidFill>
                  <a:schemeClr val="tx1"/>
                </a:solidFill>
                <a:latin typeface="黑体" panose="02010609060101010101" pitchFamily="49" charset="-122"/>
                <a:ea typeface="黑体" panose="02010609060101010101" pitchFamily="49" charset="-122"/>
              </a:rPr>
              <a:t>修建青藏铁路的意义，除了文中提到圆了中国人的梦，重写多项历史，给地区经济文化带来广阔发展空间及提高</a:t>
            </a:r>
            <a:r>
              <a:rPr lang="zh-CN" altLang="en-US" sz="2800" b="1" smtClean="0">
                <a:solidFill>
                  <a:schemeClr val="tx1"/>
                </a:solidFill>
                <a:latin typeface="黑体" panose="02010609060101010101" pitchFamily="49" charset="-122"/>
                <a:ea typeface="黑体" panose="02010609060101010101" pitchFamily="49" charset="-122"/>
              </a:rPr>
              <a:t>全国人民对青藏高原</a:t>
            </a:r>
            <a:r>
              <a:rPr lang="zh-CN" altLang="en-US" sz="2800" b="1" dirty="0" smtClean="0">
                <a:solidFill>
                  <a:schemeClr val="tx1"/>
                </a:solidFill>
                <a:latin typeface="黑体" panose="02010609060101010101" pitchFamily="49" charset="-122"/>
                <a:ea typeface="黑体" panose="02010609060101010101" pitchFamily="49" charset="-122"/>
              </a:rPr>
              <a:t>的环保意识，还有就是加强西藏与北京的联系，维护中华民族的统一。</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a:xfrm>
            <a:off x="457072" y="753745"/>
            <a:ext cx="8229600" cy="1143000"/>
          </a:xfrm>
        </p:spPr>
        <p:txBody>
          <a:bodyPr>
            <a:normAutofit/>
          </a:bodyPr>
          <a:lstStyle/>
          <a:p>
            <a:r>
              <a:rPr lang="zh-CN" altLang="en-US" b="1" dirty="0" smtClean="0">
                <a:solidFill>
                  <a:schemeClr val="tx1"/>
                </a:solidFill>
                <a:latin typeface="黑体" panose="02010609060101010101" pitchFamily="49" charset="-122"/>
                <a:ea typeface="黑体" panose="02010609060101010101" pitchFamily="49" charset="-122"/>
              </a:rPr>
              <a:t>阅读新闻作品的基本方法</a:t>
            </a:r>
          </a:p>
        </p:txBody>
      </p:sp>
      <p:sp>
        <p:nvSpPr>
          <p:cNvPr id="3" name="内容占位符 2"/>
          <p:cNvSpPr>
            <a:spLocks noGrp="1"/>
          </p:cNvSpPr>
          <p:nvPr>
            <p:ph idx="1"/>
          </p:nvPr>
        </p:nvSpPr>
        <p:spPr>
          <a:xfrm>
            <a:off x="557530" y="2479675"/>
            <a:ext cx="8363272" cy="2260847"/>
          </a:xfrm>
        </p:spPr>
        <p:txBody>
          <a:bodyPr>
            <a:noAutofit/>
          </a:bodyPr>
          <a:lstStyle/>
          <a:p>
            <a:pPr marL="0" indent="0">
              <a:buNone/>
            </a:pPr>
            <a:r>
              <a:rPr lang="zh-CN" altLang="en-US" b="1" dirty="0" smtClean="0">
                <a:solidFill>
                  <a:schemeClr val="tx1"/>
                </a:solidFill>
                <a:latin typeface="黑体" panose="02010609060101010101" pitchFamily="49" charset="-122"/>
                <a:ea typeface="黑体" panose="02010609060101010101" pitchFamily="49" charset="-122"/>
              </a:rPr>
              <a:t>首先，要把握新闻特点，认准阅读目标。</a:t>
            </a:r>
          </a:p>
          <a:p>
            <a:pPr marL="0" indent="0">
              <a:buNone/>
            </a:pPr>
            <a:r>
              <a:rPr lang="zh-CN" altLang="en-US" b="1" dirty="0" smtClean="0">
                <a:solidFill>
                  <a:schemeClr val="tx1"/>
                </a:solidFill>
                <a:latin typeface="黑体" panose="02010609060101010101" pitchFamily="49" charset="-122"/>
                <a:ea typeface="黑体" panose="02010609060101010101" pitchFamily="49" charset="-122"/>
              </a:rPr>
              <a:t>其次，抓住新闻事实，考量新闻意义。</a:t>
            </a:r>
          </a:p>
          <a:p>
            <a:pPr marL="0" indent="0">
              <a:buNone/>
            </a:pPr>
            <a:r>
              <a:rPr lang="zh-CN" altLang="en-US" b="1" dirty="0" smtClean="0">
                <a:solidFill>
                  <a:schemeClr val="tx1"/>
                </a:solidFill>
                <a:latin typeface="黑体" panose="02010609060101010101" pitchFamily="49" charset="-122"/>
                <a:ea typeface="黑体" panose="02010609060101010101" pitchFamily="49" charset="-122"/>
              </a:rPr>
              <a:t>最后，灵活运用多种阅读方法。</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a:xfrm>
            <a:off x="455295" y="689610"/>
            <a:ext cx="8229600" cy="868045"/>
          </a:xfrm>
        </p:spPr>
        <p:txBody>
          <a:bodyPr>
            <a:normAutofit/>
          </a:bodyPr>
          <a:lstStyle/>
          <a:p>
            <a:r>
              <a:rPr lang="zh-CN" altLang="en-US" b="1" dirty="0">
                <a:solidFill>
                  <a:schemeClr val="tx1"/>
                </a:solidFill>
                <a:latin typeface="黑体" panose="02010609060101010101" pitchFamily="49" charset="-122"/>
                <a:ea typeface="黑体" panose="02010609060101010101" pitchFamily="49" charset="-122"/>
              </a:rPr>
              <a:t>重点</a:t>
            </a:r>
            <a:r>
              <a:rPr lang="zh-CN" altLang="en-US" b="1" dirty="0" smtClean="0">
                <a:solidFill>
                  <a:schemeClr val="tx1"/>
                </a:solidFill>
                <a:latin typeface="黑体" panose="02010609060101010101" pitchFamily="49" charset="-122"/>
                <a:ea typeface="黑体" panose="02010609060101010101" pitchFamily="49" charset="-122"/>
              </a:rPr>
              <a:t>研读</a:t>
            </a:r>
          </a:p>
        </p:txBody>
      </p:sp>
      <p:sp>
        <p:nvSpPr>
          <p:cNvPr id="3" name="内容占位符 2"/>
          <p:cNvSpPr>
            <a:spLocks noGrp="1"/>
          </p:cNvSpPr>
          <p:nvPr>
            <p:ph idx="1"/>
          </p:nvPr>
        </p:nvSpPr>
        <p:spPr>
          <a:xfrm>
            <a:off x="455295" y="2203450"/>
            <a:ext cx="8363272" cy="2260847"/>
          </a:xfrm>
        </p:spPr>
        <p:txBody>
          <a:bodyPr>
            <a:noAutofit/>
          </a:bodyPr>
          <a:lstStyle/>
          <a:p>
            <a:pPr marL="0" indent="0">
              <a:buNone/>
            </a:pPr>
            <a:r>
              <a:rPr lang="zh-CN" altLang="en-US" b="1" dirty="0" smtClean="0">
                <a:solidFill>
                  <a:srgbClr val="FFFF00"/>
                </a:solidFill>
                <a:latin typeface="黑体" panose="02010609060101010101" pitchFamily="49" charset="-122"/>
                <a:ea typeface="黑体" panose="02010609060101010101" pitchFamily="49" charset="-122"/>
              </a:rPr>
              <a:t>    </a:t>
            </a:r>
            <a:r>
              <a:rPr lang="zh-CN" altLang="en-US" b="1" dirty="0" smtClean="0">
                <a:solidFill>
                  <a:schemeClr val="tx1"/>
                </a:solidFill>
                <a:latin typeface="黑体" panose="02010609060101010101" pitchFamily="49" charset="-122"/>
                <a:ea typeface="黑体" panose="02010609060101010101" pitchFamily="49" charset="-122"/>
              </a:rPr>
              <a:t>新闻的语言要求准确。请你从语言准确性角度提出质疑并思考回答。</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a:xfrm>
            <a:off x="455167" y="0"/>
            <a:ext cx="8229600" cy="1143000"/>
          </a:xfrm>
        </p:spPr>
        <p:txBody>
          <a:bodyPr>
            <a:normAutofit/>
          </a:bodyPr>
          <a:lstStyle/>
          <a:p>
            <a:r>
              <a:rPr lang="zh-CN" altLang="en-US" b="1" dirty="0">
                <a:solidFill>
                  <a:schemeClr val="tx1"/>
                </a:solidFill>
                <a:latin typeface="黑体" panose="02010609060101010101" pitchFamily="49" charset="-122"/>
                <a:ea typeface="黑体" panose="02010609060101010101" pitchFamily="49" charset="-122"/>
              </a:rPr>
              <a:t>总结收获</a:t>
            </a:r>
          </a:p>
        </p:txBody>
      </p:sp>
      <p:sp>
        <p:nvSpPr>
          <p:cNvPr id="3" name="内容占位符 2"/>
          <p:cNvSpPr>
            <a:spLocks noGrp="1"/>
          </p:cNvSpPr>
          <p:nvPr>
            <p:ph idx="1"/>
          </p:nvPr>
        </p:nvSpPr>
        <p:spPr>
          <a:xfrm>
            <a:off x="457200" y="1600200"/>
            <a:ext cx="8363272" cy="2260847"/>
          </a:xfrm>
        </p:spPr>
        <p:txBody>
          <a:bodyPr>
            <a:noAutofit/>
          </a:bodyPr>
          <a:lstStyle/>
          <a:p>
            <a:pPr marL="0" indent="0">
              <a:buNone/>
            </a:pPr>
            <a:r>
              <a:rPr lang="zh-CN" altLang="en-US" b="1" dirty="0" smtClean="0">
                <a:solidFill>
                  <a:srgbClr val="FFFF00"/>
                </a:solidFill>
                <a:latin typeface="黑体" panose="02010609060101010101" pitchFamily="49" charset="-122"/>
                <a:ea typeface="黑体" panose="02010609060101010101" pitchFamily="49" charset="-122"/>
              </a:rPr>
              <a:t>   </a:t>
            </a:r>
            <a:endParaRPr lang="zh-CN" altLang="en-US" b="1" dirty="0">
              <a:solidFill>
                <a:srgbClr val="FFFF00"/>
              </a:solidFill>
              <a:latin typeface="黑体" panose="02010609060101010101" pitchFamily="49" charset="-122"/>
              <a:ea typeface="黑体" panose="02010609060101010101" pitchFamily="49" charset="-122"/>
            </a:endParaRPr>
          </a:p>
        </p:txBody>
      </p:sp>
      <p:sp>
        <p:nvSpPr>
          <p:cNvPr id="4" name="矩形 3"/>
          <p:cNvSpPr/>
          <p:nvPr/>
        </p:nvSpPr>
        <p:spPr>
          <a:xfrm>
            <a:off x="683568" y="1052736"/>
            <a:ext cx="7344816" cy="4831080"/>
          </a:xfrm>
          <a:prstGeom prst="rect">
            <a:avLst/>
          </a:prstGeom>
        </p:spPr>
        <p:txBody>
          <a:bodyPr wrap="square">
            <a:spAutoFit/>
          </a:bodyPr>
          <a:lstStyle/>
          <a:p>
            <a:r>
              <a:rPr lang="en-US" altLang="zh-CN" sz="2800" b="1" dirty="0">
                <a:solidFill>
                  <a:schemeClr val="tx1"/>
                </a:solidFill>
                <a:latin typeface="黑体" panose="02010609060101010101" pitchFamily="49" charset="-122"/>
                <a:ea typeface="黑体" panose="02010609060101010101" pitchFamily="49" charset="-122"/>
              </a:rPr>
              <a:t>1.</a:t>
            </a:r>
            <a:r>
              <a:rPr lang="zh-CN" altLang="en-US" sz="2800" b="1" dirty="0">
                <a:solidFill>
                  <a:schemeClr val="tx1"/>
                </a:solidFill>
                <a:latin typeface="黑体" panose="02010609060101010101" pitchFamily="49" charset="-122"/>
                <a:ea typeface="黑体" panose="02010609060101010101" pitchFamily="49" charset="-122"/>
              </a:rPr>
              <a:t>为什么说首趟进藏旅客列车开通是世界铁路建设史上的一大奇迹？（黄佳伟等）</a:t>
            </a:r>
          </a:p>
          <a:p>
            <a:r>
              <a:rPr lang="en-US" altLang="zh-CN" sz="2800" b="1" dirty="0" smtClean="0">
                <a:solidFill>
                  <a:schemeClr val="tx1"/>
                </a:solidFill>
                <a:latin typeface="黑体" panose="02010609060101010101" pitchFamily="49" charset="-122"/>
                <a:ea typeface="黑体" panose="02010609060101010101" pitchFamily="49" charset="-122"/>
              </a:rPr>
              <a:t>2</a:t>
            </a:r>
            <a:r>
              <a:rPr lang="en-US" altLang="zh-CN" sz="2800" b="1" dirty="0">
                <a:solidFill>
                  <a:schemeClr val="tx1"/>
                </a:solidFill>
                <a:latin typeface="黑体" panose="02010609060101010101" pitchFamily="49" charset="-122"/>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为什么胡锦涛要亲自剪彩？（高泽原等）</a:t>
            </a:r>
          </a:p>
          <a:p>
            <a:r>
              <a:rPr lang="en-US" altLang="zh-CN" sz="2800" b="1" dirty="0" smtClean="0">
                <a:solidFill>
                  <a:schemeClr val="tx1"/>
                </a:solidFill>
                <a:latin typeface="黑体" panose="02010609060101010101" pitchFamily="49" charset="-122"/>
                <a:ea typeface="黑体" panose="02010609060101010101" pitchFamily="49" charset="-122"/>
              </a:rPr>
              <a:t>3</a:t>
            </a:r>
            <a:r>
              <a:rPr lang="en-US" altLang="zh-CN" sz="2800" b="1" dirty="0">
                <a:solidFill>
                  <a:schemeClr val="tx1"/>
                </a:solidFill>
                <a:latin typeface="黑体" panose="02010609060101010101" pitchFamily="49" charset="-122"/>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为什么要交代是中国共产党建党</a:t>
            </a:r>
            <a:r>
              <a:rPr lang="en-US" altLang="zh-CN" sz="2800" b="1" dirty="0">
                <a:solidFill>
                  <a:schemeClr val="tx1"/>
                </a:solidFill>
                <a:latin typeface="黑体" panose="02010609060101010101" pitchFamily="49" charset="-122"/>
                <a:ea typeface="黑体" panose="02010609060101010101" pitchFamily="49" charset="-122"/>
              </a:rPr>
              <a:t>85</a:t>
            </a:r>
            <a:r>
              <a:rPr lang="zh-CN" altLang="en-US" sz="2800" b="1" dirty="0">
                <a:solidFill>
                  <a:schemeClr val="tx1"/>
                </a:solidFill>
                <a:latin typeface="黑体" panose="02010609060101010101" pitchFamily="49" charset="-122"/>
                <a:ea typeface="黑体" panose="02010609060101010101" pitchFamily="49" charset="-122"/>
              </a:rPr>
              <a:t>周年纪念日？（耿松等）</a:t>
            </a:r>
          </a:p>
          <a:p>
            <a:r>
              <a:rPr lang="en-US" altLang="zh-CN" sz="2800" b="1" dirty="0" smtClean="0">
                <a:solidFill>
                  <a:schemeClr val="tx1"/>
                </a:solidFill>
                <a:latin typeface="黑体" panose="02010609060101010101" pitchFamily="49" charset="-122"/>
                <a:ea typeface="黑体" panose="02010609060101010101" pitchFamily="49" charset="-122"/>
              </a:rPr>
              <a:t>4</a:t>
            </a:r>
            <a:r>
              <a:rPr lang="en-US" altLang="zh-CN" sz="2800" b="1" dirty="0">
                <a:solidFill>
                  <a:schemeClr val="tx1"/>
                </a:solidFill>
                <a:latin typeface="黑体" panose="02010609060101010101" pitchFamily="49" charset="-122"/>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这则消息中，哪些语句交代了背景？有什么作用？（王紫依等）</a:t>
            </a:r>
          </a:p>
          <a:p>
            <a:r>
              <a:rPr lang="en-US" altLang="zh-CN" sz="2800" b="1" dirty="0" smtClean="0">
                <a:solidFill>
                  <a:schemeClr val="tx1"/>
                </a:solidFill>
                <a:latin typeface="黑体" panose="02010609060101010101" pitchFamily="49" charset="-122"/>
                <a:ea typeface="黑体" panose="02010609060101010101" pitchFamily="49" charset="-122"/>
              </a:rPr>
              <a:t>5</a:t>
            </a:r>
            <a:r>
              <a:rPr lang="en-US" altLang="zh-CN" sz="2800" b="1" dirty="0">
                <a:solidFill>
                  <a:schemeClr val="tx1"/>
                </a:solidFill>
                <a:latin typeface="黑体" panose="02010609060101010101" pitchFamily="49" charset="-122"/>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火车首次跨越“世界屋脊”有什么意义？（李若航等）</a:t>
            </a:r>
          </a:p>
          <a:p>
            <a:r>
              <a:rPr lang="en-US" altLang="zh-CN" sz="2800" b="1" dirty="0" smtClean="0">
                <a:solidFill>
                  <a:schemeClr val="tx1"/>
                </a:solidFill>
                <a:latin typeface="黑体" panose="02010609060101010101" pitchFamily="49" charset="-122"/>
                <a:ea typeface="黑体" panose="02010609060101010101" pitchFamily="49" charset="-122"/>
              </a:rPr>
              <a:t>6</a:t>
            </a:r>
            <a:r>
              <a:rPr lang="en-US" altLang="zh-CN" sz="2800" b="1" dirty="0">
                <a:solidFill>
                  <a:schemeClr val="tx1"/>
                </a:solidFill>
                <a:latin typeface="黑体" panose="02010609060101010101" pitchFamily="49" charset="-122"/>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发表这则消息的背景是什么</a:t>
            </a:r>
            <a:r>
              <a:rPr lang="zh-CN" altLang="en-US" sz="2800" b="1" dirty="0" smtClean="0">
                <a:solidFill>
                  <a:schemeClr val="tx1"/>
                </a:solidFill>
                <a:latin typeface="黑体" panose="02010609060101010101" pitchFamily="49" charset="-122"/>
                <a:ea typeface="黑体" panose="02010609060101010101" pitchFamily="49" charset="-122"/>
              </a:rPr>
              <a:t>？（石俊</a:t>
            </a:r>
            <a:r>
              <a:rPr lang="zh-CN" altLang="en-US" sz="2800" b="1" dirty="0">
                <a:solidFill>
                  <a:schemeClr val="tx1"/>
                </a:solidFill>
                <a:latin typeface="黑体" panose="02010609060101010101" pitchFamily="49" charset="-122"/>
                <a:ea typeface="黑体" panose="02010609060101010101" pitchFamily="49" charset="-122"/>
              </a:rPr>
              <a:t>鑫等）</a:t>
            </a:r>
          </a:p>
          <a:p>
            <a:endParaRPr lang="zh-CN" altLang="en-US" sz="2800" b="1" dirty="0">
              <a:solidFill>
                <a:schemeClr val="tx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a:xfrm>
            <a:off x="564387" y="615315"/>
            <a:ext cx="8229600" cy="1143000"/>
          </a:xfrm>
        </p:spPr>
        <p:txBody>
          <a:bodyPr>
            <a:normAutofit/>
          </a:bodyPr>
          <a:lstStyle/>
          <a:p>
            <a:r>
              <a:rPr lang="zh-CN" altLang="en-US" b="1" dirty="0" smtClean="0">
                <a:solidFill>
                  <a:schemeClr val="tx1"/>
                </a:solidFill>
                <a:latin typeface="黑体" panose="02010609060101010101" pitchFamily="49" charset="-122"/>
                <a:ea typeface="黑体" panose="02010609060101010101" pitchFamily="49" charset="-122"/>
              </a:rPr>
              <a:t>总结收获</a:t>
            </a:r>
          </a:p>
        </p:txBody>
      </p:sp>
      <p:sp>
        <p:nvSpPr>
          <p:cNvPr id="3" name="内容占位符 2"/>
          <p:cNvSpPr>
            <a:spLocks noGrp="1"/>
          </p:cNvSpPr>
          <p:nvPr>
            <p:ph idx="1"/>
          </p:nvPr>
        </p:nvSpPr>
        <p:spPr>
          <a:xfrm>
            <a:off x="1403648" y="2500903"/>
            <a:ext cx="6552728" cy="2260847"/>
          </a:xfrm>
        </p:spPr>
        <p:txBody>
          <a:bodyPr>
            <a:noAutofit/>
          </a:bodyPr>
          <a:lstStyle/>
          <a:p>
            <a:pPr marL="0" indent="0">
              <a:buNone/>
            </a:pPr>
            <a:r>
              <a:rPr lang="zh-CN" altLang="en-US" b="1" dirty="0" smtClean="0">
                <a:solidFill>
                  <a:schemeClr val="tx1"/>
                </a:solidFill>
                <a:latin typeface="黑体" panose="02010609060101010101" pitchFamily="49" charset="-122"/>
                <a:ea typeface="黑体" panose="02010609060101010101" pitchFamily="49" charset="-122"/>
              </a:rPr>
              <a:t>请你说说本节课你有哪些收获！</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a:xfrm>
            <a:off x="564387" y="615315"/>
            <a:ext cx="8229600" cy="1143000"/>
          </a:xfrm>
        </p:spPr>
        <p:txBody>
          <a:bodyPr>
            <a:normAutofit/>
          </a:bodyPr>
          <a:lstStyle/>
          <a:p>
            <a:r>
              <a:rPr lang="zh-CN" altLang="en-US" b="1" dirty="0" smtClean="0">
                <a:solidFill>
                  <a:schemeClr val="tx1"/>
                </a:solidFill>
                <a:latin typeface="黑体" panose="02010609060101010101" pitchFamily="49" charset="-122"/>
                <a:ea typeface="黑体" panose="02010609060101010101" pitchFamily="49" charset="-122"/>
              </a:rPr>
              <a:t>布置作业</a:t>
            </a:r>
          </a:p>
        </p:txBody>
      </p:sp>
      <p:sp>
        <p:nvSpPr>
          <p:cNvPr id="3" name="内容占位符 2"/>
          <p:cNvSpPr>
            <a:spLocks noGrp="1"/>
          </p:cNvSpPr>
          <p:nvPr>
            <p:ph idx="1"/>
          </p:nvPr>
        </p:nvSpPr>
        <p:spPr>
          <a:xfrm>
            <a:off x="1403648" y="2500903"/>
            <a:ext cx="6552728" cy="2260847"/>
          </a:xfrm>
        </p:spPr>
        <p:txBody>
          <a:bodyPr>
            <a:noAutofit/>
          </a:bodyPr>
          <a:lstStyle/>
          <a:p>
            <a:pPr marL="0" indent="0">
              <a:buNone/>
            </a:pPr>
            <a:r>
              <a:rPr lang="zh-CN" altLang="en-US" b="1" dirty="0" smtClean="0">
                <a:latin typeface="黑体" panose="02010609060101010101" pitchFamily="49" charset="-122"/>
                <a:ea typeface="黑体" panose="02010609060101010101" pitchFamily="49" charset="-122"/>
              </a:rPr>
              <a:t>    今天我们学习这篇新闻后，你有什么感受？请你写一段</a:t>
            </a:r>
            <a:r>
              <a:rPr lang="en-US" altLang="zh-CN" b="1" dirty="0" smtClean="0">
                <a:latin typeface="黑体" panose="02010609060101010101" pitchFamily="49" charset="-122"/>
                <a:ea typeface="黑体" panose="02010609060101010101" pitchFamily="49" charset="-122"/>
              </a:rPr>
              <a:t>50——100</a:t>
            </a:r>
            <a:r>
              <a:rPr lang="zh-CN" altLang="en-US" b="1" dirty="0" smtClean="0">
                <a:latin typeface="黑体" panose="02010609060101010101" pitchFamily="49" charset="-122"/>
                <a:ea typeface="黑体" panose="02010609060101010101" pitchFamily="49" charset="-122"/>
              </a:rPr>
              <a:t>字的小评论。</a:t>
            </a:r>
            <a:endParaRPr lang="zh-CN" altLang="en-US" b="1" dirty="0" smtClean="0">
              <a:solidFill>
                <a:schemeClr val="tx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0581657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m_771379"/>
          <p:cNvPicPr>
            <a:picLocks noChangeAspect="1"/>
          </p:cNvPicPr>
          <p:nvPr/>
        </p:nvPicPr>
        <p:blipFill>
          <a:blip r:embed="rId2"/>
          <a:stretch>
            <a:fillRect/>
          </a:stretch>
        </p:blipFill>
        <p:spPr>
          <a:xfrm>
            <a:off x="19050" y="13335"/>
            <a:ext cx="9175750" cy="6842125"/>
          </a:xfrm>
          <a:prstGeom prst="rect">
            <a:avLst/>
          </a:prstGeom>
        </p:spPr>
      </p:pic>
      <p:sp>
        <p:nvSpPr>
          <p:cNvPr id="3" name="内容占位符 2"/>
          <p:cNvSpPr>
            <a:spLocks noGrp="1"/>
          </p:cNvSpPr>
          <p:nvPr>
            <p:ph idx="1"/>
          </p:nvPr>
        </p:nvSpPr>
        <p:spPr>
          <a:xfrm>
            <a:off x="906780" y="734060"/>
            <a:ext cx="7780020" cy="5392420"/>
          </a:xfrm>
        </p:spPr>
        <p:txBody>
          <a:bodyPr>
            <a:normAutofit fontScale="92500"/>
          </a:bodyPr>
          <a:lstStyle/>
          <a:p>
            <a:pPr marL="0" indent="0">
              <a:buNone/>
            </a:pPr>
            <a:r>
              <a:rPr lang="en-US" altLang="zh-CN" b="1" dirty="0" smtClean="0">
                <a:solidFill>
                  <a:schemeClr val="tx1"/>
                </a:solidFill>
                <a:latin typeface="黑体" panose="02010609060101010101" pitchFamily="49" charset="-122"/>
                <a:ea typeface="黑体" panose="02010609060101010101" pitchFamily="49" charset="-122"/>
              </a:rPr>
              <a:t>1.</a:t>
            </a:r>
            <a:r>
              <a:rPr lang="zh-CN" altLang="en-US" b="1" dirty="0" smtClean="0">
                <a:solidFill>
                  <a:schemeClr val="tx1"/>
                </a:solidFill>
                <a:latin typeface="黑体" panose="02010609060101010101" pitchFamily="49" charset="-122"/>
                <a:ea typeface="黑体" panose="02010609060101010101" pitchFamily="49" charset="-122"/>
              </a:rPr>
              <a:t>为什么</a:t>
            </a:r>
            <a:r>
              <a:rPr lang="zh-CN" altLang="en-US" b="1" dirty="0">
                <a:solidFill>
                  <a:schemeClr val="tx1"/>
                </a:solidFill>
                <a:latin typeface="黑体" panose="02010609060101010101" pitchFamily="49" charset="-122"/>
                <a:ea typeface="黑体" panose="02010609060101010101" pitchFamily="49" charset="-122"/>
              </a:rPr>
              <a:t>说首趟进藏旅客列车开通是世界铁路建设史上的一大奇迹？（黄佳伟等）</a:t>
            </a:r>
          </a:p>
          <a:p>
            <a:pPr marL="0" indent="0">
              <a:buNone/>
            </a:pPr>
            <a:r>
              <a:rPr lang="en-US" altLang="zh-CN" b="1" dirty="0" smtClean="0">
                <a:solidFill>
                  <a:schemeClr val="tx1"/>
                </a:solidFill>
                <a:latin typeface="黑体" panose="02010609060101010101" pitchFamily="49" charset="-122"/>
                <a:ea typeface="黑体" panose="02010609060101010101" pitchFamily="49" charset="-122"/>
              </a:rPr>
              <a:t>2.</a:t>
            </a:r>
            <a:r>
              <a:rPr lang="zh-CN" altLang="en-US" b="1" dirty="0" smtClean="0">
                <a:solidFill>
                  <a:schemeClr val="tx1"/>
                </a:solidFill>
                <a:latin typeface="黑体" panose="02010609060101010101" pitchFamily="49" charset="-122"/>
                <a:ea typeface="黑体" panose="02010609060101010101" pitchFamily="49" charset="-122"/>
              </a:rPr>
              <a:t>为什么</a:t>
            </a:r>
            <a:r>
              <a:rPr lang="zh-CN" altLang="en-US" b="1" dirty="0">
                <a:solidFill>
                  <a:schemeClr val="tx1"/>
                </a:solidFill>
                <a:latin typeface="黑体" panose="02010609060101010101" pitchFamily="49" charset="-122"/>
                <a:ea typeface="黑体" panose="02010609060101010101" pitchFamily="49" charset="-122"/>
              </a:rPr>
              <a:t>胡锦涛要亲自剪彩？（高泽原等）</a:t>
            </a:r>
          </a:p>
          <a:p>
            <a:pPr marL="0" indent="0">
              <a:buNone/>
            </a:pPr>
            <a:r>
              <a:rPr lang="en-US" altLang="zh-CN" b="1" dirty="0" smtClean="0">
                <a:solidFill>
                  <a:schemeClr val="tx1"/>
                </a:solidFill>
                <a:latin typeface="黑体" panose="02010609060101010101" pitchFamily="49" charset="-122"/>
                <a:ea typeface="黑体" panose="02010609060101010101" pitchFamily="49" charset="-122"/>
              </a:rPr>
              <a:t>3.</a:t>
            </a:r>
            <a:r>
              <a:rPr lang="zh-CN" altLang="en-US" b="1" dirty="0" smtClean="0">
                <a:solidFill>
                  <a:schemeClr val="tx1"/>
                </a:solidFill>
                <a:latin typeface="黑体" panose="02010609060101010101" pitchFamily="49" charset="-122"/>
                <a:ea typeface="黑体" panose="02010609060101010101" pitchFamily="49" charset="-122"/>
              </a:rPr>
              <a:t>为什么</a:t>
            </a:r>
            <a:r>
              <a:rPr lang="zh-CN" altLang="en-US" b="1" dirty="0">
                <a:solidFill>
                  <a:schemeClr val="tx1"/>
                </a:solidFill>
                <a:latin typeface="黑体" panose="02010609060101010101" pitchFamily="49" charset="-122"/>
                <a:ea typeface="黑体" panose="02010609060101010101" pitchFamily="49" charset="-122"/>
              </a:rPr>
              <a:t>要交代是中国共产党建党</a:t>
            </a:r>
            <a:r>
              <a:rPr lang="en-US" altLang="zh-CN" b="1" dirty="0">
                <a:solidFill>
                  <a:schemeClr val="tx1"/>
                </a:solidFill>
                <a:latin typeface="黑体" panose="02010609060101010101" pitchFamily="49" charset="-122"/>
                <a:ea typeface="黑体" panose="02010609060101010101" pitchFamily="49" charset="-122"/>
              </a:rPr>
              <a:t>85</a:t>
            </a:r>
            <a:r>
              <a:rPr lang="zh-CN" altLang="en-US" b="1" dirty="0">
                <a:solidFill>
                  <a:schemeClr val="tx1"/>
                </a:solidFill>
                <a:latin typeface="黑体" panose="02010609060101010101" pitchFamily="49" charset="-122"/>
                <a:ea typeface="黑体" panose="02010609060101010101" pitchFamily="49" charset="-122"/>
              </a:rPr>
              <a:t>周年纪念日？（耿松等）</a:t>
            </a:r>
          </a:p>
          <a:p>
            <a:pPr marL="0" indent="0">
              <a:buNone/>
            </a:pPr>
            <a:r>
              <a:rPr lang="en-US" altLang="zh-CN" b="1" dirty="0" smtClean="0">
                <a:solidFill>
                  <a:schemeClr val="tx1"/>
                </a:solidFill>
                <a:latin typeface="黑体" panose="02010609060101010101" pitchFamily="49" charset="-122"/>
                <a:ea typeface="黑体" panose="02010609060101010101" pitchFamily="49" charset="-122"/>
              </a:rPr>
              <a:t>4.</a:t>
            </a:r>
            <a:r>
              <a:rPr lang="zh-CN" altLang="en-US" b="1" dirty="0" smtClean="0">
                <a:solidFill>
                  <a:schemeClr val="tx1"/>
                </a:solidFill>
                <a:latin typeface="黑体" panose="02010609060101010101" pitchFamily="49" charset="-122"/>
                <a:ea typeface="黑体" panose="02010609060101010101" pitchFamily="49" charset="-122"/>
              </a:rPr>
              <a:t>这</a:t>
            </a:r>
            <a:r>
              <a:rPr lang="zh-CN" altLang="en-US" b="1" dirty="0">
                <a:solidFill>
                  <a:schemeClr val="tx1"/>
                </a:solidFill>
                <a:latin typeface="黑体" panose="02010609060101010101" pitchFamily="49" charset="-122"/>
                <a:ea typeface="黑体" panose="02010609060101010101" pitchFamily="49" charset="-122"/>
              </a:rPr>
              <a:t>则消息中，哪些语句交代了背景？有什么作用？（王紫依等）</a:t>
            </a:r>
          </a:p>
          <a:p>
            <a:pPr marL="0" indent="0">
              <a:buNone/>
            </a:pPr>
            <a:r>
              <a:rPr lang="en-US" altLang="zh-CN" b="1" dirty="0" smtClean="0">
                <a:solidFill>
                  <a:schemeClr val="tx1"/>
                </a:solidFill>
                <a:latin typeface="黑体" panose="02010609060101010101" pitchFamily="49" charset="-122"/>
                <a:ea typeface="黑体" panose="02010609060101010101" pitchFamily="49" charset="-122"/>
              </a:rPr>
              <a:t>5.</a:t>
            </a:r>
            <a:r>
              <a:rPr lang="zh-CN" altLang="en-US" b="1" dirty="0" smtClean="0">
                <a:solidFill>
                  <a:schemeClr val="tx1"/>
                </a:solidFill>
                <a:latin typeface="黑体" panose="02010609060101010101" pitchFamily="49" charset="-122"/>
                <a:ea typeface="黑体" panose="02010609060101010101" pitchFamily="49" charset="-122"/>
              </a:rPr>
              <a:t>火车</a:t>
            </a:r>
            <a:r>
              <a:rPr lang="zh-CN" altLang="en-US" b="1" dirty="0">
                <a:solidFill>
                  <a:schemeClr val="tx1"/>
                </a:solidFill>
                <a:latin typeface="黑体" panose="02010609060101010101" pitchFamily="49" charset="-122"/>
                <a:ea typeface="黑体" panose="02010609060101010101" pitchFamily="49" charset="-122"/>
              </a:rPr>
              <a:t>首次跨越“世界屋脊”有什么意义？（李若航等）</a:t>
            </a:r>
          </a:p>
          <a:p>
            <a:pPr marL="0" indent="0">
              <a:buNone/>
            </a:pPr>
            <a:r>
              <a:rPr lang="en-US" altLang="zh-CN" b="1" dirty="0" smtClean="0">
                <a:solidFill>
                  <a:schemeClr val="tx1"/>
                </a:solidFill>
                <a:latin typeface="黑体" panose="02010609060101010101" pitchFamily="49" charset="-122"/>
                <a:ea typeface="黑体" panose="02010609060101010101" pitchFamily="49" charset="-122"/>
              </a:rPr>
              <a:t>6.</a:t>
            </a:r>
            <a:r>
              <a:rPr lang="zh-CN" altLang="en-US" b="1" dirty="0" smtClean="0">
                <a:solidFill>
                  <a:schemeClr val="tx1"/>
                </a:solidFill>
                <a:latin typeface="黑体" panose="02010609060101010101" pitchFamily="49" charset="-122"/>
                <a:ea typeface="黑体" panose="02010609060101010101" pitchFamily="49" charset="-122"/>
              </a:rPr>
              <a:t>发表</a:t>
            </a:r>
            <a:r>
              <a:rPr lang="zh-CN" altLang="en-US" b="1" dirty="0">
                <a:solidFill>
                  <a:schemeClr val="tx1"/>
                </a:solidFill>
                <a:latin typeface="黑体" panose="02010609060101010101" pitchFamily="49" charset="-122"/>
                <a:ea typeface="黑体" panose="02010609060101010101" pitchFamily="49" charset="-122"/>
              </a:rPr>
              <a:t>这则消息的背景是什么</a:t>
            </a:r>
            <a:r>
              <a:rPr lang="zh-CN" altLang="en-US" b="1" dirty="0" smtClean="0">
                <a:solidFill>
                  <a:schemeClr val="tx1"/>
                </a:solidFill>
                <a:latin typeface="黑体" panose="02010609060101010101" pitchFamily="49" charset="-122"/>
                <a:ea typeface="黑体" panose="02010609060101010101" pitchFamily="49" charset="-122"/>
              </a:rPr>
              <a:t>？（</a:t>
            </a:r>
            <a:r>
              <a:rPr lang="zh-CN" altLang="en-US" b="1" dirty="0">
                <a:solidFill>
                  <a:schemeClr val="tx1"/>
                </a:solidFill>
                <a:latin typeface="黑体" panose="02010609060101010101" pitchFamily="49" charset="-122"/>
                <a:ea typeface="黑体" panose="02010609060101010101" pitchFamily="49" charset="-122"/>
              </a:rPr>
              <a:t>石俊鑫等）</a:t>
            </a:r>
          </a:p>
          <a:p>
            <a:pPr marL="0" indent="0">
              <a:buNone/>
            </a:pPr>
            <a:endParaRPr lang="zh-CN" altLang="en-US" b="1" dirty="0">
              <a:solidFill>
                <a:schemeClr val="tx1"/>
              </a:solidFill>
              <a:latin typeface="黑体" panose="02010609060101010101" pitchFamily="49" charset="-122"/>
              <a:ea typeface="黑体" panose="02010609060101010101" pitchFamily="49" charset="-122"/>
            </a:endParaRPr>
          </a:p>
        </p:txBody>
      </p:sp>
      <p:sp>
        <p:nvSpPr>
          <p:cNvPr id="4" name="TextBox 3"/>
          <p:cNvSpPr txBox="1"/>
          <p:nvPr/>
        </p:nvSpPr>
        <p:spPr>
          <a:xfrm>
            <a:off x="107504" y="1772816"/>
            <a:ext cx="800219" cy="2376264"/>
          </a:xfrm>
          <a:prstGeom prst="rect">
            <a:avLst/>
          </a:prstGeom>
          <a:noFill/>
        </p:spPr>
        <p:txBody>
          <a:bodyPr vert="eaVert" wrap="square" rtlCol="0">
            <a:spAutoFit/>
          </a:bodyPr>
          <a:lstStyle/>
          <a:p>
            <a:r>
              <a:rPr lang="zh-CN" altLang="en-US" sz="4000" b="1" dirty="0" smtClean="0">
                <a:solidFill>
                  <a:schemeClr val="tx1"/>
                </a:solidFill>
                <a:latin typeface="黑体" panose="02010609060101010101" pitchFamily="49" charset="-122"/>
                <a:ea typeface="黑体" panose="02010609060101010101" pitchFamily="49" charset="-122"/>
              </a:rPr>
              <a:t>学生问题</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26" name="Picture 2" descr="F:\火车\16059420-0b83392c05e97a2a7f436c4851bea2c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573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m_771379"/>
          <p:cNvPicPr>
            <a:picLocks noChangeAspect="1"/>
          </p:cNvPicPr>
          <p:nvPr/>
        </p:nvPicPr>
        <p:blipFill>
          <a:blip r:embed="rId2"/>
          <a:stretch>
            <a:fillRect/>
          </a:stretch>
        </p:blipFill>
        <p:spPr>
          <a:xfrm>
            <a:off x="19050" y="13335"/>
            <a:ext cx="9175750" cy="6842125"/>
          </a:xfrm>
          <a:prstGeom prst="rect">
            <a:avLst/>
          </a:prstGeom>
        </p:spPr>
      </p:pic>
      <p:sp>
        <p:nvSpPr>
          <p:cNvPr id="2" name="标题 1"/>
          <p:cNvSpPr>
            <a:spLocks noGrp="1"/>
          </p:cNvSpPr>
          <p:nvPr>
            <p:ph type="title"/>
          </p:nvPr>
        </p:nvSpPr>
        <p:spPr>
          <a:xfrm>
            <a:off x="2411760" y="116632"/>
            <a:ext cx="4320480" cy="1143000"/>
          </a:xfrm>
        </p:spPr>
        <p:txBody>
          <a:bodyPr/>
          <a:lstStyle/>
          <a:p>
            <a:r>
              <a:rPr lang="zh-CN" altLang="en-US" b="1" dirty="0" smtClean="0">
                <a:solidFill>
                  <a:schemeClr val="tx1"/>
                </a:solidFill>
                <a:latin typeface="黑体" panose="02010609060101010101" pitchFamily="49" charset="-122"/>
                <a:ea typeface="黑体" panose="02010609060101010101" pitchFamily="49" charset="-122"/>
              </a:rPr>
              <a:t>学习目标</a:t>
            </a:r>
          </a:p>
        </p:txBody>
      </p:sp>
      <p:sp>
        <p:nvSpPr>
          <p:cNvPr id="3" name="内容占位符 2"/>
          <p:cNvSpPr>
            <a:spLocks noGrp="1"/>
          </p:cNvSpPr>
          <p:nvPr>
            <p:ph idx="1"/>
          </p:nvPr>
        </p:nvSpPr>
        <p:spPr>
          <a:xfrm>
            <a:off x="457200" y="1268760"/>
            <a:ext cx="8229600" cy="4857403"/>
          </a:xfrm>
        </p:spPr>
        <p:txBody>
          <a:bodyPr>
            <a:normAutofit lnSpcReduction="10000"/>
          </a:bodyPr>
          <a:lstStyle/>
          <a:p>
            <a:pPr marL="0" indent="0">
              <a:buNone/>
            </a:pPr>
            <a:r>
              <a:rPr lang="en-US" altLang="zh-CN" b="1" dirty="0" smtClean="0">
                <a:solidFill>
                  <a:schemeClr val="tx1"/>
                </a:solidFill>
                <a:latin typeface="黑体" panose="02010609060101010101" pitchFamily="49" charset="-122"/>
                <a:ea typeface="黑体" panose="02010609060101010101" pitchFamily="49" charset="-122"/>
              </a:rPr>
              <a:t>1</a:t>
            </a:r>
            <a:r>
              <a:rPr lang="zh-CN" altLang="en-US" b="1" dirty="0">
                <a:solidFill>
                  <a:schemeClr val="tx1"/>
                </a:solidFill>
                <a:latin typeface="黑体" panose="02010609060101010101" pitchFamily="49" charset="-122"/>
                <a:ea typeface="黑体" panose="02010609060101010101" pitchFamily="49" charset="-122"/>
              </a:rPr>
              <a:t>、知识与技能：①抓导语和新闻六要素，了解新闻的基本内容；②研读新闻主体部分，抓住事实、背景，探究新闻意义；③抓住关键词分析新闻语言特点，掌握阅读新闻的基本方法。</a:t>
            </a:r>
          </a:p>
          <a:p>
            <a:pPr marL="0" indent="0">
              <a:buNone/>
            </a:pPr>
            <a:r>
              <a:rPr lang="en-US" altLang="zh-CN" b="1" dirty="0" smtClean="0">
                <a:solidFill>
                  <a:schemeClr val="tx1"/>
                </a:solidFill>
                <a:latin typeface="黑体" panose="02010609060101010101" pitchFamily="49" charset="-122"/>
                <a:ea typeface="黑体" panose="02010609060101010101" pitchFamily="49" charset="-122"/>
              </a:rPr>
              <a:t>2</a:t>
            </a:r>
            <a:r>
              <a:rPr lang="zh-CN" altLang="en-US" b="1" dirty="0" smtClean="0">
                <a:solidFill>
                  <a:schemeClr val="tx1"/>
                </a:solidFill>
                <a:latin typeface="黑体" panose="02010609060101010101" pitchFamily="49" charset="-122"/>
                <a:ea typeface="黑体" panose="02010609060101010101" pitchFamily="49" charset="-122"/>
              </a:rPr>
              <a:t>、</a:t>
            </a:r>
            <a:r>
              <a:rPr lang="zh-CN" altLang="en-US" b="1" dirty="0">
                <a:solidFill>
                  <a:schemeClr val="tx1"/>
                </a:solidFill>
                <a:latin typeface="黑体" panose="02010609060101010101" pitchFamily="49" charset="-122"/>
                <a:ea typeface="黑体" panose="02010609060101010101" pitchFamily="49" charset="-122"/>
              </a:rPr>
              <a:t>过程与方法：阅读新闻，圈划重点语句和概括事件，运用比较法进行探究学习。</a:t>
            </a:r>
          </a:p>
          <a:p>
            <a:pPr marL="0" indent="0">
              <a:buNone/>
            </a:pPr>
            <a:r>
              <a:rPr lang="en-US" altLang="zh-CN" b="1" dirty="0" smtClean="0">
                <a:solidFill>
                  <a:schemeClr val="tx1"/>
                </a:solidFill>
                <a:latin typeface="黑体" panose="02010609060101010101" pitchFamily="49" charset="-122"/>
                <a:ea typeface="黑体" panose="02010609060101010101" pitchFamily="49" charset="-122"/>
              </a:rPr>
              <a:t>3</a:t>
            </a:r>
            <a:r>
              <a:rPr lang="zh-CN" altLang="en-US" b="1" dirty="0">
                <a:solidFill>
                  <a:schemeClr val="tx1"/>
                </a:solidFill>
                <a:latin typeface="黑体" panose="02010609060101010101" pitchFamily="49" charset="-122"/>
                <a:ea typeface="黑体" panose="02010609060101010101" pitchFamily="49" charset="-122"/>
              </a:rPr>
              <a:t>、情感态度和价值观：提升自己</a:t>
            </a:r>
            <a:r>
              <a:rPr lang="zh-CN" altLang="en-US" b="1" dirty="0" smtClean="0">
                <a:solidFill>
                  <a:schemeClr val="tx1"/>
                </a:solidFill>
                <a:latin typeface="黑体" panose="02010609060101010101" pitchFamily="49" charset="-122"/>
                <a:ea typeface="黑体" panose="02010609060101010101" pitchFamily="49" charset="-122"/>
              </a:rPr>
              <a:t>中国人</a:t>
            </a:r>
            <a:r>
              <a:rPr lang="zh-CN" altLang="en-US" b="1" dirty="0">
                <a:solidFill>
                  <a:schemeClr val="tx1"/>
                </a:solidFill>
                <a:latin typeface="黑体" panose="02010609060101010101" pitchFamily="49" charset="-122"/>
                <a:ea typeface="黑体" panose="02010609060101010101" pitchFamily="49" charset="-122"/>
              </a:rPr>
              <a:t>的民族自豪感。认识到我们</a:t>
            </a:r>
            <a:r>
              <a:rPr lang="zh-CN" altLang="en-US" b="1" dirty="0" smtClean="0">
                <a:solidFill>
                  <a:schemeClr val="tx1"/>
                </a:solidFill>
                <a:latin typeface="黑体" panose="02010609060101010101" pitchFamily="49" charset="-122"/>
                <a:ea typeface="黑体" panose="02010609060101010101" pitchFamily="49" charset="-122"/>
              </a:rPr>
              <a:t>国家是</a:t>
            </a:r>
            <a:r>
              <a:rPr lang="zh-CN" altLang="en-US" b="1" dirty="0">
                <a:solidFill>
                  <a:schemeClr val="tx1"/>
                </a:solidFill>
                <a:latin typeface="黑体" panose="02010609060101010101" pitchFamily="49" charset="-122"/>
                <a:ea typeface="黑体" panose="02010609060101010101" pitchFamily="49" charset="-122"/>
              </a:rPr>
              <a:t>多民族统一的国家，是</a:t>
            </a:r>
            <a:r>
              <a:rPr lang="zh-CN" altLang="en-US" b="1" dirty="0" smtClean="0">
                <a:solidFill>
                  <a:schemeClr val="tx1"/>
                </a:solidFill>
                <a:latin typeface="黑体" panose="02010609060101010101" pitchFamily="49" charset="-122"/>
                <a:ea typeface="黑体" panose="02010609060101010101" pitchFamily="49" charset="-122"/>
              </a:rPr>
              <a:t>不可分割的</a:t>
            </a:r>
            <a:r>
              <a:rPr lang="zh-CN" altLang="en-US" b="1" dirty="0">
                <a:solidFill>
                  <a:schemeClr val="tx1"/>
                </a:solidFill>
                <a:latin typeface="黑体" panose="02010609060101010101" pitchFamily="49" charset="-122"/>
                <a:ea typeface="黑体" panose="02010609060101010101" pitchFamily="49" charset="-122"/>
              </a:rPr>
              <a:t>整体。</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p:txBody>
          <a:bodyPr>
            <a:normAutofit/>
          </a:bodyPr>
          <a:lstStyle/>
          <a:p>
            <a:r>
              <a:rPr lang="zh-CN" altLang="en-US" b="1" dirty="0">
                <a:solidFill>
                  <a:schemeClr val="tx1"/>
                </a:solidFill>
                <a:latin typeface="黑体" panose="02010609060101010101" pitchFamily="49" charset="-122"/>
                <a:ea typeface="黑体" panose="02010609060101010101" pitchFamily="49" charset="-122"/>
              </a:rPr>
              <a:t>整体</a:t>
            </a:r>
            <a:r>
              <a:rPr lang="zh-CN" altLang="en-US" b="1" dirty="0" smtClean="0">
                <a:solidFill>
                  <a:schemeClr val="tx1"/>
                </a:solidFill>
                <a:latin typeface="黑体" panose="02010609060101010101" pitchFamily="49" charset="-122"/>
                <a:ea typeface="黑体" panose="02010609060101010101" pitchFamily="49" charset="-122"/>
              </a:rPr>
              <a:t>感知</a:t>
            </a:r>
          </a:p>
        </p:txBody>
      </p:sp>
      <p:sp>
        <p:nvSpPr>
          <p:cNvPr id="3" name="内容占位符 2"/>
          <p:cNvSpPr>
            <a:spLocks noGrp="1"/>
          </p:cNvSpPr>
          <p:nvPr>
            <p:ph idx="1"/>
          </p:nvPr>
        </p:nvSpPr>
        <p:spPr>
          <a:xfrm>
            <a:off x="457200" y="1340768"/>
            <a:ext cx="8229600" cy="1296144"/>
          </a:xfrm>
        </p:spPr>
        <p:txBody>
          <a:bodyPr/>
          <a:lstStyle/>
          <a:p>
            <a:pPr marL="0" indent="0">
              <a:buNone/>
            </a:pPr>
            <a:r>
              <a:rPr lang="zh-CN" altLang="en-US" b="1" dirty="0" smtClean="0">
                <a:solidFill>
                  <a:srgbClr val="FFFF00"/>
                </a:solidFill>
              </a:rPr>
              <a:t>         </a:t>
            </a:r>
            <a:r>
              <a:rPr lang="zh-CN" altLang="en-US" b="1" dirty="0" smtClean="0">
                <a:solidFill>
                  <a:schemeClr val="tx1"/>
                </a:solidFill>
                <a:latin typeface="黑体" panose="02010609060101010101" pitchFamily="49" charset="-122"/>
                <a:ea typeface="黑体" panose="02010609060101010101" pitchFamily="49" charset="-122"/>
              </a:rPr>
              <a:t>请</a:t>
            </a:r>
            <a:r>
              <a:rPr lang="zh-CN" altLang="en-US" b="1" dirty="0">
                <a:solidFill>
                  <a:schemeClr val="tx1"/>
                </a:solidFill>
                <a:latin typeface="黑体" panose="02010609060101010101" pitchFamily="49" charset="-122"/>
                <a:ea typeface="黑体" panose="02010609060101010101" pitchFamily="49" charset="-122"/>
              </a:rPr>
              <a:t>你根据新闻的六要素，概括</a:t>
            </a:r>
            <a:r>
              <a:rPr lang="zh-CN" altLang="en-US" b="1">
                <a:solidFill>
                  <a:schemeClr val="tx1"/>
                </a:solidFill>
                <a:latin typeface="黑体" panose="02010609060101010101" pitchFamily="49" charset="-122"/>
                <a:ea typeface="黑体" panose="02010609060101010101" pitchFamily="49" charset="-122"/>
              </a:rPr>
              <a:t>这</a:t>
            </a:r>
            <a:r>
              <a:rPr lang="zh-CN" altLang="en-US" b="1" smtClean="0">
                <a:solidFill>
                  <a:schemeClr val="tx1"/>
                </a:solidFill>
                <a:latin typeface="黑体" panose="02010609060101010101" pitchFamily="49" charset="-122"/>
                <a:ea typeface="黑体" panose="02010609060101010101" pitchFamily="49" charset="-122"/>
              </a:rPr>
              <a:t>则</a:t>
            </a:r>
            <a:r>
              <a:rPr lang="zh-CN" altLang="en-US" b="1">
                <a:latin typeface="黑体" panose="02010609060101010101" pitchFamily="49" charset="-122"/>
                <a:ea typeface="黑体" panose="02010609060101010101" pitchFamily="49" charset="-122"/>
              </a:rPr>
              <a:t>新闻</a:t>
            </a:r>
            <a:r>
              <a:rPr lang="zh-CN" altLang="en-US" b="1" smtClean="0">
                <a:solidFill>
                  <a:schemeClr val="tx1"/>
                </a:solidFill>
                <a:latin typeface="黑体" panose="02010609060101010101" pitchFamily="49" charset="-122"/>
                <a:ea typeface="黑体" panose="02010609060101010101" pitchFamily="49" charset="-122"/>
              </a:rPr>
              <a:t>的</a:t>
            </a:r>
            <a:r>
              <a:rPr lang="zh-CN" altLang="en-US" b="1" dirty="0">
                <a:solidFill>
                  <a:schemeClr val="tx1"/>
                </a:solidFill>
                <a:latin typeface="黑体" panose="02010609060101010101" pitchFamily="49" charset="-122"/>
                <a:ea typeface="黑体" panose="02010609060101010101" pitchFamily="49" charset="-122"/>
              </a:rPr>
              <a:t>主要内容。</a:t>
            </a:r>
          </a:p>
          <a:p>
            <a:endParaRPr lang="zh-CN" altLang="en-US" b="1" dirty="0">
              <a:solidFill>
                <a:schemeClr val="tx1"/>
              </a:solidFill>
              <a:latin typeface="黑体" panose="02010609060101010101" pitchFamily="49" charset="-122"/>
              <a:ea typeface="黑体" panose="02010609060101010101" pitchFamily="49" charset="-122"/>
            </a:endParaRPr>
          </a:p>
        </p:txBody>
      </p:sp>
      <p:sp>
        <p:nvSpPr>
          <p:cNvPr id="6" name="TextBox 5"/>
          <p:cNvSpPr txBox="1"/>
          <p:nvPr/>
        </p:nvSpPr>
        <p:spPr>
          <a:xfrm>
            <a:off x="539552" y="2708920"/>
            <a:ext cx="8064896" cy="2553335"/>
          </a:xfrm>
          <a:prstGeom prst="rect">
            <a:avLst/>
          </a:prstGeom>
          <a:noFill/>
        </p:spPr>
        <p:txBody>
          <a:bodyPr wrap="square" rtlCol="0">
            <a:spAutoFit/>
          </a:bodyPr>
          <a:lstStyle/>
          <a:p>
            <a:r>
              <a:rPr lang="zh-CN" altLang="en-US" sz="3200" b="1" dirty="0">
                <a:solidFill>
                  <a:srgbClr val="FFFF00"/>
                </a:solidFill>
              </a:rPr>
              <a:t> </a:t>
            </a:r>
            <a:r>
              <a:rPr lang="zh-CN" altLang="en-US" sz="3200" b="1" dirty="0" smtClean="0">
                <a:solidFill>
                  <a:srgbClr val="FFFF00"/>
                </a:solidFill>
              </a:rPr>
              <a:t>       </a:t>
            </a:r>
            <a:r>
              <a:rPr lang="zh-CN" altLang="en-US" sz="3200" b="1" dirty="0" smtClean="0">
                <a:solidFill>
                  <a:schemeClr val="tx1"/>
                </a:solidFill>
              </a:rPr>
              <a:t> </a:t>
            </a:r>
            <a:r>
              <a:rPr lang="en-US" altLang="zh-CN" sz="3200" b="1" dirty="0" smtClean="0">
                <a:solidFill>
                  <a:schemeClr val="tx1"/>
                </a:solidFill>
              </a:rPr>
              <a:t>2006</a:t>
            </a:r>
            <a:r>
              <a:rPr lang="zh-CN" altLang="en-US" sz="3200" b="1" dirty="0">
                <a:solidFill>
                  <a:schemeClr val="tx1"/>
                </a:solidFill>
              </a:rPr>
              <a:t>年的</a:t>
            </a:r>
            <a:r>
              <a:rPr lang="en-US" altLang="zh-CN" sz="3200" b="1" dirty="0">
                <a:solidFill>
                  <a:schemeClr val="tx1"/>
                </a:solidFill>
              </a:rPr>
              <a:t>7</a:t>
            </a:r>
            <a:r>
              <a:rPr lang="zh-CN" altLang="en-US" sz="3200" b="1" dirty="0">
                <a:solidFill>
                  <a:schemeClr val="tx1"/>
                </a:solidFill>
              </a:rPr>
              <a:t>月</a:t>
            </a:r>
            <a:r>
              <a:rPr lang="en-US" altLang="zh-CN" sz="3200" b="1" dirty="0">
                <a:solidFill>
                  <a:schemeClr val="tx1"/>
                </a:solidFill>
              </a:rPr>
              <a:t>1</a:t>
            </a:r>
            <a:r>
              <a:rPr lang="zh-CN" altLang="en-US" sz="3200" b="1" dirty="0">
                <a:solidFill>
                  <a:schemeClr val="tx1"/>
                </a:solidFill>
              </a:rPr>
              <a:t>日，庆典列车分别驶出格尔木和拉萨车站。数千名各族群众目睹列车首次跨越“世界屋脊”这一历史时刻。国家主席胡锦涛为首趟进藏旅客列车</a:t>
            </a:r>
            <a:r>
              <a:rPr lang="zh-CN" altLang="en-US" sz="3200" b="1" dirty="0" smtClean="0">
                <a:solidFill>
                  <a:schemeClr val="tx1"/>
                </a:solidFill>
              </a:rPr>
              <a:t>开通</a:t>
            </a:r>
          </a:p>
          <a:p>
            <a:r>
              <a:rPr lang="zh-CN" altLang="en-US" sz="3200" b="1" dirty="0" smtClean="0">
                <a:solidFill>
                  <a:schemeClr val="tx1"/>
                </a:solidFill>
              </a:rPr>
              <a:t>剪彩</a:t>
            </a:r>
            <a:r>
              <a:rPr lang="zh-CN" altLang="en-US" sz="3200" b="1" dirty="0" smtClean="0"/>
              <a:t>并评价</a:t>
            </a:r>
            <a:r>
              <a:rPr lang="zh-CN" altLang="en-US" sz="3200" b="1" dirty="0" smtClean="0">
                <a:solidFill>
                  <a:schemeClr val="tx1"/>
                </a:solidFill>
              </a:rPr>
              <a:t>青藏铁路通车意义重大。</a:t>
            </a:r>
            <a:endParaRPr lang="zh-CN" altLang="en-US"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a:xfrm>
            <a:off x="455295" y="476885"/>
            <a:ext cx="8229600" cy="829310"/>
          </a:xfrm>
        </p:spPr>
        <p:txBody>
          <a:bodyPr>
            <a:normAutofit/>
          </a:bodyPr>
          <a:lstStyle/>
          <a:p>
            <a:r>
              <a:rPr lang="zh-CN" altLang="en-US" b="1" dirty="0">
                <a:solidFill>
                  <a:schemeClr val="tx1"/>
                </a:solidFill>
                <a:latin typeface="黑体" panose="02010609060101010101" pitchFamily="49" charset="-122"/>
                <a:ea typeface="黑体" panose="02010609060101010101" pitchFamily="49" charset="-122"/>
              </a:rPr>
              <a:t>重点</a:t>
            </a:r>
            <a:r>
              <a:rPr lang="zh-CN" altLang="en-US" b="1" dirty="0" smtClean="0">
                <a:solidFill>
                  <a:schemeClr val="tx1"/>
                </a:solidFill>
                <a:latin typeface="黑体" panose="02010609060101010101" pitchFamily="49" charset="-122"/>
                <a:ea typeface="黑体" panose="02010609060101010101" pitchFamily="49" charset="-122"/>
              </a:rPr>
              <a:t>研读</a:t>
            </a:r>
          </a:p>
        </p:txBody>
      </p:sp>
      <p:sp>
        <p:nvSpPr>
          <p:cNvPr id="3" name="内容占位符 2"/>
          <p:cNvSpPr>
            <a:spLocks noGrp="1"/>
          </p:cNvSpPr>
          <p:nvPr>
            <p:ph idx="1"/>
          </p:nvPr>
        </p:nvSpPr>
        <p:spPr>
          <a:xfrm>
            <a:off x="483801" y="1545877"/>
            <a:ext cx="8229600" cy="720081"/>
          </a:xfrm>
        </p:spPr>
        <p:txBody>
          <a:bodyPr/>
          <a:lstStyle/>
          <a:p>
            <a:pPr marL="0" indent="0">
              <a:buNone/>
            </a:pPr>
            <a:r>
              <a:rPr lang="zh-CN" altLang="en-US" b="1" dirty="0" smtClean="0">
                <a:solidFill>
                  <a:schemeClr val="tx1"/>
                </a:solidFill>
                <a:latin typeface="黑体" panose="02010609060101010101" pitchFamily="49" charset="-122"/>
                <a:ea typeface="黑体" panose="02010609060101010101" pitchFamily="49" charset="-122"/>
              </a:rPr>
              <a:t>每个小标题下的文字的主要内容。</a:t>
            </a:r>
          </a:p>
        </p:txBody>
      </p:sp>
      <p:sp>
        <p:nvSpPr>
          <p:cNvPr id="4" name="TextBox 3"/>
          <p:cNvSpPr txBox="1"/>
          <p:nvPr/>
        </p:nvSpPr>
        <p:spPr>
          <a:xfrm>
            <a:off x="484054" y="2535704"/>
            <a:ext cx="4248472" cy="584775"/>
          </a:xfrm>
          <a:prstGeom prst="rect">
            <a:avLst/>
          </a:prstGeom>
          <a:noFill/>
        </p:spPr>
        <p:txBody>
          <a:bodyPr wrap="square" rtlCol="0">
            <a:spAutoFit/>
          </a:bodyPr>
          <a:lstStyle/>
          <a:p>
            <a:r>
              <a:rPr lang="zh-CN" altLang="en-US" sz="3200" b="1" dirty="0" smtClean="0">
                <a:solidFill>
                  <a:schemeClr val="tx1"/>
                </a:solidFill>
                <a:latin typeface="黑体" panose="02010609060101010101" pitchFamily="49" charset="-122"/>
                <a:ea typeface="黑体" panose="02010609060101010101" pitchFamily="49" charset="-122"/>
              </a:rPr>
              <a:t>问题：谁的梦想成真？</a:t>
            </a:r>
          </a:p>
        </p:txBody>
      </p:sp>
      <p:sp>
        <p:nvSpPr>
          <p:cNvPr id="5" name="TextBox 4"/>
          <p:cNvSpPr txBox="1"/>
          <p:nvPr/>
        </p:nvSpPr>
        <p:spPr>
          <a:xfrm>
            <a:off x="4944105" y="2535704"/>
            <a:ext cx="3892412" cy="583565"/>
          </a:xfrm>
          <a:prstGeom prst="rect">
            <a:avLst/>
          </a:prstGeom>
          <a:noFill/>
        </p:spPr>
        <p:txBody>
          <a:bodyPr wrap="square" rtlCol="0">
            <a:spAutoFit/>
          </a:bodyPr>
          <a:lstStyle/>
          <a:p>
            <a:r>
              <a:rPr lang="zh-CN" altLang="en-US" sz="3200" b="1" dirty="0" smtClean="0">
                <a:solidFill>
                  <a:schemeClr val="tx1"/>
                </a:solidFill>
                <a:latin typeface="黑体" panose="02010609060101010101" pitchFamily="49" charset="-122"/>
                <a:ea typeface="黑体" panose="02010609060101010101" pitchFamily="49" charset="-122"/>
              </a:rPr>
              <a:t>这些人有什么不同？</a:t>
            </a:r>
          </a:p>
        </p:txBody>
      </p:sp>
      <p:sp>
        <p:nvSpPr>
          <p:cNvPr id="6" name="TextBox 5"/>
          <p:cNvSpPr txBox="1"/>
          <p:nvPr/>
        </p:nvSpPr>
        <p:spPr>
          <a:xfrm>
            <a:off x="484054" y="3712597"/>
            <a:ext cx="8676456" cy="521970"/>
          </a:xfrm>
          <a:prstGeom prst="rect">
            <a:avLst/>
          </a:prstGeom>
          <a:noFill/>
        </p:spPr>
        <p:txBody>
          <a:bodyPr wrap="square" rtlCol="0">
            <a:spAutoFit/>
          </a:bodyPr>
          <a:lstStyle/>
          <a:p>
            <a:r>
              <a:rPr lang="zh-CN" altLang="en-US" sz="2800" b="1" dirty="0">
                <a:solidFill>
                  <a:schemeClr val="tx1"/>
                </a:solidFill>
                <a:latin typeface="黑体" panose="02010609060101010101" pitchFamily="49" charset="-122"/>
                <a:ea typeface="黑体" panose="02010609060101010101" pitchFamily="49" charset="-122"/>
              </a:rPr>
              <a:t>青藏铁路通车让不同阶层、不同身份的人梦想成真。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a:xfrm>
            <a:off x="457072" y="603250"/>
            <a:ext cx="8229600" cy="1143000"/>
          </a:xfrm>
        </p:spPr>
        <p:txBody>
          <a:bodyPr>
            <a:normAutofit/>
          </a:bodyPr>
          <a:lstStyle/>
          <a:p>
            <a:r>
              <a:rPr lang="zh-CN" altLang="en-US" b="1" dirty="0">
                <a:solidFill>
                  <a:schemeClr val="tx1"/>
                </a:solidFill>
                <a:latin typeface="黑体" panose="02010609060101010101" pitchFamily="49" charset="-122"/>
                <a:ea typeface="黑体" panose="02010609060101010101" pitchFamily="49" charset="-122"/>
              </a:rPr>
              <a:t>重点</a:t>
            </a:r>
            <a:r>
              <a:rPr lang="zh-CN" altLang="en-US" b="1" dirty="0" smtClean="0">
                <a:solidFill>
                  <a:schemeClr val="tx1"/>
                </a:solidFill>
                <a:latin typeface="黑体" panose="02010609060101010101" pitchFamily="49" charset="-122"/>
                <a:ea typeface="黑体" panose="02010609060101010101" pitchFamily="49" charset="-122"/>
              </a:rPr>
              <a:t>研读</a:t>
            </a:r>
          </a:p>
        </p:txBody>
      </p:sp>
      <p:sp>
        <p:nvSpPr>
          <p:cNvPr id="3" name="内容占位符 2"/>
          <p:cNvSpPr>
            <a:spLocks noGrp="1"/>
          </p:cNvSpPr>
          <p:nvPr>
            <p:ph idx="1"/>
          </p:nvPr>
        </p:nvSpPr>
        <p:spPr>
          <a:xfrm>
            <a:off x="457766" y="1997997"/>
            <a:ext cx="8229600" cy="720081"/>
          </a:xfrm>
        </p:spPr>
        <p:txBody>
          <a:bodyPr/>
          <a:lstStyle/>
          <a:p>
            <a:pPr marL="0" indent="0">
              <a:buNone/>
            </a:pPr>
            <a:r>
              <a:rPr lang="zh-CN" altLang="en-US" b="1" dirty="0">
                <a:solidFill>
                  <a:schemeClr val="tx1"/>
                </a:solidFill>
                <a:latin typeface="黑体" panose="02010609060101010101" pitchFamily="49" charset="-122"/>
                <a:ea typeface="黑体" panose="02010609060101010101" pitchFamily="49" charset="-122"/>
              </a:rPr>
              <a:t>每个小标题下的</a:t>
            </a:r>
            <a:r>
              <a:rPr lang="zh-CN" altLang="en-US" b="1" dirty="0" smtClean="0">
                <a:solidFill>
                  <a:schemeClr val="tx1"/>
                </a:solidFill>
                <a:latin typeface="黑体" panose="02010609060101010101" pitchFamily="49" charset="-122"/>
                <a:ea typeface="黑体" panose="02010609060101010101" pitchFamily="49" charset="-122"/>
              </a:rPr>
              <a:t>文字的主要内容。</a:t>
            </a:r>
          </a:p>
        </p:txBody>
      </p:sp>
      <p:sp>
        <p:nvSpPr>
          <p:cNvPr id="4" name="TextBox 3"/>
          <p:cNvSpPr txBox="1"/>
          <p:nvPr/>
        </p:nvSpPr>
        <p:spPr>
          <a:xfrm>
            <a:off x="395789" y="3037989"/>
            <a:ext cx="8064896" cy="584775"/>
          </a:xfrm>
          <a:prstGeom prst="rect">
            <a:avLst/>
          </a:prstGeom>
          <a:noFill/>
        </p:spPr>
        <p:txBody>
          <a:bodyPr wrap="square" rtlCol="0">
            <a:spAutoFit/>
          </a:bodyPr>
          <a:lstStyle/>
          <a:p>
            <a:r>
              <a:rPr lang="zh-CN" altLang="en-US" sz="3200" b="1" dirty="0" smtClean="0">
                <a:solidFill>
                  <a:schemeClr val="tx1"/>
                </a:solidFill>
                <a:latin typeface="黑体" panose="02010609060101010101" pitchFamily="49" charset="-122"/>
                <a:ea typeface="黑体" panose="02010609060101010101" pitchFamily="49" charset="-122"/>
              </a:rPr>
              <a:t>问题：文中从哪些方面写它重写了历史</a:t>
            </a:r>
            <a:r>
              <a:rPr lang="zh-CN" altLang="en-US" sz="3200" dirty="0" smtClean="0">
                <a:solidFill>
                  <a:schemeClr val="tx1"/>
                </a:solidFill>
                <a:latin typeface="黑体" panose="02010609060101010101" pitchFamily="49" charset="-122"/>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3" name="内容占位符 2"/>
          <p:cNvSpPr>
            <a:spLocks noGrp="1"/>
          </p:cNvSpPr>
          <p:nvPr>
            <p:ph idx="1"/>
          </p:nvPr>
        </p:nvSpPr>
        <p:spPr>
          <a:xfrm>
            <a:off x="143699" y="151130"/>
            <a:ext cx="8856984" cy="6126163"/>
          </a:xfrm>
        </p:spPr>
        <p:txBody>
          <a:bodyPr>
            <a:noAutofit/>
          </a:bodyPr>
          <a:lstStyle/>
          <a:p>
            <a:pPr marL="0" indent="0">
              <a:buNone/>
            </a:pPr>
            <a:r>
              <a:rPr lang="zh-CN" altLang="en-US" sz="2800" b="1" dirty="0" smtClean="0">
                <a:solidFill>
                  <a:srgbClr val="FFFF00"/>
                </a:solidFill>
                <a:latin typeface="黑体" panose="02010609060101010101" pitchFamily="49" charset="-122"/>
                <a:ea typeface="黑体" panose="02010609060101010101" pitchFamily="49" charset="-122"/>
              </a:rPr>
              <a:t>    </a:t>
            </a:r>
            <a:r>
              <a:rPr lang="zh-CN" altLang="en-US" sz="2400" b="1" dirty="0" smtClean="0">
                <a:solidFill>
                  <a:schemeClr val="tx1"/>
                </a:solidFill>
                <a:latin typeface="黑体" panose="02010609060101010101" pitchFamily="49" charset="-122"/>
                <a:ea typeface="黑体" panose="02010609060101010101" pitchFamily="49" charset="-122"/>
              </a:rPr>
              <a:t>下午</a:t>
            </a:r>
            <a:r>
              <a:rPr lang="zh-CN" altLang="en-US" sz="2400" b="1" dirty="0">
                <a:solidFill>
                  <a:schemeClr val="tx1"/>
                </a:solidFill>
                <a:latin typeface="黑体" panose="02010609060101010101" pitchFamily="49" charset="-122"/>
                <a:ea typeface="黑体" panose="02010609060101010101" pitchFamily="49" charset="-122"/>
              </a:rPr>
              <a:t>５：３８，驶离拉萨的首次列车</a:t>
            </a:r>
            <a:r>
              <a:rPr lang="en-US" altLang="zh-CN" sz="2400" b="1" dirty="0">
                <a:solidFill>
                  <a:schemeClr val="tx1"/>
                </a:solidFill>
                <a:latin typeface="黑体" panose="02010609060101010101" pitchFamily="49" charset="-122"/>
                <a:ea typeface="黑体" panose="02010609060101010101" pitchFamily="49" charset="-122"/>
              </a:rPr>
              <a:t>"</a:t>
            </a:r>
            <a:r>
              <a:rPr lang="zh-CN" altLang="en-US" sz="2400" b="1" dirty="0">
                <a:solidFill>
                  <a:schemeClr val="tx1"/>
                </a:solidFill>
                <a:latin typeface="黑体" panose="02010609060101010101" pitchFamily="49" charset="-122"/>
                <a:ea typeface="黑体" panose="02010609060101010101" pitchFamily="49" charset="-122"/>
              </a:rPr>
              <a:t>藏２</a:t>
            </a:r>
            <a:r>
              <a:rPr lang="en-US" altLang="zh-CN" sz="2400" b="1" dirty="0">
                <a:solidFill>
                  <a:schemeClr val="tx1"/>
                </a:solidFill>
                <a:latin typeface="黑体" panose="02010609060101010101" pitchFamily="49" charset="-122"/>
                <a:ea typeface="黑体" panose="02010609060101010101" pitchFamily="49" charset="-122"/>
              </a:rPr>
              <a:t>"</a:t>
            </a:r>
            <a:r>
              <a:rPr lang="zh-CN" altLang="en-US" sz="2400" b="1" dirty="0">
                <a:solidFill>
                  <a:schemeClr val="tx1"/>
                </a:solidFill>
                <a:latin typeface="黑体" panose="02010609060101010101" pitchFamily="49" charset="-122"/>
                <a:ea typeface="黑体" panose="02010609060101010101" pitchFamily="49" charset="-122"/>
              </a:rPr>
              <a:t>经过青藏铁路最高点</a:t>
            </a:r>
            <a:r>
              <a:rPr lang="en-US" altLang="zh-CN" sz="2400" b="1" dirty="0">
                <a:solidFill>
                  <a:schemeClr val="tx1"/>
                </a:solidFill>
                <a:latin typeface="黑体" panose="02010609060101010101" pitchFamily="49" charset="-122"/>
                <a:ea typeface="黑体" panose="02010609060101010101" pitchFamily="49" charset="-122"/>
              </a:rPr>
              <a:t>--</a:t>
            </a:r>
            <a:r>
              <a:rPr lang="zh-CN" altLang="en-US" sz="2400" b="1" dirty="0">
                <a:solidFill>
                  <a:schemeClr val="tx1"/>
                </a:solidFill>
                <a:latin typeface="黑体" panose="02010609060101010101" pitchFamily="49" charset="-122"/>
                <a:ea typeface="黑体" panose="02010609060101010101" pitchFamily="49" charset="-122"/>
              </a:rPr>
              <a:t>海拔５０７２米的唐古拉山口，历史被重写。</a:t>
            </a:r>
          </a:p>
          <a:p>
            <a:pPr marL="0" indent="0">
              <a:buNone/>
            </a:pPr>
            <a:r>
              <a:rPr lang="zh-CN" altLang="en-US" sz="2400" b="1" dirty="0">
                <a:solidFill>
                  <a:schemeClr val="tx1"/>
                </a:solidFill>
                <a:latin typeface="黑体" panose="02010609060101010101" pitchFamily="49" charset="-122"/>
                <a:ea typeface="黑体" panose="02010609060101010101" pitchFamily="49" charset="-122"/>
              </a:rPr>
              <a:t>    </a:t>
            </a:r>
            <a:r>
              <a:rPr lang="zh-CN" altLang="en-US" sz="2400" b="1" dirty="0" smtClean="0">
                <a:solidFill>
                  <a:schemeClr val="tx1"/>
                </a:solidFill>
                <a:latin typeface="黑体" panose="02010609060101010101" pitchFamily="49" charset="-122"/>
                <a:ea typeface="黑体" panose="02010609060101010101" pitchFamily="49" charset="-122"/>
              </a:rPr>
              <a:t>青藏</a:t>
            </a:r>
            <a:r>
              <a:rPr lang="zh-CN" altLang="en-US" sz="2400" b="1" dirty="0">
                <a:solidFill>
                  <a:schemeClr val="tx1"/>
                </a:solidFill>
                <a:latin typeface="黑体" panose="02010609060101010101" pitchFamily="49" charset="-122"/>
                <a:ea typeface="黑体" panose="02010609060101010101" pitchFamily="49" charset="-122"/>
              </a:rPr>
              <a:t>铁路从此取代秘鲁利马至万卡约的铁路成为世界最高的铁路。</a:t>
            </a:r>
          </a:p>
          <a:p>
            <a:pPr marL="0" indent="0">
              <a:buNone/>
            </a:pPr>
            <a:r>
              <a:rPr lang="zh-CN" altLang="en-US" sz="2400" b="1" dirty="0">
                <a:solidFill>
                  <a:schemeClr val="tx1"/>
                </a:solidFill>
                <a:latin typeface="黑体" panose="02010609060101010101" pitchFamily="49" charset="-122"/>
                <a:ea typeface="黑体" panose="02010609060101010101" pitchFamily="49" charset="-122"/>
              </a:rPr>
              <a:t>    </a:t>
            </a:r>
            <a:r>
              <a:rPr lang="zh-CN" altLang="en-US" sz="2400" b="1" dirty="0" smtClean="0">
                <a:solidFill>
                  <a:schemeClr val="tx1"/>
                </a:solidFill>
                <a:latin typeface="黑体" panose="02010609060101010101" pitchFamily="49" charset="-122"/>
                <a:ea typeface="黑体" panose="02010609060101010101" pitchFamily="49" charset="-122"/>
              </a:rPr>
              <a:t>行车</a:t>
            </a:r>
            <a:r>
              <a:rPr lang="zh-CN" altLang="en-US" sz="2400" b="1" dirty="0">
                <a:solidFill>
                  <a:schemeClr val="tx1"/>
                </a:solidFill>
                <a:latin typeface="黑体" panose="02010609060101010101" pitchFamily="49" charset="-122"/>
                <a:ea typeface="黑体" panose="02010609060101010101" pitchFamily="49" charset="-122"/>
              </a:rPr>
              <a:t>海拔超过４０００米时，列车开始弥漫式供氧，旅客还可以随时用吸氧管吸氧，以免出现高原反应。</a:t>
            </a:r>
          </a:p>
          <a:p>
            <a:pPr marL="0" indent="0">
              <a:buNone/>
            </a:pPr>
            <a:r>
              <a:rPr lang="zh-CN" altLang="en-US" sz="2400" b="1" dirty="0">
                <a:solidFill>
                  <a:schemeClr val="tx1"/>
                </a:solidFill>
                <a:latin typeface="黑体" panose="02010609060101010101" pitchFamily="49" charset="-122"/>
                <a:ea typeface="黑体" panose="02010609060101010101" pitchFamily="49" charset="-122"/>
              </a:rPr>
              <a:t>    </a:t>
            </a:r>
            <a:r>
              <a:rPr lang="zh-CN" altLang="en-US" sz="2400" b="1" dirty="0" smtClean="0">
                <a:solidFill>
                  <a:schemeClr val="tx1"/>
                </a:solidFill>
                <a:latin typeface="黑体" panose="02010609060101010101" pitchFamily="49" charset="-122"/>
                <a:ea typeface="黑体" panose="02010609060101010101" pitchFamily="49" charset="-122"/>
              </a:rPr>
              <a:t>胡锦涛</a:t>
            </a:r>
            <a:r>
              <a:rPr lang="zh-CN" altLang="en-US" sz="2400" b="1" dirty="0">
                <a:solidFill>
                  <a:schemeClr val="tx1"/>
                </a:solidFill>
                <a:latin typeface="黑体" panose="02010609060101010101" pitchFamily="49" charset="-122"/>
                <a:ea typeface="黑体" panose="02010609060101010101" pitchFamily="49" charset="-122"/>
              </a:rPr>
              <a:t>称造价３３０亿元的青藏铁路建成通车是中国社会主义现代化建设取得的又一个伟大成就，并再次证实中国已跻身世界强国之列。</a:t>
            </a:r>
          </a:p>
          <a:p>
            <a:pPr marL="0" indent="0">
              <a:buNone/>
            </a:pPr>
            <a:r>
              <a:rPr lang="zh-CN" altLang="en-US" sz="2400" b="1" dirty="0">
                <a:solidFill>
                  <a:schemeClr val="tx1"/>
                </a:solidFill>
                <a:latin typeface="黑体" panose="02010609060101010101" pitchFamily="49" charset="-122"/>
                <a:ea typeface="黑体" panose="02010609060101010101" pitchFamily="49" charset="-122"/>
              </a:rPr>
              <a:t>    </a:t>
            </a:r>
            <a:r>
              <a:rPr lang="en-US" altLang="zh-CN" sz="2400" b="1" dirty="0" smtClean="0">
                <a:solidFill>
                  <a:schemeClr val="tx1"/>
                </a:solidFill>
                <a:latin typeface="黑体" panose="02010609060101010101" pitchFamily="49" charset="-122"/>
                <a:ea typeface="黑体" panose="02010609060101010101" pitchFamily="49" charset="-122"/>
              </a:rPr>
              <a:t>"</a:t>
            </a:r>
            <a:r>
              <a:rPr lang="zh-CN" altLang="en-US" sz="2400" b="1" dirty="0">
                <a:solidFill>
                  <a:schemeClr val="tx1"/>
                </a:solidFill>
                <a:latin typeface="黑体" panose="02010609060101010101" pitchFamily="49" charset="-122"/>
                <a:ea typeface="黑体" panose="02010609060101010101" pitchFamily="49" charset="-122"/>
              </a:rPr>
              <a:t>这一成功实践再次向世人昭示，勤劳智慧的中国人民有志气、有信心、有能力不断创造非凡的业绩，有志气、有信心、有能力屹立于世界先进民族之林，</a:t>
            </a:r>
            <a:r>
              <a:rPr lang="en-US" altLang="zh-CN" sz="2400" b="1" dirty="0">
                <a:solidFill>
                  <a:schemeClr val="tx1"/>
                </a:solidFill>
                <a:latin typeface="黑体" panose="02010609060101010101" pitchFamily="49" charset="-122"/>
                <a:ea typeface="黑体" panose="02010609060101010101" pitchFamily="49" charset="-122"/>
              </a:rPr>
              <a:t>"</a:t>
            </a:r>
            <a:r>
              <a:rPr lang="zh-CN" altLang="en-US" sz="2400" b="1" dirty="0">
                <a:solidFill>
                  <a:schemeClr val="tx1"/>
                </a:solidFill>
                <a:latin typeface="黑体" panose="02010609060101010101" pitchFamily="49" charset="-122"/>
                <a:ea typeface="黑体" panose="02010609060101010101" pitchFamily="49" charset="-122"/>
              </a:rPr>
              <a:t>他说。</a:t>
            </a:r>
          </a:p>
          <a:p>
            <a:pPr marL="0" indent="0">
              <a:buNone/>
            </a:pPr>
            <a:r>
              <a:rPr lang="zh-CN" altLang="en-US" sz="2400" b="1" dirty="0">
                <a:solidFill>
                  <a:schemeClr val="tx1"/>
                </a:solidFill>
                <a:latin typeface="黑体" panose="02010609060101010101" pitchFamily="49" charset="-122"/>
                <a:ea typeface="黑体" panose="02010609060101010101" pitchFamily="49" charset="-122"/>
              </a:rPr>
              <a:t>    </a:t>
            </a:r>
            <a:r>
              <a:rPr lang="zh-CN" altLang="en-US" sz="2400" b="1" dirty="0" smtClean="0">
                <a:solidFill>
                  <a:schemeClr val="tx1"/>
                </a:solidFill>
                <a:latin typeface="黑体" panose="02010609060101010101" pitchFamily="49" charset="-122"/>
                <a:ea typeface="黑体" panose="02010609060101010101" pitchFamily="49" charset="-122"/>
              </a:rPr>
              <a:t>１３００多年前</a:t>
            </a:r>
            <a:r>
              <a:rPr lang="zh-CN" altLang="en-US" sz="2400" b="1" dirty="0">
                <a:solidFill>
                  <a:schemeClr val="tx1"/>
                </a:solidFill>
                <a:latin typeface="黑体" panose="02010609060101010101" pitchFamily="49" charset="-122"/>
                <a:ea typeface="黑体" panose="02010609060101010101" pitchFamily="49" charset="-122"/>
              </a:rPr>
              <a:t>，文成公主和亲</a:t>
            </a:r>
            <a:r>
              <a:rPr lang="zh-CN" altLang="en-US" sz="2400" b="1" dirty="0" smtClean="0">
                <a:solidFill>
                  <a:schemeClr val="tx1"/>
                </a:solidFill>
                <a:latin typeface="黑体" panose="02010609060101010101" pitchFamily="49" charset="-122"/>
                <a:ea typeface="黑体" panose="02010609060101010101" pitchFamily="49" charset="-122"/>
              </a:rPr>
              <a:t>吐蕃，从</a:t>
            </a:r>
            <a:r>
              <a:rPr lang="zh-CN" altLang="en-US" sz="2400" b="1" dirty="0">
                <a:solidFill>
                  <a:schemeClr val="tx1"/>
                </a:solidFill>
                <a:latin typeface="黑体" panose="02010609060101010101" pitchFamily="49" charset="-122"/>
                <a:ea typeface="黑体" panose="02010609060101010101" pitchFamily="49" charset="-122"/>
              </a:rPr>
              <a:t>现在的西安到拉萨，走了近３年。今天</a:t>
            </a:r>
            <a:r>
              <a:rPr lang="zh-CN" altLang="en-US" sz="2400" b="1" dirty="0" smtClean="0">
                <a:solidFill>
                  <a:schemeClr val="tx1"/>
                </a:solidFill>
                <a:latin typeface="黑体" panose="02010609060101010101" pitchFamily="49" charset="-122"/>
                <a:ea typeface="黑体" panose="02010609060101010101" pitchFamily="49" charset="-122"/>
              </a:rPr>
              <a:t>，从</a:t>
            </a:r>
            <a:r>
              <a:rPr lang="zh-CN" altLang="en-US" sz="2400" b="1" dirty="0">
                <a:solidFill>
                  <a:schemeClr val="tx1"/>
                </a:solidFill>
                <a:latin typeface="黑体" panose="02010609060101010101" pitchFamily="49" charset="-122"/>
                <a:ea typeface="黑体" panose="02010609060101010101" pitchFamily="49" charset="-122"/>
              </a:rPr>
              <a:t>北京到拉萨仅需４８小时。</a:t>
            </a:r>
          </a:p>
          <a:p>
            <a:endParaRPr lang="zh-CN" altLang="en-US" sz="2400" b="1" dirty="0">
              <a:solidFill>
                <a:schemeClr val="tx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31750" y="0"/>
            <a:ext cx="9175750" cy="6842125"/>
          </a:xfrm>
          <a:prstGeom prst="rect">
            <a:avLst/>
          </a:prstGeom>
        </p:spPr>
      </p:pic>
      <p:sp>
        <p:nvSpPr>
          <p:cNvPr id="2" name="标题 1"/>
          <p:cNvSpPr>
            <a:spLocks noGrp="1"/>
          </p:cNvSpPr>
          <p:nvPr>
            <p:ph type="title"/>
          </p:nvPr>
        </p:nvSpPr>
        <p:spPr>
          <a:xfrm>
            <a:off x="539622" y="440055"/>
            <a:ext cx="8229600" cy="1143000"/>
          </a:xfrm>
        </p:spPr>
        <p:txBody>
          <a:bodyPr>
            <a:normAutofit/>
          </a:bodyPr>
          <a:lstStyle/>
          <a:p>
            <a:r>
              <a:rPr lang="zh-CN" altLang="en-US" b="1" dirty="0">
                <a:solidFill>
                  <a:schemeClr val="tx1"/>
                </a:solidFill>
                <a:latin typeface="黑体" panose="02010609060101010101" pitchFamily="49" charset="-122"/>
                <a:ea typeface="黑体" panose="02010609060101010101" pitchFamily="49" charset="-122"/>
              </a:rPr>
              <a:t>重点</a:t>
            </a:r>
            <a:r>
              <a:rPr lang="zh-CN" altLang="en-US" b="1" dirty="0" smtClean="0">
                <a:solidFill>
                  <a:schemeClr val="tx1"/>
                </a:solidFill>
                <a:latin typeface="黑体" panose="02010609060101010101" pitchFamily="49" charset="-122"/>
                <a:ea typeface="黑体" panose="02010609060101010101" pitchFamily="49" charset="-122"/>
              </a:rPr>
              <a:t>研读</a:t>
            </a:r>
          </a:p>
        </p:txBody>
      </p:sp>
      <p:sp>
        <p:nvSpPr>
          <p:cNvPr id="3" name="内容占位符 2"/>
          <p:cNvSpPr>
            <a:spLocks noGrp="1"/>
          </p:cNvSpPr>
          <p:nvPr>
            <p:ph idx="1"/>
          </p:nvPr>
        </p:nvSpPr>
        <p:spPr>
          <a:xfrm>
            <a:off x="441256" y="1658907"/>
            <a:ext cx="8229600" cy="720081"/>
          </a:xfrm>
        </p:spPr>
        <p:txBody>
          <a:bodyPr/>
          <a:lstStyle/>
          <a:p>
            <a:pPr marL="0" indent="0">
              <a:buNone/>
            </a:pPr>
            <a:r>
              <a:rPr lang="zh-CN" altLang="en-US" b="1" dirty="0">
                <a:solidFill>
                  <a:schemeClr val="tx1"/>
                </a:solidFill>
                <a:latin typeface="黑体" panose="02010609060101010101" pitchFamily="49" charset="-122"/>
                <a:ea typeface="黑体" panose="02010609060101010101" pitchFamily="49" charset="-122"/>
              </a:rPr>
              <a:t>每个小标题下的</a:t>
            </a:r>
            <a:r>
              <a:rPr lang="zh-CN" altLang="en-US" b="1" dirty="0" smtClean="0">
                <a:solidFill>
                  <a:schemeClr val="tx1"/>
                </a:solidFill>
                <a:latin typeface="黑体" panose="02010609060101010101" pitchFamily="49" charset="-122"/>
                <a:ea typeface="黑体" panose="02010609060101010101" pitchFamily="49" charset="-122"/>
              </a:rPr>
              <a:t>文字的主要内容。</a:t>
            </a:r>
          </a:p>
        </p:txBody>
      </p:sp>
      <p:sp>
        <p:nvSpPr>
          <p:cNvPr id="4" name="TextBox 3"/>
          <p:cNvSpPr txBox="1"/>
          <p:nvPr/>
        </p:nvSpPr>
        <p:spPr>
          <a:xfrm>
            <a:off x="441325" y="2698750"/>
            <a:ext cx="8163560" cy="583565"/>
          </a:xfrm>
          <a:prstGeom prst="rect">
            <a:avLst/>
          </a:prstGeom>
          <a:noFill/>
        </p:spPr>
        <p:txBody>
          <a:bodyPr wrap="square" rtlCol="0">
            <a:spAutoFit/>
          </a:bodyPr>
          <a:lstStyle/>
          <a:p>
            <a:r>
              <a:rPr lang="zh-CN" altLang="en-US" sz="3200" b="1" dirty="0" smtClean="0">
                <a:solidFill>
                  <a:schemeClr val="tx1"/>
                </a:solidFill>
                <a:latin typeface="黑体" panose="02010609060101010101" pitchFamily="49" charset="-122"/>
                <a:ea typeface="黑体" panose="02010609060101010101" pitchFamily="49" charset="-122"/>
              </a:rPr>
              <a:t>问题：文中从哪些方面写它重写了历史？</a:t>
            </a:r>
          </a:p>
        </p:txBody>
      </p:sp>
      <p:sp>
        <p:nvSpPr>
          <p:cNvPr id="6" name="TextBox 5"/>
          <p:cNvSpPr txBox="1"/>
          <p:nvPr/>
        </p:nvSpPr>
        <p:spPr>
          <a:xfrm>
            <a:off x="323528" y="3624967"/>
            <a:ext cx="8820472" cy="521970"/>
          </a:xfrm>
          <a:prstGeom prst="rect">
            <a:avLst/>
          </a:prstGeom>
          <a:noFill/>
        </p:spPr>
        <p:txBody>
          <a:bodyPr wrap="square" rtlCol="0">
            <a:spAutoFit/>
          </a:bodyPr>
          <a:lstStyle/>
          <a:p>
            <a:r>
              <a:rPr lang="zh-CN" altLang="en-US" sz="2800" b="1" dirty="0" smtClean="0">
                <a:solidFill>
                  <a:schemeClr val="tx1"/>
                </a:solidFill>
                <a:latin typeface="黑体" panose="02010609060101010101" pitchFamily="49" charset="-122"/>
                <a:ea typeface="黑体" panose="02010609060101010101" pitchFamily="49" charset="-122"/>
              </a:rPr>
              <a:t>青藏铁路通车从高度、技术、投资、速度方面重写历史。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m_771379"/>
          <p:cNvPicPr>
            <a:picLocks noChangeAspect="1"/>
          </p:cNvPicPr>
          <p:nvPr/>
        </p:nvPicPr>
        <p:blipFill>
          <a:blip r:embed="rId2"/>
          <a:stretch>
            <a:fillRect/>
          </a:stretch>
        </p:blipFill>
        <p:spPr>
          <a:xfrm>
            <a:off x="-15240" y="8255"/>
            <a:ext cx="9175750" cy="6842125"/>
          </a:xfrm>
          <a:prstGeom prst="rect">
            <a:avLst/>
          </a:prstGeom>
        </p:spPr>
      </p:pic>
      <p:sp>
        <p:nvSpPr>
          <p:cNvPr id="2" name="标题 1"/>
          <p:cNvSpPr>
            <a:spLocks noGrp="1"/>
          </p:cNvSpPr>
          <p:nvPr>
            <p:ph type="title"/>
          </p:nvPr>
        </p:nvSpPr>
        <p:spPr>
          <a:xfrm>
            <a:off x="465455" y="116632"/>
            <a:ext cx="8229600" cy="1296144"/>
          </a:xfrm>
        </p:spPr>
        <p:txBody>
          <a:bodyPr>
            <a:normAutofit/>
          </a:bodyPr>
          <a:lstStyle/>
          <a:p>
            <a:r>
              <a:rPr lang="zh-CN" altLang="en-US" b="1" dirty="0">
                <a:solidFill>
                  <a:schemeClr val="tx1"/>
                </a:solidFill>
                <a:latin typeface="黑体" panose="02010609060101010101" pitchFamily="49" charset="-122"/>
                <a:ea typeface="黑体" panose="02010609060101010101" pitchFamily="49" charset="-122"/>
              </a:rPr>
              <a:t>重点</a:t>
            </a:r>
            <a:r>
              <a:rPr lang="zh-CN" altLang="en-US" b="1" dirty="0" smtClean="0">
                <a:solidFill>
                  <a:schemeClr val="tx1"/>
                </a:solidFill>
                <a:latin typeface="黑体" panose="02010609060101010101" pitchFamily="49" charset="-122"/>
                <a:ea typeface="黑体" panose="02010609060101010101" pitchFamily="49" charset="-122"/>
              </a:rPr>
              <a:t>研读</a:t>
            </a:r>
          </a:p>
        </p:txBody>
      </p:sp>
      <p:sp>
        <p:nvSpPr>
          <p:cNvPr id="3" name="内容占位符 2"/>
          <p:cNvSpPr>
            <a:spLocks noGrp="1"/>
          </p:cNvSpPr>
          <p:nvPr>
            <p:ph idx="1"/>
          </p:nvPr>
        </p:nvSpPr>
        <p:spPr>
          <a:xfrm>
            <a:off x="466725" y="1628800"/>
            <a:ext cx="8382000" cy="792088"/>
          </a:xfrm>
        </p:spPr>
        <p:txBody>
          <a:bodyPr/>
          <a:lstStyle/>
          <a:p>
            <a:pPr marL="0" indent="0">
              <a:buNone/>
            </a:pPr>
            <a:r>
              <a:rPr lang="zh-CN" altLang="en-US" b="1" dirty="0">
                <a:solidFill>
                  <a:schemeClr val="tx1"/>
                </a:solidFill>
                <a:latin typeface="黑体" panose="02010609060101010101" pitchFamily="49" charset="-122"/>
                <a:ea typeface="黑体" panose="02010609060101010101" pitchFamily="49" charset="-122"/>
              </a:rPr>
              <a:t>每个小标题下的</a:t>
            </a:r>
            <a:r>
              <a:rPr lang="zh-CN" altLang="en-US" b="1" dirty="0" smtClean="0">
                <a:solidFill>
                  <a:schemeClr val="tx1"/>
                </a:solidFill>
                <a:latin typeface="黑体" panose="02010609060101010101" pitchFamily="49" charset="-122"/>
                <a:ea typeface="黑体" panose="02010609060101010101" pitchFamily="49" charset="-122"/>
              </a:rPr>
              <a:t>文字的主要内容。</a:t>
            </a:r>
          </a:p>
        </p:txBody>
      </p:sp>
      <p:sp>
        <p:nvSpPr>
          <p:cNvPr id="4" name="TextBox 3"/>
          <p:cNvSpPr txBox="1"/>
          <p:nvPr/>
        </p:nvSpPr>
        <p:spPr>
          <a:xfrm>
            <a:off x="465455" y="2743200"/>
            <a:ext cx="8362315" cy="1076325"/>
          </a:xfrm>
          <a:prstGeom prst="rect">
            <a:avLst/>
          </a:prstGeom>
          <a:noFill/>
        </p:spPr>
        <p:txBody>
          <a:bodyPr wrap="square" rtlCol="0">
            <a:spAutoFit/>
          </a:bodyPr>
          <a:lstStyle/>
          <a:p>
            <a:r>
              <a:rPr lang="zh-CN" altLang="en-US" sz="3200" b="1" dirty="0" smtClean="0">
                <a:solidFill>
                  <a:schemeClr val="tx1"/>
                </a:solidFill>
                <a:latin typeface="黑体" panose="02010609060101010101" pitchFamily="49" charset="-122"/>
                <a:ea typeface="黑体" panose="02010609060101010101" pitchFamily="49" charset="-122"/>
              </a:rPr>
              <a:t>问题：这一部分从那几方面介绍了西藏铁路通车的深远意义？</a:t>
            </a:r>
          </a:p>
        </p:txBody>
      </p:sp>
      <p:sp>
        <p:nvSpPr>
          <p:cNvPr id="6" name="TextBox 5"/>
          <p:cNvSpPr txBox="1"/>
          <p:nvPr/>
        </p:nvSpPr>
        <p:spPr>
          <a:xfrm>
            <a:off x="466725" y="4064635"/>
            <a:ext cx="8605520" cy="521970"/>
          </a:xfrm>
          <a:prstGeom prst="rect">
            <a:avLst/>
          </a:prstGeom>
          <a:noFill/>
        </p:spPr>
        <p:txBody>
          <a:bodyPr wrap="square" rtlCol="0">
            <a:spAutoFit/>
          </a:bodyPr>
          <a:lstStyle/>
          <a:p>
            <a:r>
              <a:rPr lang="zh-CN" altLang="en-US" sz="2800" b="1" dirty="0">
                <a:solidFill>
                  <a:schemeClr val="tx1"/>
                </a:solidFill>
                <a:latin typeface="黑体" panose="02010609060101010101" pitchFamily="49" charset="-122"/>
                <a:ea typeface="黑体" panose="02010609060101010101" pitchFamily="49" charset="-122"/>
              </a:rPr>
              <a:t>西藏铁路通车在经济、藏文化和环保方面的深远意义。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TotalTime>
  <Words>1167</Words>
  <PresentationFormat>全屏显示(4:3)</PresentationFormat>
  <Paragraphs>83</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学习目标</vt:lpstr>
      <vt:lpstr>整体感知</vt:lpstr>
      <vt:lpstr>重点研读</vt:lpstr>
      <vt:lpstr>重点研读</vt:lpstr>
      <vt:lpstr>PowerPoint 演示文稿</vt:lpstr>
      <vt:lpstr>重点研读</vt:lpstr>
      <vt:lpstr>重点研读</vt:lpstr>
      <vt:lpstr>PowerPoint 演示文稿</vt:lpstr>
      <vt:lpstr>重点研读</vt:lpstr>
      <vt:lpstr>重点研读</vt:lpstr>
      <vt:lpstr>重点研读</vt:lpstr>
      <vt:lpstr>重点研读</vt:lpstr>
      <vt:lpstr>阅读新闻作品的基本方法</vt:lpstr>
      <vt:lpstr>重点研读</vt:lpstr>
      <vt:lpstr>总结收获</vt:lpstr>
      <vt:lpstr>总结收获</vt:lpstr>
      <vt:lpstr>布置作业</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张学敏</cp:lastModifiedBy>
  <cp:lastPrinted>2017-10-25T08:29:29Z</cp:lastPrinted>
  <dcterms:created xsi:type="dcterms:W3CDTF">2017-10-25T03:24:00Z</dcterms:created>
  <dcterms:modified xsi:type="dcterms:W3CDTF">2018-11-10T18:19:08Z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