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27"/>
  </p:notesMasterIdLst>
  <p:handoutMasterIdLst>
    <p:handoutMasterId r:id="rId28"/>
  </p:handoutMasterIdLst>
  <p:sldIdLst>
    <p:sldId id="523" r:id="rId2"/>
    <p:sldId id="323" r:id="rId3"/>
    <p:sldId id="640" r:id="rId4"/>
    <p:sldId id="600" r:id="rId5"/>
    <p:sldId id="641" r:id="rId6"/>
    <p:sldId id="651" r:id="rId7"/>
    <p:sldId id="642" r:id="rId8"/>
    <p:sldId id="643" r:id="rId9"/>
    <p:sldId id="644" r:id="rId10"/>
    <p:sldId id="645" r:id="rId11"/>
    <p:sldId id="646" r:id="rId12"/>
    <p:sldId id="647" r:id="rId13"/>
    <p:sldId id="620" r:id="rId14"/>
    <p:sldId id="619" r:id="rId15"/>
    <p:sldId id="652" r:id="rId16"/>
    <p:sldId id="648" r:id="rId17"/>
    <p:sldId id="649" r:id="rId18"/>
    <p:sldId id="653" r:id="rId19"/>
    <p:sldId id="654" r:id="rId20"/>
    <p:sldId id="655" r:id="rId21"/>
    <p:sldId id="601" r:id="rId22"/>
    <p:sldId id="621" r:id="rId23"/>
    <p:sldId id="650" r:id="rId24"/>
    <p:sldId id="580" r:id="rId25"/>
    <p:sldId id="611" r:id="rId26"/>
  </p:sldIdLst>
  <p:sldSz cx="9144000" cy="5143500" type="screen16x9"/>
  <p:notesSz cx="6858000" cy="9144000"/>
  <p:embeddedFontLst>
    <p:embeddedFont>
      <p:font typeface="黑体" pitchFamily="49" charset="-122"/>
      <p:regular r:id="rId29"/>
    </p:embeddedFont>
    <p:embeddedFont>
      <p:font typeface="楷体" pitchFamily="49" charset="-122"/>
      <p:regular r:id="rId30"/>
    </p:embeddedFont>
    <p:embeddedFont>
      <p:font typeface="微软雅黑" pitchFamily="34" charset="-122"/>
      <p:regular r:id="rId31"/>
      <p:bold r:id="rId32"/>
    </p:embeddedFont>
    <p:embeddedFont>
      <p:font typeface="Calibri" pitchFamily="34" charset="0"/>
      <p:regular r:id="rId33"/>
      <p:bold r:id="rId34"/>
      <p:italic r:id="rId35"/>
      <p:boldItalic r:id="rId36"/>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00"/>
    <a:srgbClr val="339933"/>
    <a:srgbClr val="D60093"/>
    <a:srgbClr val="CC0066"/>
    <a:srgbClr val="FFFF66"/>
    <a:srgbClr val="0000FF"/>
    <a:srgbClr val="CC00FF"/>
    <a:srgbClr val="FF6600"/>
    <a:srgbClr val="09CBE5"/>
    <a:srgbClr val="FF7C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5" autoAdjust="0"/>
    <p:restoredTop sz="94660"/>
  </p:normalViewPr>
  <p:slideViewPr>
    <p:cSldViewPr>
      <p:cViewPr varScale="1">
        <p:scale>
          <a:sx n="91" d="100"/>
          <a:sy n="91" d="100"/>
        </p:scale>
        <p:origin x="-906" y="-102"/>
      </p:cViewPr>
      <p:guideLst>
        <p:guide orient="horz" pos="2471"/>
        <p:guide pos="5159"/>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2880"/>
        <p:guide pos="2172"/>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2019/1/21 Monday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2019/1/21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7347" name="Picture 3"/>
          <p:cNvPicPr>
            <a:picLocks noChangeAspect="1" noChangeArrowheads="1"/>
          </p:cNvPicPr>
          <p:nvPr userDrawn="1"/>
        </p:nvPicPr>
        <p:blipFill>
          <a:blip r:embed="rId10" cstate="print"/>
          <a:srcRect/>
          <a:stretch>
            <a:fillRect/>
          </a:stretch>
        </p:blipFill>
        <p:spPr bwMode="auto">
          <a:xfrm>
            <a:off x="0" y="3525441"/>
            <a:ext cx="2080292" cy="1618060"/>
          </a:xfrm>
          <a:prstGeom prst="rect">
            <a:avLst/>
          </a:prstGeom>
          <a:noFill/>
          <a:ln w="9525">
            <a:noFill/>
            <a:miter lim="800000"/>
            <a:headEnd/>
            <a:tailEnd/>
          </a:ln>
          <a:effectLst/>
        </p:spPr>
      </p:pic>
      <p:pic>
        <p:nvPicPr>
          <p:cNvPr id="7" name="Picture 3"/>
          <p:cNvPicPr>
            <a:picLocks noChangeAspect="1" noChangeArrowheads="1"/>
          </p:cNvPicPr>
          <p:nvPr userDrawn="1"/>
        </p:nvPicPr>
        <p:blipFill>
          <a:blip r:embed="rId10" cstate="print"/>
          <a:srcRect/>
          <a:stretch>
            <a:fillRect/>
          </a:stretch>
        </p:blipFill>
        <p:spPr bwMode="auto">
          <a:xfrm>
            <a:off x="2321410" y="3525441"/>
            <a:ext cx="2080292" cy="1618060"/>
          </a:xfrm>
          <a:prstGeom prst="rect">
            <a:avLst/>
          </a:prstGeom>
          <a:noFill/>
          <a:ln w="9525">
            <a:noFill/>
            <a:miter lim="800000"/>
            <a:headEnd/>
            <a:tailEnd/>
          </a:ln>
          <a:effectLst/>
        </p:spPr>
      </p:pic>
      <p:pic>
        <p:nvPicPr>
          <p:cNvPr id="8" name="Picture 3"/>
          <p:cNvPicPr>
            <a:picLocks noChangeAspect="1" noChangeArrowheads="1"/>
          </p:cNvPicPr>
          <p:nvPr userDrawn="1"/>
        </p:nvPicPr>
        <p:blipFill>
          <a:blip r:embed="rId10" cstate="print"/>
          <a:srcRect/>
          <a:stretch>
            <a:fillRect/>
          </a:stretch>
        </p:blipFill>
        <p:spPr bwMode="auto">
          <a:xfrm>
            <a:off x="4304072" y="3525441"/>
            <a:ext cx="2080292" cy="1618060"/>
          </a:xfrm>
          <a:prstGeom prst="rect">
            <a:avLst/>
          </a:prstGeom>
          <a:noFill/>
          <a:ln w="9525">
            <a:noFill/>
            <a:miter lim="800000"/>
            <a:headEnd/>
            <a:tailEnd/>
          </a:ln>
          <a:effectLst/>
        </p:spPr>
      </p:pic>
      <p:pic>
        <p:nvPicPr>
          <p:cNvPr id="9" name="Picture 3"/>
          <p:cNvPicPr>
            <a:picLocks noChangeAspect="1" noChangeArrowheads="1"/>
          </p:cNvPicPr>
          <p:nvPr userDrawn="1"/>
        </p:nvPicPr>
        <p:blipFill>
          <a:blip r:embed="rId10" cstate="print"/>
          <a:srcRect/>
          <a:stretch>
            <a:fillRect/>
          </a:stretch>
        </p:blipFill>
        <p:spPr bwMode="auto">
          <a:xfrm>
            <a:off x="6929761" y="3525441"/>
            <a:ext cx="2080292" cy="1618060"/>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microsoft.com/office/2007/relationships/hdphoto" Target="../media/image5.wdp"/><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image5.wdp"/><Relationship Id="rId5" Type="http://schemas.openxmlformats.org/officeDocument/2006/relationships/image" Target="../media/image4.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eg"/><Relationship Id="rId5" Type="http://schemas.microsoft.com/office/2007/relationships/hdphoto" Target="../media/image5.wdp"/><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964436" y="2786065"/>
            <a:ext cx="3851054" cy="438582"/>
          </a:xfrm>
          <a:prstGeom prst="rect">
            <a:avLst/>
          </a:prstGeom>
          <a:noFill/>
        </p:spPr>
        <p:txBody>
          <a:bodyPr wrap="none" lIns="68580" tIns="34290" rIns="68580" bIns="34290" rtlCol="0">
            <a:spAutoFit/>
          </a:bodyPr>
          <a:lstStyle/>
          <a:p>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苏教版</a:t>
            </a:r>
            <a:r>
              <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小学</a:t>
            </a:r>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语文三年级下册</a:t>
            </a:r>
            <a:endPar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14" name="TextBox 48"/>
          <p:cNvSpPr txBox="1"/>
          <p:nvPr/>
        </p:nvSpPr>
        <p:spPr>
          <a:xfrm>
            <a:off x="2374995" y="1178710"/>
            <a:ext cx="5197791" cy="991869"/>
          </a:xfrm>
          <a:prstGeom prst="flowChartMagneticDrum">
            <a:avLst/>
          </a:prstGeom>
          <a:solidFill>
            <a:schemeClr val="bg1"/>
          </a:solidFill>
          <a:effectLst>
            <a:outerShdw blurRad="50800" dist="38100" dir="5400000" algn="t" rotWithShape="0">
              <a:prstClr val="black">
                <a:alpha val="40000"/>
              </a:prstClr>
            </a:outerShdw>
            <a:softEdge rad="31750"/>
          </a:effectLst>
        </p:spPr>
        <p:txBody>
          <a:bodyPr wrap="square" lIns="68580" tIns="34290" rIns="68580" bIns="34290" rtlCol="0">
            <a:spAutoFit/>
          </a:bodyPr>
          <a:lstStyle/>
          <a:p>
            <a:pPr algn="ctr"/>
            <a:r>
              <a:rPr lang="en-US" altLang="zh-CN"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 </a:t>
            </a:r>
            <a:r>
              <a:rPr lang="zh-CN" altLang="en-US"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练习</a:t>
            </a:r>
            <a:r>
              <a:rPr lang="en-US" altLang="zh-CN" sz="60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2</a:t>
            </a: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1497575">
            <a:off x="206682" y="551415"/>
            <a:ext cx="1932669" cy="226559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4"/>
          <p:cNvSpPr txBox="1"/>
          <p:nvPr/>
        </p:nvSpPr>
        <p:spPr>
          <a:xfrm>
            <a:off x="1678384" y="857239"/>
            <a:ext cx="6591013" cy="2377574"/>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本题考查的是我们用几句通顺的话把一件事讲清楚的能力。我们首先想一想要选的植物是哪一种，然后想一想它是则那样来传播种子的，最后用几句通顺的话写一写。</a:t>
            </a:r>
          </a:p>
        </p:txBody>
      </p:sp>
      <p:sp>
        <p:nvSpPr>
          <p:cNvPr id="15" name="矩形: 圆角 28"/>
          <p:cNvSpPr/>
          <p:nvPr/>
        </p:nvSpPr>
        <p:spPr bwMode="auto">
          <a:xfrm>
            <a:off x="821016" y="92143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圆角 29"/>
          <p:cNvSpPr/>
          <p:nvPr/>
        </p:nvSpPr>
        <p:spPr bwMode="auto">
          <a:xfrm>
            <a:off x="821016" y="151816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2" name="矩形: 圆角 30"/>
          <p:cNvSpPr/>
          <p:nvPr/>
        </p:nvSpPr>
        <p:spPr bwMode="auto">
          <a:xfrm>
            <a:off x="821017" y="211222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3" name="矩形: 圆角 30"/>
          <p:cNvSpPr/>
          <p:nvPr/>
        </p:nvSpPr>
        <p:spPr bwMode="auto">
          <a:xfrm>
            <a:off x="821017" y="270629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80">
                                          <p:stCondLst>
                                            <p:cond delay="0"/>
                                          </p:stCondLst>
                                        </p:cTn>
                                        <p:tgtEl>
                                          <p:spTgt spid="22"/>
                                        </p:tgtEl>
                                      </p:cBhvr>
                                    </p:animEffect>
                                    <p:anim calcmode="lin" valueType="num">
                                      <p:cBhvr>
                                        <p:cTn id="4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9" dur="26">
                                          <p:stCondLst>
                                            <p:cond delay="650"/>
                                          </p:stCondLst>
                                        </p:cTn>
                                        <p:tgtEl>
                                          <p:spTgt spid="22"/>
                                        </p:tgtEl>
                                      </p:cBhvr>
                                      <p:to x="100000" y="60000"/>
                                    </p:animScale>
                                    <p:animScale>
                                      <p:cBhvr>
                                        <p:cTn id="50" dur="166" decel="50000">
                                          <p:stCondLst>
                                            <p:cond delay="676"/>
                                          </p:stCondLst>
                                        </p:cTn>
                                        <p:tgtEl>
                                          <p:spTgt spid="22"/>
                                        </p:tgtEl>
                                      </p:cBhvr>
                                      <p:to x="100000" y="100000"/>
                                    </p:animScale>
                                    <p:animScale>
                                      <p:cBhvr>
                                        <p:cTn id="51" dur="26">
                                          <p:stCondLst>
                                            <p:cond delay="1312"/>
                                          </p:stCondLst>
                                        </p:cTn>
                                        <p:tgtEl>
                                          <p:spTgt spid="22"/>
                                        </p:tgtEl>
                                      </p:cBhvr>
                                      <p:to x="100000" y="80000"/>
                                    </p:animScale>
                                    <p:animScale>
                                      <p:cBhvr>
                                        <p:cTn id="52" dur="166" decel="50000">
                                          <p:stCondLst>
                                            <p:cond delay="1338"/>
                                          </p:stCondLst>
                                        </p:cTn>
                                        <p:tgtEl>
                                          <p:spTgt spid="22"/>
                                        </p:tgtEl>
                                      </p:cBhvr>
                                      <p:to x="100000" y="100000"/>
                                    </p:animScale>
                                    <p:animScale>
                                      <p:cBhvr>
                                        <p:cTn id="53" dur="26">
                                          <p:stCondLst>
                                            <p:cond delay="1642"/>
                                          </p:stCondLst>
                                        </p:cTn>
                                        <p:tgtEl>
                                          <p:spTgt spid="22"/>
                                        </p:tgtEl>
                                      </p:cBhvr>
                                      <p:to x="100000" y="90000"/>
                                    </p:animScale>
                                    <p:animScale>
                                      <p:cBhvr>
                                        <p:cTn id="54" dur="166" decel="50000">
                                          <p:stCondLst>
                                            <p:cond delay="1668"/>
                                          </p:stCondLst>
                                        </p:cTn>
                                        <p:tgtEl>
                                          <p:spTgt spid="22"/>
                                        </p:tgtEl>
                                      </p:cBhvr>
                                      <p:to x="100000" y="100000"/>
                                    </p:animScale>
                                    <p:animScale>
                                      <p:cBhvr>
                                        <p:cTn id="55" dur="26">
                                          <p:stCondLst>
                                            <p:cond delay="1808"/>
                                          </p:stCondLst>
                                        </p:cTn>
                                        <p:tgtEl>
                                          <p:spTgt spid="22"/>
                                        </p:tgtEl>
                                      </p:cBhvr>
                                      <p:to x="100000" y="95000"/>
                                    </p:animScale>
                                    <p:animScale>
                                      <p:cBhvr>
                                        <p:cTn id="56" dur="166" decel="50000">
                                          <p:stCondLst>
                                            <p:cond delay="1834"/>
                                          </p:stCondLst>
                                        </p:cTn>
                                        <p:tgtEl>
                                          <p:spTgt spid="2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80">
                                          <p:stCondLst>
                                            <p:cond delay="0"/>
                                          </p:stCondLst>
                                        </p:cTn>
                                        <p:tgtEl>
                                          <p:spTgt spid="23"/>
                                        </p:tgtEl>
                                      </p:cBhvr>
                                    </p:animEffect>
                                    <p:anim calcmode="lin" valueType="num">
                                      <p:cBhvr>
                                        <p:cTn id="6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67" dur="26">
                                          <p:stCondLst>
                                            <p:cond delay="650"/>
                                          </p:stCondLst>
                                        </p:cTn>
                                        <p:tgtEl>
                                          <p:spTgt spid="23"/>
                                        </p:tgtEl>
                                      </p:cBhvr>
                                      <p:to x="100000" y="60000"/>
                                    </p:animScale>
                                    <p:animScale>
                                      <p:cBhvr>
                                        <p:cTn id="68" dur="166" decel="50000">
                                          <p:stCondLst>
                                            <p:cond delay="676"/>
                                          </p:stCondLst>
                                        </p:cTn>
                                        <p:tgtEl>
                                          <p:spTgt spid="23"/>
                                        </p:tgtEl>
                                      </p:cBhvr>
                                      <p:to x="100000" y="100000"/>
                                    </p:animScale>
                                    <p:animScale>
                                      <p:cBhvr>
                                        <p:cTn id="69" dur="26">
                                          <p:stCondLst>
                                            <p:cond delay="1312"/>
                                          </p:stCondLst>
                                        </p:cTn>
                                        <p:tgtEl>
                                          <p:spTgt spid="23"/>
                                        </p:tgtEl>
                                      </p:cBhvr>
                                      <p:to x="100000" y="80000"/>
                                    </p:animScale>
                                    <p:animScale>
                                      <p:cBhvr>
                                        <p:cTn id="70" dur="166" decel="50000">
                                          <p:stCondLst>
                                            <p:cond delay="1338"/>
                                          </p:stCondLst>
                                        </p:cTn>
                                        <p:tgtEl>
                                          <p:spTgt spid="23"/>
                                        </p:tgtEl>
                                      </p:cBhvr>
                                      <p:to x="100000" y="100000"/>
                                    </p:animScale>
                                    <p:animScale>
                                      <p:cBhvr>
                                        <p:cTn id="71" dur="26">
                                          <p:stCondLst>
                                            <p:cond delay="1642"/>
                                          </p:stCondLst>
                                        </p:cTn>
                                        <p:tgtEl>
                                          <p:spTgt spid="23"/>
                                        </p:tgtEl>
                                      </p:cBhvr>
                                      <p:to x="100000" y="90000"/>
                                    </p:animScale>
                                    <p:animScale>
                                      <p:cBhvr>
                                        <p:cTn id="72" dur="166" decel="50000">
                                          <p:stCondLst>
                                            <p:cond delay="1668"/>
                                          </p:stCondLst>
                                        </p:cTn>
                                        <p:tgtEl>
                                          <p:spTgt spid="23"/>
                                        </p:tgtEl>
                                      </p:cBhvr>
                                      <p:to x="100000" y="100000"/>
                                    </p:animScale>
                                    <p:animScale>
                                      <p:cBhvr>
                                        <p:cTn id="73" dur="26">
                                          <p:stCondLst>
                                            <p:cond delay="1808"/>
                                          </p:stCondLst>
                                        </p:cTn>
                                        <p:tgtEl>
                                          <p:spTgt spid="23"/>
                                        </p:tgtEl>
                                      </p:cBhvr>
                                      <p:to x="100000" y="95000"/>
                                    </p:animScale>
                                    <p:animScale>
                                      <p:cBhvr>
                                        <p:cTn id="74" dur="166" decel="50000">
                                          <p:stCondLst>
                                            <p:cond delay="1834"/>
                                          </p:stCondLst>
                                        </p:cTn>
                                        <p:tgtEl>
                                          <p:spTgt spid="23"/>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9" grpId="0" animBg="1"/>
      <p:bldP spid="22"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14"/>
          <p:cNvSpPr txBox="1"/>
          <p:nvPr/>
        </p:nvSpPr>
        <p:spPr>
          <a:xfrm>
            <a:off x="1624799" y="857238"/>
            <a:ext cx="6131832" cy="3300095"/>
          </a:xfrm>
          <a:prstGeom prst="rect">
            <a:avLst/>
          </a:prstGeom>
          <a:noFill/>
          <a:ln w="19050">
            <a:noFill/>
          </a:ln>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蒲公英是借助风力来传播种子的。秋天蒲公英的种子成熟了，在一阵秋风中，一个个小伞兵随风飘荡，降落在很远很远的田野上，第二年春天，这里就会长出葱绿的蒲公英。</a:t>
            </a:r>
          </a:p>
          <a:p>
            <a:r>
              <a:rPr lang="zh-CN" altLang="en-US" sz="3000" b="1" dirty="0" smtClean="0">
                <a:solidFill>
                  <a:srgbClr val="FF0000"/>
                </a:solidFill>
                <a:latin typeface="楷体" panose="02010609060101010101" pitchFamily="49" charset="-122"/>
                <a:ea typeface="楷体" panose="02010609060101010101" pitchFamily="49" charset="-122"/>
              </a:rPr>
              <a:t> </a:t>
            </a:r>
          </a:p>
        </p:txBody>
      </p:sp>
      <p:sp>
        <p:nvSpPr>
          <p:cNvPr id="75" name="圆角矩形 74"/>
          <p:cNvSpPr/>
          <p:nvPr/>
        </p:nvSpPr>
        <p:spPr>
          <a:xfrm>
            <a:off x="1356871" y="589345"/>
            <a:ext cx="6589590" cy="3161132"/>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圆角 28"/>
          <p:cNvSpPr/>
          <p:nvPr/>
        </p:nvSpPr>
        <p:spPr bwMode="auto">
          <a:xfrm rot="20266579">
            <a:off x="934038" y="1193988"/>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练</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0" name="矩形: 圆角 29"/>
          <p:cNvSpPr/>
          <p:nvPr/>
        </p:nvSpPr>
        <p:spPr bwMode="auto">
          <a:xfrm rot="939168">
            <a:off x="1081281" y="69523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0" name="矩形: 圆角 28"/>
          <p:cNvSpPr/>
          <p:nvPr/>
        </p:nvSpPr>
        <p:spPr bwMode="auto">
          <a:xfrm rot="20266579">
            <a:off x="1362723" y="336732"/>
            <a:ext cx="442970" cy="401242"/>
          </a:xfrm>
          <a:prstGeom prst="roundRect">
            <a:avLst>
              <a:gd name="adj" fmla="val 50000"/>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3</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barn(inVertical)">
                                      <p:cBhvr>
                                        <p:cTn id="6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9" grpId="0" animBg="1"/>
      <p:bldP spid="20"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1624799" y="964395"/>
            <a:ext cx="6591013" cy="2839239"/>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在动笔之前，首先观察这些字的结构特点和田字格中的占格位置，然后再动手来写字。“林、双、羽、朋”这几个字都是左右相同的字构成的，写这类字的时候，左边的字稍小一点，右边的自稍大一点。</a:t>
            </a:r>
          </a:p>
        </p:txBody>
      </p:sp>
      <p:sp>
        <p:nvSpPr>
          <p:cNvPr id="11" name="矩形: 圆角 28"/>
          <p:cNvSpPr/>
          <p:nvPr/>
        </p:nvSpPr>
        <p:spPr bwMode="auto">
          <a:xfrm>
            <a:off x="767431" y="129648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2" name="矩形: 圆角 29"/>
          <p:cNvSpPr/>
          <p:nvPr/>
        </p:nvSpPr>
        <p:spPr bwMode="auto">
          <a:xfrm>
            <a:off x="767431" y="189321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3" name="矩形: 圆角 30"/>
          <p:cNvSpPr/>
          <p:nvPr/>
        </p:nvSpPr>
        <p:spPr bwMode="auto">
          <a:xfrm>
            <a:off x="767431" y="248727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4" name="矩形: 圆角 30"/>
          <p:cNvSpPr/>
          <p:nvPr/>
        </p:nvSpPr>
        <p:spPr bwMode="auto">
          <a:xfrm>
            <a:off x="767431" y="308134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9" name="文本框 9"/>
          <p:cNvSpPr txBox="1"/>
          <p:nvPr/>
        </p:nvSpPr>
        <p:spPr>
          <a:xfrm>
            <a:off x="953127" y="30349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写字有方</a:t>
            </a:r>
          </a:p>
        </p:txBody>
      </p:sp>
      <p:grpSp>
        <p:nvGrpSpPr>
          <p:cNvPr id="2" name="组合 9"/>
          <p:cNvGrpSpPr/>
          <p:nvPr/>
        </p:nvGrpSpPr>
        <p:grpSpPr>
          <a:xfrm>
            <a:off x="412996"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80">
                                          <p:stCondLst>
                                            <p:cond delay="0"/>
                                          </p:stCondLst>
                                        </p:cTn>
                                        <p:tgtEl>
                                          <p:spTgt spid="13"/>
                                        </p:tgtEl>
                                      </p:cBhvr>
                                    </p:animEffect>
                                    <p:anim calcmode="lin" valueType="num">
                                      <p:cBhvr>
                                        <p:cTn id="4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49" dur="26">
                                          <p:stCondLst>
                                            <p:cond delay="650"/>
                                          </p:stCondLst>
                                        </p:cTn>
                                        <p:tgtEl>
                                          <p:spTgt spid="13"/>
                                        </p:tgtEl>
                                      </p:cBhvr>
                                      <p:to x="100000" y="60000"/>
                                    </p:animScale>
                                    <p:animScale>
                                      <p:cBhvr>
                                        <p:cTn id="50" dur="166" decel="50000">
                                          <p:stCondLst>
                                            <p:cond delay="676"/>
                                          </p:stCondLst>
                                        </p:cTn>
                                        <p:tgtEl>
                                          <p:spTgt spid="13"/>
                                        </p:tgtEl>
                                      </p:cBhvr>
                                      <p:to x="100000" y="100000"/>
                                    </p:animScale>
                                    <p:animScale>
                                      <p:cBhvr>
                                        <p:cTn id="51" dur="26">
                                          <p:stCondLst>
                                            <p:cond delay="1312"/>
                                          </p:stCondLst>
                                        </p:cTn>
                                        <p:tgtEl>
                                          <p:spTgt spid="13"/>
                                        </p:tgtEl>
                                      </p:cBhvr>
                                      <p:to x="100000" y="80000"/>
                                    </p:animScale>
                                    <p:animScale>
                                      <p:cBhvr>
                                        <p:cTn id="52" dur="166" decel="50000">
                                          <p:stCondLst>
                                            <p:cond delay="1338"/>
                                          </p:stCondLst>
                                        </p:cTn>
                                        <p:tgtEl>
                                          <p:spTgt spid="13"/>
                                        </p:tgtEl>
                                      </p:cBhvr>
                                      <p:to x="100000" y="100000"/>
                                    </p:animScale>
                                    <p:animScale>
                                      <p:cBhvr>
                                        <p:cTn id="53" dur="26">
                                          <p:stCondLst>
                                            <p:cond delay="1642"/>
                                          </p:stCondLst>
                                        </p:cTn>
                                        <p:tgtEl>
                                          <p:spTgt spid="13"/>
                                        </p:tgtEl>
                                      </p:cBhvr>
                                      <p:to x="100000" y="90000"/>
                                    </p:animScale>
                                    <p:animScale>
                                      <p:cBhvr>
                                        <p:cTn id="54" dur="166" decel="50000">
                                          <p:stCondLst>
                                            <p:cond delay="1668"/>
                                          </p:stCondLst>
                                        </p:cTn>
                                        <p:tgtEl>
                                          <p:spTgt spid="13"/>
                                        </p:tgtEl>
                                      </p:cBhvr>
                                      <p:to x="100000" y="100000"/>
                                    </p:animScale>
                                    <p:animScale>
                                      <p:cBhvr>
                                        <p:cTn id="55" dur="26">
                                          <p:stCondLst>
                                            <p:cond delay="1808"/>
                                          </p:stCondLst>
                                        </p:cTn>
                                        <p:tgtEl>
                                          <p:spTgt spid="13"/>
                                        </p:tgtEl>
                                      </p:cBhvr>
                                      <p:to x="100000" y="95000"/>
                                    </p:animScale>
                                    <p:animScale>
                                      <p:cBhvr>
                                        <p:cTn id="56" dur="166" decel="50000">
                                          <p:stCondLst>
                                            <p:cond delay="1834"/>
                                          </p:stCondLst>
                                        </p:cTn>
                                        <p:tgtEl>
                                          <p:spTgt spid="13"/>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down)">
                                      <p:cBhvr>
                                        <p:cTn id="61" dur="580">
                                          <p:stCondLst>
                                            <p:cond delay="0"/>
                                          </p:stCondLst>
                                        </p:cTn>
                                        <p:tgtEl>
                                          <p:spTgt spid="14"/>
                                        </p:tgtEl>
                                      </p:cBhvr>
                                    </p:animEffect>
                                    <p:anim calcmode="lin" valueType="num">
                                      <p:cBhvr>
                                        <p:cTn id="6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7" dur="26">
                                          <p:stCondLst>
                                            <p:cond delay="650"/>
                                          </p:stCondLst>
                                        </p:cTn>
                                        <p:tgtEl>
                                          <p:spTgt spid="14"/>
                                        </p:tgtEl>
                                      </p:cBhvr>
                                      <p:to x="100000" y="60000"/>
                                    </p:animScale>
                                    <p:animScale>
                                      <p:cBhvr>
                                        <p:cTn id="68" dur="166" decel="50000">
                                          <p:stCondLst>
                                            <p:cond delay="676"/>
                                          </p:stCondLst>
                                        </p:cTn>
                                        <p:tgtEl>
                                          <p:spTgt spid="14"/>
                                        </p:tgtEl>
                                      </p:cBhvr>
                                      <p:to x="100000" y="100000"/>
                                    </p:animScale>
                                    <p:animScale>
                                      <p:cBhvr>
                                        <p:cTn id="69" dur="26">
                                          <p:stCondLst>
                                            <p:cond delay="1312"/>
                                          </p:stCondLst>
                                        </p:cTn>
                                        <p:tgtEl>
                                          <p:spTgt spid="14"/>
                                        </p:tgtEl>
                                      </p:cBhvr>
                                      <p:to x="100000" y="80000"/>
                                    </p:animScale>
                                    <p:animScale>
                                      <p:cBhvr>
                                        <p:cTn id="70" dur="166" decel="50000">
                                          <p:stCondLst>
                                            <p:cond delay="1338"/>
                                          </p:stCondLst>
                                        </p:cTn>
                                        <p:tgtEl>
                                          <p:spTgt spid="14"/>
                                        </p:tgtEl>
                                      </p:cBhvr>
                                      <p:to x="100000" y="100000"/>
                                    </p:animScale>
                                    <p:animScale>
                                      <p:cBhvr>
                                        <p:cTn id="71" dur="26">
                                          <p:stCondLst>
                                            <p:cond delay="1642"/>
                                          </p:stCondLst>
                                        </p:cTn>
                                        <p:tgtEl>
                                          <p:spTgt spid="14"/>
                                        </p:tgtEl>
                                      </p:cBhvr>
                                      <p:to x="100000" y="90000"/>
                                    </p:animScale>
                                    <p:animScale>
                                      <p:cBhvr>
                                        <p:cTn id="72" dur="166" decel="50000">
                                          <p:stCondLst>
                                            <p:cond delay="1668"/>
                                          </p:stCondLst>
                                        </p:cTn>
                                        <p:tgtEl>
                                          <p:spTgt spid="14"/>
                                        </p:tgtEl>
                                      </p:cBhvr>
                                      <p:to x="100000" y="100000"/>
                                    </p:animScale>
                                    <p:animScale>
                                      <p:cBhvr>
                                        <p:cTn id="73" dur="26">
                                          <p:stCondLst>
                                            <p:cond delay="1808"/>
                                          </p:stCondLst>
                                        </p:cTn>
                                        <p:tgtEl>
                                          <p:spTgt spid="14"/>
                                        </p:tgtEl>
                                      </p:cBhvr>
                                      <p:to x="100000" y="95000"/>
                                    </p:animScale>
                                    <p:animScale>
                                      <p:cBhvr>
                                        <p:cTn id="74" dur="166" decel="50000">
                                          <p:stCondLst>
                                            <p:cond delay="1834"/>
                                          </p:stCondLst>
                                        </p:cTn>
                                        <p:tgtEl>
                                          <p:spTgt spid="14"/>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0"/>
                                        </p:tgtEl>
                                        <p:attrNameLst>
                                          <p:attrName>style.visibility</p:attrName>
                                        </p:attrNameLst>
                                      </p:cBhvr>
                                      <p:to>
                                        <p:strVal val="visible"/>
                                      </p:to>
                                    </p:set>
                                    <p:animEffect transition="in" filter="fade">
                                      <p:cBhvr>
                                        <p:cTn id="79" dur="1000"/>
                                        <p:tgtEl>
                                          <p:spTgt spid="10"/>
                                        </p:tgtEl>
                                      </p:cBhvr>
                                    </p:animEffect>
                                    <p:anim calcmode="lin" valueType="num">
                                      <p:cBhvr>
                                        <p:cTn id="80" dur="1000" fill="hold"/>
                                        <p:tgtEl>
                                          <p:spTgt spid="10"/>
                                        </p:tgtEl>
                                        <p:attrNameLst>
                                          <p:attrName>ppt_x</p:attrName>
                                        </p:attrNameLst>
                                      </p:cBhvr>
                                      <p:tavLst>
                                        <p:tav tm="0">
                                          <p:val>
                                            <p:strVal val="#ppt_x"/>
                                          </p:val>
                                        </p:tav>
                                        <p:tav tm="100000">
                                          <p:val>
                                            <p:strVal val="#ppt_x"/>
                                          </p:val>
                                        </p:tav>
                                      </p:tavLst>
                                    </p:anim>
                                    <p:anim calcmode="lin" valueType="num">
                                      <p:cBhvr>
                                        <p:cTn id="8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spect="1" noChangeArrowheads="1"/>
          </p:cNvPicPr>
          <p:nvPr/>
        </p:nvPicPr>
        <p:blipFill>
          <a:blip r:embed="rId3" cstate="print"/>
          <a:srcRect/>
          <a:stretch>
            <a:fillRect/>
          </a:stretch>
        </p:blipFill>
        <p:spPr bwMode="auto">
          <a:xfrm>
            <a:off x="928187" y="1178709"/>
            <a:ext cx="2967811" cy="803678"/>
          </a:xfrm>
          <a:prstGeom prst="rect">
            <a:avLst/>
          </a:prstGeom>
          <a:noFill/>
          <a:ln w="9525">
            <a:noFill/>
            <a:miter lim="800000"/>
            <a:headEnd/>
            <a:tailEnd/>
          </a:ln>
          <a:effectLst/>
        </p:spPr>
      </p:pic>
      <p:pic>
        <p:nvPicPr>
          <p:cNvPr id="23554" name="Picture 2"/>
          <p:cNvPicPr>
            <a:picLocks noChangeAspect="1" noChangeArrowheads="1"/>
          </p:cNvPicPr>
          <p:nvPr/>
        </p:nvPicPr>
        <p:blipFill>
          <a:blip r:embed="rId4" cstate="print"/>
          <a:srcRect/>
          <a:stretch>
            <a:fillRect/>
          </a:stretch>
        </p:blipFill>
        <p:spPr bwMode="auto">
          <a:xfrm>
            <a:off x="3982559" y="1178709"/>
            <a:ext cx="2913710" cy="803678"/>
          </a:xfrm>
          <a:prstGeom prst="rect">
            <a:avLst/>
          </a:prstGeom>
          <a:noFill/>
          <a:ln w="9525">
            <a:noFill/>
            <a:miter lim="800000"/>
            <a:headEnd/>
            <a:tailEnd/>
          </a:ln>
          <a:effectLst/>
        </p:spPr>
      </p:pic>
      <p:pic>
        <p:nvPicPr>
          <p:cNvPr id="23555" name="Picture 3"/>
          <p:cNvPicPr>
            <a:picLocks noChangeAspect="1" noChangeArrowheads="1"/>
          </p:cNvPicPr>
          <p:nvPr/>
        </p:nvPicPr>
        <p:blipFill>
          <a:blip r:embed="rId5" cstate="print"/>
          <a:srcRect/>
          <a:stretch>
            <a:fillRect/>
          </a:stretch>
        </p:blipFill>
        <p:spPr bwMode="auto">
          <a:xfrm>
            <a:off x="981773" y="2196700"/>
            <a:ext cx="2840030" cy="794311"/>
          </a:xfrm>
          <a:prstGeom prst="rect">
            <a:avLst/>
          </a:prstGeom>
          <a:noFill/>
          <a:ln w="9525">
            <a:noFill/>
            <a:miter lim="800000"/>
            <a:headEnd/>
            <a:tailEnd/>
          </a:ln>
          <a:effectLst/>
        </p:spPr>
      </p:pic>
      <p:pic>
        <p:nvPicPr>
          <p:cNvPr id="23556" name="Picture 4"/>
          <p:cNvPicPr>
            <a:picLocks noChangeAspect="1" noChangeArrowheads="1"/>
          </p:cNvPicPr>
          <p:nvPr/>
        </p:nvPicPr>
        <p:blipFill>
          <a:blip r:embed="rId6" cstate="print"/>
          <a:srcRect/>
          <a:stretch>
            <a:fillRect/>
          </a:stretch>
        </p:blipFill>
        <p:spPr bwMode="auto">
          <a:xfrm>
            <a:off x="4036145" y="2196700"/>
            <a:ext cx="2840030" cy="793147"/>
          </a:xfrm>
          <a:prstGeom prst="rect">
            <a:avLst/>
          </a:prstGeom>
          <a:noFill/>
          <a:ln w="9525">
            <a:noFill/>
            <a:miter lim="800000"/>
            <a:headEnd/>
            <a:tailEnd/>
          </a:ln>
          <a:effectLst/>
        </p:spPr>
      </p:pic>
      <p:sp>
        <p:nvSpPr>
          <p:cNvPr id="19" name="矩形: 圆角 28"/>
          <p:cNvSpPr/>
          <p:nvPr/>
        </p:nvSpPr>
        <p:spPr bwMode="auto">
          <a:xfrm>
            <a:off x="304970" y="48326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书</a:t>
            </a:r>
          </a:p>
        </p:txBody>
      </p:sp>
      <p:sp>
        <p:nvSpPr>
          <p:cNvPr id="20" name="矩形: 圆角 29"/>
          <p:cNvSpPr/>
          <p:nvPr/>
        </p:nvSpPr>
        <p:spPr bwMode="auto">
          <a:xfrm>
            <a:off x="791088" y="48326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法</a:t>
            </a:r>
          </a:p>
        </p:txBody>
      </p:sp>
      <p:sp>
        <p:nvSpPr>
          <p:cNvPr id="28" name="矩形: 圆角 30"/>
          <p:cNvSpPr/>
          <p:nvPr/>
        </p:nvSpPr>
        <p:spPr bwMode="auto">
          <a:xfrm>
            <a:off x="1277205" y="483266"/>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展</a:t>
            </a:r>
          </a:p>
        </p:txBody>
      </p:sp>
      <p:sp>
        <p:nvSpPr>
          <p:cNvPr id="29" name="矩形: 圆角 30"/>
          <p:cNvSpPr/>
          <p:nvPr/>
        </p:nvSpPr>
        <p:spPr bwMode="auto">
          <a:xfrm>
            <a:off x="1763322" y="485930"/>
            <a:ext cx="444161" cy="401240"/>
          </a:xfrm>
          <a:prstGeom prst="roundRect">
            <a:avLst/>
          </a:prstGeom>
          <a:solidFill>
            <a:schemeClr val="accent1">
              <a:lumMod val="40000"/>
              <a:lumOff val="6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示</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80">
                                          <p:stCondLst>
                                            <p:cond delay="0"/>
                                          </p:stCondLst>
                                        </p:cTn>
                                        <p:tgtEl>
                                          <p:spTgt spid="20"/>
                                        </p:tgtEl>
                                      </p:cBhvr>
                                    </p:animEffect>
                                    <p:anim calcmode="lin" valueType="num">
                                      <p:cBhvr>
                                        <p:cTn id="2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9" dur="26">
                                          <p:stCondLst>
                                            <p:cond delay="650"/>
                                          </p:stCondLst>
                                        </p:cTn>
                                        <p:tgtEl>
                                          <p:spTgt spid="20"/>
                                        </p:tgtEl>
                                      </p:cBhvr>
                                      <p:to x="100000" y="60000"/>
                                    </p:animScale>
                                    <p:animScale>
                                      <p:cBhvr>
                                        <p:cTn id="30" dur="166" decel="50000">
                                          <p:stCondLst>
                                            <p:cond delay="676"/>
                                          </p:stCondLst>
                                        </p:cTn>
                                        <p:tgtEl>
                                          <p:spTgt spid="20"/>
                                        </p:tgtEl>
                                      </p:cBhvr>
                                      <p:to x="100000" y="100000"/>
                                    </p:animScale>
                                    <p:animScale>
                                      <p:cBhvr>
                                        <p:cTn id="31" dur="26">
                                          <p:stCondLst>
                                            <p:cond delay="1312"/>
                                          </p:stCondLst>
                                        </p:cTn>
                                        <p:tgtEl>
                                          <p:spTgt spid="20"/>
                                        </p:tgtEl>
                                      </p:cBhvr>
                                      <p:to x="100000" y="80000"/>
                                    </p:animScale>
                                    <p:animScale>
                                      <p:cBhvr>
                                        <p:cTn id="32" dur="166" decel="50000">
                                          <p:stCondLst>
                                            <p:cond delay="1338"/>
                                          </p:stCondLst>
                                        </p:cTn>
                                        <p:tgtEl>
                                          <p:spTgt spid="20"/>
                                        </p:tgtEl>
                                      </p:cBhvr>
                                      <p:to x="100000" y="100000"/>
                                    </p:animScale>
                                    <p:animScale>
                                      <p:cBhvr>
                                        <p:cTn id="33" dur="26">
                                          <p:stCondLst>
                                            <p:cond delay="1642"/>
                                          </p:stCondLst>
                                        </p:cTn>
                                        <p:tgtEl>
                                          <p:spTgt spid="20"/>
                                        </p:tgtEl>
                                      </p:cBhvr>
                                      <p:to x="100000" y="90000"/>
                                    </p:animScale>
                                    <p:animScale>
                                      <p:cBhvr>
                                        <p:cTn id="34" dur="166" decel="50000">
                                          <p:stCondLst>
                                            <p:cond delay="1668"/>
                                          </p:stCondLst>
                                        </p:cTn>
                                        <p:tgtEl>
                                          <p:spTgt spid="20"/>
                                        </p:tgtEl>
                                      </p:cBhvr>
                                      <p:to x="100000" y="100000"/>
                                    </p:animScale>
                                    <p:animScale>
                                      <p:cBhvr>
                                        <p:cTn id="35" dur="26">
                                          <p:stCondLst>
                                            <p:cond delay="1808"/>
                                          </p:stCondLst>
                                        </p:cTn>
                                        <p:tgtEl>
                                          <p:spTgt spid="20"/>
                                        </p:tgtEl>
                                      </p:cBhvr>
                                      <p:to x="100000" y="95000"/>
                                    </p:animScale>
                                    <p:animScale>
                                      <p:cBhvr>
                                        <p:cTn id="36" dur="166" decel="50000">
                                          <p:stCondLst>
                                            <p:cond delay="1834"/>
                                          </p:stCondLst>
                                        </p:cTn>
                                        <p:tgtEl>
                                          <p:spTgt spid="2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80">
                                          <p:stCondLst>
                                            <p:cond delay="0"/>
                                          </p:stCondLst>
                                        </p:cTn>
                                        <p:tgtEl>
                                          <p:spTgt spid="29"/>
                                        </p:tgtEl>
                                      </p:cBhvr>
                                    </p:animEffect>
                                    <p:anim calcmode="lin" valueType="num">
                                      <p:cBhvr>
                                        <p:cTn id="5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61" dur="26">
                                          <p:stCondLst>
                                            <p:cond delay="650"/>
                                          </p:stCondLst>
                                        </p:cTn>
                                        <p:tgtEl>
                                          <p:spTgt spid="29"/>
                                        </p:tgtEl>
                                      </p:cBhvr>
                                      <p:to x="100000" y="60000"/>
                                    </p:animScale>
                                    <p:animScale>
                                      <p:cBhvr>
                                        <p:cTn id="62" dur="166" decel="50000">
                                          <p:stCondLst>
                                            <p:cond delay="676"/>
                                          </p:stCondLst>
                                        </p:cTn>
                                        <p:tgtEl>
                                          <p:spTgt spid="29"/>
                                        </p:tgtEl>
                                      </p:cBhvr>
                                      <p:to x="100000" y="100000"/>
                                    </p:animScale>
                                    <p:animScale>
                                      <p:cBhvr>
                                        <p:cTn id="63" dur="26">
                                          <p:stCondLst>
                                            <p:cond delay="1312"/>
                                          </p:stCondLst>
                                        </p:cTn>
                                        <p:tgtEl>
                                          <p:spTgt spid="29"/>
                                        </p:tgtEl>
                                      </p:cBhvr>
                                      <p:to x="100000" y="80000"/>
                                    </p:animScale>
                                    <p:animScale>
                                      <p:cBhvr>
                                        <p:cTn id="64" dur="166" decel="50000">
                                          <p:stCondLst>
                                            <p:cond delay="1338"/>
                                          </p:stCondLst>
                                        </p:cTn>
                                        <p:tgtEl>
                                          <p:spTgt spid="29"/>
                                        </p:tgtEl>
                                      </p:cBhvr>
                                      <p:to x="100000" y="100000"/>
                                    </p:animScale>
                                    <p:animScale>
                                      <p:cBhvr>
                                        <p:cTn id="65" dur="26">
                                          <p:stCondLst>
                                            <p:cond delay="1642"/>
                                          </p:stCondLst>
                                        </p:cTn>
                                        <p:tgtEl>
                                          <p:spTgt spid="29"/>
                                        </p:tgtEl>
                                      </p:cBhvr>
                                      <p:to x="100000" y="90000"/>
                                    </p:animScale>
                                    <p:animScale>
                                      <p:cBhvr>
                                        <p:cTn id="66" dur="166" decel="50000">
                                          <p:stCondLst>
                                            <p:cond delay="1668"/>
                                          </p:stCondLst>
                                        </p:cTn>
                                        <p:tgtEl>
                                          <p:spTgt spid="29"/>
                                        </p:tgtEl>
                                      </p:cBhvr>
                                      <p:to x="100000" y="100000"/>
                                    </p:animScale>
                                    <p:animScale>
                                      <p:cBhvr>
                                        <p:cTn id="67" dur="26">
                                          <p:stCondLst>
                                            <p:cond delay="1808"/>
                                          </p:stCondLst>
                                        </p:cTn>
                                        <p:tgtEl>
                                          <p:spTgt spid="29"/>
                                        </p:tgtEl>
                                      </p:cBhvr>
                                      <p:to x="100000" y="95000"/>
                                    </p:animScale>
                                    <p:animScale>
                                      <p:cBhvr>
                                        <p:cTn id="68" dur="166" decel="50000">
                                          <p:stCondLst>
                                            <p:cond delay="1834"/>
                                          </p:stCondLst>
                                        </p:cTn>
                                        <p:tgtEl>
                                          <p:spTgt spid="2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nodeType="clickEffect">
                                  <p:stCondLst>
                                    <p:cond delay="0"/>
                                  </p:stCondLst>
                                  <p:childTnLst>
                                    <p:set>
                                      <p:cBhvr>
                                        <p:cTn id="72" dur="1" fill="hold">
                                          <p:stCondLst>
                                            <p:cond delay="0"/>
                                          </p:stCondLst>
                                        </p:cTn>
                                        <p:tgtEl>
                                          <p:spTgt spid="23553"/>
                                        </p:tgtEl>
                                        <p:attrNameLst>
                                          <p:attrName>style.visibility</p:attrName>
                                        </p:attrNameLst>
                                      </p:cBhvr>
                                      <p:to>
                                        <p:strVal val="visible"/>
                                      </p:to>
                                    </p:set>
                                    <p:animEffect transition="in" filter="diamond(in)">
                                      <p:cBhvr>
                                        <p:cTn id="73" dur="2000"/>
                                        <p:tgtEl>
                                          <p:spTgt spid="23553"/>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nodeType="clickEffect">
                                  <p:stCondLst>
                                    <p:cond delay="0"/>
                                  </p:stCondLst>
                                  <p:childTnLst>
                                    <p:set>
                                      <p:cBhvr>
                                        <p:cTn id="77" dur="1" fill="hold">
                                          <p:stCondLst>
                                            <p:cond delay="0"/>
                                          </p:stCondLst>
                                        </p:cTn>
                                        <p:tgtEl>
                                          <p:spTgt spid="23554"/>
                                        </p:tgtEl>
                                        <p:attrNameLst>
                                          <p:attrName>style.visibility</p:attrName>
                                        </p:attrNameLst>
                                      </p:cBhvr>
                                      <p:to>
                                        <p:strVal val="visible"/>
                                      </p:to>
                                    </p:set>
                                    <p:animEffect transition="in" filter="diamond(in)">
                                      <p:cBhvr>
                                        <p:cTn id="78" dur="2000"/>
                                        <p:tgtEl>
                                          <p:spTgt spid="23554"/>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nodeType="clickEffect">
                                  <p:stCondLst>
                                    <p:cond delay="0"/>
                                  </p:stCondLst>
                                  <p:childTnLst>
                                    <p:set>
                                      <p:cBhvr>
                                        <p:cTn id="82" dur="1" fill="hold">
                                          <p:stCondLst>
                                            <p:cond delay="0"/>
                                          </p:stCondLst>
                                        </p:cTn>
                                        <p:tgtEl>
                                          <p:spTgt spid="23555"/>
                                        </p:tgtEl>
                                        <p:attrNameLst>
                                          <p:attrName>style.visibility</p:attrName>
                                        </p:attrNameLst>
                                      </p:cBhvr>
                                      <p:to>
                                        <p:strVal val="visible"/>
                                      </p:to>
                                    </p:set>
                                    <p:animEffect transition="in" filter="diamond(in)">
                                      <p:cBhvr>
                                        <p:cTn id="83" dur="2000"/>
                                        <p:tgtEl>
                                          <p:spTgt spid="23555"/>
                                        </p:tgtEl>
                                      </p:cBhvr>
                                    </p:animEffect>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nodeType="clickEffect">
                                  <p:stCondLst>
                                    <p:cond delay="0"/>
                                  </p:stCondLst>
                                  <p:childTnLst>
                                    <p:set>
                                      <p:cBhvr>
                                        <p:cTn id="87" dur="1" fill="hold">
                                          <p:stCondLst>
                                            <p:cond delay="0"/>
                                          </p:stCondLst>
                                        </p:cTn>
                                        <p:tgtEl>
                                          <p:spTgt spid="23556"/>
                                        </p:tgtEl>
                                        <p:attrNameLst>
                                          <p:attrName>style.visibility</p:attrName>
                                        </p:attrNameLst>
                                      </p:cBhvr>
                                      <p:to>
                                        <p:strVal val="visible"/>
                                      </p:to>
                                    </p:set>
                                    <p:animEffect transition="in" filter="diamond(in)">
                                      <p:cBhvr>
                                        <p:cTn id="88" dur="20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8" grpId="0" bldLvl="0" animBg="1"/>
      <p:bldP spid="2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499503" y="1017974"/>
            <a:ext cx="3000787" cy="3023905"/>
          </a:xfrm>
          <a:prstGeom prst="rect">
            <a:avLst/>
          </a:prstGeom>
          <a:noFill/>
        </p:spPr>
        <p:txBody>
          <a:bodyPr wrap="square" lIns="68580" tIns="34290" rIns="68580" bIns="34290" rtlCol="0">
            <a:spAutoFit/>
          </a:bodyPr>
          <a:lstStyle/>
          <a:p>
            <a:r>
              <a:rPr lang="zh-CN" altLang="en-US" sz="2700" b="1" dirty="0" smtClean="0">
                <a:solidFill>
                  <a:srgbClr val="FF0000"/>
                </a:solidFill>
                <a:latin typeface="楷体" panose="02010609060101010101" pitchFamily="49" charset="-122"/>
                <a:ea typeface="楷体" panose="02010609060101010101" pitchFamily="49" charset="-122"/>
              </a:rPr>
              <a:t>    凉州词</a:t>
            </a:r>
          </a:p>
          <a:p>
            <a:r>
              <a:rPr lang="zh-CN" altLang="en-US" sz="2700" b="1" dirty="0" smtClean="0">
                <a:solidFill>
                  <a:srgbClr val="FF0000"/>
                </a:solidFill>
                <a:latin typeface="楷体" panose="02010609060101010101" pitchFamily="49" charset="-122"/>
                <a:ea typeface="楷体" panose="02010609060101010101" pitchFamily="49" charset="-122"/>
              </a:rPr>
              <a:t>黄河远上白云间，</a:t>
            </a:r>
          </a:p>
          <a:p>
            <a:r>
              <a:rPr lang="zh-CN" altLang="en-US" sz="2700" b="1" dirty="0" smtClean="0">
                <a:solidFill>
                  <a:srgbClr val="FF0000"/>
                </a:solidFill>
                <a:latin typeface="楷体" panose="02010609060101010101" pitchFamily="49" charset="-122"/>
                <a:ea typeface="楷体" panose="02010609060101010101" pitchFamily="49" charset="-122"/>
              </a:rPr>
              <a:t>一片孤城万仞山。</a:t>
            </a:r>
          </a:p>
          <a:p>
            <a:r>
              <a:rPr lang="zh-CN" altLang="en-US" sz="2700" b="1" dirty="0" smtClean="0">
                <a:solidFill>
                  <a:srgbClr val="FF0000"/>
                </a:solidFill>
                <a:latin typeface="楷体" panose="02010609060101010101" pitchFamily="49" charset="-122"/>
                <a:ea typeface="楷体" panose="02010609060101010101" pitchFamily="49" charset="-122"/>
              </a:rPr>
              <a:t>羌笛何须怨杨柳，</a:t>
            </a:r>
          </a:p>
          <a:p>
            <a:r>
              <a:rPr lang="zh-CN" altLang="en-US" sz="2700" b="1" dirty="0" smtClean="0">
                <a:solidFill>
                  <a:srgbClr val="FF0000"/>
                </a:solidFill>
                <a:latin typeface="楷体" panose="02010609060101010101" pitchFamily="49" charset="-122"/>
                <a:ea typeface="楷体" panose="02010609060101010101" pitchFamily="49" charset="-122"/>
              </a:rPr>
              <a:t>春风不度玉门关。</a:t>
            </a:r>
          </a:p>
          <a:p>
            <a:r>
              <a:rPr lang="en-US" altLang="zh-CN" sz="2700" b="1" dirty="0" smtClean="0">
                <a:solidFill>
                  <a:srgbClr val="FF0000"/>
                </a:solidFill>
                <a:latin typeface="楷体" panose="02010609060101010101" pitchFamily="49" charset="-122"/>
                <a:ea typeface="楷体" panose="02010609060101010101" pitchFamily="49" charset="-122"/>
              </a:rPr>
              <a:t>——[</a:t>
            </a:r>
            <a:r>
              <a:rPr lang="zh-CN" altLang="en-US" sz="2700" b="1" dirty="0" smtClean="0">
                <a:solidFill>
                  <a:srgbClr val="FF0000"/>
                </a:solidFill>
                <a:latin typeface="楷体" panose="02010609060101010101" pitchFamily="49" charset="-122"/>
                <a:ea typeface="楷体" panose="02010609060101010101" pitchFamily="49" charset="-122"/>
              </a:rPr>
              <a:t>唐</a:t>
            </a:r>
            <a:r>
              <a:rPr lang="en-US" altLang="zh-CN" sz="2700" b="1" dirty="0" smtClean="0">
                <a:solidFill>
                  <a:srgbClr val="FF0000"/>
                </a:solidFill>
                <a:latin typeface="楷体" panose="02010609060101010101" pitchFamily="49" charset="-122"/>
                <a:ea typeface="楷体" panose="02010609060101010101" pitchFamily="49" charset="-122"/>
              </a:rPr>
              <a:t>]</a:t>
            </a:r>
            <a:r>
              <a:rPr lang="zh-CN" altLang="en-US" sz="2700" b="1" dirty="0" smtClean="0">
                <a:solidFill>
                  <a:srgbClr val="FF0000"/>
                </a:solidFill>
                <a:latin typeface="楷体" panose="02010609060101010101" pitchFamily="49" charset="-122"/>
                <a:ea typeface="楷体" panose="02010609060101010101" pitchFamily="49" charset="-122"/>
              </a:rPr>
              <a:t>王之涣</a:t>
            </a:r>
          </a:p>
          <a:p>
            <a:endParaRPr lang="zh-CN" altLang="en-US" sz="3000" b="1" dirty="0" smtClean="0">
              <a:solidFill>
                <a:srgbClr val="FF0000"/>
              </a:solidFill>
              <a:latin typeface="楷体" panose="02010609060101010101" pitchFamily="49" charset="-122"/>
              <a:ea typeface="楷体" panose="02010609060101010101" pitchFamily="49" charset="-122"/>
            </a:endParaRPr>
          </a:p>
        </p:txBody>
      </p:sp>
      <p:pic>
        <p:nvPicPr>
          <p:cNvPr id="21506" name="Picture 2" descr="http://s1.sinaimg.cn/large/001n5QNizy7dfO0hdpac4"/>
          <p:cNvPicPr>
            <a:picLocks noChangeAspect="1" noChangeArrowheads="1"/>
          </p:cNvPicPr>
          <p:nvPr/>
        </p:nvPicPr>
        <p:blipFill>
          <a:blip r:embed="rId3" cstate="print">
            <a:lum contrast="40000"/>
          </a:blip>
          <a:srcRect/>
          <a:stretch>
            <a:fillRect/>
          </a:stretch>
        </p:blipFill>
        <p:spPr bwMode="auto">
          <a:xfrm>
            <a:off x="3567430" y="787400"/>
            <a:ext cx="5215255" cy="3115310"/>
          </a:xfrm>
          <a:prstGeom prst="rect">
            <a:avLst/>
          </a:prstGeom>
          <a:noFill/>
        </p:spPr>
      </p:pic>
      <p:sp>
        <p:nvSpPr>
          <p:cNvPr id="9" name="文本框 9"/>
          <p:cNvSpPr txBox="1"/>
          <p:nvPr/>
        </p:nvSpPr>
        <p:spPr>
          <a:xfrm>
            <a:off x="737862" y="30349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读读背背</a:t>
            </a:r>
          </a:p>
        </p:txBody>
      </p:sp>
      <p:grpSp>
        <p:nvGrpSpPr>
          <p:cNvPr id="2" name="组合 9"/>
          <p:cNvGrpSpPr/>
          <p:nvPr/>
        </p:nvGrpSpPr>
        <p:grpSpPr>
          <a:xfrm>
            <a:off x="197731"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21506"/>
                                        </p:tgtEl>
                                        <p:attrNameLst>
                                          <p:attrName>style.visibility</p:attrName>
                                        </p:attrNameLst>
                                      </p:cBhvr>
                                      <p:to>
                                        <p:strVal val="visible"/>
                                      </p:to>
                                    </p:set>
                                    <p:anim calcmode="lin" valueType="num">
                                      <p:cBhvr>
                                        <p:cTn id="14" dur="500" fill="hold"/>
                                        <p:tgtEl>
                                          <p:spTgt spid="21506"/>
                                        </p:tgtEl>
                                        <p:attrNameLst>
                                          <p:attrName>ppt_w</p:attrName>
                                        </p:attrNameLst>
                                      </p:cBhvr>
                                      <p:tavLst>
                                        <p:tav tm="0">
                                          <p:val>
                                            <p:fltVal val="0"/>
                                          </p:val>
                                        </p:tav>
                                        <p:tav tm="100000">
                                          <p:val>
                                            <p:strVal val="#ppt_w"/>
                                          </p:val>
                                        </p:tav>
                                      </p:tavLst>
                                    </p:anim>
                                    <p:anim calcmode="lin" valueType="num">
                                      <p:cBhvr>
                                        <p:cTn id="15" dur="500" fill="hold"/>
                                        <p:tgtEl>
                                          <p:spTgt spid="2150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28370" y="1127125"/>
            <a:ext cx="7463155" cy="2561590"/>
          </a:xfrm>
          <a:prstGeom prst="rect">
            <a:avLst/>
          </a:prstGeom>
        </p:spPr>
        <p:txBody>
          <a:bodyPr wrap="square" lIns="68580" tIns="34290" rIns="68580" bIns="34290">
            <a:spAutoFit/>
          </a:bodyPr>
          <a:lstStyle/>
          <a:p>
            <a:r>
              <a:rPr lang="zh-CN" altLang="en-US" sz="2700" dirty="0" smtClean="0">
                <a:latin typeface="黑体" panose="02010609060101010101" pitchFamily="49" charset="-122"/>
                <a:ea typeface="黑体" panose="02010609060101010101" pitchFamily="49" charset="-122"/>
              </a:rPr>
              <a:t>    王之涣（</a:t>
            </a:r>
            <a:r>
              <a:rPr lang="en-US" sz="2700" dirty="0" smtClean="0">
                <a:latin typeface="黑体" panose="02010609060101010101" pitchFamily="49" charset="-122"/>
                <a:ea typeface="黑体" panose="02010609060101010101" pitchFamily="49" charset="-122"/>
              </a:rPr>
              <a:t>688</a:t>
            </a:r>
            <a:r>
              <a:rPr lang="en-US" altLang="zh-CN" sz="2700" dirty="0" smtClean="0">
                <a:latin typeface="黑体" panose="02010609060101010101" pitchFamily="49" charset="-122"/>
                <a:ea typeface="黑体" panose="02010609060101010101" pitchFamily="49" charset="-122"/>
              </a:rPr>
              <a:t>—</a:t>
            </a:r>
            <a:r>
              <a:rPr lang="en-US" sz="2700" dirty="0" smtClean="0">
                <a:latin typeface="黑体" panose="02010609060101010101" pitchFamily="49" charset="-122"/>
                <a:ea typeface="黑体" panose="02010609060101010101" pitchFamily="49" charset="-122"/>
              </a:rPr>
              <a:t>742</a:t>
            </a:r>
            <a:r>
              <a:rPr lang="zh-CN" altLang="en-US" sz="2700" dirty="0" smtClean="0">
                <a:latin typeface="黑体" panose="02010609060101010101" pitchFamily="49" charset="-122"/>
                <a:ea typeface="黑体" panose="02010609060101010101" pitchFamily="49" charset="-122"/>
              </a:rPr>
              <a:t>），是盛唐时期的著名诗人，字季凌，汉族，蓟门人，一说晋阳（今山西太原）人。性格豪放不羁，常击剑悲歌，其诗多被当时乐工制曲歌唱。名动一时，他常与高适、王昌龄等相唱和，以善于描写边塞风光著称。其代表作有</a:t>
            </a:r>
            <a:r>
              <a:rPr lang="en-US" altLang="zh-CN" sz="2700" dirty="0" smtClean="0">
                <a:latin typeface="黑体" panose="02010609060101010101" pitchFamily="49" charset="-122"/>
                <a:ea typeface="黑体" panose="02010609060101010101" pitchFamily="49" charset="-122"/>
              </a:rPr>
              <a:t>《</a:t>
            </a:r>
            <a:r>
              <a:rPr lang="zh-CN" altLang="en-US" sz="2700" dirty="0" smtClean="0">
                <a:latin typeface="黑体" panose="02010609060101010101" pitchFamily="49" charset="-122"/>
                <a:ea typeface="黑体" panose="02010609060101010101" pitchFamily="49" charset="-122"/>
              </a:rPr>
              <a:t>登鹳雀楼</a:t>
            </a:r>
            <a:r>
              <a:rPr lang="en-US" altLang="zh-CN" sz="2700" dirty="0" smtClean="0">
                <a:latin typeface="黑体" panose="02010609060101010101" pitchFamily="49" charset="-122"/>
                <a:ea typeface="黑体" panose="02010609060101010101" pitchFamily="49" charset="-122"/>
              </a:rPr>
              <a:t>》《</a:t>
            </a:r>
            <a:r>
              <a:rPr lang="zh-CN" altLang="en-US" sz="2700" dirty="0" smtClean="0">
                <a:latin typeface="黑体" panose="02010609060101010101" pitchFamily="49" charset="-122"/>
                <a:ea typeface="黑体" panose="02010609060101010101" pitchFamily="49" charset="-122"/>
              </a:rPr>
              <a:t>凉州词</a:t>
            </a:r>
            <a:r>
              <a:rPr lang="en-US" altLang="zh-CN" sz="2700" dirty="0" smtClean="0">
                <a:latin typeface="黑体" panose="02010609060101010101" pitchFamily="49" charset="-122"/>
                <a:ea typeface="黑体" panose="02010609060101010101" pitchFamily="49" charset="-122"/>
              </a:rPr>
              <a:t>》</a:t>
            </a:r>
            <a:r>
              <a:rPr lang="zh-CN" altLang="en-US" sz="2700" dirty="0" smtClean="0">
                <a:latin typeface="黑体" panose="02010609060101010101" pitchFamily="49" charset="-122"/>
                <a:ea typeface="黑体" panose="02010609060101010101" pitchFamily="49" charset="-122"/>
              </a:rPr>
              <a:t>等。</a:t>
            </a:r>
            <a:endParaRPr lang="zh-CN" altLang="en-US" sz="2700" dirty="0">
              <a:latin typeface="黑体" panose="02010609060101010101" pitchFamily="49" charset="-122"/>
              <a:ea typeface="黑体" panose="02010609060101010101" pitchFamily="49" charset="-122"/>
            </a:endParaRPr>
          </a:p>
        </p:txBody>
      </p:sp>
      <p:sp>
        <p:nvSpPr>
          <p:cNvPr id="9" name="矩形: 圆角 28"/>
          <p:cNvSpPr/>
          <p:nvPr/>
        </p:nvSpPr>
        <p:spPr bwMode="auto">
          <a:xfrm>
            <a:off x="304970" y="55502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作</a:t>
            </a:r>
          </a:p>
        </p:txBody>
      </p:sp>
      <p:sp>
        <p:nvSpPr>
          <p:cNvPr id="10" name="矩形: 圆角 29"/>
          <p:cNvSpPr/>
          <p:nvPr/>
        </p:nvSpPr>
        <p:spPr bwMode="auto">
          <a:xfrm>
            <a:off x="791088" y="55502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者</a:t>
            </a:r>
          </a:p>
        </p:txBody>
      </p:sp>
      <p:sp>
        <p:nvSpPr>
          <p:cNvPr id="28" name="矩形: 圆角 30"/>
          <p:cNvSpPr/>
          <p:nvPr/>
        </p:nvSpPr>
        <p:spPr bwMode="auto">
          <a:xfrm>
            <a:off x="1277205" y="55502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简</a:t>
            </a:r>
          </a:p>
        </p:txBody>
      </p:sp>
      <p:sp>
        <p:nvSpPr>
          <p:cNvPr id="29" name="矩形: 圆角 30"/>
          <p:cNvSpPr/>
          <p:nvPr/>
        </p:nvSpPr>
        <p:spPr bwMode="auto">
          <a:xfrm>
            <a:off x="1763322" y="557685"/>
            <a:ext cx="444161" cy="401240"/>
          </a:xfrm>
          <a:prstGeom prst="roundRect">
            <a:avLst/>
          </a:prstGeom>
          <a:solidFill>
            <a:schemeClr val="accent1">
              <a:lumMod val="40000"/>
              <a:lumOff val="6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介</a:t>
            </a:r>
          </a:p>
        </p:txBody>
      </p:sp>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80">
                                          <p:stCondLst>
                                            <p:cond delay="0"/>
                                          </p:stCondLst>
                                        </p:cTn>
                                        <p:tgtEl>
                                          <p:spTgt spid="29"/>
                                        </p:tgtEl>
                                      </p:cBhvr>
                                    </p:animEffect>
                                    <p:anim calcmode="lin" valueType="num">
                                      <p:cBhvr>
                                        <p:cTn id="5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61" dur="26">
                                          <p:stCondLst>
                                            <p:cond delay="650"/>
                                          </p:stCondLst>
                                        </p:cTn>
                                        <p:tgtEl>
                                          <p:spTgt spid="29"/>
                                        </p:tgtEl>
                                      </p:cBhvr>
                                      <p:to x="100000" y="60000"/>
                                    </p:animScale>
                                    <p:animScale>
                                      <p:cBhvr>
                                        <p:cTn id="62" dur="166" decel="50000">
                                          <p:stCondLst>
                                            <p:cond delay="676"/>
                                          </p:stCondLst>
                                        </p:cTn>
                                        <p:tgtEl>
                                          <p:spTgt spid="29"/>
                                        </p:tgtEl>
                                      </p:cBhvr>
                                      <p:to x="100000" y="100000"/>
                                    </p:animScale>
                                    <p:animScale>
                                      <p:cBhvr>
                                        <p:cTn id="63" dur="26">
                                          <p:stCondLst>
                                            <p:cond delay="1312"/>
                                          </p:stCondLst>
                                        </p:cTn>
                                        <p:tgtEl>
                                          <p:spTgt spid="29"/>
                                        </p:tgtEl>
                                      </p:cBhvr>
                                      <p:to x="100000" y="80000"/>
                                    </p:animScale>
                                    <p:animScale>
                                      <p:cBhvr>
                                        <p:cTn id="64" dur="166" decel="50000">
                                          <p:stCondLst>
                                            <p:cond delay="1338"/>
                                          </p:stCondLst>
                                        </p:cTn>
                                        <p:tgtEl>
                                          <p:spTgt spid="29"/>
                                        </p:tgtEl>
                                      </p:cBhvr>
                                      <p:to x="100000" y="100000"/>
                                    </p:animScale>
                                    <p:animScale>
                                      <p:cBhvr>
                                        <p:cTn id="65" dur="26">
                                          <p:stCondLst>
                                            <p:cond delay="1642"/>
                                          </p:stCondLst>
                                        </p:cTn>
                                        <p:tgtEl>
                                          <p:spTgt spid="29"/>
                                        </p:tgtEl>
                                      </p:cBhvr>
                                      <p:to x="100000" y="90000"/>
                                    </p:animScale>
                                    <p:animScale>
                                      <p:cBhvr>
                                        <p:cTn id="66" dur="166" decel="50000">
                                          <p:stCondLst>
                                            <p:cond delay="1668"/>
                                          </p:stCondLst>
                                        </p:cTn>
                                        <p:tgtEl>
                                          <p:spTgt spid="29"/>
                                        </p:tgtEl>
                                      </p:cBhvr>
                                      <p:to x="100000" y="100000"/>
                                    </p:animScale>
                                    <p:animScale>
                                      <p:cBhvr>
                                        <p:cTn id="67" dur="26">
                                          <p:stCondLst>
                                            <p:cond delay="1808"/>
                                          </p:stCondLst>
                                        </p:cTn>
                                        <p:tgtEl>
                                          <p:spTgt spid="29"/>
                                        </p:tgtEl>
                                      </p:cBhvr>
                                      <p:to x="100000" y="95000"/>
                                    </p:animScale>
                                    <p:animScale>
                                      <p:cBhvr>
                                        <p:cTn id="68" dur="166" decel="50000">
                                          <p:stCondLst>
                                            <p:cond delay="1834"/>
                                          </p:stCondLst>
                                        </p:cTn>
                                        <p:tgtEl>
                                          <p:spTgt spid="2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grpId="0" nodeType="click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p:cTn id="7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76" dur="1000" fill="hold"/>
                                        <p:tgtEl>
                                          <p:spTgt spid="8"/>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P spid="28" grpId="0" bldLvl="0" animBg="1"/>
      <p:bldP spid="2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60260" y="784532"/>
            <a:ext cx="1929077" cy="3185487"/>
          </a:xfrm>
          <a:prstGeom prst="rect">
            <a:avLst/>
          </a:prstGeom>
          <a:noFill/>
        </p:spPr>
        <p:txBody>
          <a:bodyPr wrap="square" lIns="68580" tIns="34290" rIns="68580" bIns="34290" rtlCol="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凉州词：</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远上：</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黄河远上：</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孤城：</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仞：</a:t>
            </a:r>
            <a:endParaRPr lang="zh-CN" altLang="en-US" sz="2700" dirty="0">
              <a:latin typeface="楷体" panose="02010609060101010101" pitchFamily="49" charset="-122"/>
              <a:ea typeface="楷体" panose="02010609060101010101" pitchFamily="49" charset="-122"/>
            </a:endParaRPr>
          </a:p>
        </p:txBody>
      </p:sp>
      <p:sp>
        <p:nvSpPr>
          <p:cNvPr id="20" name="矩形 19"/>
          <p:cNvSpPr/>
          <p:nvPr/>
        </p:nvSpPr>
        <p:spPr>
          <a:xfrm>
            <a:off x="1999897" y="891689"/>
            <a:ext cx="6537428" cy="807913"/>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又名</a:t>
            </a:r>
            <a:r>
              <a:rPr lang="en-US" altLang="zh-CN" sz="2400" dirty="0" smtClean="0">
                <a:solidFill>
                  <a:srgbClr val="FF0000"/>
                </a:solidFill>
                <a:latin typeface="黑体" panose="02010609060101010101" pitchFamily="49" charset="-122"/>
                <a:ea typeface="黑体" panose="02010609060101010101" pitchFamily="49" charset="-122"/>
              </a:rPr>
              <a:t>《</a:t>
            </a:r>
            <a:r>
              <a:rPr lang="zh-CN" altLang="en-US" sz="2400" dirty="0" smtClean="0">
                <a:solidFill>
                  <a:srgbClr val="FF0000"/>
                </a:solidFill>
                <a:latin typeface="黑体" panose="02010609060101010101" pitchFamily="49" charset="-122"/>
                <a:ea typeface="黑体" panose="02010609060101010101" pitchFamily="49" charset="-122"/>
              </a:rPr>
              <a:t>出塞</a:t>
            </a:r>
            <a:r>
              <a:rPr lang="en-US" altLang="zh-CN" sz="2400" dirty="0" smtClean="0">
                <a:solidFill>
                  <a:srgbClr val="FF0000"/>
                </a:solidFill>
                <a:latin typeface="黑体" panose="02010609060101010101" pitchFamily="49" charset="-122"/>
                <a:ea typeface="黑体" panose="02010609060101010101" pitchFamily="49" charset="-122"/>
              </a:rPr>
              <a:t>》</a:t>
            </a:r>
            <a:r>
              <a:rPr lang="zh-CN" altLang="en-US" sz="2400" dirty="0" smtClean="0">
                <a:solidFill>
                  <a:srgbClr val="FF0000"/>
                </a:solidFill>
                <a:latin typeface="黑体" panose="02010609060101010101" pitchFamily="49" charset="-122"/>
                <a:ea typeface="黑体" panose="02010609060101010101" pitchFamily="49" charset="-122"/>
              </a:rPr>
              <a:t>。为当时流行的一首曲子</a:t>
            </a:r>
            <a:r>
              <a:rPr lang="en-US" altLang="zh-CN" sz="2400" dirty="0" smtClean="0">
                <a:solidFill>
                  <a:srgbClr val="FF0000"/>
                </a:solidFill>
                <a:latin typeface="黑体" panose="02010609060101010101" pitchFamily="49" charset="-122"/>
                <a:ea typeface="黑体" panose="02010609060101010101" pitchFamily="49" charset="-122"/>
              </a:rPr>
              <a:t>《</a:t>
            </a:r>
            <a:r>
              <a:rPr lang="zh-CN" altLang="en-US" sz="2400" dirty="0" smtClean="0">
                <a:solidFill>
                  <a:srgbClr val="FF0000"/>
                </a:solidFill>
                <a:latin typeface="黑体" panose="02010609060101010101" pitchFamily="49" charset="-122"/>
                <a:ea typeface="黑体" panose="02010609060101010101" pitchFamily="49" charset="-122"/>
              </a:rPr>
              <a:t>凉州</a:t>
            </a:r>
            <a:r>
              <a:rPr lang="en-US" altLang="zh-CN" sz="2400" dirty="0" smtClean="0">
                <a:solidFill>
                  <a:srgbClr val="FF0000"/>
                </a:solidFill>
                <a:latin typeface="黑体" panose="02010609060101010101" pitchFamily="49" charset="-122"/>
                <a:ea typeface="黑体" panose="02010609060101010101" pitchFamily="49" charset="-122"/>
              </a:rPr>
              <a:t>》</a:t>
            </a:r>
            <a:r>
              <a:rPr lang="zh-CN" altLang="en-US" sz="2400" dirty="0" smtClean="0">
                <a:solidFill>
                  <a:srgbClr val="FF0000"/>
                </a:solidFill>
                <a:latin typeface="黑体" panose="02010609060101010101" pitchFamily="49" charset="-122"/>
                <a:ea typeface="黑体" panose="02010609060101010101" pitchFamily="49" charset="-122"/>
              </a:rPr>
              <a:t>配的唱词。</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1731970" y="1588210"/>
            <a:ext cx="2293234"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远远向西望去。</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2374995" y="2177574"/>
            <a:ext cx="2601051"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远望黄河的源头。</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3" name="矩形 22"/>
          <p:cNvSpPr/>
          <p:nvPr/>
        </p:nvSpPr>
        <p:spPr>
          <a:xfrm>
            <a:off x="1731969" y="2820516"/>
            <a:ext cx="3375885"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指孤零零的戍边的城堡。</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5" name="矩形 24"/>
          <p:cNvSpPr/>
          <p:nvPr/>
        </p:nvSpPr>
        <p:spPr>
          <a:xfrm>
            <a:off x="1410457" y="3443746"/>
            <a:ext cx="5626475"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古代的长度单位，一仞相当于七尺或八尺。</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6" name="矩形: 圆角 28"/>
          <p:cNvSpPr/>
          <p:nvPr/>
        </p:nvSpPr>
        <p:spPr bwMode="auto">
          <a:xfrm>
            <a:off x="304970" y="26800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词</a:t>
            </a:r>
          </a:p>
        </p:txBody>
      </p:sp>
      <p:sp>
        <p:nvSpPr>
          <p:cNvPr id="8" name="矩形: 圆角 29"/>
          <p:cNvSpPr/>
          <p:nvPr/>
        </p:nvSpPr>
        <p:spPr bwMode="auto">
          <a:xfrm>
            <a:off x="791088" y="26800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语</a:t>
            </a:r>
          </a:p>
        </p:txBody>
      </p:sp>
      <p:sp>
        <p:nvSpPr>
          <p:cNvPr id="28" name="矩形: 圆角 30"/>
          <p:cNvSpPr/>
          <p:nvPr/>
        </p:nvSpPr>
        <p:spPr bwMode="auto">
          <a:xfrm>
            <a:off x="1277205" y="26800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理</a:t>
            </a:r>
          </a:p>
        </p:txBody>
      </p:sp>
      <p:sp>
        <p:nvSpPr>
          <p:cNvPr id="29" name="矩形: 圆角 30"/>
          <p:cNvSpPr/>
          <p:nvPr/>
        </p:nvSpPr>
        <p:spPr bwMode="auto">
          <a:xfrm>
            <a:off x="1763322" y="270665"/>
            <a:ext cx="444161" cy="401240"/>
          </a:xfrm>
          <a:prstGeom prst="roundRect">
            <a:avLst/>
          </a:prstGeom>
          <a:solidFill>
            <a:schemeClr val="accent1">
              <a:lumMod val="40000"/>
              <a:lumOff val="6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解</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down)">
                                      <p:cBhvr>
                                        <p:cTn id="39" dur="580">
                                          <p:stCondLst>
                                            <p:cond delay="0"/>
                                          </p:stCondLst>
                                        </p:cTn>
                                        <p:tgtEl>
                                          <p:spTgt spid="28"/>
                                        </p:tgtEl>
                                      </p:cBhvr>
                                    </p:animEffect>
                                    <p:anim calcmode="lin" valueType="num">
                                      <p:cBhvr>
                                        <p:cTn id="40"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5" dur="26">
                                          <p:stCondLst>
                                            <p:cond delay="650"/>
                                          </p:stCondLst>
                                        </p:cTn>
                                        <p:tgtEl>
                                          <p:spTgt spid="28"/>
                                        </p:tgtEl>
                                      </p:cBhvr>
                                      <p:to x="100000" y="60000"/>
                                    </p:animScale>
                                    <p:animScale>
                                      <p:cBhvr>
                                        <p:cTn id="46" dur="166" decel="50000">
                                          <p:stCondLst>
                                            <p:cond delay="676"/>
                                          </p:stCondLst>
                                        </p:cTn>
                                        <p:tgtEl>
                                          <p:spTgt spid="28"/>
                                        </p:tgtEl>
                                      </p:cBhvr>
                                      <p:to x="100000" y="100000"/>
                                    </p:animScale>
                                    <p:animScale>
                                      <p:cBhvr>
                                        <p:cTn id="47" dur="26">
                                          <p:stCondLst>
                                            <p:cond delay="1312"/>
                                          </p:stCondLst>
                                        </p:cTn>
                                        <p:tgtEl>
                                          <p:spTgt spid="28"/>
                                        </p:tgtEl>
                                      </p:cBhvr>
                                      <p:to x="100000" y="80000"/>
                                    </p:animScale>
                                    <p:animScale>
                                      <p:cBhvr>
                                        <p:cTn id="48" dur="166" decel="50000">
                                          <p:stCondLst>
                                            <p:cond delay="1338"/>
                                          </p:stCondLst>
                                        </p:cTn>
                                        <p:tgtEl>
                                          <p:spTgt spid="28"/>
                                        </p:tgtEl>
                                      </p:cBhvr>
                                      <p:to x="100000" y="100000"/>
                                    </p:animScale>
                                    <p:animScale>
                                      <p:cBhvr>
                                        <p:cTn id="49" dur="26">
                                          <p:stCondLst>
                                            <p:cond delay="1642"/>
                                          </p:stCondLst>
                                        </p:cTn>
                                        <p:tgtEl>
                                          <p:spTgt spid="28"/>
                                        </p:tgtEl>
                                      </p:cBhvr>
                                      <p:to x="100000" y="90000"/>
                                    </p:animScale>
                                    <p:animScale>
                                      <p:cBhvr>
                                        <p:cTn id="50" dur="166" decel="50000">
                                          <p:stCondLst>
                                            <p:cond delay="1668"/>
                                          </p:stCondLst>
                                        </p:cTn>
                                        <p:tgtEl>
                                          <p:spTgt spid="28"/>
                                        </p:tgtEl>
                                      </p:cBhvr>
                                      <p:to x="100000" y="100000"/>
                                    </p:animScale>
                                    <p:animScale>
                                      <p:cBhvr>
                                        <p:cTn id="51" dur="26">
                                          <p:stCondLst>
                                            <p:cond delay="1808"/>
                                          </p:stCondLst>
                                        </p:cTn>
                                        <p:tgtEl>
                                          <p:spTgt spid="28"/>
                                        </p:tgtEl>
                                      </p:cBhvr>
                                      <p:to x="100000" y="95000"/>
                                    </p:animScale>
                                    <p:animScale>
                                      <p:cBhvr>
                                        <p:cTn id="52" dur="166" decel="50000">
                                          <p:stCondLst>
                                            <p:cond delay="1834"/>
                                          </p:stCondLst>
                                        </p:cTn>
                                        <p:tgtEl>
                                          <p:spTgt spid="2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80">
                                          <p:stCondLst>
                                            <p:cond delay="0"/>
                                          </p:stCondLst>
                                        </p:cTn>
                                        <p:tgtEl>
                                          <p:spTgt spid="29"/>
                                        </p:tgtEl>
                                      </p:cBhvr>
                                    </p:animEffect>
                                    <p:anim calcmode="lin" valueType="num">
                                      <p:cBhvr>
                                        <p:cTn id="56"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61" dur="26">
                                          <p:stCondLst>
                                            <p:cond delay="650"/>
                                          </p:stCondLst>
                                        </p:cTn>
                                        <p:tgtEl>
                                          <p:spTgt spid="29"/>
                                        </p:tgtEl>
                                      </p:cBhvr>
                                      <p:to x="100000" y="60000"/>
                                    </p:animScale>
                                    <p:animScale>
                                      <p:cBhvr>
                                        <p:cTn id="62" dur="166" decel="50000">
                                          <p:stCondLst>
                                            <p:cond delay="676"/>
                                          </p:stCondLst>
                                        </p:cTn>
                                        <p:tgtEl>
                                          <p:spTgt spid="29"/>
                                        </p:tgtEl>
                                      </p:cBhvr>
                                      <p:to x="100000" y="100000"/>
                                    </p:animScale>
                                    <p:animScale>
                                      <p:cBhvr>
                                        <p:cTn id="63" dur="26">
                                          <p:stCondLst>
                                            <p:cond delay="1312"/>
                                          </p:stCondLst>
                                        </p:cTn>
                                        <p:tgtEl>
                                          <p:spTgt spid="29"/>
                                        </p:tgtEl>
                                      </p:cBhvr>
                                      <p:to x="100000" y="80000"/>
                                    </p:animScale>
                                    <p:animScale>
                                      <p:cBhvr>
                                        <p:cTn id="64" dur="166" decel="50000">
                                          <p:stCondLst>
                                            <p:cond delay="1338"/>
                                          </p:stCondLst>
                                        </p:cTn>
                                        <p:tgtEl>
                                          <p:spTgt spid="29"/>
                                        </p:tgtEl>
                                      </p:cBhvr>
                                      <p:to x="100000" y="100000"/>
                                    </p:animScale>
                                    <p:animScale>
                                      <p:cBhvr>
                                        <p:cTn id="65" dur="26">
                                          <p:stCondLst>
                                            <p:cond delay="1642"/>
                                          </p:stCondLst>
                                        </p:cTn>
                                        <p:tgtEl>
                                          <p:spTgt spid="29"/>
                                        </p:tgtEl>
                                      </p:cBhvr>
                                      <p:to x="100000" y="90000"/>
                                    </p:animScale>
                                    <p:animScale>
                                      <p:cBhvr>
                                        <p:cTn id="66" dur="166" decel="50000">
                                          <p:stCondLst>
                                            <p:cond delay="1668"/>
                                          </p:stCondLst>
                                        </p:cTn>
                                        <p:tgtEl>
                                          <p:spTgt spid="29"/>
                                        </p:tgtEl>
                                      </p:cBhvr>
                                      <p:to x="100000" y="100000"/>
                                    </p:animScale>
                                    <p:animScale>
                                      <p:cBhvr>
                                        <p:cTn id="67" dur="26">
                                          <p:stCondLst>
                                            <p:cond delay="1808"/>
                                          </p:stCondLst>
                                        </p:cTn>
                                        <p:tgtEl>
                                          <p:spTgt spid="29"/>
                                        </p:tgtEl>
                                      </p:cBhvr>
                                      <p:to x="100000" y="95000"/>
                                    </p:animScale>
                                    <p:animScale>
                                      <p:cBhvr>
                                        <p:cTn id="68" dur="166" decel="50000">
                                          <p:stCondLst>
                                            <p:cond delay="1834"/>
                                          </p:stCondLst>
                                        </p:cTn>
                                        <p:tgtEl>
                                          <p:spTgt spid="2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diamond(in)">
                                      <p:cBhvr>
                                        <p:cTn id="73" dur="20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diamond(in)">
                                      <p:cBhvr>
                                        <p:cTn id="78" dur="20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8" presetClass="entr" presetSubtype="16"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diamond(in)">
                                      <p:cBhvr>
                                        <p:cTn id="83" dur="20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diamond(in)">
                                      <p:cBhvr>
                                        <p:cTn id="88" dur="2000"/>
                                        <p:tgtEl>
                                          <p:spTgt spid="23"/>
                                        </p:tgtEl>
                                      </p:cBhvr>
                                    </p:animEffect>
                                  </p:childTnLst>
                                </p:cTn>
                              </p:par>
                            </p:childTnLst>
                          </p:cTn>
                        </p:par>
                      </p:childTnLst>
                    </p:cTn>
                  </p:par>
                  <p:par>
                    <p:cTn id="89" fill="hold">
                      <p:stCondLst>
                        <p:cond delay="indefinite"/>
                      </p:stCondLst>
                      <p:childTnLst>
                        <p:par>
                          <p:cTn id="90" fill="hold">
                            <p:stCondLst>
                              <p:cond delay="0"/>
                            </p:stCondLst>
                            <p:childTnLst>
                              <p:par>
                                <p:cTn id="91" presetID="8" presetClass="entr" presetSubtype="16" fill="hold" grpId="0" nodeType="click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diamond(in)">
                                      <p:cBhvr>
                                        <p:cTn id="93"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5" grpId="0"/>
      <p:bldP spid="6" grpId="0" bldLvl="0" animBg="1"/>
      <p:bldP spid="8" grpId="0" bldLvl="0" animBg="1"/>
      <p:bldP spid="28" grpId="0" bldLvl="0" animBg="1"/>
      <p:bldP spid="2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77991" y="321453"/>
            <a:ext cx="1929077" cy="3808735"/>
          </a:xfrm>
          <a:prstGeom prst="rect">
            <a:avLst/>
          </a:prstGeom>
          <a:noFill/>
        </p:spPr>
        <p:txBody>
          <a:bodyPr wrap="square" lIns="68580" tIns="34290" rIns="68580" bIns="34290" rtlCol="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羌笛：</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何须：</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杨柳：</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春风：</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度：</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玉门关：</a:t>
            </a:r>
            <a:endParaRPr lang="zh-CN" altLang="en-US" sz="2700" dirty="0">
              <a:latin typeface="楷体" panose="02010609060101010101" pitchFamily="49" charset="-122"/>
              <a:ea typeface="楷体" panose="02010609060101010101" pitchFamily="49" charset="-122"/>
            </a:endParaRPr>
          </a:p>
        </p:txBody>
      </p:sp>
      <p:sp>
        <p:nvSpPr>
          <p:cNvPr id="20" name="矩形 19"/>
          <p:cNvSpPr/>
          <p:nvPr/>
        </p:nvSpPr>
        <p:spPr>
          <a:xfrm>
            <a:off x="1303286" y="482189"/>
            <a:ext cx="3832317"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羌族乐器，属横吹式管乐。</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1" name="矩形 20"/>
          <p:cNvSpPr/>
          <p:nvPr/>
        </p:nvSpPr>
        <p:spPr>
          <a:xfrm>
            <a:off x="1196115" y="1071552"/>
            <a:ext cx="1061967" cy="438581"/>
          </a:xfrm>
          <a:prstGeom prst="rect">
            <a:avLst/>
          </a:prstGeom>
        </p:spPr>
        <p:txBody>
          <a:bodyPr wrap="non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何必。</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1142529" y="1714495"/>
            <a:ext cx="4501180"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古诗文中常以杨柳喻送别情事。</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3" name="矩形 22"/>
          <p:cNvSpPr/>
          <p:nvPr/>
        </p:nvSpPr>
        <p:spPr>
          <a:xfrm>
            <a:off x="1196115" y="2357436"/>
            <a:ext cx="5037035"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某种温暖关怀或某种人间春意春象。</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8" name="矩形 7"/>
          <p:cNvSpPr/>
          <p:nvPr/>
        </p:nvSpPr>
        <p:spPr>
          <a:xfrm>
            <a:off x="928187" y="2946800"/>
            <a:ext cx="1232466"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吹到过。</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10" name="矩形 9"/>
          <p:cNvSpPr/>
          <p:nvPr/>
        </p:nvSpPr>
        <p:spPr>
          <a:xfrm>
            <a:off x="1464042" y="3536164"/>
            <a:ext cx="6376672" cy="438581"/>
          </a:xfrm>
          <a:prstGeom prst="rect">
            <a:avLst/>
          </a:prstGeom>
        </p:spPr>
        <p:txBody>
          <a:bodyPr wrap="square" lIns="68580" tIns="34290" rIns="68580" bIns="34290">
            <a:spAutoFit/>
          </a:bodyPr>
          <a:lstStyle/>
          <a:p>
            <a:r>
              <a:rPr lang="zh-CN" altLang="en-US" sz="2400" dirty="0" smtClean="0">
                <a:solidFill>
                  <a:srgbClr val="FF0000"/>
                </a:solidFill>
                <a:latin typeface="黑体" panose="02010609060101010101" pitchFamily="49" charset="-122"/>
                <a:ea typeface="黑体" panose="02010609060101010101" pitchFamily="49" charset="-122"/>
              </a:rPr>
              <a:t>汉武帝置，因西域输入玉石取道于此而得名。</a:t>
            </a:r>
            <a:endParaRPr lang="zh-CN" altLang="en-US" sz="24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amond(in)">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diamond(in)">
                                      <p:cBhvr>
                                        <p:cTn id="17" dur="20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amond(in)">
                                      <p:cBhvr>
                                        <p:cTn id="22" dur="20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amond(in)">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06425" y="749300"/>
            <a:ext cx="7964805" cy="3184525"/>
          </a:xfrm>
          <a:prstGeom prst="rect">
            <a:avLst/>
          </a:prstGeom>
          <a:noFill/>
        </p:spPr>
        <p:txBody>
          <a:bodyPr wrap="square" lIns="68580" tIns="34290" rIns="68580" bIns="34290" rtlCol="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被风卷起的黄沙，好像与白云连在一起，玉门关孤零零地耸立在高山之中，显得孤峭冷寂。何必用羌笛吹起那哀怨的曲子</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折杨柳</a:t>
            </a:r>
            <a:r>
              <a:rPr lang="en-US" altLang="zh-CN" sz="2700" b="1" dirty="0" smtClean="0">
                <a:latin typeface="楷体" panose="02010609060101010101" pitchFamily="49" charset="-122"/>
                <a:ea typeface="楷体" panose="02010609060101010101" pitchFamily="49" charset="-122"/>
              </a:rPr>
              <a:t>》</a:t>
            </a:r>
            <a:r>
              <a:rPr lang="zh-CN" altLang="en-US" sz="2700" b="1" dirty="0" smtClean="0">
                <a:latin typeface="楷体" panose="02010609060101010101" pitchFamily="49" charset="-122"/>
                <a:ea typeface="楷体" panose="02010609060101010101" pitchFamily="49" charset="-122"/>
              </a:rPr>
              <a:t>呢？玉门关一代根本没有杨柳可折啊！原来玉门关一带春风是吹不到的啊！</a:t>
            </a:r>
          </a:p>
        </p:txBody>
      </p:sp>
      <p:sp>
        <p:nvSpPr>
          <p:cNvPr id="6" name="矩形: 圆角 28"/>
          <p:cNvSpPr/>
          <p:nvPr/>
        </p:nvSpPr>
        <p:spPr bwMode="auto">
          <a:xfrm>
            <a:off x="304970" y="41151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译</a:t>
            </a:r>
          </a:p>
        </p:txBody>
      </p:sp>
      <p:sp>
        <p:nvSpPr>
          <p:cNvPr id="8" name="矩形: 圆角 29"/>
          <p:cNvSpPr/>
          <p:nvPr/>
        </p:nvSpPr>
        <p:spPr bwMode="auto">
          <a:xfrm>
            <a:off x="791088" y="41151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文</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596904" y="1086235"/>
            <a:ext cx="8091407" cy="2561590"/>
          </a:xfrm>
          <a:prstGeom prst="rect">
            <a:avLst/>
          </a:prstGeom>
          <a:noFill/>
        </p:spPr>
        <p:txBody>
          <a:bodyPr wrap="square" lIns="68580" tIns="34290" rIns="68580" bIns="34290" rtlCol="0">
            <a:spAutoFit/>
          </a:bodyPr>
          <a:lstStyle/>
          <a:p>
            <a:r>
              <a:rPr lang="zh-CN" altLang="en-US" sz="2700" dirty="0" smtClean="0">
                <a:latin typeface="黑体" panose="02010609060101010101" pitchFamily="49" charset="-122"/>
                <a:ea typeface="黑体" panose="02010609060101010101" pitchFamily="49" charset="-122"/>
              </a:rPr>
              <a:t>    这首诗表达出戍边士兵的思乡怀土之情。诗的首句写极目远眺之景， 描绘出黄河的蜿蜒雄壮。次句“一片孤城万仞山”写塞上孤城，意境萧杀悲怆。先写边塞的萧索悲凉，以衬托戍守者的孤苦寂寥。第三句忽而一转，引人羌笛之声。羌笛所奏是</a:t>
            </a:r>
            <a:r>
              <a:rPr lang="en-US" altLang="zh-CN" sz="2700" dirty="0" smtClean="0">
                <a:latin typeface="黑体" panose="02010609060101010101" pitchFamily="49" charset="-122"/>
                <a:ea typeface="黑体" panose="02010609060101010101" pitchFamily="49" charset="-122"/>
              </a:rPr>
              <a:t>《</a:t>
            </a:r>
            <a:r>
              <a:rPr lang="zh-CN" altLang="en-US" sz="2700" dirty="0" smtClean="0">
                <a:latin typeface="黑体" panose="02010609060101010101" pitchFamily="49" charset="-122"/>
                <a:ea typeface="黑体" panose="02010609060101010101" pitchFamily="49" charset="-122"/>
              </a:rPr>
              <a:t>折杨柳</a:t>
            </a:r>
            <a:r>
              <a:rPr lang="en-US" altLang="zh-CN" sz="2700" dirty="0" smtClean="0">
                <a:latin typeface="黑体" panose="02010609060101010101" pitchFamily="49" charset="-122"/>
                <a:ea typeface="黑体" panose="02010609060101010101" pitchFamily="49" charset="-122"/>
              </a:rPr>
              <a:t>》</a:t>
            </a:r>
            <a:r>
              <a:rPr lang="zh-CN" altLang="en-US" sz="2700" dirty="0" smtClean="0">
                <a:latin typeface="黑体" panose="02010609060101010101" pitchFamily="49" charset="-122"/>
                <a:ea typeface="黑体" panose="02010609060101010101" pitchFamily="49" charset="-122"/>
              </a:rPr>
              <a:t>的曲调，这就不能不勾起征夫的离愁了。</a:t>
            </a:r>
            <a:endParaRPr lang="zh-CN" altLang="en-US" sz="2700" dirty="0">
              <a:latin typeface="黑体" panose="02010609060101010101" pitchFamily="49" charset="-122"/>
              <a:ea typeface="黑体" panose="02010609060101010101" pitchFamily="49" charset="-122"/>
            </a:endParaRPr>
          </a:p>
        </p:txBody>
      </p:sp>
      <p:sp>
        <p:nvSpPr>
          <p:cNvPr id="6" name="矩形: 圆角 28"/>
          <p:cNvSpPr/>
          <p:nvPr/>
        </p:nvSpPr>
        <p:spPr bwMode="auto">
          <a:xfrm>
            <a:off x="304970" y="33975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赏</a:t>
            </a:r>
          </a:p>
        </p:txBody>
      </p:sp>
      <p:sp>
        <p:nvSpPr>
          <p:cNvPr id="8" name="矩形: 圆角 29"/>
          <p:cNvSpPr/>
          <p:nvPr/>
        </p:nvSpPr>
        <p:spPr bwMode="auto">
          <a:xfrm>
            <a:off x="791088" y="33975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析</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9"/>
          <p:cNvSpPr txBox="1"/>
          <p:nvPr/>
        </p:nvSpPr>
        <p:spPr>
          <a:xfrm>
            <a:off x="953127" y="303499"/>
            <a:ext cx="1620391" cy="484748"/>
          </a:xfrm>
          <a:prstGeom prst="rect">
            <a:avLst/>
          </a:prstGeom>
          <a:noFill/>
        </p:spPr>
        <p:txBody>
          <a:bodyPr wrap="square" lIns="68580" tIns="34290" rIns="68580" bIns="34290" rtlCol="0">
            <a:spAutoFit/>
          </a:bodyPr>
          <a:lstStyle/>
          <a:p>
            <a:r>
              <a:rPr lang="zh-CN" altLang="en-US" sz="2700" b="1" dirty="0" smtClean="0">
                <a:solidFill>
                  <a:srgbClr val="0000FF"/>
                </a:solidFill>
                <a:latin typeface="楷体" panose="02010609060101010101" pitchFamily="49" charset="-122"/>
                <a:ea typeface="楷体" panose="02010609060101010101" pitchFamily="49" charset="-122"/>
              </a:rPr>
              <a:t>学和用</a:t>
            </a:r>
            <a:endParaRPr lang="zh-CN" altLang="en-US" sz="2700" b="1" dirty="0">
              <a:solidFill>
                <a:srgbClr val="0000FF"/>
              </a:solidFill>
              <a:latin typeface="楷体" panose="02010609060101010101" pitchFamily="49" charset="-122"/>
              <a:ea typeface="楷体" panose="02010609060101010101" pitchFamily="49" charset="-122"/>
            </a:endParaRPr>
          </a:p>
        </p:txBody>
      </p:sp>
      <p:grpSp>
        <p:nvGrpSpPr>
          <p:cNvPr id="10" name="组合 9"/>
          <p:cNvGrpSpPr/>
          <p:nvPr/>
        </p:nvGrpSpPr>
        <p:grpSpPr>
          <a:xfrm>
            <a:off x="412996" y="303498"/>
            <a:ext cx="1998482" cy="501594"/>
            <a:chOff x="550590" y="404664"/>
            <a:chExt cx="2664296" cy="668792"/>
          </a:xfrm>
        </p:grpSpPr>
        <p:grpSp>
          <p:nvGrpSpPr>
            <p:cNvPr id="4" name="组合 3"/>
            <p:cNvGrpSpPr/>
            <p:nvPr/>
          </p:nvGrpSpPr>
          <p:grpSpPr>
            <a:xfrm>
              <a:off x="550590" y="404664"/>
              <a:ext cx="864096" cy="668792"/>
              <a:chOff x="1990750" y="820469"/>
              <a:chExt cx="3096344" cy="3349331"/>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1990750" y="820469"/>
                <a:ext cx="3096344" cy="3349331"/>
              </a:xfrm>
              <a:prstGeom prst="rect">
                <a:avLst/>
              </a:prstGeom>
            </p:spPr>
          </p:pic>
          <p:pic>
            <p:nvPicPr>
              <p:cNvPr id="1026" name="Picture 2"/>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8889" b="88889" l="0" r="97059">
                            <a14:foregroundMark x1="72059" y1="53333" x2="72059" y2="53333"/>
                            <a14:foregroundMark x1="70588" y1="40000" x2="70588" y2="40000"/>
                            <a14:foregroundMark x1="70588" y1="17778" x2="70588" y2="17778"/>
                            <a14:foregroundMark x1="73529" y1="11111" x2="73529" y2="11111"/>
                            <a14:foregroundMark x1="55882" y1="60000" x2="55882" y2="60000"/>
                            <a14:foregroundMark x1="23529" y1="57778" x2="23529" y2="57778"/>
                            <a14:foregroundMark x1="86765" y1="15556" x2="86765" y2="15556"/>
                            <a14:foregroundMark x1="39706" y1="42222" x2="39706" y2="42222"/>
                            <a14:foregroundMark x1="20588" y1="40000" x2="20588" y2="40000"/>
                            <a14:foregroundMark x1="17647" y1="31111" x2="17647" y2="31111"/>
                            <a14:foregroundMark x1="10294" y1="57778" x2="10294" y2="57778"/>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070870" y="2636912"/>
                <a:ext cx="647700" cy="42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7" name="直接连接符 6"/>
            <p:cNvCxnSpPr/>
            <p:nvPr/>
          </p:nvCxnSpPr>
          <p:spPr>
            <a:xfrm>
              <a:off x="1198662" y="1052736"/>
              <a:ext cx="2016224"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1" name="文本框 14"/>
          <p:cNvSpPr txBox="1"/>
          <p:nvPr/>
        </p:nvSpPr>
        <p:spPr>
          <a:xfrm>
            <a:off x="981773" y="1125131"/>
            <a:ext cx="5947988" cy="992579"/>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椰子树传播种子的方式挺有趣，你想知道吗？</a:t>
            </a:r>
          </a:p>
        </p:txBody>
      </p:sp>
      <p:sp>
        <p:nvSpPr>
          <p:cNvPr id="20" name="矩形: 圆角 28"/>
          <p:cNvSpPr/>
          <p:nvPr/>
        </p:nvSpPr>
        <p:spPr bwMode="auto">
          <a:xfrm>
            <a:off x="1196115" y="1178709"/>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1</a:t>
            </a:r>
            <a:endParaRPr lang="zh-CN" altLang="en-US" sz="2100" b="1" dirty="0">
              <a:solidFill>
                <a:srgbClr val="0000FF"/>
              </a:solidFill>
              <a:latin typeface="黑体" panose="02010609060101010101" pitchFamily="49" charset="-122"/>
              <a:ea typeface="黑体" panose="02010609060101010101" pitchFamily="49" charset="-122"/>
            </a:endParaRPr>
          </a:p>
        </p:txBody>
      </p:sp>
      <p:pic>
        <p:nvPicPr>
          <p:cNvPr id="44034" name="Picture 2" descr="http://imgsrc.baidu.com/image/c0%3Dshijue1%2C0%2C0%2C294%2C40/sign=b1ff66f0c41b9d169eca92229bb7defa/fcfaaf51f3deb48f4b6d55f1fa1f3a292df5789d.jpg"/>
          <p:cNvPicPr>
            <a:picLocks noChangeAspect="1" noChangeArrowheads="1"/>
          </p:cNvPicPr>
          <p:nvPr/>
        </p:nvPicPr>
        <p:blipFill>
          <a:blip r:embed="rId6" cstate="print">
            <a:lum contrast="40000"/>
          </a:blip>
          <a:srcRect r="201" b="4737"/>
          <a:stretch>
            <a:fillRect/>
          </a:stretch>
        </p:blipFill>
        <p:spPr bwMode="auto">
          <a:xfrm>
            <a:off x="3500290" y="1660915"/>
            <a:ext cx="5304962" cy="3375446"/>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nodeType="clickEffect">
                                  <p:stCondLst>
                                    <p:cond delay="0"/>
                                  </p:stCondLst>
                                  <p:childTnLst>
                                    <p:set>
                                      <p:cBhvr>
                                        <p:cTn id="31" dur="1" fill="hold">
                                          <p:stCondLst>
                                            <p:cond delay="0"/>
                                          </p:stCondLst>
                                        </p:cTn>
                                        <p:tgtEl>
                                          <p:spTgt spid="44034"/>
                                        </p:tgtEl>
                                        <p:attrNameLst>
                                          <p:attrName>style.visibility</p:attrName>
                                        </p:attrNameLst>
                                      </p:cBhvr>
                                      <p:to>
                                        <p:strVal val="visible"/>
                                      </p:to>
                                    </p:set>
                                    <p:anim calcmode="lin" valueType="num">
                                      <p:cBhvr>
                                        <p:cTn id="32" dur="500" fill="hold"/>
                                        <p:tgtEl>
                                          <p:spTgt spid="44034"/>
                                        </p:tgtEl>
                                        <p:attrNameLst>
                                          <p:attrName>ppt_w</p:attrName>
                                        </p:attrNameLst>
                                      </p:cBhvr>
                                      <p:tavLst>
                                        <p:tav tm="0">
                                          <p:val>
                                            <p:fltVal val="0"/>
                                          </p:val>
                                        </p:tav>
                                        <p:tav tm="100000">
                                          <p:val>
                                            <p:strVal val="#ppt_w"/>
                                          </p:val>
                                        </p:tav>
                                      </p:tavLst>
                                    </p:anim>
                                    <p:anim calcmode="lin" valueType="num">
                                      <p:cBhvr>
                                        <p:cTn id="33" dur="500" fill="hold"/>
                                        <p:tgtEl>
                                          <p:spTgt spid="440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526707" y="1142907"/>
            <a:ext cx="8091407" cy="2145665"/>
          </a:xfrm>
          <a:prstGeom prst="rect">
            <a:avLst/>
          </a:prstGeom>
          <a:noFill/>
        </p:spPr>
        <p:txBody>
          <a:bodyPr wrap="square" lIns="68580" tIns="34290" rIns="68580" bIns="34290" rtlCol="0">
            <a:spAutoFit/>
          </a:bodyPr>
          <a:lstStyle/>
          <a:p>
            <a:r>
              <a:rPr lang="zh-CN" altLang="en-US" sz="2700" dirty="0" smtClean="0">
                <a:latin typeface="黑体" panose="02010609060101010101" pitchFamily="49" charset="-122"/>
                <a:ea typeface="黑体" panose="02010609060101010101" pitchFamily="49" charset="-122"/>
              </a:rPr>
              <a:t>    用词精妙，语调委婉， 深沉含蓄，耐人寻味。这首诗写出戍边者不得还乡的怨情，但写得悲壮苍凉，没有衰萎颓唐的情调，表现出诗人广阔的胸襟。也许正因为</a:t>
            </a:r>
            <a:r>
              <a:rPr lang="en-US" altLang="zh-CN" sz="2700" dirty="0" smtClean="0">
                <a:latin typeface="黑体" panose="02010609060101010101" pitchFamily="49" charset="-122"/>
                <a:ea typeface="黑体" panose="02010609060101010101" pitchFamily="49" charset="-122"/>
              </a:rPr>
              <a:t>《</a:t>
            </a:r>
            <a:r>
              <a:rPr lang="zh-CN" altLang="en-US" sz="2700" dirty="0" smtClean="0">
                <a:latin typeface="黑体" panose="02010609060101010101" pitchFamily="49" charset="-122"/>
                <a:ea typeface="黑体" panose="02010609060101010101" pitchFamily="49" charset="-122"/>
              </a:rPr>
              <a:t>凉州词</a:t>
            </a:r>
            <a:r>
              <a:rPr lang="en-US" altLang="zh-CN" sz="2700" dirty="0" smtClean="0">
                <a:latin typeface="黑体" panose="02010609060101010101" pitchFamily="49" charset="-122"/>
                <a:ea typeface="黑体" panose="02010609060101010101" pitchFamily="49" charset="-122"/>
              </a:rPr>
              <a:t>》</a:t>
            </a:r>
            <a:r>
              <a:rPr lang="zh-CN" altLang="en-US" sz="2700" dirty="0" smtClean="0">
                <a:latin typeface="黑体" panose="02010609060101010101" pitchFamily="49" charset="-122"/>
                <a:ea typeface="黑体" panose="02010609060101010101" pitchFamily="49" charset="-122"/>
              </a:rPr>
              <a:t>情调悲而不失其壮，所以才能成为“唐音”的典型代表。</a:t>
            </a:r>
            <a:endParaRPr lang="zh-CN" altLang="en-US" sz="27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06425" y="1250315"/>
            <a:ext cx="7903210" cy="2376805"/>
          </a:xfrm>
          <a:prstGeom prst="rect">
            <a:avLst/>
          </a:prstGeom>
        </p:spPr>
        <p:txBody>
          <a:bodyPr wrap="square" lIns="68580" tIns="34290" rIns="68580" bIns="34290">
            <a:spAutoFit/>
          </a:bodyPr>
          <a:lstStyle/>
          <a:p>
            <a:r>
              <a:rPr lang="zh-CN" altLang="en-US" sz="3000" dirty="0" smtClean="0">
                <a:latin typeface="黑体" panose="02010609060101010101" pitchFamily="49" charset="-122"/>
                <a:ea typeface="黑体" panose="02010609060101010101" pitchFamily="49" charset="-122"/>
              </a:rPr>
              <a:t>    本次口语交际的内容是当你受到别的同学在学习上或生活中帮助的时候，你应该怎样向对方表示感谢。</a:t>
            </a:r>
          </a:p>
          <a:p>
            <a:r>
              <a:rPr lang="zh-CN" altLang="en-US" sz="3000" dirty="0" smtClean="0">
                <a:latin typeface="黑体" panose="02010609060101010101" pitchFamily="49" charset="-122"/>
                <a:ea typeface="黑体" panose="02010609060101010101" pitchFamily="49" charset="-122"/>
              </a:rPr>
              <a:t>    联系自己实际生活经验，把自己是怎样向同学表达感谢的讲给大家听。</a:t>
            </a:r>
            <a:endParaRPr lang="zh-CN" altLang="en-US" sz="3000" dirty="0">
              <a:latin typeface="黑体" panose="02010609060101010101" pitchFamily="49" charset="-122"/>
              <a:ea typeface="黑体" panose="02010609060101010101" pitchFamily="49" charset="-122"/>
            </a:endParaRPr>
          </a:p>
        </p:txBody>
      </p:sp>
      <p:sp>
        <p:nvSpPr>
          <p:cNvPr id="11" name="文本框 9"/>
          <p:cNvSpPr txBox="1"/>
          <p:nvPr/>
        </p:nvSpPr>
        <p:spPr>
          <a:xfrm>
            <a:off x="953127" y="520069"/>
            <a:ext cx="1620391" cy="483870"/>
          </a:xfrm>
          <a:prstGeom prst="rect">
            <a:avLst/>
          </a:prstGeom>
          <a:noFill/>
        </p:spPr>
        <p:txBody>
          <a:bodyPr wrap="square" lIns="68580" tIns="34290" rIns="68580" bIns="34290" rtlCol="0">
            <a:spAutoFit/>
          </a:bodyPr>
          <a:lstStyle/>
          <a:p>
            <a:r>
              <a:rPr lang="zh-CN" altLang="en-US" sz="2700" b="1" dirty="0">
                <a:solidFill>
                  <a:srgbClr val="0000FF"/>
                </a:solidFill>
                <a:latin typeface="楷体" panose="02010609060101010101" pitchFamily="49" charset="-122"/>
                <a:ea typeface="楷体" panose="02010609060101010101" pitchFamily="49" charset="-122"/>
              </a:rPr>
              <a:t>口语交际</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12997" y="379636"/>
            <a:ext cx="648154" cy="6251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8" name="直接连接符 7"/>
          <p:cNvCxnSpPr/>
          <p:nvPr/>
        </p:nvCxnSpPr>
        <p:spPr>
          <a:xfrm>
            <a:off x="899113" y="1004817"/>
            <a:ext cx="1512365" cy="0"/>
          </a:xfrm>
          <a:prstGeom prst="line">
            <a:avLst/>
          </a:prstGeom>
          <a:ln w="285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圆角 28"/>
          <p:cNvSpPr/>
          <p:nvPr/>
        </p:nvSpPr>
        <p:spPr bwMode="auto">
          <a:xfrm>
            <a:off x="231576" y="101702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方</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7" name="矩形: 圆角 29"/>
          <p:cNvSpPr/>
          <p:nvPr/>
        </p:nvSpPr>
        <p:spPr bwMode="auto">
          <a:xfrm>
            <a:off x="231576" y="165996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法</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8" name="矩形: 圆角 30"/>
          <p:cNvSpPr/>
          <p:nvPr/>
        </p:nvSpPr>
        <p:spPr bwMode="auto">
          <a:xfrm>
            <a:off x="231576" y="2302907"/>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9" name="矩形: 圆角 30"/>
          <p:cNvSpPr/>
          <p:nvPr/>
        </p:nvSpPr>
        <p:spPr bwMode="auto">
          <a:xfrm>
            <a:off x="231576" y="294584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18"/>
          <p:cNvSpPr/>
          <p:nvPr/>
        </p:nvSpPr>
        <p:spPr>
          <a:xfrm>
            <a:off x="874395" y="910590"/>
            <a:ext cx="7603490" cy="2561590"/>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a:t>
            </a:r>
            <a:r>
              <a:rPr lang="en-US" sz="2700" dirty="0" smtClean="0">
                <a:latin typeface="黑体" panose="02010609060101010101" pitchFamily="49" charset="-122"/>
                <a:ea typeface="黑体" panose="02010609060101010101" pitchFamily="49" charset="-122"/>
              </a:rPr>
              <a:t>1.</a:t>
            </a:r>
            <a:r>
              <a:rPr lang="zh-CN" altLang="en-US" sz="2700" dirty="0" smtClean="0">
                <a:latin typeface="黑体" panose="02010609060101010101" pitchFamily="49" charset="-122"/>
                <a:ea typeface="黑体" panose="02010609060101010101" pitchFamily="49" charset="-122"/>
              </a:rPr>
              <a:t>首先想一想当自己在某种时候得到别人的帮助的时候，心情是怎样的，你会怀着怎样的心情向对方表示感谢的。在感谢对方的时候，你会怎样说，你的表情又是怎样的。</a:t>
            </a:r>
          </a:p>
          <a:p>
            <a:r>
              <a:rPr lang="en-US" sz="2700" dirty="0" smtClean="0">
                <a:latin typeface="黑体" panose="02010609060101010101" pitchFamily="49" charset="-122"/>
                <a:ea typeface="黑体" panose="02010609060101010101" pitchFamily="49" charset="-122"/>
              </a:rPr>
              <a:t>    2.</a:t>
            </a:r>
            <a:r>
              <a:rPr lang="zh-CN" altLang="en-US" sz="2700" dirty="0" smtClean="0">
                <a:latin typeface="黑体" panose="02010609060101010101" pitchFamily="49" charset="-122"/>
                <a:ea typeface="黑体" panose="02010609060101010101" pitchFamily="49" charset="-122"/>
              </a:rPr>
              <a:t>小组讨论、交流。以小组为单位互相说一说自己在向对方表示感谢的时候，是怎样说的。</a:t>
            </a:r>
          </a:p>
        </p:txBody>
      </p:sp>
      <p:sp>
        <p:nvSpPr>
          <p:cNvPr id="29698" name="AutoShape 2" descr="http://img2.imgtn.bdimg.com/it/u=1296786971,2636069031&amp;fm=27&amp;gp=0.jpg"/>
          <p:cNvSpPr>
            <a:spLocks noChangeAspect="1" noChangeArrowheads="1"/>
          </p:cNvSpPr>
          <p:nvPr/>
        </p:nvSpPr>
        <p:spPr bwMode="auto">
          <a:xfrm>
            <a:off x="116696" y="-108347"/>
            <a:ext cx="228630" cy="228601"/>
          </a:xfrm>
          <a:prstGeom prst="rect">
            <a:avLst/>
          </a:prstGeom>
          <a:noFill/>
        </p:spPr>
        <p:txBody>
          <a:bodyPr vert="horz" wrap="square" lIns="68580" tIns="34290" rIns="68580" bIns="3429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80">
                                          <p:stCondLst>
                                            <p:cond delay="0"/>
                                          </p:stCondLst>
                                        </p:cTn>
                                        <p:tgtEl>
                                          <p:spTgt spid="55"/>
                                        </p:tgtEl>
                                      </p:cBhvr>
                                    </p:animEffect>
                                    <p:anim calcmode="lin" valueType="num">
                                      <p:cBhvr>
                                        <p:cTn id="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13" dur="26">
                                          <p:stCondLst>
                                            <p:cond delay="650"/>
                                          </p:stCondLst>
                                        </p:cTn>
                                        <p:tgtEl>
                                          <p:spTgt spid="55"/>
                                        </p:tgtEl>
                                      </p:cBhvr>
                                      <p:to x="100000" y="60000"/>
                                    </p:animScale>
                                    <p:animScale>
                                      <p:cBhvr>
                                        <p:cTn id="14" dur="166" decel="50000">
                                          <p:stCondLst>
                                            <p:cond delay="676"/>
                                          </p:stCondLst>
                                        </p:cTn>
                                        <p:tgtEl>
                                          <p:spTgt spid="55"/>
                                        </p:tgtEl>
                                      </p:cBhvr>
                                      <p:to x="100000" y="100000"/>
                                    </p:animScale>
                                    <p:animScale>
                                      <p:cBhvr>
                                        <p:cTn id="15" dur="26">
                                          <p:stCondLst>
                                            <p:cond delay="1312"/>
                                          </p:stCondLst>
                                        </p:cTn>
                                        <p:tgtEl>
                                          <p:spTgt spid="55"/>
                                        </p:tgtEl>
                                      </p:cBhvr>
                                      <p:to x="100000" y="80000"/>
                                    </p:animScale>
                                    <p:animScale>
                                      <p:cBhvr>
                                        <p:cTn id="16" dur="166" decel="50000">
                                          <p:stCondLst>
                                            <p:cond delay="1338"/>
                                          </p:stCondLst>
                                        </p:cTn>
                                        <p:tgtEl>
                                          <p:spTgt spid="55"/>
                                        </p:tgtEl>
                                      </p:cBhvr>
                                      <p:to x="100000" y="100000"/>
                                    </p:animScale>
                                    <p:animScale>
                                      <p:cBhvr>
                                        <p:cTn id="17" dur="26">
                                          <p:stCondLst>
                                            <p:cond delay="1642"/>
                                          </p:stCondLst>
                                        </p:cTn>
                                        <p:tgtEl>
                                          <p:spTgt spid="55"/>
                                        </p:tgtEl>
                                      </p:cBhvr>
                                      <p:to x="100000" y="90000"/>
                                    </p:animScale>
                                    <p:animScale>
                                      <p:cBhvr>
                                        <p:cTn id="18" dur="166" decel="50000">
                                          <p:stCondLst>
                                            <p:cond delay="1668"/>
                                          </p:stCondLst>
                                        </p:cTn>
                                        <p:tgtEl>
                                          <p:spTgt spid="55"/>
                                        </p:tgtEl>
                                      </p:cBhvr>
                                      <p:to x="100000" y="100000"/>
                                    </p:animScale>
                                    <p:animScale>
                                      <p:cBhvr>
                                        <p:cTn id="19" dur="26">
                                          <p:stCondLst>
                                            <p:cond delay="1808"/>
                                          </p:stCondLst>
                                        </p:cTn>
                                        <p:tgtEl>
                                          <p:spTgt spid="55"/>
                                        </p:tgtEl>
                                      </p:cBhvr>
                                      <p:to x="100000" y="95000"/>
                                    </p:animScale>
                                    <p:animScale>
                                      <p:cBhvr>
                                        <p:cTn id="20" dur="166" decel="50000">
                                          <p:stCondLst>
                                            <p:cond delay="1834"/>
                                          </p:stCondLst>
                                        </p:cTn>
                                        <p:tgtEl>
                                          <p:spTgt spid="5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80">
                                          <p:stCondLst>
                                            <p:cond delay="0"/>
                                          </p:stCondLst>
                                        </p:cTn>
                                        <p:tgtEl>
                                          <p:spTgt spid="57"/>
                                        </p:tgtEl>
                                      </p:cBhvr>
                                    </p:animEffect>
                                    <p:anim calcmode="lin" valueType="num">
                                      <p:cBhvr>
                                        <p:cTn id="26" dur="1822"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7"/>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7"/>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7"/>
                                        </p:tgtEl>
                                        <p:attrNameLst>
                                          <p:attrName>ppt_y</p:attrName>
                                        </p:attrNameLst>
                                      </p:cBhvr>
                                      <p:tavLst>
                                        <p:tav tm="0" fmla="#ppt_y-sin(pi*$)/81">
                                          <p:val>
                                            <p:fltVal val="0"/>
                                          </p:val>
                                        </p:tav>
                                        <p:tav tm="100000">
                                          <p:val>
                                            <p:fltVal val="1"/>
                                          </p:val>
                                        </p:tav>
                                      </p:tavLst>
                                    </p:anim>
                                    <p:animScale>
                                      <p:cBhvr>
                                        <p:cTn id="31" dur="26">
                                          <p:stCondLst>
                                            <p:cond delay="650"/>
                                          </p:stCondLst>
                                        </p:cTn>
                                        <p:tgtEl>
                                          <p:spTgt spid="57"/>
                                        </p:tgtEl>
                                      </p:cBhvr>
                                      <p:to x="100000" y="60000"/>
                                    </p:animScale>
                                    <p:animScale>
                                      <p:cBhvr>
                                        <p:cTn id="32" dur="166" decel="50000">
                                          <p:stCondLst>
                                            <p:cond delay="676"/>
                                          </p:stCondLst>
                                        </p:cTn>
                                        <p:tgtEl>
                                          <p:spTgt spid="57"/>
                                        </p:tgtEl>
                                      </p:cBhvr>
                                      <p:to x="100000" y="100000"/>
                                    </p:animScale>
                                    <p:animScale>
                                      <p:cBhvr>
                                        <p:cTn id="33" dur="26">
                                          <p:stCondLst>
                                            <p:cond delay="1312"/>
                                          </p:stCondLst>
                                        </p:cTn>
                                        <p:tgtEl>
                                          <p:spTgt spid="57"/>
                                        </p:tgtEl>
                                      </p:cBhvr>
                                      <p:to x="100000" y="80000"/>
                                    </p:animScale>
                                    <p:animScale>
                                      <p:cBhvr>
                                        <p:cTn id="34" dur="166" decel="50000">
                                          <p:stCondLst>
                                            <p:cond delay="1338"/>
                                          </p:stCondLst>
                                        </p:cTn>
                                        <p:tgtEl>
                                          <p:spTgt spid="57"/>
                                        </p:tgtEl>
                                      </p:cBhvr>
                                      <p:to x="100000" y="100000"/>
                                    </p:animScale>
                                    <p:animScale>
                                      <p:cBhvr>
                                        <p:cTn id="35" dur="26">
                                          <p:stCondLst>
                                            <p:cond delay="1642"/>
                                          </p:stCondLst>
                                        </p:cTn>
                                        <p:tgtEl>
                                          <p:spTgt spid="57"/>
                                        </p:tgtEl>
                                      </p:cBhvr>
                                      <p:to x="100000" y="90000"/>
                                    </p:animScale>
                                    <p:animScale>
                                      <p:cBhvr>
                                        <p:cTn id="36" dur="166" decel="50000">
                                          <p:stCondLst>
                                            <p:cond delay="1668"/>
                                          </p:stCondLst>
                                        </p:cTn>
                                        <p:tgtEl>
                                          <p:spTgt spid="57"/>
                                        </p:tgtEl>
                                      </p:cBhvr>
                                      <p:to x="100000" y="100000"/>
                                    </p:animScale>
                                    <p:animScale>
                                      <p:cBhvr>
                                        <p:cTn id="37" dur="26">
                                          <p:stCondLst>
                                            <p:cond delay="1808"/>
                                          </p:stCondLst>
                                        </p:cTn>
                                        <p:tgtEl>
                                          <p:spTgt spid="57"/>
                                        </p:tgtEl>
                                      </p:cBhvr>
                                      <p:to x="100000" y="95000"/>
                                    </p:animScale>
                                    <p:animScale>
                                      <p:cBhvr>
                                        <p:cTn id="38" dur="166" decel="50000">
                                          <p:stCondLst>
                                            <p:cond delay="1834"/>
                                          </p:stCondLst>
                                        </p:cTn>
                                        <p:tgtEl>
                                          <p:spTgt spid="57"/>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wipe(down)">
                                      <p:cBhvr>
                                        <p:cTn id="43" dur="580">
                                          <p:stCondLst>
                                            <p:cond delay="0"/>
                                          </p:stCondLst>
                                        </p:cTn>
                                        <p:tgtEl>
                                          <p:spTgt spid="58"/>
                                        </p:tgtEl>
                                      </p:cBhvr>
                                    </p:animEffect>
                                    <p:anim calcmode="lin" valueType="num">
                                      <p:cBhvr>
                                        <p:cTn id="44"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9" dur="26">
                                          <p:stCondLst>
                                            <p:cond delay="650"/>
                                          </p:stCondLst>
                                        </p:cTn>
                                        <p:tgtEl>
                                          <p:spTgt spid="58"/>
                                        </p:tgtEl>
                                      </p:cBhvr>
                                      <p:to x="100000" y="60000"/>
                                    </p:animScale>
                                    <p:animScale>
                                      <p:cBhvr>
                                        <p:cTn id="50" dur="166" decel="50000">
                                          <p:stCondLst>
                                            <p:cond delay="676"/>
                                          </p:stCondLst>
                                        </p:cTn>
                                        <p:tgtEl>
                                          <p:spTgt spid="58"/>
                                        </p:tgtEl>
                                      </p:cBhvr>
                                      <p:to x="100000" y="100000"/>
                                    </p:animScale>
                                    <p:animScale>
                                      <p:cBhvr>
                                        <p:cTn id="51" dur="26">
                                          <p:stCondLst>
                                            <p:cond delay="1312"/>
                                          </p:stCondLst>
                                        </p:cTn>
                                        <p:tgtEl>
                                          <p:spTgt spid="58"/>
                                        </p:tgtEl>
                                      </p:cBhvr>
                                      <p:to x="100000" y="80000"/>
                                    </p:animScale>
                                    <p:animScale>
                                      <p:cBhvr>
                                        <p:cTn id="52" dur="166" decel="50000">
                                          <p:stCondLst>
                                            <p:cond delay="1338"/>
                                          </p:stCondLst>
                                        </p:cTn>
                                        <p:tgtEl>
                                          <p:spTgt spid="58"/>
                                        </p:tgtEl>
                                      </p:cBhvr>
                                      <p:to x="100000" y="100000"/>
                                    </p:animScale>
                                    <p:animScale>
                                      <p:cBhvr>
                                        <p:cTn id="53" dur="26">
                                          <p:stCondLst>
                                            <p:cond delay="1642"/>
                                          </p:stCondLst>
                                        </p:cTn>
                                        <p:tgtEl>
                                          <p:spTgt spid="58"/>
                                        </p:tgtEl>
                                      </p:cBhvr>
                                      <p:to x="100000" y="90000"/>
                                    </p:animScale>
                                    <p:animScale>
                                      <p:cBhvr>
                                        <p:cTn id="54" dur="166" decel="50000">
                                          <p:stCondLst>
                                            <p:cond delay="1668"/>
                                          </p:stCondLst>
                                        </p:cTn>
                                        <p:tgtEl>
                                          <p:spTgt spid="58"/>
                                        </p:tgtEl>
                                      </p:cBhvr>
                                      <p:to x="100000" y="100000"/>
                                    </p:animScale>
                                    <p:animScale>
                                      <p:cBhvr>
                                        <p:cTn id="55" dur="26">
                                          <p:stCondLst>
                                            <p:cond delay="1808"/>
                                          </p:stCondLst>
                                        </p:cTn>
                                        <p:tgtEl>
                                          <p:spTgt spid="58"/>
                                        </p:tgtEl>
                                      </p:cBhvr>
                                      <p:to x="100000" y="95000"/>
                                    </p:animScale>
                                    <p:animScale>
                                      <p:cBhvr>
                                        <p:cTn id="56" dur="166" decel="50000">
                                          <p:stCondLst>
                                            <p:cond delay="1834"/>
                                          </p:stCondLst>
                                        </p:cTn>
                                        <p:tgtEl>
                                          <p:spTgt spid="58"/>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80">
                                          <p:stCondLst>
                                            <p:cond delay="0"/>
                                          </p:stCondLst>
                                        </p:cTn>
                                        <p:tgtEl>
                                          <p:spTgt spid="59"/>
                                        </p:tgtEl>
                                      </p:cBhvr>
                                    </p:animEffect>
                                    <p:anim calcmode="lin" valueType="num">
                                      <p:cBhvr>
                                        <p:cTn id="62"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67" dur="26">
                                          <p:stCondLst>
                                            <p:cond delay="650"/>
                                          </p:stCondLst>
                                        </p:cTn>
                                        <p:tgtEl>
                                          <p:spTgt spid="59"/>
                                        </p:tgtEl>
                                      </p:cBhvr>
                                      <p:to x="100000" y="60000"/>
                                    </p:animScale>
                                    <p:animScale>
                                      <p:cBhvr>
                                        <p:cTn id="68" dur="166" decel="50000">
                                          <p:stCondLst>
                                            <p:cond delay="676"/>
                                          </p:stCondLst>
                                        </p:cTn>
                                        <p:tgtEl>
                                          <p:spTgt spid="59"/>
                                        </p:tgtEl>
                                      </p:cBhvr>
                                      <p:to x="100000" y="100000"/>
                                    </p:animScale>
                                    <p:animScale>
                                      <p:cBhvr>
                                        <p:cTn id="69" dur="26">
                                          <p:stCondLst>
                                            <p:cond delay="1312"/>
                                          </p:stCondLst>
                                        </p:cTn>
                                        <p:tgtEl>
                                          <p:spTgt spid="59"/>
                                        </p:tgtEl>
                                      </p:cBhvr>
                                      <p:to x="100000" y="80000"/>
                                    </p:animScale>
                                    <p:animScale>
                                      <p:cBhvr>
                                        <p:cTn id="70" dur="166" decel="50000">
                                          <p:stCondLst>
                                            <p:cond delay="1338"/>
                                          </p:stCondLst>
                                        </p:cTn>
                                        <p:tgtEl>
                                          <p:spTgt spid="59"/>
                                        </p:tgtEl>
                                      </p:cBhvr>
                                      <p:to x="100000" y="100000"/>
                                    </p:animScale>
                                    <p:animScale>
                                      <p:cBhvr>
                                        <p:cTn id="71" dur="26">
                                          <p:stCondLst>
                                            <p:cond delay="1642"/>
                                          </p:stCondLst>
                                        </p:cTn>
                                        <p:tgtEl>
                                          <p:spTgt spid="59"/>
                                        </p:tgtEl>
                                      </p:cBhvr>
                                      <p:to x="100000" y="90000"/>
                                    </p:animScale>
                                    <p:animScale>
                                      <p:cBhvr>
                                        <p:cTn id="72" dur="166" decel="50000">
                                          <p:stCondLst>
                                            <p:cond delay="1668"/>
                                          </p:stCondLst>
                                        </p:cTn>
                                        <p:tgtEl>
                                          <p:spTgt spid="59"/>
                                        </p:tgtEl>
                                      </p:cBhvr>
                                      <p:to x="100000" y="100000"/>
                                    </p:animScale>
                                    <p:animScale>
                                      <p:cBhvr>
                                        <p:cTn id="73" dur="26">
                                          <p:stCondLst>
                                            <p:cond delay="1808"/>
                                          </p:stCondLst>
                                        </p:cTn>
                                        <p:tgtEl>
                                          <p:spTgt spid="59"/>
                                        </p:tgtEl>
                                      </p:cBhvr>
                                      <p:to x="100000" y="95000"/>
                                    </p:animScale>
                                    <p:animScale>
                                      <p:cBhvr>
                                        <p:cTn id="74" dur="166" decel="50000">
                                          <p:stCondLst>
                                            <p:cond delay="1834"/>
                                          </p:stCondLst>
                                        </p:cTn>
                                        <p:tgtEl>
                                          <p:spTgt spid="59"/>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13" presetClass="entr" presetSubtype="16"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plus(in)">
                                      <p:cBhvr>
                                        <p:cTn id="7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7" grpId="0" bldLvl="0" animBg="1"/>
      <p:bldP spid="58" grpId="0" bldLvl="0" animBg="1"/>
      <p:bldP spid="59" grpId="0" bldLvl="0" animBg="1"/>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74602" y="910816"/>
            <a:ext cx="7287625" cy="2146742"/>
          </a:xfrm>
          <a:prstGeom prst="rect">
            <a:avLst/>
          </a:prstGeom>
        </p:spPr>
        <p:txBody>
          <a:bodyPr wrap="square" lIns="68580" tIns="34290" rIns="68580" bIns="34290">
            <a:spAutoFit/>
          </a:bodyPr>
          <a:lstStyle/>
          <a:p>
            <a:r>
              <a:rPr lang="en-US" altLang="zh-CN" sz="2700" dirty="0" smtClean="0">
                <a:latin typeface="楷体" panose="02010609060101010101" pitchFamily="49" charset="-122"/>
                <a:ea typeface="楷体" panose="02010609060101010101" pitchFamily="49" charset="-122"/>
              </a:rPr>
              <a:t>     </a:t>
            </a:r>
            <a:r>
              <a:rPr lang="en-US" sz="2700" dirty="0" smtClean="0">
                <a:latin typeface="黑体" panose="02010609060101010101" pitchFamily="49" charset="-122"/>
                <a:ea typeface="黑体" panose="02010609060101010101" pitchFamily="49" charset="-122"/>
              </a:rPr>
              <a:t>3.</a:t>
            </a:r>
            <a:r>
              <a:rPr lang="zh-CN" altLang="en-US" sz="2700" dirty="0" smtClean="0">
                <a:latin typeface="黑体" panose="02010609060101010101" pitchFamily="49" charset="-122"/>
                <a:ea typeface="黑体" panose="02010609060101010101" pitchFamily="49" charset="-122"/>
              </a:rPr>
              <a:t>小组内选出说的最好的同学的代表本组参加全班交流。</a:t>
            </a:r>
          </a:p>
          <a:p>
            <a:r>
              <a:rPr lang="en-US" sz="2700" dirty="0" smtClean="0">
                <a:latin typeface="黑体" panose="02010609060101010101" pitchFamily="49" charset="-122"/>
                <a:ea typeface="黑体" panose="02010609060101010101" pitchFamily="49" charset="-122"/>
              </a:rPr>
              <a:t>     4.</a:t>
            </a:r>
            <a:r>
              <a:rPr lang="zh-CN" altLang="en-US" sz="2700" dirty="0" smtClean="0">
                <a:latin typeface="黑体" panose="02010609060101010101" pitchFamily="49" charset="-122"/>
                <a:ea typeface="黑体" panose="02010609060101010101" pitchFamily="49" charset="-122"/>
              </a:rPr>
              <a:t>别人说的时候要用心倾听，自己说的实话要声音洪亮，口齿清楚，尽量加上肢体动作来表达自己的情感。</a:t>
            </a:r>
            <a:endParaRPr lang="zh-CN" altLang="en-US" sz="2700" dirty="0">
              <a:latin typeface="黑体" panose="02010609060101010101" pitchFamily="49" charset="-122"/>
              <a:ea typeface="黑体" panose="02010609060101010101" pitchFamily="49" charset="-122"/>
            </a:endParaRPr>
          </a:p>
        </p:txBody>
      </p:sp>
      <p:sp>
        <p:nvSpPr>
          <p:cNvPr id="29698" name="AutoShape 2" descr="http://img2.imgtn.bdimg.com/it/u=1296786971,2636069031&amp;fm=27&amp;gp=0.jpg"/>
          <p:cNvSpPr>
            <a:spLocks noChangeAspect="1" noChangeArrowheads="1"/>
          </p:cNvSpPr>
          <p:nvPr/>
        </p:nvSpPr>
        <p:spPr bwMode="auto">
          <a:xfrm>
            <a:off x="116696" y="-108347"/>
            <a:ext cx="228630" cy="228601"/>
          </a:xfrm>
          <a:prstGeom prst="rect">
            <a:avLst/>
          </a:prstGeom>
          <a:noFill/>
        </p:spPr>
        <p:txBody>
          <a:bodyPr vert="horz" wrap="square" lIns="68580" tIns="34290" rIns="68580" bIns="3429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669006" y="1387147"/>
            <a:ext cx="7609137" cy="2141548"/>
          </a:xfrm>
          <a:prstGeom prst="rect">
            <a:avLst/>
          </a:prstGeom>
          <a:noFill/>
        </p:spPr>
        <p:txBody>
          <a:bodyPr wrap="square" lIns="68580" tIns="34290" rIns="68580" bIns="34290" rtlCol="0">
            <a:spAutoFit/>
          </a:bodyPr>
          <a:lstStyle/>
          <a:p>
            <a:pPr>
              <a:lnSpc>
                <a:spcPct val="120000"/>
              </a:lnSpc>
            </a:pPr>
            <a:r>
              <a:rPr lang="zh-CN" altLang="en-US" sz="2700" b="1" dirty="0" smtClean="0">
                <a:latin typeface="楷体" panose="02010609060101010101" pitchFamily="49" charset="-122"/>
                <a:ea typeface="楷体" panose="02010609060101010101" pitchFamily="49" charset="-122"/>
              </a:rPr>
              <a:t>    王东：谢谢你李飞同学。如果不是你和我合用一把伞把我送回家，我就会被淋成落汤鸡啦。到我家里做一做，喝杯水暖和暖和吧。</a:t>
            </a:r>
          </a:p>
          <a:p>
            <a:pPr>
              <a:lnSpc>
                <a:spcPct val="120000"/>
              </a:lnSpc>
            </a:pPr>
            <a:endParaRPr lang="zh-CN" altLang="en-US" sz="2700" b="1" dirty="0" smtClean="0">
              <a:latin typeface="楷体" panose="02010609060101010101" pitchFamily="49" charset="-122"/>
              <a:ea typeface="楷体" panose="02010609060101010101" pitchFamily="49" charset="-122"/>
            </a:endParaRPr>
          </a:p>
        </p:txBody>
      </p:sp>
      <p:sp>
        <p:nvSpPr>
          <p:cNvPr id="55" name="矩形: 圆角 28"/>
          <p:cNvSpPr/>
          <p:nvPr/>
        </p:nvSpPr>
        <p:spPr bwMode="auto">
          <a:xfrm>
            <a:off x="304970" y="411510"/>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示</a:t>
            </a:r>
          </a:p>
        </p:txBody>
      </p:sp>
      <p:sp>
        <p:nvSpPr>
          <p:cNvPr id="57" name="矩形: 圆角 29"/>
          <p:cNvSpPr/>
          <p:nvPr/>
        </p:nvSpPr>
        <p:spPr bwMode="auto">
          <a:xfrm>
            <a:off x="791088" y="411510"/>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例</a:t>
            </a:r>
          </a:p>
        </p:txBody>
      </p:sp>
      <p:sp>
        <p:nvSpPr>
          <p:cNvPr id="58" name="矩形: 圆角 30"/>
          <p:cNvSpPr/>
          <p:nvPr/>
        </p:nvSpPr>
        <p:spPr bwMode="auto">
          <a:xfrm>
            <a:off x="1277205" y="41151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欣</a:t>
            </a:r>
          </a:p>
        </p:txBody>
      </p:sp>
      <p:sp>
        <p:nvSpPr>
          <p:cNvPr id="59" name="矩形: 圆角 30"/>
          <p:cNvSpPr/>
          <p:nvPr/>
        </p:nvSpPr>
        <p:spPr bwMode="auto">
          <a:xfrm>
            <a:off x="1763322" y="41417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a:solidFill>
                  <a:srgbClr val="0000FF"/>
                </a:solidFill>
                <a:latin typeface="黑体" panose="02010609060101010101" pitchFamily="49" charset="-122"/>
                <a:ea typeface="黑体" panose="02010609060101010101" pitchFamily="49" charset="-122"/>
              </a:rPr>
              <a:t>赏</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80">
                                          <p:stCondLst>
                                            <p:cond delay="0"/>
                                          </p:stCondLst>
                                        </p:cTn>
                                        <p:tgtEl>
                                          <p:spTgt spid="55"/>
                                        </p:tgtEl>
                                      </p:cBhvr>
                                    </p:animEffect>
                                    <p:anim calcmode="lin" valueType="num">
                                      <p:cBhvr>
                                        <p:cTn id="8" dur="1822" tmFilter="0,0; 0.14,0.36; 0.43,0.73; 0.71,0.91; 1.0,1.0">
                                          <p:stCondLst>
                                            <p:cond delay="0"/>
                                          </p:stCondLst>
                                        </p:cTn>
                                        <p:tgtEl>
                                          <p:spTgt spid="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5"/>
                                        </p:tgtEl>
                                        <p:attrNameLst>
                                          <p:attrName>ppt_y</p:attrName>
                                        </p:attrNameLst>
                                      </p:cBhvr>
                                      <p:tavLst>
                                        <p:tav tm="0" fmla="#ppt_y-sin(pi*$)/81">
                                          <p:val>
                                            <p:fltVal val="0"/>
                                          </p:val>
                                        </p:tav>
                                        <p:tav tm="100000">
                                          <p:val>
                                            <p:fltVal val="1"/>
                                          </p:val>
                                        </p:tav>
                                      </p:tavLst>
                                    </p:anim>
                                    <p:animScale>
                                      <p:cBhvr>
                                        <p:cTn id="13" dur="26">
                                          <p:stCondLst>
                                            <p:cond delay="650"/>
                                          </p:stCondLst>
                                        </p:cTn>
                                        <p:tgtEl>
                                          <p:spTgt spid="55"/>
                                        </p:tgtEl>
                                      </p:cBhvr>
                                      <p:to x="100000" y="60000"/>
                                    </p:animScale>
                                    <p:animScale>
                                      <p:cBhvr>
                                        <p:cTn id="14" dur="166" decel="50000">
                                          <p:stCondLst>
                                            <p:cond delay="676"/>
                                          </p:stCondLst>
                                        </p:cTn>
                                        <p:tgtEl>
                                          <p:spTgt spid="55"/>
                                        </p:tgtEl>
                                      </p:cBhvr>
                                      <p:to x="100000" y="100000"/>
                                    </p:animScale>
                                    <p:animScale>
                                      <p:cBhvr>
                                        <p:cTn id="15" dur="26">
                                          <p:stCondLst>
                                            <p:cond delay="1312"/>
                                          </p:stCondLst>
                                        </p:cTn>
                                        <p:tgtEl>
                                          <p:spTgt spid="55"/>
                                        </p:tgtEl>
                                      </p:cBhvr>
                                      <p:to x="100000" y="80000"/>
                                    </p:animScale>
                                    <p:animScale>
                                      <p:cBhvr>
                                        <p:cTn id="16" dur="166" decel="50000">
                                          <p:stCondLst>
                                            <p:cond delay="1338"/>
                                          </p:stCondLst>
                                        </p:cTn>
                                        <p:tgtEl>
                                          <p:spTgt spid="55"/>
                                        </p:tgtEl>
                                      </p:cBhvr>
                                      <p:to x="100000" y="100000"/>
                                    </p:animScale>
                                    <p:animScale>
                                      <p:cBhvr>
                                        <p:cTn id="17" dur="26">
                                          <p:stCondLst>
                                            <p:cond delay="1642"/>
                                          </p:stCondLst>
                                        </p:cTn>
                                        <p:tgtEl>
                                          <p:spTgt spid="55"/>
                                        </p:tgtEl>
                                      </p:cBhvr>
                                      <p:to x="100000" y="90000"/>
                                    </p:animScale>
                                    <p:animScale>
                                      <p:cBhvr>
                                        <p:cTn id="18" dur="166" decel="50000">
                                          <p:stCondLst>
                                            <p:cond delay="1668"/>
                                          </p:stCondLst>
                                        </p:cTn>
                                        <p:tgtEl>
                                          <p:spTgt spid="55"/>
                                        </p:tgtEl>
                                      </p:cBhvr>
                                      <p:to x="100000" y="100000"/>
                                    </p:animScale>
                                    <p:animScale>
                                      <p:cBhvr>
                                        <p:cTn id="19" dur="26">
                                          <p:stCondLst>
                                            <p:cond delay="1808"/>
                                          </p:stCondLst>
                                        </p:cTn>
                                        <p:tgtEl>
                                          <p:spTgt spid="55"/>
                                        </p:tgtEl>
                                      </p:cBhvr>
                                      <p:to x="100000" y="95000"/>
                                    </p:animScale>
                                    <p:animScale>
                                      <p:cBhvr>
                                        <p:cTn id="20" dur="166" decel="50000">
                                          <p:stCondLst>
                                            <p:cond delay="1834"/>
                                          </p:stCondLst>
                                        </p:cTn>
                                        <p:tgtEl>
                                          <p:spTgt spid="55"/>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wipe(down)">
                                      <p:cBhvr>
                                        <p:cTn id="23" dur="580">
                                          <p:stCondLst>
                                            <p:cond delay="0"/>
                                          </p:stCondLst>
                                        </p:cTn>
                                        <p:tgtEl>
                                          <p:spTgt spid="57"/>
                                        </p:tgtEl>
                                      </p:cBhvr>
                                    </p:animEffect>
                                    <p:anim calcmode="lin" valueType="num">
                                      <p:cBhvr>
                                        <p:cTn id="24" dur="1822"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7"/>
                                        </p:tgtEl>
                                        <p:attrNameLst>
                                          <p:attrName>ppt_y</p:attrName>
                                        </p:attrNameLst>
                                      </p:cBhvr>
                                      <p:tavLst>
                                        <p:tav tm="0" fmla="#ppt_y-sin(pi*$)/81">
                                          <p:val>
                                            <p:fltVal val="0"/>
                                          </p:val>
                                        </p:tav>
                                        <p:tav tm="100000">
                                          <p:val>
                                            <p:fltVal val="1"/>
                                          </p:val>
                                        </p:tav>
                                      </p:tavLst>
                                    </p:anim>
                                    <p:animScale>
                                      <p:cBhvr>
                                        <p:cTn id="29" dur="26">
                                          <p:stCondLst>
                                            <p:cond delay="650"/>
                                          </p:stCondLst>
                                        </p:cTn>
                                        <p:tgtEl>
                                          <p:spTgt spid="57"/>
                                        </p:tgtEl>
                                      </p:cBhvr>
                                      <p:to x="100000" y="60000"/>
                                    </p:animScale>
                                    <p:animScale>
                                      <p:cBhvr>
                                        <p:cTn id="30" dur="166" decel="50000">
                                          <p:stCondLst>
                                            <p:cond delay="676"/>
                                          </p:stCondLst>
                                        </p:cTn>
                                        <p:tgtEl>
                                          <p:spTgt spid="57"/>
                                        </p:tgtEl>
                                      </p:cBhvr>
                                      <p:to x="100000" y="100000"/>
                                    </p:animScale>
                                    <p:animScale>
                                      <p:cBhvr>
                                        <p:cTn id="31" dur="26">
                                          <p:stCondLst>
                                            <p:cond delay="1312"/>
                                          </p:stCondLst>
                                        </p:cTn>
                                        <p:tgtEl>
                                          <p:spTgt spid="57"/>
                                        </p:tgtEl>
                                      </p:cBhvr>
                                      <p:to x="100000" y="80000"/>
                                    </p:animScale>
                                    <p:animScale>
                                      <p:cBhvr>
                                        <p:cTn id="32" dur="166" decel="50000">
                                          <p:stCondLst>
                                            <p:cond delay="1338"/>
                                          </p:stCondLst>
                                        </p:cTn>
                                        <p:tgtEl>
                                          <p:spTgt spid="57"/>
                                        </p:tgtEl>
                                      </p:cBhvr>
                                      <p:to x="100000" y="100000"/>
                                    </p:animScale>
                                    <p:animScale>
                                      <p:cBhvr>
                                        <p:cTn id="33" dur="26">
                                          <p:stCondLst>
                                            <p:cond delay="1642"/>
                                          </p:stCondLst>
                                        </p:cTn>
                                        <p:tgtEl>
                                          <p:spTgt spid="57"/>
                                        </p:tgtEl>
                                      </p:cBhvr>
                                      <p:to x="100000" y="90000"/>
                                    </p:animScale>
                                    <p:animScale>
                                      <p:cBhvr>
                                        <p:cTn id="34" dur="166" decel="50000">
                                          <p:stCondLst>
                                            <p:cond delay="1668"/>
                                          </p:stCondLst>
                                        </p:cTn>
                                        <p:tgtEl>
                                          <p:spTgt spid="57"/>
                                        </p:tgtEl>
                                      </p:cBhvr>
                                      <p:to x="100000" y="100000"/>
                                    </p:animScale>
                                    <p:animScale>
                                      <p:cBhvr>
                                        <p:cTn id="35" dur="26">
                                          <p:stCondLst>
                                            <p:cond delay="1808"/>
                                          </p:stCondLst>
                                        </p:cTn>
                                        <p:tgtEl>
                                          <p:spTgt spid="57"/>
                                        </p:tgtEl>
                                      </p:cBhvr>
                                      <p:to x="100000" y="95000"/>
                                    </p:animScale>
                                    <p:animScale>
                                      <p:cBhvr>
                                        <p:cTn id="36" dur="166" decel="50000">
                                          <p:stCondLst>
                                            <p:cond delay="1834"/>
                                          </p:stCondLst>
                                        </p:cTn>
                                        <p:tgtEl>
                                          <p:spTgt spid="57"/>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580">
                                          <p:stCondLst>
                                            <p:cond delay="0"/>
                                          </p:stCondLst>
                                        </p:cTn>
                                        <p:tgtEl>
                                          <p:spTgt spid="58"/>
                                        </p:tgtEl>
                                      </p:cBhvr>
                                    </p:animEffect>
                                    <p:anim calcmode="lin" valueType="num">
                                      <p:cBhvr>
                                        <p:cTn id="40"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5" dur="26">
                                          <p:stCondLst>
                                            <p:cond delay="650"/>
                                          </p:stCondLst>
                                        </p:cTn>
                                        <p:tgtEl>
                                          <p:spTgt spid="58"/>
                                        </p:tgtEl>
                                      </p:cBhvr>
                                      <p:to x="100000" y="60000"/>
                                    </p:animScale>
                                    <p:animScale>
                                      <p:cBhvr>
                                        <p:cTn id="46" dur="166" decel="50000">
                                          <p:stCondLst>
                                            <p:cond delay="676"/>
                                          </p:stCondLst>
                                        </p:cTn>
                                        <p:tgtEl>
                                          <p:spTgt spid="58"/>
                                        </p:tgtEl>
                                      </p:cBhvr>
                                      <p:to x="100000" y="100000"/>
                                    </p:animScale>
                                    <p:animScale>
                                      <p:cBhvr>
                                        <p:cTn id="47" dur="26">
                                          <p:stCondLst>
                                            <p:cond delay="1312"/>
                                          </p:stCondLst>
                                        </p:cTn>
                                        <p:tgtEl>
                                          <p:spTgt spid="58"/>
                                        </p:tgtEl>
                                      </p:cBhvr>
                                      <p:to x="100000" y="80000"/>
                                    </p:animScale>
                                    <p:animScale>
                                      <p:cBhvr>
                                        <p:cTn id="48" dur="166" decel="50000">
                                          <p:stCondLst>
                                            <p:cond delay="1338"/>
                                          </p:stCondLst>
                                        </p:cTn>
                                        <p:tgtEl>
                                          <p:spTgt spid="58"/>
                                        </p:tgtEl>
                                      </p:cBhvr>
                                      <p:to x="100000" y="100000"/>
                                    </p:animScale>
                                    <p:animScale>
                                      <p:cBhvr>
                                        <p:cTn id="49" dur="26">
                                          <p:stCondLst>
                                            <p:cond delay="1642"/>
                                          </p:stCondLst>
                                        </p:cTn>
                                        <p:tgtEl>
                                          <p:spTgt spid="58"/>
                                        </p:tgtEl>
                                      </p:cBhvr>
                                      <p:to x="100000" y="90000"/>
                                    </p:animScale>
                                    <p:animScale>
                                      <p:cBhvr>
                                        <p:cTn id="50" dur="166" decel="50000">
                                          <p:stCondLst>
                                            <p:cond delay="1668"/>
                                          </p:stCondLst>
                                        </p:cTn>
                                        <p:tgtEl>
                                          <p:spTgt spid="58"/>
                                        </p:tgtEl>
                                      </p:cBhvr>
                                      <p:to x="100000" y="100000"/>
                                    </p:animScale>
                                    <p:animScale>
                                      <p:cBhvr>
                                        <p:cTn id="51" dur="26">
                                          <p:stCondLst>
                                            <p:cond delay="1808"/>
                                          </p:stCondLst>
                                        </p:cTn>
                                        <p:tgtEl>
                                          <p:spTgt spid="58"/>
                                        </p:tgtEl>
                                      </p:cBhvr>
                                      <p:to x="100000" y="95000"/>
                                    </p:animScale>
                                    <p:animScale>
                                      <p:cBhvr>
                                        <p:cTn id="52" dur="166" decel="50000">
                                          <p:stCondLst>
                                            <p:cond delay="1834"/>
                                          </p:stCondLst>
                                        </p:cTn>
                                        <p:tgtEl>
                                          <p:spTgt spid="58"/>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wipe(down)">
                                      <p:cBhvr>
                                        <p:cTn id="55" dur="580">
                                          <p:stCondLst>
                                            <p:cond delay="0"/>
                                          </p:stCondLst>
                                        </p:cTn>
                                        <p:tgtEl>
                                          <p:spTgt spid="59"/>
                                        </p:tgtEl>
                                      </p:cBhvr>
                                    </p:animEffect>
                                    <p:anim calcmode="lin" valueType="num">
                                      <p:cBhvr>
                                        <p:cTn id="56"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61" dur="26">
                                          <p:stCondLst>
                                            <p:cond delay="650"/>
                                          </p:stCondLst>
                                        </p:cTn>
                                        <p:tgtEl>
                                          <p:spTgt spid="59"/>
                                        </p:tgtEl>
                                      </p:cBhvr>
                                      <p:to x="100000" y="60000"/>
                                    </p:animScale>
                                    <p:animScale>
                                      <p:cBhvr>
                                        <p:cTn id="62" dur="166" decel="50000">
                                          <p:stCondLst>
                                            <p:cond delay="676"/>
                                          </p:stCondLst>
                                        </p:cTn>
                                        <p:tgtEl>
                                          <p:spTgt spid="59"/>
                                        </p:tgtEl>
                                      </p:cBhvr>
                                      <p:to x="100000" y="100000"/>
                                    </p:animScale>
                                    <p:animScale>
                                      <p:cBhvr>
                                        <p:cTn id="63" dur="26">
                                          <p:stCondLst>
                                            <p:cond delay="1312"/>
                                          </p:stCondLst>
                                        </p:cTn>
                                        <p:tgtEl>
                                          <p:spTgt spid="59"/>
                                        </p:tgtEl>
                                      </p:cBhvr>
                                      <p:to x="100000" y="80000"/>
                                    </p:animScale>
                                    <p:animScale>
                                      <p:cBhvr>
                                        <p:cTn id="64" dur="166" decel="50000">
                                          <p:stCondLst>
                                            <p:cond delay="1338"/>
                                          </p:stCondLst>
                                        </p:cTn>
                                        <p:tgtEl>
                                          <p:spTgt spid="59"/>
                                        </p:tgtEl>
                                      </p:cBhvr>
                                      <p:to x="100000" y="100000"/>
                                    </p:animScale>
                                    <p:animScale>
                                      <p:cBhvr>
                                        <p:cTn id="65" dur="26">
                                          <p:stCondLst>
                                            <p:cond delay="1642"/>
                                          </p:stCondLst>
                                        </p:cTn>
                                        <p:tgtEl>
                                          <p:spTgt spid="59"/>
                                        </p:tgtEl>
                                      </p:cBhvr>
                                      <p:to x="100000" y="90000"/>
                                    </p:animScale>
                                    <p:animScale>
                                      <p:cBhvr>
                                        <p:cTn id="66" dur="166" decel="50000">
                                          <p:stCondLst>
                                            <p:cond delay="1668"/>
                                          </p:stCondLst>
                                        </p:cTn>
                                        <p:tgtEl>
                                          <p:spTgt spid="59"/>
                                        </p:tgtEl>
                                      </p:cBhvr>
                                      <p:to x="100000" y="100000"/>
                                    </p:animScale>
                                    <p:animScale>
                                      <p:cBhvr>
                                        <p:cTn id="67" dur="26">
                                          <p:stCondLst>
                                            <p:cond delay="1808"/>
                                          </p:stCondLst>
                                        </p:cTn>
                                        <p:tgtEl>
                                          <p:spTgt spid="59"/>
                                        </p:tgtEl>
                                      </p:cBhvr>
                                      <p:to x="100000" y="95000"/>
                                    </p:animScale>
                                    <p:animScale>
                                      <p:cBhvr>
                                        <p:cTn id="68" dur="166" decel="50000">
                                          <p:stCondLst>
                                            <p:cond delay="1834"/>
                                          </p:stCondLst>
                                        </p:cTn>
                                        <p:tgtEl>
                                          <p:spTgt spid="59"/>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barn(inVertical)">
                                      <p:cBhvr>
                                        <p:cTn id="7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5" grpId="0" bldLvl="0" animBg="1"/>
      <p:bldP spid="57" grpId="0" bldLvl="0" animBg="1"/>
      <p:bldP spid="58" grpId="0" bldLvl="0" animBg="1"/>
      <p:bldP spid="5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721995" y="1087120"/>
            <a:ext cx="7700010" cy="1730375"/>
          </a:xfrm>
          <a:prstGeom prst="rect">
            <a:avLst/>
          </a:prstGeom>
          <a:noFill/>
        </p:spPr>
        <p:txBody>
          <a:bodyPr wrap="square" lIns="68580" tIns="34290" rIns="68580" bIns="34290" rtlCol="0">
            <a:spAutoFit/>
          </a:bodyPr>
          <a:lstStyle/>
          <a:p>
            <a:r>
              <a:rPr lang="zh-CN" altLang="en-US" sz="2700" dirty="0" smtClean="0">
                <a:latin typeface="楷体" panose="02010609060101010101" pitchFamily="49" charset="-122"/>
                <a:ea typeface="楷体" panose="02010609060101010101" pitchFamily="49" charset="-122"/>
              </a:rPr>
              <a:t>    </a:t>
            </a:r>
            <a:r>
              <a:rPr lang="zh-CN" altLang="en-US" sz="2700" b="1" dirty="0" smtClean="0">
                <a:latin typeface="楷体" panose="02010609060101010101" pitchFamily="49" charset="-122"/>
                <a:ea typeface="楷体" panose="02010609060101010101" pitchFamily="49" charset="-122"/>
              </a:rPr>
              <a:t>李飞：谢谢你的好意。我还要回家帮妈妈做家务呢？</a:t>
            </a:r>
          </a:p>
          <a:p>
            <a:r>
              <a:rPr lang="zh-CN" altLang="en-US" sz="2700" b="1" dirty="0" smtClean="0">
                <a:latin typeface="楷体" panose="02010609060101010101" pitchFamily="49" charset="-122"/>
                <a:ea typeface="楷体" panose="02010609060101010101" pitchFamily="49" charset="-122"/>
              </a:rPr>
              <a:t>    王东：那好吧，再见，路上小心点儿。</a:t>
            </a:r>
          </a:p>
          <a:p>
            <a:r>
              <a:rPr lang="zh-CN" altLang="en-US" sz="2700" b="1" dirty="0" smtClean="0">
                <a:latin typeface="楷体" panose="02010609060101010101" pitchFamily="49" charset="-122"/>
                <a:ea typeface="楷体" panose="02010609060101010101" pitchFamily="49" charset="-122"/>
              </a:rPr>
              <a:t>    李飞：好的，谢谢。再见。</a:t>
            </a:r>
            <a:endParaRPr lang="zh-CN" altLang="en-US" sz="27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838960" y="1232535"/>
            <a:ext cx="6545580" cy="2376805"/>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首先借助工具书</a:t>
            </a:r>
            <a:r>
              <a:rPr lang="en-US" altLang="zh-CN" sz="3000" b="1" dirty="0" smtClean="0">
                <a:solidFill>
                  <a:srgbClr val="FF0000"/>
                </a:solidFill>
                <a:latin typeface="楷体" panose="02010609060101010101" pitchFamily="49" charset="-122"/>
                <a:ea typeface="楷体" panose="02010609060101010101" pitchFamily="49" charset="-122"/>
              </a:rPr>
              <a:t>——</a:t>
            </a:r>
            <a:r>
              <a:rPr lang="zh-CN" altLang="en-US" sz="3000" b="1" dirty="0" smtClean="0">
                <a:solidFill>
                  <a:srgbClr val="FF0000"/>
                </a:solidFill>
                <a:latin typeface="楷体" panose="02010609060101010101" pitchFamily="49" charset="-122"/>
                <a:ea typeface="楷体" panose="02010609060101010101" pitchFamily="49" charset="-122"/>
              </a:rPr>
              <a:t>字典把短文读正确，然后多读几遍把短文读流利。最后边读边想短文中的每句话是什么意思。在理解短文内容的基础上，联系上下文完成后面的练习。</a:t>
            </a:r>
          </a:p>
        </p:txBody>
      </p:sp>
      <p:sp>
        <p:nvSpPr>
          <p:cNvPr id="24" name="矩形: 圆角 28"/>
          <p:cNvSpPr/>
          <p:nvPr/>
        </p:nvSpPr>
        <p:spPr bwMode="auto">
          <a:xfrm>
            <a:off x="1035358" y="133944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5" name="矩形: 圆角 29"/>
          <p:cNvSpPr/>
          <p:nvPr/>
        </p:nvSpPr>
        <p:spPr bwMode="auto">
          <a:xfrm>
            <a:off x="1035358" y="1936175"/>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6" name="矩形: 圆角 30"/>
          <p:cNvSpPr/>
          <p:nvPr/>
        </p:nvSpPr>
        <p:spPr bwMode="auto">
          <a:xfrm>
            <a:off x="1035358" y="2530241"/>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7" name="矩形: 圆角 30"/>
          <p:cNvSpPr/>
          <p:nvPr/>
        </p:nvSpPr>
        <p:spPr bwMode="auto">
          <a:xfrm>
            <a:off x="1035358" y="3124307"/>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80">
                                          <p:stCondLst>
                                            <p:cond delay="0"/>
                                          </p:stCondLst>
                                        </p:cTn>
                                        <p:tgtEl>
                                          <p:spTgt spid="24"/>
                                        </p:tgtEl>
                                      </p:cBhvr>
                                    </p:animEffect>
                                    <p:anim calcmode="lin" valueType="num">
                                      <p:cBhvr>
                                        <p:cTn id="8"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 dur="26">
                                          <p:stCondLst>
                                            <p:cond delay="650"/>
                                          </p:stCondLst>
                                        </p:cTn>
                                        <p:tgtEl>
                                          <p:spTgt spid="24"/>
                                        </p:tgtEl>
                                      </p:cBhvr>
                                      <p:to x="100000" y="60000"/>
                                    </p:animScale>
                                    <p:animScale>
                                      <p:cBhvr>
                                        <p:cTn id="14" dur="166" decel="50000">
                                          <p:stCondLst>
                                            <p:cond delay="676"/>
                                          </p:stCondLst>
                                        </p:cTn>
                                        <p:tgtEl>
                                          <p:spTgt spid="24"/>
                                        </p:tgtEl>
                                      </p:cBhvr>
                                      <p:to x="100000" y="100000"/>
                                    </p:animScale>
                                    <p:animScale>
                                      <p:cBhvr>
                                        <p:cTn id="15" dur="26">
                                          <p:stCondLst>
                                            <p:cond delay="1312"/>
                                          </p:stCondLst>
                                        </p:cTn>
                                        <p:tgtEl>
                                          <p:spTgt spid="24"/>
                                        </p:tgtEl>
                                      </p:cBhvr>
                                      <p:to x="100000" y="80000"/>
                                    </p:animScale>
                                    <p:animScale>
                                      <p:cBhvr>
                                        <p:cTn id="16" dur="166" decel="50000">
                                          <p:stCondLst>
                                            <p:cond delay="1338"/>
                                          </p:stCondLst>
                                        </p:cTn>
                                        <p:tgtEl>
                                          <p:spTgt spid="24"/>
                                        </p:tgtEl>
                                      </p:cBhvr>
                                      <p:to x="100000" y="100000"/>
                                    </p:animScale>
                                    <p:animScale>
                                      <p:cBhvr>
                                        <p:cTn id="17" dur="26">
                                          <p:stCondLst>
                                            <p:cond delay="1642"/>
                                          </p:stCondLst>
                                        </p:cTn>
                                        <p:tgtEl>
                                          <p:spTgt spid="24"/>
                                        </p:tgtEl>
                                      </p:cBhvr>
                                      <p:to x="100000" y="90000"/>
                                    </p:animScale>
                                    <p:animScale>
                                      <p:cBhvr>
                                        <p:cTn id="18" dur="166" decel="50000">
                                          <p:stCondLst>
                                            <p:cond delay="1668"/>
                                          </p:stCondLst>
                                        </p:cTn>
                                        <p:tgtEl>
                                          <p:spTgt spid="24"/>
                                        </p:tgtEl>
                                      </p:cBhvr>
                                      <p:to x="100000" y="100000"/>
                                    </p:animScale>
                                    <p:animScale>
                                      <p:cBhvr>
                                        <p:cTn id="19" dur="26">
                                          <p:stCondLst>
                                            <p:cond delay="1808"/>
                                          </p:stCondLst>
                                        </p:cTn>
                                        <p:tgtEl>
                                          <p:spTgt spid="24"/>
                                        </p:tgtEl>
                                      </p:cBhvr>
                                      <p:to x="100000" y="95000"/>
                                    </p:animScale>
                                    <p:animScale>
                                      <p:cBhvr>
                                        <p:cTn id="20" dur="166" decel="50000">
                                          <p:stCondLst>
                                            <p:cond delay="1834"/>
                                          </p:stCondLst>
                                        </p:cTn>
                                        <p:tgtEl>
                                          <p:spTgt spid="2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down)">
                                      <p:cBhvr>
                                        <p:cTn id="25" dur="580">
                                          <p:stCondLst>
                                            <p:cond delay="0"/>
                                          </p:stCondLst>
                                        </p:cTn>
                                        <p:tgtEl>
                                          <p:spTgt spid="25"/>
                                        </p:tgtEl>
                                      </p:cBhvr>
                                    </p:animEffect>
                                    <p:anim calcmode="lin" valueType="num">
                                      <p:cBhvr>
                                        <p:cTn id="26"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1" dur="26">
                                          <p:stCondLst>
                                            <p:cond delay="650"/>
                                          </p:stCondLst>
                                        </p:cTn>
                                        <p:tgtEl>
                                          <p:spTgt spid="25"/>
                                        </p:tgtEl>
                                      </p:cBhvr>
                                      <p:to x="100000" y="60000"/>
                                    </p:animScale>
                                    <p:animScale>
                                      <p:cBhvr>
                                        <p:cTn id="32" dur="166" decel="50000">
                                          <p:stCondLst>
                                            <p:cond delay="676"/>
                                          </p:stCondLst>
                                        </p:cTn>
                                        <p:tgtEl>
                                          <p:spTgt spid="25"/>
                                        </p:tgtEl>
                                      </p:cBhvr>
                                      <p:to x="100000" y="100000"/>
                                    </p:animScale>
                                    <p:animScale>
                                      <p:cBhvr>
                                        <p:cTn id="33" dur="26">
                                          <p:stCondLst>
                                            <p:cond delay="1312"/>
                                          </p:stCondLst>
                                        </p:cTn>
                                        <p:tgtEl>
                                          <p:spTgt spid="25"/>
                                        </p:tgtEl>
                                      </p:cBhvr>
                                      <p:to x="100000" y="80000"/>
                                    </p:animScale>
                                    <p:animScale>
                                      <p:cBhvr>
                                        <p:cTn id="34" dur="166" decel="50000">
                                          <p:stCondLst>
                                            <p:cond delay="1338"/>
                                          </p:stCondLst>
                                        </p:cTn>
                                        <p:tgtEl>
                                          <p:spTgt spid="25"/>
                                        </p:tgtEl>
                                      </p:cBhvr>
                                      <p:to x="100000" y="100000"/>
                                    </p:animScale>
                                    <p:animScale>
                                      <p:cBhvr>
                                        <p:cTn id="35" dur="26">
                                          <p:stCondLst>
                                            <p:cond delay="1642"/>
                                          </p:stCondLst>
                                        </p:cTn>
                                        <p:tgtEl>
                                          <p:spTgt spid="25"/>
                                        </p:tgtEl>
                                      </p:cBhvr>
                                      <p:to x="100000" y="90000"/>
                                    </p:animScale>
                                    <p:animScale>
                                      <p:cBhvr>
                                        <p:cTn id="36" dur="166" decel="50000">
                                          <p:stCondLst>
                                            <p:cond delay="1668"/>
                                          </p:stCondLst>
                                        </p:cTn>
                                        <p:tgtEl>
                                          <p:spTgt spid="25"/>
                                        </p:tgtEl>
                                      </p:cBhvr>
                                      <p:to x="100000" y="100000"/>
                                    </p:animScale>
                                    <p:animScale>
                                      <p:cBhvr>
                                        <p:cTn id="37" dur="26">
                                          <p:stCondLst>
                                            <p:cond delay="1808"/>
                                          </p:stCondLst>
                                        </p:cTn>
                                        <p:tgtEl>
                                          <p:spTgt spid="25"/>
                                        </p:tgtEl>
                                      </p:cBhvr>
                                      <p:to x="100000" y="95000"/>
                                    </p:animScale>
                                    <p:animScale>
                                      <p:cBhvr>
                                        <p:cTn id="38" dur="166" decel="50000">
                                          <p:stCondLst>
                                            <p:cond delay="1834"/>
                                          </p:stCondLst>
                                        </p:cTn>
                                        <p:tgtEl>
                                          <p:spTgt spid="25"/>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80">
                                          <p:stCondLst>
                                            <p:cond delay="0"/>
                                          </p:stCondLst>
                                        </p:cTn>
                                        <p:tgtEl>
                                          <p:spTgt spid="26"/>
                                        </p:tgtEl>
                                      </p:cBhvr>
                                    </p:animEffect>
                                    <p:anim calcmode="lin" valueType="num">
                                      <p:cBhvr>
                                        <p:cTn id="44"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9" dur="26">
                                          <p:stCondLst>
                                            <p:cond delay="650"/>
                                          </p:stCondLst>
                                        </p:cTn>
                                        <p:tgtEl>
                                          <p:spTgt spid="26"/>
                                        </p:tgtEl>
                                      </p:cBhvr>
                                      <p:to x="100000" y="60000"/>
                                    </p:animScale>
                                    <p:animScale>
                                      <p:cBhvr>
                                        <p:cTn id="50" dur="166" decel="50000">
                                          <p:stCondLst>
                                            <p:cond delay="676"/>
                                          </p:stCondLst>
                                        </p:cTn>
                                        <p:tgtEl>
                                          <p:spTgt spid="26"/>
                                        </p:tgtEl>
                                      </p:cBhvr>
                                      <p:to x="100000" y="100000"/>
                                    </p:animScale>
                                    <p:animScale>
                                      <p:cBhvr>
                                        <p:cTn id="51" dur="26">
                                          <p:stCondLst>
                                            <p:cond delay="1312"/>
                                          </p:stCondLst>
                                        </p:cTn>
                                        <p:tgtEl>
                                          <p:spTgt spid="26"/>
                                        </p:tgtEl>
                                      </p:cBhvr>
                                      <p:to x="100000" y="80000"/>
                                    </p:animScale>
                                    <p:animScale>
                                      <p:cBhvr>
                                        <p:cTn id="52" dur="166" decel="50000">
                                          <p:stCondLst>
                                            <p:cond delay="1338"/>
                                          </p:stCondLst>
                                        </p:cTn>
                                        <p:tgtEl>
                                          <p:spTgt spid="26"/>
                                        </p:tgtEl>
                                      </p:cBhvr>
                                      <p:to x="100000" y="100000"/>
                                    </p:animScale>
                                    <p:animScale>
                                      <p:cBhvr>
                                        <p:cTn id="53" dur="26">
                                          <p:stCondLst>
                                            <p:cond delay="1642"/>
                                          </p:stCondLst>
                                        </p:cTn>
                                        <p:tgtEl>
                                          <p:spTgt spid="26"/>
                                        </p:tgtEl>
                                      </p:cBhvr>
                                      <p:to x="100000" y="90000"/>
                                    </p:animScale>
                                    <p:animScale>
                                      <p:cBhvr>
                                        <p:cTn id="54" dur="166" decel="50000">
                                          <p:stCondLst>
                                            <p:cond delay="1668"/>
                                          </p:stCondLst>
                                        </p:cTn>
                                        <p:tgtEl>
                                          <p:spTgt spid="26"/>
                                        </p:tgtEl>
                                      </p:cBhvr>
                                      <p:to x="100000" y="100000"/>
                                    </p:animScale>
                                    <p:animScale>
                                      <p:cBhvr>
                                        <p:cTn id="55" dur="26">
                                          <p:stCondLst>
                                            <p:cond delay="1808"/>
                                          </p:stCondLst>
                                        </p:cTn>
                                        <p:tgtEl>
                                          <p:spTgt spid="26"/>
                                        </p:tgtEl>
                                      </p:cBhvr>
                                      <p:to x="100000" y="95000"/>
                                    </p:animScale>
                                    <p:animScale>
                                      <p:cBhvr>
                                        <p:cTn id="56" dur="166" decel="50000">
                                          <p:stCondLst>
                                            <p:cond delay="1834"/>
                                          </p:stCondLst>
                                        </p:cTn>
                                        <p:tgtEl>
                                          <p:spTgt spid="26"/>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wipe(down)">
                                      <p:cBhvr>
                                        <p:cTn id="61" dur="580">
                                          <p:stCondLst>
                                            <p:cond delay="0"/>
                                          </p:stCondLst>
                                        </p:cTn>
                                        <p:tgtEl>
                                          <p:spTgt spid="27"/>
                                        </p:tgtEl>
                                      </p:cBhvr>
                                    </p:animEffect>
                                    <p:anim calcmode="lin" valueType="num">
                                      <p:cBhvr>
                                        <p:cTn id="62"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67" dur="26">
                                          <p:stCondLst>
                                            <p:cond delay="650"/>
                                          </p:stCondLst>
                                        </p:cTn>
                                        <p:tgtEl>
                                          <p:spTgt spid="27"/>
                                        </p:tgtEl>
                                      </p:cBhvr>
                                      <p:to x="100000" y="60000"/>
                                    </p:animScale>
                                    <p:animScale>
                                      <p:cBhvr>
                                        <p:cTn id="68" dur="166" decel="50000">
                                          <p:stCondLst>
                                            <p:cond delay="676"/>
                                          </p:stCondLst>
                                        </p:cTn>
                                        <p:tgtEl>
                                          <p:spTgt spid="27"/>
                                        </p:tgtEl>
                                      </p:cBhvr>
                                      <p:to x="100000" y="100000"/>
                                    </p:animScale>
                                    <p:animScale>
                                      <p:cBhvr>
                                        <p:cTn id="69" dur="26">
                                          <p:stCondLst>
                                            <p:cond delay="1312"/>
                                          </p:stCondLst>
                                        </p:cTn>
                                        <p:tgtEl>
                                          <p:spTgt spid="27"/>
                                        </p:tgtEl>
                                      </p:cBhvr>
                                      <p:to x="100000" y="80000"/>
                                    </p:animScale>
                                    <p:animScale>
                                      <p:cBhvr>
                                        <p:cTn id="70" dur="166" decel="50000">
                                          <p:stCondLst>
                                            <p:cond delay="1338"/>
                                          </p:stCondLst>
                                        </p:cTn>
                                        <p:tgtEl>
                                          <p:spTgt spid="27"/>
                                        </p:tgtEl>
                                      </p:cBhvr>
                                      <p:to x="100000" y="100000"/>
                                    </p:animScale>
                                    <p:animScale>
                                      <p:cBhvr>
                                        <p:cTn id="71" dur="26">
                                          <p:stCondLst>
                                            <p:cond delay="1642"/>
                                          </p:stCondLst>
                                        </p:cTn>
                                        <p:tgtEl>
                                          <p:spTgt spid="27"/>
                                        </p:tgtEl>
                                      </p:cBhvr>
                                      <p:to x="100000" y="90000"/>
                                    </p:animScale>
                                    <p:animScale>
                                      <p:cBhvr>
                                        <p:cTn id="72" dur="166" decel="50000">
                                          <p:stCondLst>
                                            <p:cond delay="1668"/>
                                          </p:stCondLst>
                                        </p:cTn>
                                        <p:tgtEl>
                                          <p:spTgt spid="27"/>
                                        </p:tgtEl>
                                      </p:cBhvr>
                                      <p:to x="100000" y="100000"/>
                                    </p:animScale>
                                    <p:animScale>
                                      <p:cBhvr>
                                        <p:cTn id="73" dur="26">
                                          <p:stCondLst>
                                            <p:cond delay="1808"/>
                                          </p:stCondLst>
                                        </p:cTn>
                                        <p:tgtEl>
                                          <p:spTgt spid="27"/>
                                        </p:tgtEl>
                                      </p:cBhvr>
                                      <p:to x="100000" y="95000"/>
                                    </p:animScale>
                                    <p:animScale>
                                      <p:cBhvr>
                                        <p:cTn id="74" dur="166" decel="50000">
                                          <p:stCondLst>
                                            <p:cond delay="1834"/>
                                          </p:stCondLst>
                                        </p:cTn>
                                        <p:tgtEl>
                                          <p:spTgt spid="27"/>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animBg="1"/>
      <p:bldP spid="25" grpId="0" animBg="1"/>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14"/>
          <p:cNvSpPr txBox="1"/>
          <p:nvPr/>
        </p:nvSpPr>
        <p:spPr>
          <a:xfrm>
            <a:off x="660260" y="857239"/>
            <a:ext cx="7716308" cy="3393237"/>
          </a:xfrm>
          <a:prstGeom prst="rect">
            <a:avLst/>
          </a:prstGeom>
          <a:noFill/>
          <a:ln w="19050">
            <a:noFill/>
          </a:ln>
        </p:spPr>
        <p:txBody>
          <a:bodyPr wrap="square" lIns="68580" tIns="34290" rIns="68580" bIns="34290" rtlCol="0">
            <a:spAutoFit/>
          </a:bodyPr>
          <a:lstStyle/>
          <a:p>
            <a:pPr algn="just"/>
            <a:r>
              <a:rPr lang="zh-CN" altLang="en-US" sz="2400" b="1" dirty="0" smtClean="0">
                <a:solidFill>
                  <a:srgbClr val="7030A0"/>
                </a:solidFill>
                <a:latin typeface="楷体" panose="02010609060101010101" pitchFamily="49" charset="-122"/>
                <a:ea typeface="楷体" panose="02010609060101010101" pitchFamily="49" charset="-122"/>
              </a:rPr>
              <a:t>    </a:t>
            </a:r>
            <a:r>
              <a:rPr lang="zh-CN" altLang="en-US" sz="2700" b="1" dirty="0" smtClean="0">
                <a:solidFill>
                  <a:srgbClr val="7030A0"/>
                </a:solidFill>
                <a:latin typeface="楷体" panose="02010609060101010101" pitchFamily="49" charset="-122"/>
                <a:ea typeface="楷体" panose="02010609060101010101" pitchFamily="49" charset="-122"/>
              </a:rPr>
              <a:t>椰果能长期在大海中漂流。它的外果皮像皮革一样不易透水</a:t>
            </a:r>
            <a:r>
              <a:rPr lang="en-US" altLang="zh-CN" sz="2700" b="1" dirty="0" smtClean="0">
                <a:solidFill>
                  <a:srgbClr val="7030A0"/>
                </a:solidFill>
                <a:latin typeface="楷体" panose="02010609060101010101" pitchFamily="49" charset="-122"/>
                <a:ea typeface="楷体" panose="02010609060101010101" pitchFamily="49" charset="-122"/>
              </a:rPr>
              <a:t>;</a:t>
            </a:r>
            <a:r>
              <a:rPr lang="zh-CN" altLang="en-US" sz="2700" b="1" dirty="0" smtClean="0">
                <a:solidFill>
                  <a:srgbClr val="7030A0"/>
                </a:solidFill>
                <a:latin typeface="楷体" panose="02010609060101010101" pitchFamily="49" charset="-122"/>
                <a:ea typeface="楷体" panose="02010609060101010101" pitchFamily="49" charset="-122"/>
              </a:rPr>
              <a:t>中果皮疏松而富有纤维，有利于在水中漂浮</a:t>
            </a:r>
            <a:r>
              <a:rPr lang="en-US" altLang="zh-CN" sz="2700" b="1" dirty="0" smtClean="0">
                <a:solidFill>
                  <a:srgbClr val="7030A0"/>
                </a:solidFill>
                <a:latin typeface="楷体" panose="02010609060101010101" pitchFamily="49" charset="-122"/>
                <a:ea typeface="楷体" panose="02010609060101010101" pitchFamily="49" charset="-122"/>
              </a:rPr>
              <a:t>;</a:t>
            </a:r>
            <a:r>
              <a:rPr lang="zh-CN" altLang="en-US" sz="2700" b="1" dirty="0" smtClean="0">
                <a:solidFill>
                  <a:srgbClr val="7030A0"/>
                </a:solidFill>
                <a:latin typeface="楷体" panose="02010609060101010101" pitchFamily="49" charset="-122"/>
                <a:ea typeface="楷体" panose="02010609060101010101" pitchFamily="49" charset="-122"/>
              </a:rPr>
              <a:t>内果皮十分坚硬，可以防止海水的侵椰果一旦落入大海，便随着海浪作长途旅行，有的旅程可达数千里之遥，直到海浪把它送到岸上，才在另一块陆地上重新安家。热带的海岸椰林比较多，就跟它传播种子的特殊方式有关。</a:t>
            </a:r>
          </a:p>
          <a:p>
            <a:pPr algn="just"/>
            <a:endParaRPr lang="zh-CN" altLang="en-US" sz="2700" b="1" dirty="0" smtClean="0">
              <a:solidFill>
                <a:srgbClr val="7030A0"/>
              </a:solidFill>
              <a:latin typeface="楷体" panose="02010609060101010101" pitchFamily="49" charset="-122"/>
              <a:ea typeface="楷体" panose="02010609060101010101" pitchFamily="49" charset="-122"/>
            </a:endParaRPr>
          </a:p>
        </p:txBody>
      </p:sp>
      <p:sp>
        <p:nvSpPr>
          <p:cNvPr id="75" name="圆角矩形 74"/>
          <p:cNvSpPr/>
          <p:nvPr/>
        </p:nvSpPr>
        <p:spPr>
          <a:xfrm>
            <a:off x="338747" y="696502"/>
            <a:ext cx="8305749" cy="3161132"/>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圆角 28"/>
          <p:cNvSpPr/>
          <p:nvPr/>
        </p:nvSpPr>
        <p:spPr bwMode="auto">
          <a:xfrm>
            <a:off x="344598" y="28315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练</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0" name="矩形: 圆角 29"/>
          <p:cNvSpPr/>
          <p:nvPr/>
        </p:nvSpPr>
        <p:spPr bwMode="auto">
          <a:xfrm>
            <a:off x="928187" y="32145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0" name="矩形: 圆角 28"/>
          <p:cNvSpPr/>
          <p:nvPr/>
        </p:nvSpPr>
        <p:spPr bwMode="auto">
          <a:xfrm>
            <a:off x="1585633" y="337492"/>
            <a:ext cx="442970" cy="401242"/>
          </a:xfrm>
          <a:prstGeom prst="roundRect">
            <a:avLst>
              <a:gd name="adj" fmla="val 50000"/>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1</a:t>
            </a:r>
            <a:endParaRPr lang="en-US" altLang="zh-CN"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barn(inVertical)">
                                      <p:cBhvr>
                                        <p:cTn id="61"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19" grpId="0" animBg="1"/>
      <p:bldP spid="20"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606674" y="428610"/>
            <a:ext cx="7501967" cy="900246"/>
          </a:xfrm>
          <a:prstGeom prst="rect">
            <a:avLst/>
          </a:prstGeom>
          <a:noFill/>
        </p:spPr>
        <p:txBody>
          <a:bodyPr wrap="square" lIns="68580" tIns="34290" rIns="68580" bIns="34290" rtlCol="0">
            <a:spAutoFit/>
          </a:bodyPr>
          <a:lstStyle/>
          <a:p>
            <a:r>
              <a:rPr lang="zh-CN" altLang="en-US" sz="2700" dirty="0" smtClean="0">
                <a:solidFill>
                  <a:srgbClr val="FF0000"/>
                </a:solidFill>
                <a:latin typeface="黑体" panose="02010609060101010101" pitchFamily="49" charset="-122"/>
                <a:ea typeface="黑体" panose="02010609060101010101" pitchFamily="49" charset="-122"/>
              </a:rPr>
              <a:t>    </a:t>
            </a:r>
            <a:r>
              <a:rPr lang="zh-CN" altLang="en-US" sz="2700" dirty="0" smtClean="0">
                <a:latin typeface="黑体" panose="02010609060101010101" pitchFamily="49" charset="-122"/>
                <a:ea typeface="黑体" panose="02010609060101010101" pitchFamily="49" charset="-122"/>
              </a:rPr>
              <a:t>读后结合上下文想想</a:t>
            </a:r>
            <a:r>
              <a:rPr lang="en-US" altLang="zh-CN" sz="2700" dirty="0" smtClean="0">
                <a:latin typeface="黑体" panose="02010609060101010101" pitchFamily="49" charset="-122"/>
                <a:ea typeface="黑体" panose="02010609060101010101" pitchFamily="49" charset="-122"/>
              </a:rPr>
              <a:t>:“</a:t>
            </a:r>
            <a:r>
              <a:rPr lang="zh-CN" altLang="en-US" sz="2700" dirty="0" smtClean="0">
                <a:latin typeface="黑体" panose="02010609060101010101" pitchFamily="49" charset="-122"/>
                <a:ea typeface="黑体" panose="02010609060101010101" pitchFamily="49" charset="-122"/>
              </a:rPr>
              <a:t>漂流”与“漂浮”的意思有什么区别</a:t>
            </a:r>
            <a:r>
              <a:rPr lang="en-US" altLang="zh-CN" sz="2700" dirty="0" smtClean="0">
                <a:latin typeface="黑体" panose="02010609060101010101" pitchFamily="49" charset="-122"/>
                <a:ea typeface="黑体" panose="02010609060101010101" pitchFamily="49" charset="-122"/>
              </a:rPr>
              <a:t>?“</a:t>
            </a:r>
            <a:r>
              <a:rPr lang="zh-CN" altLang="en-US" sz="2700" dirty="0" smtClean="0">
                <a:latin typeface="黑体" panose="02010609060101010101" pitchFamily="49" charset="-122"/>
                <a:ea typeface="黑体" panose="02010609060101010101" pitchFamily="49" charset="-122"/>
              </a:rPr>
              <a:t>重新安家”是什么意思</a:t>
            </a:r>
            <a:r>
              <a:rPr lang="en-US" altLang="zh-CN" sz="2700" dirty="0" smtClean="0">
                <a:latin typeface="黑体" panose="02010609060101010101" pitchFamily="49" charset="-122"/>
                <a:ea typeface="黑体" panose="02010609060101010101" pitchFamily="49" charset="-122"/>
              </a:rPr>
              <a:t>?</a:t>
            </a:r>
          </a:p>
        </p:txBody>
      </p:sp>
      <p:sp>
        <p:nvSpPr>
          <p:cNvPr id="4" name="矩形 3"/>
          <p:cNvSpPr/>
          <p:nvPr/>
        </p:nvSpPr>
        <p:spPr>
          <a:xfrm>
            <a:off x="767715" y="1661160"/>
            <a:ext cx="7422515" cy="1730375"/>
          </a:xfrm>
          <a:prstGeom prst="rect">
            <a:avLst/>
          </a:prstGeom>
        </p:spPr>
        <p:txBody>
          <a:bodyPr wrap="square" lIns="68580" tIns="34290" rIns="68580" bIns="34290">
            <a:spAutoFit/>
          </a:bodyPr>
          <a:lstStyle/>
          <a:p>
            <a:r>
              <a:rPr lang="zh-CN" altLang="en-US" sz="2700" dirty="0" smtClean="0">
                <a:solidFill>
                  <a:srgbClr val="FF0000"/>
                </a:solidFill>
                <a:latin typeface="黑体" panose="02010609060101010101" pitchFamily="49" charset="-122"/>
                <a:ea typeface="黑体" panose="02010609060101010101" pitchFamily="49" charset="-122"/>
              </a:rPr>
              <a:t>    </a:t>
            </a:r>
            <a:r>
              <a:rPr lang="en-US" altLang="zh-CN" sz="2700" dirty="0" smtClean="0">
                <a:solidFill>
                  <a:srgbClr val="FF0000"/>
                </a:solidFill>
                <a:latin typeface="黑体" panose="02010609060101010101" pitchFamily="49" charset="-122"/>
                <a:ea typeface="黑体" panose="02010609060101010101" pitchFamily="49" charset="-122"/>
              </a:rPr>
              <a:t>“</a:t>
            </a:r>
            <a:r>
              <a:rPr lang="zh-CN" altLang="en-US" sz="2700" dirty="0" smtClean="0">
                <a:solidFill>
                  <a:srgbClr val="FF0000"/>
                </a:solidFill>
                <a:latin typeface="黑体" panose="02010609060101010101" pitchFamily="49" charset="-122"/>
                <a:ea typeface="黑体" panose="02010609060101010101" pitchFamily="49" charset="-122"/>
              </a:rPr>
              <a:t>漂流</a:t>
            </a:r>
            <a:r>
              <a:rPr lang="en-US" altLang="zh-CN" sz="2700" dirty="0" smtClean="0">
                <a:solidFill>
                  <a:srgbClr val="FF0000"/>
                </a:solidFill>
                <a:latin typeface="黑体" panose="02010609060101010101" pitchFamily="49" charset="-122"/>
                <a:ea typeface="黑体" panose="02010609060101010101" pitchFamily="49" charset="-122"/>
              </a:rPr>
              <a:t>”</a:t>
            </a:r>
            <a:r>
              <a:rPr lang="zh-CN" altLang="en-US" sz="2700" dirty="0" smtClean="0">
                <a:solidFill>
                  <a:srgbClr val="FF0000"/>
                </a:solidFill>
                <a:latin typeface="黑体" panose="02010609060101010101" pitchFamily="49" charset="-122"/>
                <a:ea typeface="黑体" panose="02010609060101010101" pitchFamily="49" charset="-122"/>
              </a:rPr>
              <a:t>指的是顺水流动，</a:t>
            </a:r>
            <a:r>
              <a:rPr lang="en-US" altLang="zh-CN" sz="2700" dirty="0" smtClean="0">
                <a:solidFill>
                  <a:srgbClr val="FF0000"/>
                </a:solidFill>
                <a:latin typeface="黑体" panose="02010609060101010101" pitchFamily="49" charset="-122"/>
                <a:ea typeface="黑体" panose="02010609060101010101" pitchFamily="49" charset="-122"/>
              </a:rPr>
              <a:t>“</a:t>
            </a:r>
            <a:r>
              <a:rPr lang="zh-CN" altLang="en-US" sz="2700" dirty="0" smtClean="0">
                <a:solidFill>
                  <a:srgbClr val="FF0000"/>
                </a:solidFill>
                <a:latin typeface="黑体" panose="02010609060101010101" pitchFamily="49" charset="-122"/>
                <a:ea typeface="黑体" panose="02010609060101010101" pitchFamily="49" charset="-122"/>
              </a:rPr>
              <a:t>漂浮</a:t>
            </a:r>
            <a:r>
              <a:rPr lang="en-US" altLang="zh-CN" sz="2700" dirty="0" smtClean="0">
                <a:solidFill>
                  <a:srgbClr val="FF0000"/>
                </a:solidFill>
                <a:latin typeface="黑体" panose="02010609060101010101" pitchFamily="49" charset="-122"/>
                <a:ea typeface="黑体" panose="02010609060101010101" pitchFamily="49" charset="-122"/>
              </a:rPr>
              <a:t>”</a:t>
            </a:r>
            <a:r>
              <a:rPr lang="zh-CN" altLang="en-US" sz="2700" dirty="0" smtClean="0">
                <a:solidFill>
                  <a:srgbClr val="FF0000"/>
                </a:solidFill>
                <a:latin typeface="黑体" panose="02010609060101010101" pitchFamily="49" charset="-122"/>
                <a:ea typeface="黑体" panose="02010609060101010101" pitchFamily="49" charset="-122"/>
              </a:rPr>
              <a:t>指的是浮在水面上。</a:t>
            </a:r>
          </a:p>
          <a:p>
            <a:r>
              <a:rPr lang="zh-CN" altLang="en-US" sz="2700" dirty="0" smtClean="0">
                <a:solidFill>
                  <a:srgbClr val="FF0000"/>
                </a:solidFill>
                <a:latin typeface="黑体" panose="02010609060101010101" pitchFamily="49" charset="-122"/>
                <a:ea typeface="黑体" panose="02010609060101010101" pitchFamily="49" charset="-122"/>
              </a:rPr>
              <a:t>    </a:t>
            </a:r>
            <a:r>
              <a:rPr lang="en-US" altLang="zh-CN" sz="2700" dirty="0" smtClean="0">
                <a:solidFill>
                  <a:srgbClr val="FF0000"/>
                </a:solidFill>
                <a:latin typeface="黑体" panose="02010609060101010101" pitchFamily="49" charset="-122"/>
                <a:ea typeface="黑体" panose="02010609060101010101" pitchFamily="49" charset="-122"/>
              </a:rPr>
              <a:t>“</a:t>
            </a:r>
            <a:r>
              <a:rPr lang="zh-CN" altLang="en-US" sz="2700" dirty="0" smtClean="0">
                <a:solidFill>
                  <a:srgbClr val="FF0000"/>
                </a:solidFill>
                <a:latin typeface="黑体" panose="02010609060101010101" pitchFamily="49" charset="-122"/>
                <a:ea typeface="黑体" panose="02010609060101010101" pitchFamily="49" charset="-122"/>
              </a:rPr>
              <a:t>重新安家</a:t>
            </a:r>
            <a:r>
              <a:rPr lang="en-US" altLang="zh-CN" sz="2700" dirty="0" smtClean="0">
                <a:solidFill>
                  <a:srgbClr val="FF0000"/>
                </a:solidFill>
                <a:latin typeface="黑体" panose="02010609060101010101" pitchFamily="49" charset="-122"/>
                <a:ea typeface="黑体" panose="02010609060101010101" pitchFamily="49" charset="-122"/>
              </a:rPr>
              <a:t>”</a:t>
            </a:r>
            <a:r>
              <a:rPr lang="zh-CN" altLang="en-US" sz="2700" dirty="0" smtClean="0">
                <a:solidFill>
                  <a:srgbClr val="FF0000"/>
                </a:solidFill>
                <a:latin typeface="黑体" panose="02010609060101010101" pitchFamily="49" charset="-122"/>
                <a:ea typeface="黑体" panose="02010609060101010101" pitchFamily="49" charset="-122"/>
              </a:rPr>
              <a:t>的意思是椰果在新的地方生根发芽长出椰子树。</a:t>
            </a:r>
            <a:endParaRPr lang="zh-CN" altLang="en-US" sz="27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ox(i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035358" y="989808"/>
            <a:ext cx="5947988" cy="992579"/>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你知道下面几种植物是靠什么来传播种子的吗？想一想，再连线。</a:t>
            </a:r>
          </a:p>
        </p:txBody>
      </p:sp>
      <p:sp>
        <p:nvSpPr>
          <p:cNvPr id="20" name="矩形: 圆角 28"/>
          <p:cNvSpPr/>
          <p:nvPr/>
        </p:nvSpPr>
        <p:spPr bwMode="auto">
          <a:xfrm>
            <a:off x="1356871" y="1071552"/>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2</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4"/>
          <p:cNvSpPr txBox="1"/>
          <p:nvPr/>
        </p:nvSpPr>
        <p:spPr>
          <a:xfrm>
            <a:off x="1678384" y="589346"/>
            <a:ext cx="6591013" cy="2839239"/>
          </a:xfrm>
          <a:prstGeom prst="rect">
            <a:avLst/>
          </a:prstGeom>
          <a:noFill/>
        </p:spPr>
        <p:txBody>
          <a:bodyPr wrap="square" lIns="68580" tIns="34290" rIns="68580" bIns="34290" rtlCol="0">
            <a:spAutoFit/>
          </a:bodyPr>
          <a:lstStyle/>
          <a:p>
            <a:r>
              <a:rPr lang="zh-CN" altLang="en-US" sz="3000" b="1" dirty="0" smtClean="0">
                <a:solidFill>
                  <a:srgbClr val="FF0000"/>
                </a:solidFill>
                <a:latin typeface="楷体" panose="02010609060101010101" pitchFamily="49" charset="-122"/>
                <a:ea typeface="楷体" panose="02010609060101010101" pitchFamily="49" charset="-122"/>
              </a:rPr>
              <a:t>    回顾课文“小伞兵”和“小刺猬”的内容，想一想这两种植物是靠什么来传播种子的。然后通过网络或图书馆查询豌豆、葡萄的相关资料，查找他们是靠什么来传播种子的。最后连线，完成本题。</a:t>
            </a:r>
          </a:p>
        </p:txBody>
      </p:sp>
      <p:sp>
        <p:nvSpPr>
          <p:cNvPr id="15" name="矩形: 圆角 28"/>
          <p:cNvSpPr/>
          <p:nvPr/>
        </p:nvSpPr>
        <p:spPr bwMode="auto">
          <a:xfrm>
            <a:off x="821016" y="921433"/>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学</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9" name="矩形: 圆角 29"/>
          <p:cNvSpPr/>
          <p:nvPr/>
        </p:nvSpPr>
        <p:spPr bwMode="auto">
          <a:xfrm>
            <a:off x="821016" y="151816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2" name="矩形: 圆角 30"/>
          <p:cNvSpPr/>
          <p:nvPr/>
        </p:nvSpPr>
        <p:spPr bwMode="auto">
          <a:xfrm>
            <a:off x="821017" y="2112229"/>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指</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3" name="矩形: 圆角 30"/>
          <p:cNvSpPr/>
          <p:nvPr/>
        </p:nvSpPr>
        <p:spPr bwMode="auto">
          <a:xfrm>
            <a:off x="821017" y="2706295"/>
            <a:ext cx="444161" cy="401240"/>
          </a:xfrm>
          <a:prstGeom prst="roundRect">
            <a:avLst/>
          </a:prstGeom>
          <a:solidFill>
            <a:schemeClr val="accent4">
              <a:lumMod val="60000"/>
              <a:lumOff val="40000"/>
            </a:schemeClr>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导</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80">
                                          <p:stCondLst>
                                            <p:cond delay="0"/>
                                          </p:stCondLst>
                                        </p:cTn>
                                        <p:tgtEl>
                                          <p:spTgt spid="15"/>
                                        </p:tgtEl>
                                      </p:cBhvr>
                                    </p:animEffect>
                                    <p:anim calcmode="lin" valueType="num">
                                      <p:cBhvr>
                                        <p:cTn id="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
                                        </p:tgtEl>
                                      </p:cBhvr>
                                      <p:to x="100000" y="60000"/>
                                    </p:animScale>
                                    <p:animScale>
                                      <p:cBhvr>
                                        <p:cTn id="14" dur="166" decel="50000">
                                          <p:stCondLst>
                                            <p:cond delay="676"/>
                                          </p:stCondLst>
                                        </p:cTn>
                                        <p:tgtEl>
                                          <p:spTgt spid="15"/>
                                        </p:tgtEl>
                                      </p:cBhvr>
                                      <p:to x="100000" y="100000"/>
                                    </p:animScale>
                                    <p:animScale>
                                      <p:cBhvr>
                                        <p:cTn id="15" dur="26">
                                          <p:stCondLst>
                                            <p:cond delay="1312"/>
                                          </p:stCondLst>
                                        </p:cTn>
                                        <p:tgtEl>
                                          <p:spTgt spid="15"/>
                                        </p:tgtEl>
                                      </p:cBhvr>
                                      <p:to x="100000" y="80000"/>
                                    </p:animScale>
                                    <p:animScale>
                                      <p:cBhvr>
                                        <p:cTn id="16" dur="166" decel="50000">
                                          <p:stCondLst>
                                            <p:cond delay="1338"/>
                                          </p:stCondLst>
                                        </p:cTn>
                                        <p:tgtEl>
                                          <p:spTgt spid="15"/>
                                        </p:tgtEl>
                                      </p:cBhvr>
                                      <p:to x="100000" y="100000"/>
                                    </p:animScale>
                                    <p:animScale>
                                      <p:cBhvr>
                                        <p:cTn id="17" dur="26">
                                          <p:stCondLst>
                                            <p:cond delay="1642"/>
                                          </p:stCondLst>
                                        </p:cTn>
                                        <p:tgtEl>
                                          <p:spTgt spid="15"/>
                                        </p:tgtEl>
                                      </p:cBhvr>
                                      <p:to x="100000" y="90000"/>
                                    </p:animScale>
                                    <p:animScale>
                                      <p:cBhvr>
                                        <p:cTn id="18" dur="166" decel="50000">
                                          <p:stCondLst>
                                            <p:cond delay="1668"/>
                                          </p:stCondLst>
                                        </p:cTn>
                                        <p:tgtEl>
                                          <p:spTgt spid="15"/>
                                        </p:tgtEl>
                                      </p:cBhvr>
                                      <p:to x="100000" y="100000"/>
                                    </p:animScale>
                                    <p:animScale>
                                      <p:cBhvr>
                                        <p:cTn id="19" dur="26">
                                          <p:stCondLst>
                                            <p:cond delay="1808"/>
                                          </p:stCondLst>
                                        </p:cTn>
                                        <p:tgtEl>
                                          <p:spTgt spid="15"/>
                                        </p:tgtEl>
                                      </p:cBhvr>
                                      <p:to x="100000" y="95000"/>
                                    </p:animScale>
                                    <p:animScale>
                                      <p:cBhvr>
                                        <p:cTn id="20" dur="166" decel="50000">
                                          <p:stCondLst>
                                            <p:cond delay="1834"/>
                                          </p:stCondLst>
                                        </p:cTn>
                                        <p:tgtEl>
                                          <p:spTgt spid="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80">
                                          <p:stCondLst>
                                            <p:cond delay="0"/>
                                          </p:stCondLst>
                                        </p:cTn>
                                        <p:tgtEl>
                                          <p:spTgt spid="19"/>
                                        </p:tgtEl>
                                      </p:cBhvr>
                                    </p:animEffect>
                                    <p:anim calcmode="lin" valueType="num">
                                      <p:cBhvr>
                                        <p:cTn id="26"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9"/>
                                        </p:tgtEl>
                                      </p:cBhvr>
                                      <p:to x="100000" y="60000"/>
                                    </p:animScale>
                                    <p:animScale>
                                      <p:cBhvr>
                                        <p:cTn id="32" dur="166" decel="50000">
                                          <p:stCondLst>
                                            <p:cond delay="676"/>
                                          </p:stCondLst>
                                        </p:cTn>
                                        <p:tgtEl>
                                          <p:spTgt spid="19"/>
                                        </p:tgtEl>
                                      </p:cBhvr>
                                      <p:to x="100000" y="100000"/>
                                    </p:animScale>
                                    <p:animScale>
                                      <p:cBhvr>
                                        <p:cTn id="33" dur="26">
                                          <p:stCondLst>
                                            <p:cond delay="1312"/>
                                          </p:stCondLst>
                                        </p:cTn>
                                        <p:tgtEl>
                                          <p:spTgt spid="19"/>
                                        </p:tgtEl>
                                      </p:cBhvr>
                                      <p:to x="100000" y="80000"/>
                                    </p:animScale>
                                    <p:animScale>
                                      <p:cBhvr>
                                        <p:cTn id="34" dur="166" decel="50000">
                                          <p:stCondLst>
                                            <p:cond delay="1338"/>
                                          </p:stCondLst>
                                        </p:cTn>
                                        <p:tgtEl>
                                          <p:spTgt spid="19"/>
                                        </p:tgtEl>
                                      </p:cBhvr>
                                      <p:to x="100000" y="100000"/>
                                    </p:animScale>
                                    <p:animScale>
                                      <p:cBhvr>
                                        <p:cTn id="35" dur="26">
                                          <p:stCondLst>
                                            <p:cond delay="1642"/>
                                          </p:stCondLst>
                                        </p:cTn>
                                        <p:tgtEl>
                                          <p:spTgt spid="19"/>
                                        </p:tgtEl>
                                      </p:cBhvr>
                                      <p:to x="100000" y="90000"/>
                                    </p:animScale>
                                    <p:animScale>
                                      <p:cBhvr>
                                        <p:cTn id="36" dur="166" decel="50000">
                                          <p:stCondLst>
                                            <p:cond delay="1668"/>
                                          </p:stCondLst>
                                        </p:cTn>
                                        <p:tgtEl>
                                          <p:spTgt spid="19"/>
                                        </p:tgtEl>
                                      </p:cBhvr>
                                      <p:to x="100000" y="100000"/>
                                    </p:animScale>
                                    <p:animScale>
                                      <p:cBhvr>
                                        <p:cTn id="37" dur="26">
                                          <p:stCondLst>
                                            <p:cond delay="1808"/>
                                          </p:stCondLst>
                                        </p:cTn>
                                        <p:tgtEl>
                                          <p:spTgt spid="19"/>
                                        </p:tgtEl>
                                      </p:cBhvr>
                                      <p:to x="100000" y="95000"/>
                                    </p:animScale>
                                    <p:animScale>
                                      <p:cBhvr>
                                        <p:cTn id="38" dur="166" decel="50000">
                                          <p:stCondLst>
                                            <p:cond delay="1834"/>
                                          </p:stCondLst>
                                        </p:cTn>
                                        <p:tgtEl>
                                          <p:spTgt spid="19"/>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80">
                                          <p:stCondLst>
                                            <p:cond delay="0"/>
                                          </p:stCondLst>
                                        </p:cTn>
                                        <p:tgtEl>
                                          <p:spTgt spid="22"/>
                                        </p:tgtEl>
                                      </p:cBhvr>
                                    </p:animEffect>
                                    <p:anim calcmode="lin" valueType="num">
                                      <p:cBhvr>
                                        <p:cTn id="44"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49" dur="26">
                                          <p:stCondLst>
                                            <p:cond delay="650"/>
                                          </p:stCondLst>
                                        </p:cTn>
                                        <p:tgtEl>
                                          <p:spTgt spid="22"/>
                                        </p:tgtEl>
                                      </p:cBhvr>
                                      <p:to x="100000" y="60000"/>
                                    </p:animScale>
                                    <p:animScale>
                                      <p:cBhvr>
                                        <p:cTn id="50" dur="166" decel="50000">
                                          <p:stCondLst>
                                            <p:cond delay="676"/>
                                          </p:stCondLst>
                                        </p:cTn>
                                        <p:tgtEl>
                                          <p:spTgt spid="22"/>
                                        </p:tgtEl>
                                      </p:cBhvr>
                                      <p:to x="100000" y="100000"/>
                                    </p:animScale>
                                    <p:animScale>
                                      <p:cBhvr>
                                        <p:cTn id="51" dur="26">
                                          <p:stCondLst>
                                            <p:cond delay="1312"/>
                                          </p:stCondLst>
                                        </p:cTn>
                                        <p:tgtEl>
                                          <p:spTgt spid="22"/>
                                        </p:tgtEl>
                                      </p:cBhvr>
                                      <p:to x="100000" y="80000"/>
                                    </p:animScale>
                                    <p:animScale>
                                      <p:cBhvr>
                                        <p:cTn id="52" dur="166" decel="50000">
                                          <p:stCondLst>
                                            <p:cond delay="1338"/>
                                          </p:stCondLst>
                                        </p:cTn>
                                        <p:tgtEl>
                                          <p:spTgt spid="22"/>
                                        </p:tgtEl>
                                      </p:cBhvr>
                                      <p:to x="100000" y="100000"/>
                                    </p:animScale>
                                    <p:animScale>
                                      <p:cBhvr>
                                        <p:cTn id="53" dur="26">
                                          <p:stCondLst>
                                            <p:cond delay="1642"/>
                                          </p:stCondLst>
                                        </p:cTn>
                                        <p:tgtEl>
                                          <p:spTgt spid="22"/>
                                        </p:tgtEl>
                                      </p:cBhvr>
                                      <p:to x="100000" y="90000"/>
                                    </p:animScale>
                                    <p:animScale>
                                      <p:cBhvr>
                                        <p:cTn id="54" dur="166" decel="50000">
                                          <p:stCondLst>
                                            <p:cond delay="1668"/>
                                          </p:stCondLst>
                                        </p:cTn>
                                        <p:tgtEl>
                                          <p:spTgt spid="22"/>
                                        </p:tgtEl>
                                      </p:cBhvr>
                                      <p:to x="100000" y="100000"/>
                                    </p:animScale>
                                    <p:animScale>
                                      <p:cBhvr>
                                        <p:cTn id="55" dur="26">
                                          <p:stCondLst>
                                            <p:cond delay="1808"/>
                                          </p:stCondLst>
                                        </p:cTn>
                                        <p:tgtEl>
                                          <p:spTgt spid="22"/>
                                        </p:tgtEl>
                                      </p:cBhvr>
                                      <p:to x="100000" y="95000"/>
                                    </p:animScale>
                                    <p:animScale>
                                      <p:cBhvr>
                                        <p:cTn id="56" dur="166" decel="50000">
                                          <p:stCondLst>
                                            <p:cond delay="1834"/>
                                          </p:stCondLst>
                                        </p:cTn>
                                        <p:tgtEl>
                                          <p:spTgt spid="2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80">
                                          <p:stCondLst>
                                            <p:cond delay="0"/>
                                          </p:stCondLst>
                                        </p:cTn>
                                        <p:tgtEl>
                                          <p:spTgt spid="23"/>
                                        </p:tgtEl>
                                      </p:cBhvr>
                                    </p:animEffect>
                                    <p:anim calcmode="lin" valueType="num">
                                      <p:cBhvr>
                                        <p:cTn id="62"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67" dur="26">
                                          <p:stCondLst>
                                            <p:cond delay="650"/>
                                          </p:stCondLst>
                                        </p:cTn>
                                        <p:tgtEl>
                                          <p:spTgt spid="23"/>
                                        </p:tgtEl>
                                      </p:cBhvr>
                                      <p:to x="100000" y="60000"/>
                                    </p:animScale>
                                    <p:animScale>
                                      <p:cBhvr>
                                        <p:cTn id="68" dur="166" decel="50000">
                                          <p:stCondLst>
                                            <p:cond delay="676"/>
                                          </p:stCondLst>
                                        </p:cTn>
                                        <p:tgtEl>
                                          <p:spTgt spid="23"/>
                                        </p:tgtEl>
                                      </p:cBhvr>
                                      <p:to x="100000" y="100000"/>
                                    </p:animScale>
                                    <p:animScale>
                                      <p:cBhvr>
                                        <p:cTn id="69" dur="26">
                                          <p:stCondLst>
                                            <p:cond delay="1312"/>
                                          </p:stCondLst>
                                        </p:cTn>
                                        <p:tgtEl>
                                          <p:spTgt spid="23"/>
                                        </p:tgtEl>
                                      </p:cBhvr>
                                      <p:to x="100000" y="80000"/>
                                    </p:animScale>
                                    <p:animScale>
                                      <p:cBhvr>
                                        <p:cTn id="70" dur="166" decel="50000">
                                          <p:stCondLst>
                                            <p:cond delay="1338"/>
                                          </p:stCondLst>
                                        </p:cTn>
                                        <p:tgtEl>
                                          <p:spTgt spid="23"/>
                                        </p:tgtEl>
                                      </p:cBhvr>
                                      <p:to x="100000" y="100000"/>
                                    </p:animScale>
                                    <p:animScale>
                                      <p:cBhvr>
                                        <p:cTn id="71" dur="26">
                                          <p:stCondLst>
                                            <p:cond delay="1642"/>
                                          </p:stCondLst>
                                        </p:cTn>
                                        <p:tgtEl>
                                          <p:spTgt spid="23"/>
                                        </p:tgtEl>
                                      </p:cBhvr>
                                      <p:to x="100000" y="90000"/>
                                    </p:animScale>
                                    <p:animScale>
                                      <p:cBhvr>
                                        <p:cTn id="72" dur="166" decel="50000">
                                          <p:stCondLst>
                                            <p:cond delay="1668"/>
                                          </p:stCondLst>
                                        </p:cTn>
                                        <p:tgtEl>
                                          <p:spTgt spid="23"/>
                                        </p:tgtEl>
                                      </p:cBhvr>
                                      <p:to x="100000" y="100000"/>
                                    </p:animScale>
                                    <p:animScale>
                                      <p:cBhvr>
                                        <p:cTn id="73" dur="26">
                                          <p:stCondLst>
                                            <p:cond delay="1808"/>
                                          </p:stCondLst>
                                        </p:cTn>
                                        <p:tgtEl>
                                          <p:spTgt spid="23"/>
                                        </p:tgtEl>
                                      </p:cBhvr>
                                      <p:to x="100000" y="95000"/>
                                    </p:animScale>
                                    <p:animScale>
                                      <p:cBhvr>
                                        <p:cTn id="74" dur="166" decel="50000">
                                          <p:stCondLst>
                                            <p:cond delay="1834"/>
                                          </p:stCondLst>
                                        </p:cTn>
                                        <p:tgtEl>
                                          <p:spTgt spid="23"/>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9"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圆角矩形 74"/>
          <p:cNvSpPr/>
          <p:nvPr/>
        </p:nvSpPr>
        <p:spPr>
          <a:xfrm>
            <a:off x="928187" y="535767"/>
            <a:ext cx="7287625" cy="3386133"/>
          </a:xfrm>
          <a:prstGeom prst="roundRect">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矩形: 圆角 28"/>
          <p:cNvSpPr/>
          <p:nvPr/>
        </p:nvSpPr>
        <p:spPr bwMode="auto">
          <a:xfrm>
            <a:off x="177991" y="229575"/>
            <a:ext cx="442970" cy="401242"/>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练</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20" name="矩形: 圆角 29"/>
          <p:cNvSpPr/>
          <p:nvPr/>
        </p:nvSpPr>
        <p:spPr bwMode="auto">
          <a:xfrm>
            <a:off x="700331" y="241683"/>
            <a:ext cx="442970" cy="401242"/>
          </a:xfrm>
          <a:prstGeom prst="roundRect">
            <a:avLst/>
          </a:prstGeom>
          <a:solidFill>
            <a:srgbClr val="92D050"/>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zh-CN" altLang="en-US" sz="2100" b="1" dirty="0" smtClean="0">
                <a:solidFill>
                  <a:srgbClr val="0000FF"/>
                </a:solidFill>
                <a:latin typeface="黑体" panose="02010609060101010101" pitchFamily="49" charset="-122"/>
                <a:ea typeface="黑体" panose="02010609060101010101" pitchFamily="49" charset="-122"/>
              </a:rPr>
              <a:t>习</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0" name="矩形: 圆角 28"/>
          <p:cNvSpPr/>
          <p:nvPr/>
        </p:nvSpPr>
        <p:spPr bwMode="auto">
          <a:xfrm>
            <a:off x="1196116" y="214296"/>
            <a:ext cx="442970" cy="401242"/>
          </a:xfrm>
          <a:prstGeom prst="roundRect">
            <a:avLst>
              <a:gd name="adj" fmla="val 50000"/>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2</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8" name="矩形 7"/>
          <p:cNvSpPr/>
          <p:nvPr/>
        </p:nvSpPr>
        <p:spPr>
          <a:xfrm>
            <a:off x="1571213" y="910817"/>
            <a:ext cx="5412133" cy="2562240"/>
          </a:xfrm>
          <a:prstGeom prst="rect">
            <a:avLst/>
          </a:prstGeom>
        </p:spPr>
        <p:txBody>
          <a:bodyPr wrap="square" lIns="68580" tIns="34290" rIns="68580" bIns="34290">
            <a:spAutoFit/>
          </a:bodyPr>
          <a:lstStyle/>
          <a:p>
            <a:pPr>
              <a:lnSpc>
                <a:spcPct val="150000"/>
              </a:lnSpc>
            </a:pPr>
            <a:r>
              <a:rPr lang="zh-CN" altLang="en-US" sz="2700" dirty="0" smtClean="0">
                <a:latin typeface="楷体" panose="02010609060101010101" pitchFamily="49" charset="-122"/>
                <a:ea typeface="楷体" panose="02010609060101010101" pitchFamily="49" charset="-122"/>
              </a:rPr>
              <a:t>蒲公英</a:t>
            </a:r>
            <a:r>
              <a:rPr lang="en-US" sz="2700" dirty="0" smtClean="0">
                <a:latin typeface="楷体" panose="02010609060101010101" pitchFamily="49" charset="-122"/>
                <a:ea typeface="楷体" panose="02010609060101010101" pitchFamily="49" charset="-122"/>
              </a:rPr>
              <a:t>       </a:t>
            </a:r>
            <a:r>
              <a:rPr lang="zh-CN" altLang="en-US" sz="2700" dirty="0" smtClean="0">
                <a:latin typeface="楷体" panose="02010609060101010101" pitchFamily="49" charset="-122"/>
                <a:ea typeface="楷体" panose="02010609060101010101" pitchFamily="49" charset="-122"/>
              </a:rPr>
              <a:t>风         豌豆</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en-US" sz="2700" dirty="0" smtClean="0">
                <a:latin typeface="楷体" panose="02010609060101010101" pitchFamily="49" charset="-122"/>
                <a:ea typeface="楷体" panose="02010609060101010101" pitchFamily="49" charset="-122"/>
              </a:rPr>
              <a:t>             </a:t>
            </a:r>
            <a:r>
              <a:rPr lang="zh-CN" altLang="en-US" sz="2700" dirty="0" smtClean="0">
                <a:latin typeface="楷体" panose="02010609060101010101" pitchFamily="49" charset="-122"/>
                <a:ea typeface="楷体" panose="02010609060101010101" pitchFamily="49" charset="-122"/>
              </a:rPr>
              <a:t>野兔</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en-US" sz="2700" dirty="0" smtClean="0">
                <a:latin typeface="楷体" panose="02010609060101010101" pitchFamily="49" charset="-122"/>
                <a:ea typeface="楷体" panose="02010609060101010101" pitchFamily="49" charset="-122"/>
              </a:rPr>
              <a:t>             </a:t>
            </a:r>
            <a:r>
              <a:rPr lang="zh-CN" altLang="en-US" sz="2700" dirty="0" smtClean="0">
                <a:latin typeface="楷体" panose="02010609060101010101" pitchFamily="49" charset="-122"/>
                <a:ea typeface="楷体" panose="02010609060101010101" pitchFamily="49" charset="-122"/>
              </a:rPr>
              <a:t>自身弹射</a:t>
            </a:r>
            <a:endParaRPr lang="en-US" altLang="zh-CN" sz="2700" dirty="0" smtClean="0">
              <a:latin typeface="楷体" panose="02010609060101010101" pitchFamily="49" charset="-122"/>
              <a:ea typeface="楷体" panose="02010609060101010101" pitchFamily="49" charset="-122"/>
            </a:endParaRPr>
          </a:p>
          <a:p>
            <a:pPr>
              <a:lnSpc>
                <a:spcPct val="150000"/>
              </a:lnSpc>
            </a:pPr>
            <a:r>
              <a:rPr lang="zh-CN" altLang="en-US" sz="2700" dirty="0" smtClean="0">
                <a:latin typeface="楷体" panose="02010609060101010101" pitchFamily="49" charset="-122"/>
                <a:ea typeface="楷体" panose="02010609060101010101" pitchFamily="49" charset="-122"/>
              </a:rPr>
              <a:t>苍耳         小鸟       葡萄</a:t>
            </a:r>
            <a:r>
              <a:rPr lang="en-US" sz="2700" dirty="0" smtClean="0">
                <a:latin typeface="楷体" panose="02010609060101010101" pitchFamily="49" charset="-122"/>
                <a:ea typeface="楷体" panose="02010609060101010101" pitchFamily="49" charset="-122"/>
              </a:rPr>
              <a:t> </a:t>
            </a:r>
            <a:endParaRPr lang="zh-CN" altLang="en-US" sz="2700" dirty="0">
              <a:latin typeface="楷体" panose="02010609060101010101" pitchFamily="49" charset="-122"/>
              <a:ea typeface="楷体" panose="02010609060101010101" pitchFamily="49" charset="-122"/>
            </a:endParaRPr>
          </a:p>
        </p:txBody>
      </p:sp>
      <p:cxnSp>
        <p:nvCxnSpPr>
          <p:cNvPr id="13" name="直接连接符 12"/>
          <p:cNvCxnSpPr/>
          <p:nvPr/>
        </p:nvCxnSpPr>
        <p:spPr>
          <a:xfrm>
            <a:off x="2803679" y="1339445"/>
            <a:ext cx="1018124" cy="119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374995" y="1928808"/>
            <a:ext cx="1500393" cy="123230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flipH="1" flipV="1">
            <a:off x="5027546" y="1687660"/>
            <a:ext cx="1071570" cy="69661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518414" y="3161114"/>
            <a:ext cx="1286051" cy="119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80">
                                          <p:stCondLst>
                                            <p:cond delay="0"/>
                                          </p:stCondLst>
                                        </p:cTn>
                                        <p:tgtEl>
                                          <p:spTgt spid="20"/>
                                        </p:tgtEl>
                                      </p:cBhvr>
                                    </p:animEffect>
                                    <p:anim calcmode="lin" valueType="num">
                                      <p:cBhvr>
                                        <p:cTn id="2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31" dur="26">
                                          <p:stCondLst>
                                            <p:cond delay="650"/>
                                          </p:stCondLst>
                                        </p:cTn>
                                        <p:tgtEl>
                                          <p:spTgt spid="20"/>
                                        </p:tgtEl>
                                      </p:cBhvr>
                                      <p:to x="100000" y="60000"/>
                                    </p:animScale>
                                    <p:animScale>
                                      <p:cBhvr>
                                        <p:cTn id="32" dur="166" decel="50000">
                                          <p:stCondLst>
                                            <p:cond delay="676"/>
                                          </p:stCondLst>
                                        </p:cTn>
                                        <p:tgtEl>
                                          <p:spTgt spid="20"/>
                                        </p:tgtEl>
                                      </p:cBhvr>
                                      <p:to x="100000" y="100000"/>
                                    </p:animScale>
                                    <p:animScale>
                                      <p:cBhvr>
                                        <p:cTn id="33" dur="26">
                                          <p:stCondLst>
                                            <p:cond delay="1312"/>
                                          </p:stCondLst>
                                        </p:cTn>
                                        <p:tgtEl>
                                          <p:spTgt spid="20"/>
                                        </p:tgtEl>
                                      </p:cBhvr>
                                      <p:to x="100000" y="80000"/>
                                    </p:animScale>
                                    <p:animScale>
                                      <p:cBhvr>
                                        <p:cTn id="34" dur="166" decel="50000">
                                          <p:stCondLst>
                                            <p:cond delay="1338"/>
                                          </p:stCondLst>
                                        </p:cTn>
                                        <p:tgtEl>
                                          <p:spTgt spid="20"/>
                                        </p:tgtEl>
                                      </p:cBhvr>
                                      <p:to x="100000" y="100000"/>
                                    </p:animScale>
                                    <p:animScale>
                                      <p:cBhvr>
                                        <p:cTn id="35" dur="26">
                                          <p:stCondLst>
                                            <p:cond delay="1642"/>
                                          </p:stCondLst>
                                        </p:cTn>
                                        <p:tgtEl>
                                          <p:spTgt spid="20"/>
                                        </p:tgtEl>
                                      </p:cBhvr>
                                      <p:to x="100000" y="90000"/>
                                    </p:animScale>
                                    <p:animScale>
                                      <p:cBhvr>
                                        <p:cTn id="36" dur="166" decel="50000">
                                          <p:stCondLst>
                                            <p:cond delay="1668"/>
                                          </p:stCondLst>
                                        </p:cTn>
                                        <p:tgtEl>
                                          <p:spTgt spid="20"/>
                                        </p:tgtEl>
                                      </p:cBhvr>
                                      <p:to x="100000" y="100000"/>
                                    </p:animScale>
                                    <p:animScale>
                                      <p:cBhvr>
                                        <p:cTn id="37" dur="26">
                                          <p:stCondLst>
                                            <p:cond delay="1808"/>
                                          </p:stCondLst>
                                        </p:cTn>
                                        <p:tgtEl>
                                          <p:spTgt spid="20"/>
                                        </p:tgtEl>
                                      </p:cBhvr>
                                      <p:to x="100000" y="95000"/>
                                    </p:animScale>
                                    <p:animScale>
                                      <p:cBhvr>
                                        <p:cTn id="38" dur="166" decel="50000">
                                          <p:stCondLst>
                                            <p:cond delay="1834"/>
                                          </p:stCondLst>
                                        </p:cTn>
                                        <p:tgtEl>
                                          <p:spTgt spid="2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5" presetClass="entr" presetSubtype="0"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64" dur="1000" fill="hold"/>
                                        <p:tgtEl>
                                          <p:spTgt spid="13"/>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13"/>
                                        </p:tgtEl>
                                      </p:cBhvr>
                                    </p:animEffect>
                                  </p:childTnLst>
                                </p:cTn>
                              </p:par>
                            </p:childTnLst>
                          </p:cTn>
                        </p:par>
                      </p:childTnLst>
                    </p:cTn>
                  </p:par>
                  <p:par>
                    <p:cTn id="69" fill="hold">
                      <p:stCondLst>
                        <p:cond delay="indefinite"/>
                      </p:stCondLst>
                      <p:childTnLst>
                        <p:par>
                          <p:cTn id="70" fill="hold">
                            <p:stCondLst>
                              <p:cond delay="0"/>
                            </p:stCondLst>
                            <p:childTnLst>
                              <p:par>
                                <p:cTn id="71" presetID="25" presetClass="entr" presetSubtype="0" fill="hold"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76" dur="1000" fill="hold"/>
                                        <p:tgtEl>
                                          <p:spTgt spid="14"/>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4"/>
                                        </p:tgtEl>
                                      </p:cBhvr>
                                    </p:animEffect>
                                  </p:childTnLst>
                                </p:cTn>
                              </p:par>
                            </p:childTnLst>
                          </p:cTn>
                        </p:par>
                      </p:childTnLst>
                    </p:cTn>
                  </p:par>
                  <p:par>
                    <p:cTn id="81" fill="hold">
                      <p:stCondLst>
                        <p:cond delay="indefinite"/>
                      </p:stCondLst>
                      <p:childTnLst>
                        <p:par>
                          <p:cTn id="82" fill="hold">
                            <p:stCondLst>
                              <p:cond delay="0"/>
                            </p:stCondLst>
                            <p:childTnLst>
                              <p:par>
                                <p:cTn id="83" presetID="25" presetClass="entr" presetSubtype="0" fill="hold"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88" dur="1000" fill="hold"/>
                                        <p:tgtEl>
                                          <p:spTgt spid="16"/>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16"/>
                                        </p:tgtEl>
                                      </p:cBhvr>
                                    </p:animEffect>
                                  </p:childTnLst>
                                </p:cTn>
                              </p:par>
                            </p:childTnLst>
                          </p:cTn>
                        </p:par>
                      </p:childTnLst>
                    </p:cTn>
                  </p:par>
                  <p:par>
                    <p:cTn id="93" fill="hold">
                      <p:stCondLst>
                        <p:cond delay="indefinite"/>
                      </p:stCondLst>
                      <p:childTnLst>
                        <p:par>
                          <p:cTn id="94" fill="hold">
                            <p:stCondLst>
                              <p:cond delay="0"/>
                            </p:stCondLst>
                            <p:childTnLst>
                              <p:par>
                                <p:cTn id="95" presetID="25" presetClass="entr" presetSubtype="0" fill="hold" nodeType="click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98"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99"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00" dur="1000" fill="hold"/>
                                        <p:tgtEl>
                                          <p:spTgt spid="18"/>
                                        </p:tgtEl>
                                        <p:attrNameLst>
                                          <p:attrName>ppt_h</p:attrName>
                                        </p:attrNameLst>
                                      </p:cBhvr>
                                      <p:tavLst>
                                        <p:tav tm="0">
                                          <p:val>
                                            <p:strVal val="#ppt_h"/>
                                          </p:val>
                                        </p:tav>
                                        <p:tav tm="100000">
                                          <p:val>
                                            <p:strVal val="#ppt_h"/>
                                          </p:val>
                                        </p:tav>
                                      </p:tavLst>
                                    </p:anim>
                                    <p:anim calcmode="lin" valueType="num">
                                      <p:cBhvr>
                                        <p:cTn id="101"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02"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03"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04" dur="1000" decel="50000">
                                          <p:stCondLst>
                                            <p:cond delay="0"/>
                                          </p:stCondLst>
                                        </p:cTn>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4"/>
          <p:cNvSpPr txBox="1"/>
          <p:nvPr/>
        </p:nvSpPr>
        <p:spPr>
          <a:xfrm>
            <a:off x="1035358" y="989807"/>
            <a:ext cx="7341210" cy="1453515"/>
          </a:xfrm>
          <a:prstGeom prst="rect">
            <a:avLst/>
          </a:prstGeom>
          <a:noFill/>
        </p:spPr>
        <p:txBody>
          <a:bodyPr wrap="square" lIns="68580" tIns="34290" rIns="68580" bIns="34290" rtlCol="0">
            <a:spAutoFit/>
          </a:bodyPr>
          <a:lstStyle/>
          <a:p>
            <a:pPr>
              <a:lnSpc>
                <a:spcPct val="150000"/>
              </a:lnSpc>
            </a:pPr>
            <a:r>
              <a:rPr lang="zh-CN" altLang="en-US" sz="3000" b="1" dirty="0" smtClean="0">
                <a:solidFill>
                  <a:srgbClr val="FF0000"/>
                </a:solidFill>
                <a:latin typeface="楷体" panose="02010609060101010101" pitchFamily="49" charset="-122"/>
                <a:ea typeface="楷体" panose="02010609060101010101" pitchFamily="49" charset="-122"/>
              </a:rPr>
              <a:t>    请选择上面一种植物，说说它是如何传播种子的，再用几句话写下来。</a:t>
            </a:r>
          </a:p>
        </p:txBody>
      </p:sp>
      <p:sp>
        <p:nvSpPr>
          <p:cNvPr id="20" name="矩形: 圆角 28"/>
          <p:cNvSpPr/>
          <p:nvPr/>
        </p:nvSpPr>
        <p:spPr bwMode="auto">
          <a:xfrm>
            <a:off x="1410457" y="1232288"/>
            <a:ext cx="442970" cy="401242"/>
          </a:xfrm>
          <a:prstGeom prst="roundRect">
            <a:avLst/>
          </a:prstGeom>
          <a:solidFill>
            <a:srgbClr val="00B050"/>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68580" tIns="34290" rIns="68580" bIns="34290" anchor="ctr"/>
          <a:lstStyle/>
          <a:p>
            <a:pPr algn="ctr" eaLnBrk="1" hangingPunct="1">
              <a:buFont typeface="Arial" panose="020B0604020202020204" pitchFamily="34" charset="0"/>
              <a:buNone/>
              <a:defRPr/>
            </a:pPr>
            <a:r>
              <a:rPr lang="en-US" altLang="zh-CN" sz="2100" b="1" dirty="0" smtClean="0">
                <a:solidFill>
                  <a:srgbClr val="0000FF"/>
                </a:solidFill>
                <a:latin typeface="黑体" panose="02010609060101010101" pitchFamily="49" charset="-122"/>
                <a:ea typeface="黑体" panose="02010609060101010101" pitchFamily="49" charset="-122"/>
              </a:rPr>
              <a:t>3</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80">
                                          <p:stCondLst>
                                            <p:cond delay="0"/>
                                          </p:stCondLst>
                                        </p:cTn>
                                        <p:tgtEl>
                                          <p:spTgt spid="20"/>
                                        </p:tgtEl>
                                      </p:cBhvr>
                                    </p:animEffect>
                                    <p:anim calcmode="lin" valueType="num">
                                      <p:cBhvr>
                                        <p:cTn id="15"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20" dur="26">
                                          <p:stCondLst>
                                            <p:cond delay="650"/>
                                          </p:stCondLst>
                                        </p:cTn>
                                        <p:tgtEl>
                                          <p:spTgt spid="20"/>
                                        </p:tgtEl>
                                      </p:cBhvr>
                                      <p:to x="100000" y="60000"/>
                                    </p:animScale>
                                    <p:animScale>
                                      <p:cBhvr>
                                        <p:cTn id="21" dur="166" decel="50000">
                                          <p:stCondLst>
                                            <p:cond delay="676"/>
                                          </p:stCondLst>
                                        </p:cTn>
                                        <p:tgtEl>
                                          <p:spTgt spid="20"/>
                                        </p:tgtEl>
                                      </p:cBhvr>
                                      <p:to x="100000" y="100000"/>
                                    </p:animScale>
                                    <p:animScale>
                                      <p:cBhvr>
                                        <p:cTn id="22" dur="26">
                                          <p:stCondLst>
                                            <p:cond delay="1312"/>
                                          </p:stCondLst>
                                        </p:cTn>
                                        <p:tgtEl>
                                          <p:spTgt spid="20"/>
                                        </p:tgtEl>
                                      </p:cBhvr>
                                      <p:to x="100000" y="80000"/>
                                    </p:animScale>
                                    <p:animScale>
                                      <p:cBhvr>
                                        <p:cTn id="23" dur="166" decel="50000">
                                          <p:stCondLst>
                                            <p:cond delay="1338"/>
                                          </p:stCondLst>
                                        </p:cTn>
                                        <p:tgtEl>
                                          <p:spTgt spid="20"/>
                                        </p:tgtEl>
                                      </p:cBhvr>
                                      <p:to x="100000" y="100000"/>
                                    </p:animScale>
                                    <p:animScale>
                                      <p:cBhvr>
                                        <p:cTn id="24" dur="26">
                                          <p:stCondLst>
                                            <p:cond delay="1642"/>
                                          </p:stCondLst>
                                        </p:cTn>
                                        <p:tgtEl>
                                          <p:spTgt spid="20"/>
                                        </p:tgtEl>
                                      </p:cBhvr>
                                      <p:to x="100000" y="90000"/>
                                    </p:animScale>
                                    <p:animScale>
                                      <p:cBhvr>
                                        <p:cTn id="25" dur="166" decel="50000">
                                          <p:stCondLst>
                                            <p:cond delay="1668"/>
                                          </p:stCondLst>
                                        </p:cTn>
                                        <p:tgtEl>
                                          <p:spTgt spid="20"/>
                                        </p:tgtEl>
                                      </p:cBhvr>
                                      <p:to x="100000" y="100000"/>
                                    </p:animScale>
                                    <p:animScale>
                                      <p:cBhvr>
                                        <p:cTn id="26" dur="26">
                                          <p:stCondLst>
                                            <p:cond delay="1808"/>
                                          </p:stCondLst>
                                        </p:cTn>
                                        <p:tgtEl>
                                          <p:spTgt spid="20"/>
                                        </p:tgtEl>
                                      </p:cBhvr>
                                      <p:to x="100000" y="95000"/>
                                    </p:animScale>
                                    <p:animScale>
                                      <p:cBhvr>
                                        <p:cTn id="27"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1894</Words>
  <Application>Microsoft Office PowerPoint</Application>
  <PresentationFormat>全屏显示(16:9)</PresentationFormat>
  <Paragraphs>141</Paragraphs>
  <Slides>25</Slides>
  <Notes>24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Arial</vt:lpstr>
      <vt:lpstr>宋体</vt:lpstr>
      <vt:lpstr>黑体</vt:lpstr>
      <vt:lpstr>楷体</vt:lpstr>
      <vt:lpstr>Times New Roman</vt:lpstr>
      <vt:lpstr>微软雅黑</vt:lpstr>
      <vt:lpstr>Calibri</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Manager/>
  <Company/>
  <LinksUpToDate>false</LinksUpToDate>
  <SharedDoc>false</SharedDoc>
  <HyperlinkBase>www.wang26.cn</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2017-03-17T02:28:00Z</dcterms:created>
  <dcterms:modified xsi:type="dcterms:W3CDTF">2019-01-21T06:59:10Z</dcterms:modified>
  <cp:category>语文备课大师【全免费】</cp:category>
</cp:coreProperties>
</file>