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94" r:id="rId4"/>
    <p:sldId id="258" r:id="rId5"/>
    <p:sldId id="263" r:id="rId6"/>
    <p:sldId id="278" r:id="rId7"/>
    <p:sldId id="268" r:id="rId8"/>
    <p:sldId id="319" r:id="rId9"/>
    <p:sldId id="329" r:id="rId10"/>
    <p:sldId id="320" r:id="rId11"/>
    <p:sldId id="322" r:id="rId12"/>
    <p:sldId id="323" r:id="rId13"/>
    <p:sldId id="325" r:id="rId14"/>
    <p:sldId id="328" r:id="rId15"/>
    <p:sldId id="324" r:id="rId16"/>
    <p:sldId id="326" r:id="rId17"/>
    <p:sldId id="327" r:id="rId18"/>
    <p:sldId id="275" r:id="rId19"/>
    <p:sldId id="271" r:id="rId20"/>
    <p:sldId id="313" r:id="rId21"/>
    <p:sldId id="272" r:id="rId22"/>
    <p:sldId id="312" r:id="rId23"/>
    <p:sldId id="286" r:id="rId24"/>
    <p:sldId id="280" r:id="rId25"/>
    <p:sldId id="279" r:id="rId26"/>
    <p:sldId id="317" r:id="rId27"/>
    <p:sldId id="282" r:id="rId28"/>
    <p:sldId id="281" r:id="rId29"/>
    <p:sldId id="259" r:id="rId30"/>
    <p:sldId id="284" r:id="rId31"/>
    <p:sldId id="283" r:id="rId32"/>
    <p:sldId id="314" r:id="rId33"/>
    <p:sldId id="285" r:id="rId34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1FA8"/>
    <a:srgbClr val="FF3300"/>
    <a:srgbClr val="FD67F1"/>
    <a:srgbClr val="202020"/>
    <a:srgbClr val="323232"/>
    <a:srgbClr val="CC3300"/>
    <a:srgbClr val="CC00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90" d="100"/>
          <a:sy n="90" d="100"/>
        </p:scale>
        <p:origin x="1332" y="9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475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2180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5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5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945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0"/>
            <a:ext cx="10515600" cy="1102995"/>
          </a:xfrm>
        </p:spPr>
        <p:txBody>
          <a:bodyPr lIns="144145" anchor="b" anchorCtr="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8001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470" y="1482090"/>
            <a:ext cx="5220970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2368550"/>
            <a:ext cx="5222240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655" y="1482090"/>
            <a:ext cx="5097145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655" y="2368550"/>
            <a:ext cx="5097145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2021/9/7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700" y="-1905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5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0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5" y="-7620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5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effectLst>
            <a:outerShdw blurRad="88900" dist="101600" dir="5400000" algn="ctr" rotWithShape="0">
              <a:srgbClr val="000000">
                <a:alpha val="2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fld id="{82F288E0-7875-42C4-84C8-98DBBD3BF4D2}" type="datetimeFigureOut">
              <a:rPr lang="zh-CN" altLang="en-US" smtClean="0"/>
              <a:t>2021/9/7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202020"/>
          </a:solidFill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75000"/>
        <a:buFont typeface="Arial" panose="020B0604020202020204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5759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•"/>
        <a:defRPr sz="2200" kern="1200">
          <a:solidFill>
            <a:schemeClr val="tx1">
              <a:lumMod val="75000"/>
              <a:lumOff val="2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0077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‒"/>
        <a:defRPr sz="2000" kern="1200">
          <a:solidFill>
            <a:schemeClr val="tx1">
              <a:lumMod val="65000"/>
              <a:lumOff val="3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511935" indent="-228600" algn="l" defTabSz="914400" rtl="0" eaLnBrk="1" fontAlgn="auto" latinLnBrk="0" hangingPunct="1">
        <a:lnSpc>
          <a:spcPct val="10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1943735" indent="-228600" algn="l" defTabSz="914400" rtl="0" eaLnBrk="1" fontAlgn="auto" latinLnBrk="0" hangingPunct="1">
        <a:lnSpc>
          <a:spcPct val="9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4d897e1b9dc594c90d029fe4d299c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890" y="20320"/>
            <a:ext cx="12271375" cy="717105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122920" y="5064125"/>
            <a:ext cx="20116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宗璞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975785" y="1890185"/>
            <a:ext cx="10477500" cy="3077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ts val="800"/>
              </a:spcBef>
            </a:pPr>
            <a:r>
              <a:rPr lang="en-US" altLang="zh-CN" sz="53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5300" b="1">
                <a:latin typeface="楷体" pitchFamily="49" charset="-122"/>
                <a:ea typeface="楷体" pitchFamily="49" charset="-122"/>
              </a:rPr>
              <a:t>品读1-3自然段，边读思考:作者从哪些方面“赏花”？划出相关语句，在旁边写下你的感受。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2521" y="540174"/>
            <a:ext cx="2239433" cy="133858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" name="矩形 1"/>
          <p:cNvSpPr/>
          <p:nvPr/>
        </p:nvSpPr>
        <p:spPr>
          <a:xfrm>
            <a:off x="1306030" y="5221989"/>
            <a:ext cx="80602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思考：作者从哪几个方面描写丁香的？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199970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34484" y="1835151"/>
            <a:ext cx="10879667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800"/>
              </a:spcBef>
            </a:pPr>
            <a:r>
              <a:rPr lang="zh-CN" altLang="en-US" sz="3700" b="1">
                <a:latin typeface="楷体" pitchFamily="49" charset="-122"/>
                <a:ea typeface="楷体" pitchFamily="49" charset="-122"/>
              </a:rPr>
              <a:t>    今年的丁香花似乎开得格外茂盛，城里城外，都是一样。</a:t>
            </a:r>
          </a:p>
          <a:p>
            <a:pPr eaLnBrk="1" hangingPunct="1">
              <a:lnSpc>
                <a:spcPct val="120000"/>
              </a:lnSpc>
              <a:spcBef>
                <a:spcPts val="800"/>
              </a:spcBef>
            </a:pPr>
            <a:r>
              <a:rPr lang="zh-CN" altLang="en-US" sz="3700" b="1">
                <a:latin typeface="楷体" pitchFamily="49" charset="-122"/>
                <a:ea typeface="楷体" pitchFamily="49" charset="-122"/>
              </a:rPr>
              <a:t>    城外校园里丁香更多。</a:t>
            </a:r>
          </a:p>
          <a:p>
            <a:pPr eaLnBrk="1" hangingPunct="1">
              <a:lnSpc>
                <a:spcPct val="120000"/>
              </a:lnSpc>
              <a:spcBef>
                <a:spcPts val="800"/>
              </a:spcBef>
            </a:pPr>
            <a:r>
              <a:rPr lang="zh-CN" altLang="en-US" sz="3700" b="1">
                <a:latin typeface="楷体" pitchFamily="49" charset="-122"/>
                <a:ea typeface="楷体" pitchFamily="49" charset="-122"/>
              </a:rPr>
              <a:t>    在我断断续续住了近三十年的斗室外，有三棵白丁香。</a:t>
            </a: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4095751" y="605367"/>
            <a:ext cx="2897718" cy="978729"/>
            <a:chOff x="3838903" y="682095"/>
            <a:chExt cx="1398926" cy="733285"/>
          </a:xfrm>
        </p:grpSpPr>
        <p:sp>
          <p:nvSpPr>
            <p:cNvPr id="2" name="剪去对角的矩形 1"/>
            <p:cNvSpPr/>
            <p:nvPr/>
          </p:nvSpPr>
          <p:spPr>
            <a:xfrm>
              <a:off x="3838903" y="764559"/>
              <a:ext cx="1398926" cy="586766"/>
            </a:xfrm>
            <a:prstGeom prst="snip2DiagRect">
              <a:avLst/>
            </a:prstGeom>
            <a:solidFill>
              <a:srgbClr val="EDE5E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rgbClr val="C0A4C0"/>
                </a:solidFill>
              </a:endParaRPr>
            </a:p>
          </p:txBody>
        </p:sp>
        <p:sp>
          <p:nvSpPr>
            <p:cNvPr id="17420" name="文本框 5"/>
            <p:cNvSpPr txBox="1">
              <a:spLocks noChangeArrowheads="1"/>
            </p:cNvSpPr>
            <p:nvPr/>
          </p:nvSpPr>
          <p:spPr bwMode="auto">
            <a:xfrm>
              <a:off x="3838903" y="682095"/>
              <a:ext cx="1398926" cy="733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ts val="800"/>
                </a:spcBef>
              </a:pPr>
              <a:r>
                <a:rPr lang="zh-CN" altLang="en-US" sz="4800" b="1" dirty="0" smtClean="0">
                  <a:latin typeface="黑体" pitchFamily="49" charset="-122"/>
                  <a:ea typeface="黑体" pitchFamily="49" charset="-122"/>
                </a:rPr>
                <a:t>生长环境</a:t>
              </a:r>
              <a:endParaRPr lang="zh-CN" altLang="en-US" sz="4800" b="1" dirty="0"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8" name="椭圆 7"/>
          <p:cNvSpPr/>
          <p:nvPr/>
        </p:nvSpPr>
        <p:spPr>
          <a:xfrm>
            <a:off x="8841318" y="1932518"/>
            <a:ext cx="2154767" cy="6985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833034" y="3371851"/>
            <a:ext cx="1932517" cy="6985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574" y="337820"/>
            <a:ext cx="2400300" cy="15951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4" b="3878"/>
          <a:stretch>
            <a:fillRect/>
          </a:stretch>
        </p:blipFill>
        <p:spPr>
          <a:xfrm>
            <a:off x="8977207" y="2707640"/>
            <a:ext cx="2150533" cy="14427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416" name="图片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25" t="37701" r="8293" b="34253"/>
          <a:stretch>
            <a:fillRect/>
          </a:stretch>
        </p:blipFill>
        <p:spPr bwMode="auto">
          <a:xfrm>
            <a:off x="6479117" y="313267"/>
            <a:ext cx="1030816" cy="1267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椭圆 4"/>
          <p:cNvSpPr/>
          <p:nvPr/>
        </p:nvSpPr>
        <p:spPr>
          <a:xfrm>
            <a:off x="7780867" y="4150785"/>
            <a:ext cx="1932517" cy="6985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01294" y="278554"/>
            <a:ext cx="2239433" cy="133858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86257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bldLvl="0" animBg="1"/>
      <p:bldP spid="9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34484" y="1835152"/>
            <a:ext cx="10879667" cy="1711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800"/>
              </a:spcBef>
            </a:pPr>
            <a:r>
              <a:rPr lang="zh-CN" altLang="en-US" sz="4300" b="1" dirty="0">
                <a:latin typeface="楷体" pitchFamily="49" charset="-122"/>
                <a:ea typeface="楷体" pitchFamily="49" charset="-122"/>
              </a:rPr>
              <a:t>    那儿有十多棵白丁香和紫丁香。月光下白的潇洒，紫的朦胧。</a:t>
            </a: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5128685" y="605368"/>
            <a:ext cx="1864783" cy="978730"/>
            <a:chOff x="3838903" y="682095"/>
            <a:chExt cx="1398926" cy="733286"/>
          </a:xfrm>
        </p:grpSpPr>
        <p:sp>
          <p:nvSpPr>
            <p:cNvPr id="2" name="剪去对角的矩形 1"/>
            <p:cNvSpPr/>
            <p:nvPr/>
          </p:nvSpPr>
          <p:spPr>
            <a:xfrm>
              <a:off x="3838903" y="764559"/>
              <a:ext cx="1398926" cy="586766"/>
            </a:xfrm>
            <a:prstGeom prst="snip2DiagRect">
              <a:avLst/>
            </a:prstGeom>
            <a:solidFill>
              <a:srgbClr val="EDE5E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rgbClr val="C0A4C0"/>
                </a:solidFill>
              </a:endParaRPr>
            </a:p>
          </p:txBody>
        </p:sp>
        <p:sp>
          <p:nvSpPr>
            <p:cNvPr id="18443" name="文本框 5"/>
            <p:cNvSpPr txBox="1">
              <a:spLocks noChangeArrowheads="1"/>
            </p:cNvSpPr>
            <p:nvPr/>
          </p:nvSpPr>
          <p:spPr bwMode="auto">
            <a:xfrm>
              <a:off x="4007769" y="682095"/>
              <a:ext cx="1230060" cy="733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ts val="800"/>
                </a:spcBef>
              </a:pPr>
              <a:r>
                <a:rPr lang="zh-CN" altLang="en-US" sz="4800" b="1">
                  <a:latin typeface="黑体" pitchFamily="49" charset="-122"/>
                  <a:ea typeface="黑体" pitchFamily="49" charset="-122"/>
                </a:rPr>
                <a:t>颜色</a:t>
              </a:r>
            </a:p>
          </p:txBody>
        </p:sp>
      </p:grpSp>
      <p:sp>
        <p:nvSpPr>
          <p:cNvPr id="8" name="椭圆 7"/>
          <p:cNvSpPr/>
          <p:nvPr/>
        </p:nvSpPr>
        <p:spPr>
          <a:xfrm>
            <a:off x="5185834" y="1932518"/>
            <a:ext cx="605367" cy="6985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376585" y="1932518"/>
            <a:ext cx="605367" cy="6985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521" y="3622234"/>
            <a:ext cx="3288681" cy="21851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4" b="3878"/>
          <a:stretch>
            <a:fillRect/>
          </a:stretch>
        </p:blipFill>
        <p:spPr>
          <a:xfrm>
            <a:off x="6846437" y="3640021"/>
            <a:ext cx="3205665" cy="21495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440" name="图片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25" t="37701" r="8293" b="34253"/>
          <a:stretch>
            <a:fillRect/>
          </a:stretch>
        </p:blipFill>
        <p:spPr bwMode="auto">
          <a:xfrm>
            <a:off x="6479117" y="313267"/>
            <a:ext cx="1030816" cy="1267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45321" y="313267"/>
            <a:ext cx="2239433" cy="133858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400699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64633" y="2563285"/>
            <a:ext cx="10879667" cy="1711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800"/>
              </a:spcBef>
            </a:pPr>
            <a:r>
              <a:rPr lang="zh-CN" altLang="en-US" sz="4300" b="1" dirty="0">
                <a:latin typeface="楷体" pitchFamily="49" charset="-122"/>
                <a:ea typeface="楷体" pitchFamily="49" charset="-122"/>
              </a:rPr>
              <a:t>    有的宅院里探出半树银妆，星星般的小花缀满枝头</a:t>
            </a:r>
            <a:r>
              <a:rPr lang="en-US" altLang="zh-CN" sz="4300" b="1" dirty="0"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43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64633" y="4459818"/>
            <a:ext cx="10879667" cy="917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800"/>
              </a:spcBef>
            </a:pPr>
            <a:r>
              <a:rPr lang="zh-CN" altLang="en-US" sz="4300" b="1">
                <a:latin typeface="楷体" pitchFamily="49" charset="-122"/>
                <a:ea typeface="楷体" pitchFamily="49" charset="-122"/>
              </a:rPr>
              <a:t>    那十字小白花，那样小，却不显得单薄。</a:t>
            </a:r>
          </a:p>
        </p:txBody>
      </p:sp>
      <p:sp>
        <p:nvSpPr>
          <p:cNvPr id="7" name="椭圆 6"/>
          <p:cNvSpPr/>
          <p:nvPr/>
        </p:nvSpPr>
        <p:spPr>
          <a:xfrm>
            <a:off x="8195733" y="2652185"/>
            <a:ext cx="1974851" cy="78316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311401" y="4552951"/>
            <a:ext cx="2944284" cy="7133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10" t="14087" r="23853" b="20098"/>
          <a:stretch>
            <a:fillRect/>
          </a:stretch>
        </p:blipFill>
        <p:spPr>
          <a:xfrm>
            <a:off x="1015301" y="835889"/>
            <a:ext cx="2106272" cy="15787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5118100" y="910167"/>
            <a:ext cx="1864784" cy="978729"/>
            <a:chOff x="3838903" y="682095"/>
            <a:chExt cx="1398926" cy="735027"/>
          </a:xfrm>
        </p:grpSpPr>
        <p:sp>
          <p:nvSpPr>
            <p:cNvPr id="12" name="剪去对角的矩形 11"/>
            <p:cNvSpPr/>
            <p:nvPr/>
          </p:nvSpPr>
          <p:spPr>
            <a:xfrm>
              <a:off x="3838903" y="764755"/>
              <a:ext cx="1398926" cy="586570"/>
            </a:xfrm>
            <a:prstGeom prst="snip2DiagRect">
              <a:avLst/>
            </a:prstGeom>
            <a:solidFill>
              <a:srgbClr val="D6C4D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20491" name="文本框 5"/>
            <p:cNvSpPr txBox="1">
              <a:spLocks noChangeArrowheads="1"/>
            </p:cNvSpPr>
            <p:nvPr/>
          </p:nvSpPr>
          <p:spPr bwMode="auto">
            <a:xfrm>
              <a:off x="4007769" y="682095"/>
              <a:ext cx="1230060" cy="735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ts val="800"/>
                </a:spcBef>
              </a:pPr>
              <a:r>
                <a:rPr lang="zh-CN" altLang="en-US" sz="4800" b="1">
                  <a:latin typeface="黑体" pitchFamily="49" charset="-122"/>
                  <a:ea typeface="黑体" pitchFamily="49" charset="-122"/>
                </a:rPr>
                <a:t>形状</a:t>
              </a:r>
            </a:p>
          </p:txBody>
        </p:sp>
      </p:grpSp>
      <p:pic>
        <p:nvPicPr>
          <p:cNvPr id="20488" name="图片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25" t="37701" r="8293" b="34253"/>
          <a:stretch>
            <a:fillRect/>
          </a:stretch>
        </p:blipFill>
        <p:spPr bwMode="auto">
          <a:xfrm>
            <a:off x="6479117" y="618067"/>
            <a:ext cx="1030816" cy="1267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22554" y="319194"/>
            <a:ext cx="2239433" cy="133858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404141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2366950" y="3274327"/>
            <a:ext cx="4741333" cy="10541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598" y="4301563"/>
            <a:ext cx="2659116" cy="18984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4201930" y="576935"/>
            <a:ext cx="2867023" cy="1865126"/>
            <a:chOff x="3434786" y="563356"/>
            <a:chExt cx="1516428" cy="1400713"/>
          </a:xfrm>
        </p:grpSpPr>
        <p:sp>
          <p:nvSpPr>
            <p:cNvPr id="9" name="剪去对角的矩形 8"/>
            <p:cNvSpPr/>
            <p:nvPr/>
          </p:nvSpPr>
          <p:spPr>
            <a:xfrm>
              <a:off x="3434786" y="637585"/>
              <a:ext cx="1398926" cy="586570"/>
            </a:xfrm>
            <a:prstGeom prst="snip2DiagRect">
              <a:avLst/>
            </a:prstGeom>
            <a:solidFill>
              <a:srgbClr val="C0A4C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9465" name="文本框 5"/>
            <p:cNvSpPr txBox="1">
              <a:spLocks noChangeArrowheads="1"/>
            </p:cNvSpPr>
            <p:nvPr/>
          </p:nvSpPr>
          <p:spPr bwMode="auto">
            <a:xfrm>
              <a:off x="3519218" y="563356"/>
              <a:ext cx="1431996" cy="1400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ts val="800"/>
                </a:spcBef>
              </a:pPr>
              <a:r>
                <a:rPr lang="zh-CN" altLang="en-US" sz="4800" b="1" dirty="0" smtClean="0">
                  <a:latin typeface="黑体" pitchFamily="49" charset="-122"/>
                  <a:ea typeface="黑体" pitchFamily="49" charset="-122"/>
                </a:rPr>
                <a:t>开放姿态</a:t>
              </a:r>
              <a:endParaRPr lang="zh-CN" altLang="en-US" sz="4800" b="1" dirty="0"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19462" name="图片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25" t="37701" r="8293" b="34253"/>
          <a:stretch>
            <a:fillRect/>
          </a:stretch>
        </p:blipFill>
        <p:spPr bwMode="auto">
          <a:xfrm>
            <a:off x="6955884" y="662482"/>
            <a:ext cx="1030816" cy="1267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15688" y="289561"/>
            <a:ext cx="2239433" cy="133858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" name="矩形 1"/>
          <p:cNvSpPr/>
          <p:nvPr/>
        </p:nvSpPr>
        <p:spPr>
          <a:xfrm>
            <a:off x="504058" y="2606624"/>
            <a:ext cx="11144738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300" b="1" dirty="0">
                <a:latin typeface="楷体" pitchFamily="49" charset="-122"/>
                <a:ea typeface="楷体" pitchFamily="49" charset="-122"/>
              </a:rPr>
              <a:t>那十字小白花，那样小</a:t>
            </a:r>
            <a:r>
              <a:rPr lang="en-US" altLang="zh-CN" sz="43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4300" b="1" dirty="0">
                <a:latin typeface="楷体" pitchFamily="49" charset="-122"/>
                <a:ea typeface="楷体" pitchFamily="49" charset="-122"/>
              </a:rPr>
              <a:t>却不显得单薄。许多小花形成一簇</a:t>
            </a:r>
            <a:r>
              <a:rPr lang="en-US" altLang="zh-CN" sz="43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4300" b="1" dirty="0">
                <a:latin typeface="楷体" pitchFamily="49" charset="-122"/>
                <a:ea typeface="楷体" pitchFamily="49" charset="-122"/>
              </a:rPr>
              <a:t>许多簇花开满一树，遮掩着我的窗，</a:t>
            </a:r>
          </a:p>
        </p:txBody>
      </p:sp>
      <p:sp>
        <p:nvSpPr>
          <p:cNvPr id="12" name="椭圆 11"/>
          <p:cNvSpPr/>
          <p:nvPr/>
        </p:nvSpPr>
        <p:spPr>
          <a:xfrm>
            <a:off x="5298274" y="2460713"/>
            <a:ext cx="4741333" cy="10541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84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102784" y="2489200"/>
            <a:ext cx="10312400" cy="1711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ts val="800"/>
              </a:spcBef>
            </a:pPr>
            <a:r>
              <a:rPr lang="zh-CN" altLang="en-US" sz="4300" b="1">
                <a:latin typeface="楷体" pitchFamily="49" charset="-122"/>
                <a:ea typeface="楷体" pitchFamily="49" charset="-122"/>
              </a:rPr>
              <a:t>    还有淡淡的幽雅的甜香，非桂非兰，在夜色中也能让人分辨出，这是丁香。</a:t>
            </a:r>
          </a:p>
        </p:txBody>
      </p:sp>
      <p:sp>
        <p:nvSpPr>
          <p:cNvPr id="6" name="椭圆 5"/>
          <p:cNvSpPr/>
          <p:nvPr/>
        </p:nvSpPr>
        <p:spPr>
          <a:xfrm>
            <a:off x="3321051" y="2374901"/>
            <a:ext cx="4741333" cy="10541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598" y="4301563"/>
            <a:ext cx="2659116" cy="18984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5118100" y="910167"/>
            <a:ext cx="1864784" cy="978729"/>
            <a:chOff x="3838903" y="682095"/>
            <a:chExt cx="1398926" cy="735027"/>
          </a:xfrm>
        </p:grpSpPr>
        <p:sp>
          <p:nvSpPr>
            <p:cNvPr id="9" name="剪去对角的矩形 8"/>
            <p:cNvSpPr/>
            <p:nvPr/>
          </p:nvSpPr>
          <p:spPr>
            <a:xfrm>
              <a:off x="3838903" y="764755"/>
              <a:ext cx="1398926" cy="586570"/>
            </a:xfrm>
            <a:prstGeom prst="snip2DiagRect">
              <a:avLst/>
            </a:prstGeom>
            <a:solidFill>
              <a:srgbClr val="C0A4C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9465" name="文本框 5"/>
            <p:cNvSpPr txBox="1">
              <a:spLocks noChangeArrowheads="1"/>
            </p:cNvSpPr>
            <p:nvPr/>
          </p:nvSpPr>
          <p:spPr bwMode="auto">
            <a:xfrm>
              <a:off x="4007769" y="682095"/>
              <a:ext cx="1230060" cy="735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ts val="800"/>
                </a:spcBef>
              </a:pPr>
              <a:r>
                <a:rPr lang="zh-CN" altLang="en-US" sz="4800" b="1">
                  <a:latin typeface="黑体" pitchFamily="49" charset="-122"/>
                  <a:ea typeface="黑体" pitchFamily="49" charset="-122"/>
                </a:rPr>
                <a:t>气味</a:t>
              </a:r>
            </a:p>
          </p:txBody>
        </p:sp>
      </p:grpSp>
      <p:pic>
        <p:nvPicPr>
          <p:cNvPr id="19462" name="图片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25" t="37701" r="8293" b="34253"/>
          <a:stretch>
            <a:fillRect/>
          </a:stretch>
        </p:blipFill>
        <p:spPr bwMode="auto">
          <a:xfrm>
            <a:off x="6479117" y="607484"/>
            <a:ext cx="1030816" cy="1267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15688" y="289561"/>
            <a:ext cx="2239433" cy="133858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4020114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9" name="组合 4"/>
          <p:cNvGrpSpPr>
            <a:grpSpLocks/>
          </p:cNvGrpSpPr>
          <p:nvPr/>
        </p:nvGrpSpPr>
        <p:grpSpPr bwMode="auto">
          <a:xfrm>
            <a:off x="1335170" y="2314640"/>
            <a:ext cx="3179233" cy="1663700"/>
            <a:chOff x="876563" y="2005373"/>
            <a:chExt cx="2383746" cy="1248629"/>
          </a:xfrm>
        </p:grpSpPr>
        <p:sp>
          <p:nvSpPr>
            <p:cNvPr id="3" name="云形 2"/>
            <p:cNvSpPr/>
            <p:nvPr/>
          </p:nvSpPr>
          <p:spPr>
            <a:xfrm>
              <a:off x="876563" y="2005373"/>
              <a:ext cx="2383746" cy="1248629"/>
            </a:xfrm>
            <a:prstGeom prst="cloud">
              <a:avLst/>
            </a:prstGeom>
            <a:solidFill>
              <a:srgbClr val="EDE5ED"/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2546" name="文本框 3"/>
            <p:cNvSpPr txBox="1">
              <a:spLocks noChangeArrowheads="1"/>
            </p:cNvSpPr>
            <p:nvPr/>
          </p:nvSpPr>
          <p:spPr bwMode="auto">
            <a:xfrm>
              <a:off x="1504031" y="2219785"/>
              <a:ext cx="1229710" cy="757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ts val="800"/>
                </a:spcBef>
              </a:pPr>
              <a:r>
                <a:rPr lang="zh-CN" altLang="en-US" sz="4800" b="1" dirty="0">
                  <a:latin typeface="黑体" pitchFamily="49" charset="-122"/>
                  <a:ea typeface="黑体" pitchFamily="49" charset="-122"/>
                </a:rPr>
                <a:t>颜色</a:t>
              </a:r>
            </a:p>
          </p:txBody>
        </p:sp>
      </p:grpSp>
      <p:grpSp>
        <p:nvGrpSpPr>
          <p:cNvPr id="14340" name="组合 5"/>
          <p:cNvGrpSpPr>
            <a:grpSpLocks/>
          </p:cNvGrpSpPr>
          <p:nvPr/>
        </p:nvGrpSpPr>
        <p:grpSpPr bwMode="auto">
          <a:xfrm>
            <a:off x="5442426" y="2430293"/>
            <a:ext cx="3177117" cy="1663701"/>
            <a:chOff x="876563" y="2005373"/>
            <a:chExt cx="2383746" cy="1248629"/>
          </a:xfrm>
        </p:grpSpPr>
        <p:sp>
          <p:nvSpPr>
            <p:cNvPr id="7" name="云形 6"/>
            <p:cNvSpPr/>
            <p:nvPr/>
          </p:nvSpPr>
          <p:spPr>
            <a:xfrm>
              <a:off x="876563" y="2005373"/>
              <a:ext cx="2383746" cy="1248629"/>
            </a:xfrm>
            <a:prstGeom prst="cloud">
              <a:avLst/>
            </a:prstGeom>
            <a:solidFill>
              <a:srgbClr val="C0A4C0"/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2544" name="文本框 7"/>
            <p:cNvSpPr txBox="1">
              <a:spLocks noChangeArrowheads="1"/>
            </p:cNvSpPr>
            <p:nvPr/>
          </p:nvSpPr>
          <p:spPr bwMode="auto">
            <a:xfrm>
              <a:off x="1504031" y="2219785"/>
              <a:ext cx="1229710" cy="646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ts val="800"/>
                </a:spcBef>
              </a:pPr>
              <a:r>
                <a:rPr lang="zh-CN" altLang="en-US" sz="4800" b="1" dirty="0" smtClean="0">
                  <a:latin typeface="黑体" pitchFamily="49" charset="-122"/>
                  <a:ea typeface="黑体" pitchFamily="49" charset="-122"/>
                </a:rPr>
                <a:t>形</a:t>
              </a:r>
              <a:r>
                <a:rPr lang="zh-CN" altLang="en-US" sz="4800" b="1" dirty="0">
                  <a:latin typeface="黑体" pitchFamily="49" charset="-122"/>
                  <a:ea typeface="黑体" pitchFamily="49" charset="-122"/>
                </a:rPr>
                <a:t>状</a:t>
              </a:r>
            </a:p>
          </p:txBody>
        </p:sp>
      </p:grpSp>
      <p:grpSp>
        <p:nvGrpSpPr>
          <p:cNvPr id="14341" name="组合 8"/>
          <p:cNvGrpSpPr>
            <a:grpSpLocks/>
          </p:cNvGrpSpPr>
          <p:nvPr/>
        </p:nvGrpSpPr>
        <p:grpSpPr bwMode="auto">
          <a:xfrm>
            <a:off x="3321051" y="4006851"/>
            <a:ext cx="3177116" cy="1663700"/>
            <a:chOff x="876563" y="2005373"/>
            <a:chExt cx="2383746" cy="1248629"/>
          </a:xfrm>
        </p:grpSpPr>
        <p:sp>
          <p:nvSpPr>
            <p:cNvPr id="10" name="云形 9"/>
            <p:cNvSpPr/>
            <p:nvPr/>
          </p:nvSpPr>
          <p:spPr>
            <a:xfrm>
              <a:off x="876563" y="2005373"/>
              <a:ext cx="2383746" cy="1248629"/>
            </a:xfrm>
            <a:prstGeom prst="cloud">
              <a:avLst/>
            </a:prstGeom>
            <a:solidFill>
              <a:srgbClr val="D6C4D6"/>
            </a:solidFill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2542" name="文本框 10"/>
            <p:cNvSpPr txBox="1">
              <a:spLocks noChangeArrowheads="1"/>
            </p:cNvSpPr>
            <p:nvPr/>
          </p:nvSpPr>
          <p:spPr bwMode="auto">
            <a:xfrm>
              <a:off x="1504031" y="2219785"/>
              <a:ext cx="1229710" cy="757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ts val="800"/>
                </a:spcBef>
              </a:pPr>
              <a:r>
                <a:rPr lang="zh-CN" altLang="en-US" sz="4800" b="1" dirty="0">
                  <a:latin typeface="黑体" pitchFamily="49" charset="-122"/>
                  <a:ea typeface="黑体" pitchFamily="49" charset="-122"/>
                </a:rPr>
                <a:t>气味</a:t>
              </a:r>
            </a:p>
          </p:txBody>
        </p:sp>
      </p:grpSp>
      <p:sp>
        <p:nvSpPr>
          <p:cNvPr id="2" name="右箭头 1"/>
          <p:cNvSpPr/>
          <p:nvPr/>
        </p:nvSpPr>
        <p:spPr>
          <a:xfrm>
            <a:off x="8977079" y="2114224"/>
            <a:ext cx="520700" cy="328083"/>
          </a:xfrm>
          <a:prstGeom prst="rightArrow">
            <a:avLst/>
          </a:prstGeom>
          <a:solidFill>
            <a:srgbClr val="9C709C"/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9891111" y="1706485"/>
            <a:ext cx="1680633" cy="1009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800"/>
              </a:spcBef>
            </a:pPr>
            <a:r>
              <a:rPr lang="zh-CN" altLang="en-US" sz="4800" b="1" dirty="0">
                <a:solidFill>
                  <a:srgbClr val="9C709C"/>
                </a:solidFill>
                <a:latin typeface="楷体" pitchFamily="49" charset="-122"/>
                <a:ea typeface="楷体" pitchFamily="49" charset="-122"/>
              </a:rPr>
              <a:t>视觉</a:t>
            </a:r>
          </a:p>
        </p:txBody>
      </p:sp>
      <p:sp>
        <p:nvSpPr>
          <p:cNvPr id="14" name="右箭头 13"/>
          <p:cNvSpPr/>
          <p:nvPr/>
        </p:nvSpPr>
        <p:spPr>
          <a:xfrm>
            <a:off x="6936317" y="4612217"/>
            <a:ext cx="522816" cy="328083"/>
          </a:xfrm>
          <a:prstGeom prst="rightArrow">
            <a:avLst/>
          </a:prstGeom>
          <a:solidFill>
            <a:srgbClr val="9C709C"/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7753352" y="4271434"/>
            <a:ext cx="1680633" cy="1009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800"/>
              </a:spcBef>
            </a:pPr>
            <a:r>
              <a:rPr lang="zh-CN" altLang="en-US" sz="4800" b="1">
                <a:solidFill>
                  <a:srgbClr val="765276"/>
                </a:solidFill>
                <a:latin typeface="楷体" pitchFamily="49" charset="-122"/>
                <a:ea typeface="楷体" pitchFamily="49" charset="-122"/>
              </a:rPr>
              <a:t>嗅觉</a:t>
            </a:r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1335170" y="573612"/>
            <a:ext cx="3179233" cy="1663701"/>
            <a:chOff x="876563" y="2005373"/>
            <a:chExt cx="2383746" cy="1248629"/>
          </a:xfrm>
        </p:grpSpPr>
        <p:sp>
          <p:nvSpPr>
            <p:cNvPr id="6" name="云形 5"/>
            <p:cNvSpPr/>
            <p:nvPr/>
          </p:nvSpPr>
          <p:spPr>
            <a:xfrm>
              <a:off x="876563" y="2005373"/>
              <a:ext cx="2383746" cy="1248629"/>
            </a:xfrm>
            <a:prstGeom prst="cloud">
              <a:avLst/>
            </a:prstGeom>
            <a:solidFill>
              <a:srgbClr val="EDE5ED"/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2540" name="文本框 3"/>
            <p:cNvSpPr txBox="1">
              <a:spLocks noChangeArrowheads="1"/>
            </p:cNvSpPr>
            <p:nvPr/>
          </p:nvSpPr>
          <p:spPr bwMode="auto">
            <a:xfrm>
              <a:off x="1118130" y="2219785"/>
              <a:ext cx="2142179" cy="734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ts val="800"/>
                </a:spcBef>
              </a:pPr>
              <a:r>
                <a:rPr lang="zh-CN" altLang="en-US" sz="4800" b="1" dirty="0" smtClean="0">
                  <a:latin typeface="黑体" pitchFamily="49" charset="-122"/>
                  <a:ea typeface="黑体" pitchFamily="49" charset="-122"/>
                </a:rPr>
                <a:t>生长环境</a:t>
              </a:r>
              <a:endParaRPr lang="zh-CN" altLang="en-US" sz="4800" b="1" dirty="0"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19" name="组合 5"/>
          <p:cNvGrpSpPr>
            <a:grpSpLocks/>
          </p:cNvGrpSpPr>
          <p:nvPr/>
        </p:nvGrpSpPr>
        <p:grpSpPr bwMode="auto">
          <a:xfrm>
            <a:off x="5347758" y="573611"/>
            <a:ext cx="3177117" cy="1663701"/>
            <a:chOff x="876563" y="2005373"/>
            <a:chExt cx="2383746" cy="1248629"/>
          </a:xfrm>
        </p:grpSpPr>
        <p:sp>
          <p:nvSpPr>
            <p:cNvPr id="20" name="云形 19"/>
            <p:cNvSpPr/>
            <p:nvPr/>
          </p:nvSpPr>
          <p:spPr>
            <a:xfrm>
              <a:off x="876563" y="2005373"/>
              <a:ext cx="2383746" cy="1248629"/>
            </a:xfrm>
            <a:prstGeom prst="cloud">
              <a:avLst/>
            </a:prstGeom>
            <a:solidFill>
              <a:srgbClr val="C0A4C0"/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1" name="文本框 7"/>
            <p:cNvSpPr txBox="1">
              <a:spLocks noChangeArrowheads="1"/>
            </p:cNvSpPr>
            <p:nvPr/>
          </p:nvSpPr>
          <p:spPr bwMode="auto">
            <a:xfrm>
              <a:off x="1087781" y="2219785"/>
              <a:ext cx="1993866" cy="734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ts val="800"/>
                </a:spcBef>
              </a:pPr>
              <a:r>
                <a:rPr lang="zh-CN" altLang="en-US" sz="4800" b="1" dirty="0" smtClean="0">
                  <a:latin typeface="黑体" pitchFamily="49" charset="-122"/>
                  <a:ea typeface="黑体" pitchFamily="49" charset="-122"/>
                </a:rPr>
                <a:t>开放姿态</a:t>
              </a:r>
              <a:endParaRPr lang="zh-CN" altLang="en-US" sz="4800" b="1" dirty="0"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896583" y="5554898"/>
            <a:ext cx="88316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惹人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怜爱   </a:t>
            </a:r>
            <a:r>
              <a:rPr lang="zh-CN" altLang="en-US" sz="3600" b="1" dirty="0">
                <a:solidFill>
                  <a:srgbClr val="FF0000"/>
                </a:solidFill>
              </a:rPr>
              <a:t>美丽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芬芳   洁白</a:t>
            </a:r>
            <a:r>
              <a:rPr lang="zh-CN" altLang="en-US" sz="3600" b="1" dirty="0">
                <a:solidFill>
                  <a:srgbClr val="FF0000"/>
                </a:solidFill>
              </a:rPr>
              <a:t>无瑕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   灵动幽雅 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759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14" grpId="0" bldLvl="0" animBg="1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l0813-1976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 flipH="1">
            <a:off x="-1360170" y="-496570"/>
            <a:ext cx="14386560" cy="74955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64185" y="1413510"/>
            <a:ext cx="109302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</a:rPr>
              <a:t>在</a:t>
            </a:r>
            <a:r>
              <a:rPr lang="zh-CN" altLang="en-US" sz="5400" b="1" dirty="0">
                <a:solidFill>
                  <a:srgbClr val="FF0000"/>
                </a:solidFill>
              </a:rPr>
              <a:t>作者笔下的丁香是怎样的？</a:t>
            </a:r>
          </a:p>
        </p:txBody>
      </p:sp>
    </p:spTree>
    <p:extLst>
      <p:ext uri="{BB962C8B-B14F-4D97-AF65-F5344CB8AC3E}">
        <p14:creationId xmlns:p14="http://schemas.microsoft.com/office/powerpoint/2010/main" val="1176836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l0813-1976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 flipH="1">
            <a:off x="-1348105" y="-484505"/>
            <a:ext cx="14386560" cy="7495540"/>
          </a:xfrm>
          <a:prstGeom prst="rect">
            <a:avLst/>
          </a:prstGeom>
        </p:spPr>
      </p:pic>
      <p:sp>
        <p:nvSpPr>
          <p:cNvPr id="220" name=" 220"/>
          <p:cNvSpPr/>
          <p:nvPr/>
        </p:nvSpPr>
        <p:spPr>
          <a:xfrm>
            <a:off x="347345" y="236220"/>
            <a:ext cx="4436110" cy="833120"/>
          </a:xfrm>
          <a:prstGeom prst="homePlate">
            <a:avLst/>
          </a:prstGeom>
          <a:solidFill>
            <a:srgbClr val="FD67F1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7345" y="330200"/>
            <a:ext cx="43160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</a:rPr>
              <a:t>品读语句  深入课文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15010" y="1359535"/>
            <a:ext cx="1138809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latin typeface="黑体" panose="02010609060101010101" charset="-122"/>
                <a:ea typeface="黑体" panose="02010609060101010101" charset="-122"/>
              </a:rPr>
              <a:t>1.“</a:t>
            </a:r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有的宅院里探出半数银妆，星星般的小花缀满枝头，从墙上窥着行人，惹的人走过了还要回头望。</a:t>
            </a:r>
            <a:r>
              <a:rPr lang="en-US" altLang="zh-CN" sz="4400" b="1">
                <a:latin typeface="黑体" panose="02010609060101010101" charset="-122"/>
                <a:ea typeface="黑体" panose="02010609060101010101" charset="-122"/>
              </a:rPr>
              <a:t>”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25500" y="3482340"/>
            <a:ext cx="1088580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作者运用了什么修辞手法？表现了丁香花怎样的特点？这样写好在哪里？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38835" y="5025390"/>
            <a:ext cx="1107757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181FA8"/>
                </a:solidFill>
              </a:rPr>
              <a:t>这句话用了比喻、拟人的修辞手法，生动形象地描写了丁香花的可爱情态，表现了丁香花惹人喜爱的特点，表达了作者对丁香花的喜爱之情。。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l0813-1976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 flipH="1">
            <a:off x="-1348105" y="-484505"/>
            <a:ext cx="14386560" cy="74955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71830" y="450850"/>
            <a:ext cx="1168908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>
                <a:latin typeface="黑体" panose="02010609060101010101" charset="-122"/>
                <a:ea typeface="黑体" panose="02010609060101010101" charset="-122"/>
              </a:rPr>
              <a:t>2.“</a:t>
            </a:r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每年春来，伏案时抬头便看见檐前</a:t>
            </a:r>
            <a:r>
              <a:rPr lang="zh-CN" altLang="en-US" sz="4400" b="1" u="sng">
                <a:solidFill>
                  <a:srgbClr val="181FA8"/>
                </a:solidFill>
                <a:uFill>
                  <a:solidFill>
                    <a:srgbClr val="FF3300"/>
                  </a:solidFill>
                </a:uFill>
                <a:latin typeface="黑体" panose="02010609060101010101" charset="-122"/>
                <a:ea typeface="黑体" panose="02010609060101010101" charset="-122"/>
              </a:rPr>
              <a:t>积雪</a:t>
            </a:r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lang="en-US" altLang="zh-CN" sz="4400" b="1">
                <a:latin typeface="黑体" panose="02010609060101010101" charset="-122"/>
                <a:ea typeface="黑体" panose="02010609060101010101" charset="-122"/>
              </a:rPr>
              <a:t>”“</a:t>
            </a:r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从外面回来时，最先映入眼帘的，也是那一片</a:t>
            </a:r>
            <a:r>
              <a:rPr lang="zh-CN" altLang="en-US" sz="4400" b="1" u="sng">
                <a:solidFill>
                  <a:srgbClr val="181FA8"/>
                </a:solidFill>
                <a:uFill>
                  <a:solidFill>
                    <a:srgbClr val="FF3300"/>
                  </a:solidFill>
                </a:uFill>
                <a:latin typeface="黑体" panose="02010609060101010101" charset="-122"/>
                <a:ea typeface="黑体" panose="02010609060101010101" charset="-122"/>
              </a:rPr>
              <a:t>莹白</a:t>
            </a:r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en-US" altLang="zh-CN" sz="4400" b="1">
                <a:latin typeface="黑体" panose="02010609060101010101" charset="-122"/>
                <a:ea typeface="黑体" panose="02010609060101010101" charset="-122"/>
              </a:rPr>
              <a:t>……”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94690" y="3491865"/>
            <a:ext cx="1149604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作者在这两句话中用</a:t>
            </a:r>
            <a:r>
              <a:rPr lang="en-US" altLang="zh-CN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积雪</a:t>
            </a:r>
            <a:r>
              <a:rPr lang="en-US" altLang="zh-CN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en-US" altLang="zh-CN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莹白</a:t>
            </a:r>
            <a:r>
              <a:rPr lang="en-US" altLang="zh-CN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替代</a:t>
            </a:r>
            <a:r>
              <a:rPr lang="en-US" altLang="zh-CN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丁香</a:t>
            </a:r>
            <a:r>
              <a:rPr lang="en-US" altLang="zh-CN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，有什么好处？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cb7229d0cc041a59871d05372b7a2f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115" y="-87630"/>
            <a:ext cx="12274550" cy="6953250"/>
          </a:xfrm>
          <a:prstGeom prst="rect">
            <a:avLst/>
          </a:prstGeom>
        </p:spPr>
      </p:pic>
      <p:pic>
        <p:nvPicPr>
          <p:cNvPr id="3" name="图片 2" descr="b_5A5A19F2CA740E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3540" y="1042035"/>
            <a:ext cx="6364605" cy="47739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l0813-1976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 flipH="1">
            <a:off x="-1384300" y="-630555"/>
            <a:ext cx="14386560" cy="74955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90550" y="2540"/>
            <a:ext cx="10863580" cy="6862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181FA8"/>
                </a:solidFill>
                <a:sym typeface="+mn-ea"/>
              </a:rPr>
              <a:t>        </a:t>
            </a:r>
            <a:r>
              <a:rPr lang="zh-CN" altLang="en-US" sz="4000" b="1">
                <a:solidFill>
                  <a:srgbClr val="181FA8"/>
                </a:solidFill>
                <a:sym typeface="+mn-ea"/>
              </a:rPr>
              <a:t>首先，</a:t>
            </a:r>
            <a:r>
              <a:rPr lang="zh-CN" altLang="en-US" sz="4000" b="1">
                <a:solidFill>
                  <a:srgbClr val="FF3300"/>
                </a:solidFill>
                <a:sym typeface="+mn-ea"/>
              </a:rPr>
              <a:t>在用词方面</a:t>
            </a:r>
            <a:r>
              <a:rPr lang="zh-CN" altLang="en-US" sz="4000" b="1">
                <a:solidFill>
                  <a:srgbClr val="181FA8"/>
                </a:solidFill>
                <a:sym typeface="+mn-ea"/>
              </a:rPr>
              <a:t>，</a:t>
            </a:r>
            <a:r>
              <a:rPr lang="en-US" altLang="zh-CN" sz="4000" b="1">
                <a:solidFill>
                  <a:srgbClr val="181FA8"/>
                </a:solidFill>
                <a:sym typeface="+mn-ea"/>
              </a:rPr>
              <a:t>“</a:t>
            </a:r>
            <a:r>
              <a:rPr lang="zh-CN" altLang="en-US" sz="4000" b="1">
                <a:solidFill>
                  <a:srgbClr val="181FA8"/>
                </a:solidFill>
                <a:sym typeface="+mn-ea"/>
              </a:rPr>
              <a:t>积雪</a:t>
            </a:r>
            <a:r>
              <a:rPr lang="en-US" altLang="zh-CN" sz="4000" b="1">
                <a:solidFill>
                  <a:srgbClr val="181FA8"/>
                </a:solidFill>
                <a:sym typeface="+mn-ea"/>
              </a:rPr>
              <a:t>”</a:t>
            </a:r>
            <a:r>
              <a:rPr lang="zh-CN" altLang="en-US" sz="4000" b="1">
                <a:solidFill>
                  <a:srgbClr val="181FA8"/>
                </a:solidFill>
                <a:sym typeface="+mn-ea"/>
              </a:rPr>
              <a:t>和</a:t>
            </a:r>
            <a:r>
              <a:rPr lang="en-US" altLang="zh-CN" sz="4000" b="1">
                <a:solidFill>
                  <a:srgbClr val="181FA8"/>
                </a:solidFill>
                <a:sym typeface="+mn-ea"/>
              </a:rPr>
              <a:t>“</a:t>
            </a:r>
            <a:r>
              <a:rPr lang="zh-CN" altLang="en-US" sz="4000" b="1">
                <a:solidFill>
                  <a:srgbClr val="181FA8"/>
                </a:solidFill>
                <a:sym typeface="+mn-ea"/>
              </a:rPr>
              <a:t>莹白</a:t>
            </a:r>
            <a:r>
              <a:rPr lang="en-US" altLang="zh-CN" sz="4000" b="1">
                <a:solidFill>
                  <a:srgbClr val="181FA8"/>
                </a:solidFill>
                <a:sym typeface="+mn-ea"/>
              </a:rPr>
              <a:t>”</a:t>
            </a:r>
            <a:r>
              <a:rPr lang="zh-CN" altLang="en-US" sz="4000" b="1">
                <a:solidFill>
                  <a:srgbClr val="181FA8"/>
                </a:solidFill>
                <a:sym typeface="+mn-ea"/>
              </a:rPr>
              <a:t>可以</a:t>
            </a:r>
            <a:r>
              <a:rPr lang="zh-CN" altLang="en-US" sz="4000" b="1">
                <a:solidFill>
                  <a:srgbClr val="FF3300"/>
                </a:solidFill>
                <a:sym typeface="+mn-ea"/>
              </a:rPr>
              <a:t>避免</a:t>
            </a:r>
            <a:r>
              <a:rPr lang="zh-CN" altLang="en-US" sz="4000" b="1">
                <a:solidFill>
                  <a:srgbClr val="181FA8"/>
                </a:solidFill>
                <a:sym typeface="+mn-ea"/>
              </a:rPr>
              <a:t>反复提到</a:t>
            </a:r>
            <a:r>
              <a:rPr lang="en-US" altLang="zh-CN" sz="4000" b="1">
                <a:solidFill>
                  <a:srgbClr val="181FA8"/>
                </a:solidFill>
                <a:sym typeface="+mn-ea"/>
              </a:rPr>
              <a:t>“</a:t>
            </a:r>
            <a:r>
              <a:rPr lang="zh-CN" altLang="en-US" sz="4000" b="1">
                <a:solidFill>
                  <a:srgbClr val="181FA8"/>
                </a:solidFill>
                <a:sym typeface="+mn-ea"/>
              </a:rPr>
              <a:t>丁香</a:t>
            </a:r>
            <a:r>
              <a:rPr lang="en-US" altLang="zh-CN" sz="4000" b="1">
                <a:solidFill>
                  <a:srgbClr val="181FA8"/>
                </a:solidFill>
                <a:sym typeface="+mn-ea"/>
              </a:rPr>
              <a:t>”</a:t>
            </a:r>
            <a:r>
              <a:rPr lang="zh-CN" altLang="en-US" sz="4000" b="1">
                <a:solidFill>
                  <a:srgbClr val="181FA8"/>
                </a:solidFill>
                <a:sym typeface="+mn-ea"/>
              </a:rPr>
              <a:t>带来的</a:t>
            </a:r>
            <a:r>
              <a:rPr lang="zh-CN" altLang="en-US" sz="4000" b="1">
                <a:solidFill>
                  <a:srgbClr val="FF3300"/>
                </a:solidFill>
                <a:sym typeface="+mn-ea"/>
              </a:rPr>
              <a:t>重复</a:t>
            </a:r>
            <a:r>
              <a:rPr lang="zh-CN" altLang="en-US" sz="4000" b="1">
                <a:solidFill>
                  <a:srgbClr val="181FA8"/>
                </a:solidFill>
                <a:sym typeface="+mn-ea"/>
              </a:rPr>
              <a:t>的累赘之感，</a:t>
            </a:r>
            <a:r>
              <a:rPr lang="zh-CN" altLang="en-US" sz="4000" b="1">
                <a:solidFill>
                  <a:srgbClr val="FF3300"/>
                </a:solidFill>
                <a:sym typeface="+mn-ea"/>
              </a:rPr>
              <a:t>使得行文富于变化</a:t>
            </a:r>
            <a:r>
              <a:rPr lang="zh-CN" altLang="en-US" sz="4000" b="1">
                <a:solidFill>
                  <a:srgbClr val="181FA8"/>
                </a:solidFill>
                <a:sym typeface="+mn-ea"/>
              </a:rPr>
              <a:t>。</a:t>
            </a:r>
          </a:p>
          <a:p>
            <a:r>
              <a:rPr lang="zh-CN" altLang="en-US" sz="4000" b="1">
                <a:solidFill>
                  <a:srgbClr val="181FA8"/>
                </a:solidFill>
                <a:sym typeface="+mn-ea"/>
              </a:rPr>
              <a:t>         更重要的是，</a:t>
            </a:r>
            <a:r>
              <a:rPr lang="zh-CN" altLang="en-US" sz="4000" b="1">
                <a:solidFill>
                  <a:srgbClr val="FF3300"/>
                </a:solidFill>
                <a:sym typeface="+mn-ea"/>
              </a:rPr>
              <a:t>从修辞手法上</a:t>
            </a:r>
            <a:r>
              <a:rPr lang="zh-CN" altLang="en-US" sz="4000" b="1">
                <a:solidFill>
                  <a:srgbClr val="181FA8"/>
                </a:solidFill>
                <a:sym typeface="+mn-ea"/>
              </a:rPr>
              <a:t>说，</a:t>
            </a:r>
            <a:r>
              <a:rPr lang="en-US" altLang="zh-CN" sz="4000" b="1">
                <a:solidFill>
                  <a:srgbClr val="FF3300"/>
                </a:solidFill>
                <a:sym typeface="+mn-ea"/>
              </a:rPr>
              <a:t>“</a:t>
            </a:r>
            <a:r>
              <a:rPr lang="zh-CN" altLang="en-US" sz="4000" b="1">
                <a:solidFill>
                  <a:srgbClr val="FF3300"/>
                </a:solidFill>
                <a:sym typeface="+mn-ea"/>
              </a:rPr>
              <a:t>积雪</a:t>
            </a:r>
            <a:r>
              <a:rPr lang="en-US" altLang="zh-CN" sz="4000" b="1">
                <a:solidFill>
                  <a:srgbClr val="FF3300"/>
                </a:solidFill>
                <a:sym typeface="+mn-ea"/>
              </a:rPr>
              <a:t>”</a:t>
            </a:r>
            <a:r>
              <a:rPr lang="zh-CN" altLang="en-US" sz="4000" b="1">
                <a:solidFill>
                  <a:srgbClr val="FF3300"/>
                </a:solidFill>
                <a:sym typeface="+mn-ea"/>
              </a:rPr>
              <a:t>是借喻</a:t>
            </a:r>
            <a:r>
              <a:rPr lang="zh-CN" altLang="en-US" sz="4000" b="1">
                <a:solidFill>
                  <a:srgbClr val="181FA8"/>
                </a:solidFill>
                <a:sym typeface="+mn-ea"/>
              </a:rPr>
              <a:t>（</a:t>
            </a:r>
            <a:r>
              <a:rPr lang="zh-CN" altLang="en-US" sz="4000" b="1">
                <a:solidFill>
                  <a:schemeClr val="tx1"/>
                </a:solidFill>
                <a:sym typeface="+mn-ea"/>
              </a:rPr>
              <a:t>借用喻体来替代本体，不出现本体和比喻词</a:t>
            </a:r>
            <a:r>
              <a:rPr lang="zh-CN" altLang="en-US" sz="4000" b="1">
                <a:solidFill>
                  <a:srgbClr val="181FA8"/>
                </a:solidFill>
                <a:sym typeface="+mn-ea"/>
              </a:rPr>
              <a:t>），</a:t>
            </a:r>
            <a:r>
              <a:rPr lang="en-US" altLang="zh-CN" sz="4000" b="1">
                <a:solidFill>
                  <a:srgbClr val="FF3300"/>
                </a:solidFill>
                <a:sym typeface="+mn-ea"/>
              </a:rPr>
              <a:t>“</a:t>
            </a:r>
            <a:r>
              <a:rPr lang="zh-CN" altLang="en-US" sz="4000" b="1">
                <a:solidFill>
                  <a:srgbClr val="FF3300"/>
                </a:solidFill>
                <a:sym typeface="+mn-ea"/>
              </a:rPr>
              <a:t>莹白</a:t>
            </a:r>
            <a:r>
              <a:rPr lang="en-US" altLang="zh-CN" sz="4000" b="1">
                <a:solidFill>
                  <a:srgbClr val="FF3300"/>
                </a:solidFill>
                <a:sym typeface="+mn-ea"/>
              </a:rPr>
              <a:t>”</a:t>
            </a:r>
            <a:r>
              <a:rPr lang="zh-CN" altLang="en-US" sz="4000" b="1">
                <a:solidFill>
                  <a:srgbClr val="FF3300"/>
                </a:solidFill>
                <a:sym typeface="+mn-ea"/>
              </a:rPr>
              <a:t>是借代</a:t>
            </a:r>
            <a:r>
              <a:rPr lang="zh-CN" altLang="en-US" sz="4000" b="1">
                <a:solidFill>
                  <a:srgbClr val="181FA8"/>
                </a:solidFill>
                <a:sym typeface="+mn-ea"/>
              </a:rPr>
              <a:t>（</a:t>
            </a:r>
            <a:r>
              <a:rPr lang="zh-CN" altLang="en-US" sz="4000" b="1">
                <a:solidFill>
                  <a:schemeClr val="tx1"/>
                </a:solidFill>
                <a:sym typeface="+mn-ea"/>
              </a:rPr>
              <a:t>借用事物的特征来替代事物本身，如下文</a:t>
            </a:r>
            <a:r>
              <a:rPr lang="en-US" altLang="zh-CN" sz="4000" b="1">
                <a:solidFill>
                  <a:schemeClr val="tx1"/>
                </a:solidFill>
                <a:sym typeface="+mn-ea"/>
              </a:rPr>
              <a:t>“</a:t>
            </a:r>
            <a:r>
              <a:rPr lang="zh-CN" altLang="en-US" sz="4000" b="1">
                <a:solidFill>
                  <a:schemeClr val="tx1"/>
                </a:solidFill>
                <a:sym typeface="+mn-ea"/>
              </a:rPr>
              <a:t>参差的绿</a:t>
            </a:r>
            <a:r>
              <a:rPr lang="en-US" altLang="zh-CN" sz="4000" b="1">
                <a:solidFill>
                  <a:schemeClr val="tx1"/>
                </a:solidFill>
                <a:sym typeface="+mn-ea"/>
              </a:rPr>
              <a:t>”</a:t>
            </a:r>
            <a:r>
              <a:rPr lang="zh-CN" altLang="en-US" sz="4000" b="1">
                <a:solidFill>
                  <a:schemeClr val="tx1"/>
                </a:solidFill>
                <a:sym typeface="+mn-ea"/>
              </a:rPr>
              <a:t>也是如此</a:t>
            </a:r>
            <a:r>
              <a:rPr lang="zh-CN" altLang="en-US" sz="4000" b="1">
                <a:solidFill>
                  <a:srgbClr val="181FA8"/>
                </a:solidFill>
                <a:sym typeface="+mn-ea"/>
              </a:rPr>
              <a:t>），</a:t>
            </a:r>
            <a:r>
              <a:rPr lang="zh-CN" altLang="en-US" sz="4000" b="1">
                <a:solidFill>
                  <a:srgbClr val="FF3300"/>
                </a:solidFill>
                <a:sym typeface="+mn-ea"/>
              </a:rPr>
              <a:t>直接出现</a:t>
            </a:r>
            <a:r>
              <a:rPr lang="en-US" altLang="zh-CN" sz="4000" b="1">
                <a:solidFill>
                  <a:srgbClr val="FF3300"/>
                </a:solidFill>
                <a:sym typeface="+mn-ea"/>
              </a:rPr>
              <a:t>“</a:t>
            </a:r>
            <a:r>
              <a:rPr lang="zh-CN" altLang="en-US" sz="4000" b="1">
                <a:solidFill>
                  <a:srgbClr val="FF3300"/>
                </a:solidFill>
                <a:sym typeface="+mn-ea"/>
              </a:rPr>
              <a:t>积雪</a:t>
            </a:r>
            <a:r>
              <a:rPr lang="en-US" altLang="zh-CN" sz="4000" b="1">
                <a:solidFill>
                  <a:srgbClr val="FF3300"/>
                </a:solidFill>
                <a:sym typeface="+mn-ea"/>
              </a:rPr>
              <a:t>”</a:t>
            </a:r>
            <a:r>
              <a:rPr lang="zh-CN" altLang="en-US" sz="4000" b="1">
                <a:solidFill>
                  <a:srgbClr val="FF3300"/>
                </a:solidFill>
                <a:sym typeface="+mn-ea"/>
              </a:rPr>
              <a:t>和</a:t>
            </a:r>
            <a:r>
              <a:rPr lang="en-US" altLang="zh-CN" sz="4000" b="1">
                <a:solidFill>
                  <a:srgbClr val="FF3300"/>
                </a:solidFill>
                <a:sym typeface="+mn-ea"/>
              </a:rPr>
              <a:t>“</a:t>
            </a:r>
            <a:r>
              <a:rPr lang="zh-CN" altLang="en-US" sz="4000" b="1">
                <a:solidFill>
                  <a:srgbClr val="FF3300"/>
                </a:solidFill>
                <a:sym typeface="+mn-ea"/>
              </a:rPr>
              <a:t>莹白</a:t>
            </a:r>
            <a:r>
              <a:rPr lang="en-US" altLang="zh-CN" sz="4000" b="1">
                <a:solidFill>
                  <a:srgbClr val="FF3300"/>
                </a:solidFill>
                <a:sym typeface="+mn-ea"/>
              </a:rPr>
              <a:t>”</a:t>
            </a:r>
            <a:r>
              <a:rPr lang="zh-CN" altLang="en-US" sz="4000" b="1">
                <a:solidFill>
                  <a:srgbClr val="FF3300"/>
                </a:solidFill>
                <a:sym typeface="+mn-ea"/>
              </a:rPr>
              <a:t>，能够更鲜明更直观地突出丁香的特点：</a:t>
            </a:r>
            <a:r>
              <a:rPr lang="en-US" altLang="zh-CN" sz="4000" b="1">
                <a:solidFill>
                  <a:srgbClr val="FF3300"/>
                </a:solidFill>
                <a:sym typeface="+mn-ea"/>
              </a:rPr>
              <a:t>“</a:t>
            </a:r>
            <a:r>
              <a:rPr lang="zh-CN" altLang="en-US" sz="4000" b="1">
                <a:solidFill>
                  <a:srgbClr val="FF3300"/>
                </a:solidFill>
                <a:sym typeface="+mn-ea"/>
              </a:rPr>
              <a:t>积雪</a:t>
            </a:r>
            <a:r>
              <a:rPr lang="en-US" altLang="zh-CN" sz="4000" b="1">
                <a:solidFill>
                  <a:srgbClr val="FF3300"/>
                </a:solidFill>
                <a:sym typeface="+mn-ea"/>
              </a:rPr>
              <a:t>”</a:t>
            </a:r>
            <a:r>
              <a:rPr lang="zh-CN" altLang="en-US" sz="4000" b="1">
                <a:solidFill>
                  <a:srgbClr val="FF3300"/>
                </a:solidFill>
                <a:sym typeface="+mn-ea"/>
              </a:rPr>
              <a:t>不仅言其白，而且言其多而纯净、轻柔；</a:t>
            </a:r>
            <a:r>
              <a:rPr lang="en-US" altLang="zh-CN" sz="4000" b="1">
                <a:solidFill>
                  <a:srgbClr val="FF3300"/>
                </a:solidFill>
                <a:sym typeface="+mn-ea"/>
              </a:rPr>
              <a:t>“</a:t>
            </a:r>
            <a:r>
              <a:rPr lang="zh-CN" altLang="en-US" sz="4000" b="1">
                <a:solidFill>
                  <a:srgbClr val="FF3300"/>
                </a:solidFill>
                <a:sym typeface="+mn-ea"/>
              </a:rPr>
              <a:t>莹白</a:t>
            </a:r>
            <a:r>
              <a:rPr lang="en-US" altLang="zh-CN" sz="4000" b="1">
                <a:solidFill>
                  <a:srgbClr val="FF3300"/>
                </a:solidFill>
                <a:sym typeface="+mn-ea"/>
              </a:rPr>
              <a:t>”</a:t>
            </a:r>
            <a:r>
              <a:rPr lang="zh-CN" altLang="en-US" sz="4000" b="1">
                <a:solidFill>
                  <a:srgbClr val="FF3300"/>
                </a:solidFill>
                <a:sym typeface="+mn-ea"/>
              </a:rPr>
              <a:t>不仅言其白，而且言其光洁，给人眼前一亮之感。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l0813-1976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 flipH="1">
            <a:off x="-1348105" y="-484505"/>
            <a:ext cx="14386560" cy="74955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8775" y="549910"/>
            <a:ext cx="1162177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latin typeface="黑体" panose="02010609060101010101" charset="-122"/>
                <a:ea typeface="黑体" panose="02010609060101010101" charset="-122"/>
              </a:rPr>
              <a:t>3.“</a:t>
            </a:r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那十字小白花，那样小，却不显得单薄。许多小花形成一簇，许多簇花开满一树，遮掩着我的窗，</a:t>
            </a:r>
            <a:r>
              <a:rPr lang="zh-CN" altLang="en-US" sz="4400" b="1" u="sng">
                <a:solidFill>
                  <a:srgbClr val="181FA8"/>
                </a:solidFill>
                <a:uFill>
                  <a:solidFill>
                    <a:srgbClr val="FF3300"/>
                  </a:solidFill>
                </a:uFill>
                <a:latin typeface="黑体" panose="02010609060101010101" charset="-122"/>
                <a:ea typeface="黑体" panose="02010609060101010101" charset="-122"/>
              </a:rPr>
              <a:t>照耀</a:t>
            </a:r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着我的文思和梦想</a:t>
            </a:r>
            <a:r>
              <a:rPr lang="en-US" altLang="zh-CN" sz="4400" b="1">
                <a:latin typeface="黑体" panose="02010609060101010101" charset="-122"/>
                <a:ea typeface="黑体" panose="02010609060101010101" charset="-122"/>
              </a:rPr>
              <a:t>”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302385" y="3917950"/>
            <a:ext cx="78536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照耀</a:t>
            </a:r>
            <a:r>
              <a:rPr lang="en-US" altLang="zh-CN" sz="4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有怎样的表达效果？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l0813-1976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 flipH="1">
            <a:off x="-1348105" y="-495300"/>
            <a:ext cx="14386560" cy="74955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5445" y="336550"/>
            <a:ext cx="9443720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rgbClr val="181FA8"/>
                </a:solidFill>
              </a:rPr>
              <a:t>     </a:t>
            </a:r>
            <a:r>
              <a:rPr lang="en-US" altLang="zh-CN" sz="4400" b="1">
                <a:solidFill>
                  <a:srgbClr val="181FA8"/>
                </a:solidFill>
              </a:rPr>
              <a:t>  </a:t>
            </a:r>
            <a:r>
              <a:rPr lang="en-US" altLang="zh-CN" sz="4400" b="1">
                <a:solidFill>
                  <a:srgbClr val="FF3300"/>
                </a:solidFill>
              </a:rPr>
              <a:t>“</a:t>
            </a:r>
            <a:r>
              <a:rPr lang="zh-CN" altLang="en-US" sz="4400" b="1">
                <a:solidFill>
                  <a:srgbClr val="FF3300"/>
                </a:solidFill>
              </a:rPr>
              <a:t>照耀</a:t>
            </a:r>
            <a:r>
              <a:rPr lang="en-US" altLang="zh-CN" sz="4400" b="1">
                <a:solidFill>
                  <a:srgbClr val="FF3300"/>
                </a:solidFill>
              </a:rPr>
              <a:t>”</a:t>
            </a:r>
            <a:r>
              <a:rPr lang="zh-CN" altLang="en-US" sz="4400" b="1">
                <a:solidFill>
                  <a:srgbClr val="FF3300"/>
                </a:solidFill>
              </a:rPr>
              <a:t>一词既写出了花白的如雪如月，似有光辉晕出；又写出花与人的联系之深，将花对作者心灵的鼓舞和慰藉、人对花的依赖巧妙地表达出来。</a:t>
            </a:r>
            <a:r>
              <a:rPr lang="zh-CN" altLang="en-US" sz="4400" b="1">
                <a:solidFill>
                  <a:srgbClr val="181FA8"/>
                </a:solidFill>
              </a:rPr>
              <a:t>窗前的</a:t>
            </a:r>
            <a:r>
              <a:rPr lang="zh-CN" altLang="en-US" sz="4400" b="1">
                <a:solidFill>
                  <a:srgbClr val="FF3300"/>
                </a:solidFill>
              </a:rPr>
              <a:t>丁香花</a:t>
            </a:r>
            <a:r>
              <a:rPr lang="zh-CN" altLang="en-US" sz="4400" b="1">
                <a:solidFill>
                  <a:srgbClr val="181FA8"/>
                </a:solidFill>
              </a:rPr>
              <a:t>见证了作者的写作生活，让她的文思和梦想更加焕发光彩，</a:t>
            </a:r>
            <a:r>
              <a:rPr lang="zh-CN" altLang="en-US" sz="4400" b="1">
                <a:solidFill>
                  <a:srgbClr val="FF3300"/>
                </a:solidFill>
              </a:rPr>
              <a:t>启发了作者的文思，使她浮想联翩，思如泉涌</a:t>
            </a:r>
            <a:r>
              <a:rPr lang="zh-CN" altLang="en-US" sz="4400" b="1">
                <a:solidFill>
                  <a:srgbClr val="181FA8"/>
                </a:solidFill>
              </a:rPr>
              <a:t>。</a:t>
            </a:r>
            <a:r>
              <a:rPr lang="en-US" altLang="zh-CN" sz="4400" b="1">
                <a:solidFill>
                  <a:srgbClr val="181FA8"/>
                </a:solidFill>
              </a:rPr>
              <a:t>“</a:t>
            </a:r>
            <a:r>
              <a:rPr lang="zh-CN" altLang="en-US" sz="4400" b="1">
                <a:solidFill>
                  <a:srgbClr val="181FA8"/>
                </a:solidFill>
              </a:rPr>
              <a:t>照耀</a:t>
            </a:r>
            <a:r>
              <a:rPr lang="en-US" altLang="zh-CN" sz="4400" b="1">
                <a:solidFill>
                  <a:srgbClr val="181FA8"/>
                </a:solidFill>
              </a:rPr>
              <a:t>”</a:t>
            </a:r>
            <a:r>
              <a:rPr lang="zh-CN" altLang="en-US" sz="4400" b="1">
                <a:solidFill>
                  <a:srgbClr val="181FA8"/>
                </a:solidFill>
              </a:rPr>
              <a:t>将这种相依相伴的知音之情表达的巧妙脱俗。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l0813-1976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 flipH="1">
            <a:off x="-1348105" y="-484505"/>
            <a:ext cx="14386560" cy="7495540"/>
          </a:xfrm>
          <a:prstGeom prst="rect">
            <a:avLst/>
          </a:prstGeom>
        </p:spPr>
      </p:pic>
      <p:sp>
        <p:nvSpPr>
          <p:cNvPr id="220" name=" 220"/>
          <p:cNvSpPr/>
          <p:nvPr/>
        </p:nvSpPr>
        <p:spPr>
          <a:xfrm>
            <a:off x="347345" y="236220"/>
            <a:ext cx="5062855" cy="833120"/>
          </a:xfrm>
          <a:prstGeom prst="homePlate">
            <a:avLst/>
          </a:prstGeom>
          <a:solidFill>
            <a:srgbClr val="FD67F1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7345" y="330200"/>
            <a:ext cx="5397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</a:rPr>
              <a:t>感知</a:t>
            </a:r>
            <a:r>
              <a:rPr lang="en-US" altLang="zh-CN" sz="3600"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</a:rPr>
              <a:t>“</a:t>
            </a:r>
            <a:r>
              <a:rPr lang="zh-CN" altLang="en-US" sz="3600"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</a:rPr>
              <a:t>结</a:t>
            </a:r>
            <a:r>
              <a:rPr lang="en-US" altLang="zh-CN" sz="3600"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</a:rPr>
              <a:t>”</a:t>
            </a:r>
            <a:r>
              <a:rPr lang="zh-CN" altLang="en-US" sz="3600"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</a:rPr>
              <a:t>的含义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58140" y="1314450"/>
            <a:ext cx="1036383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由</a:t>
            </a:r>
            <a:r>
              <a:rPr lang="en-US" altLang="zh-CN" sz="4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4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结</a:t>
            </a:r>
            <a:r>
              <a:rPr lang="en-US" altLang="zh-CN" sz="4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4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你想到了哪些词语？结合注释想一想什么是</a:t>
            </a:r>
            <a:r>
              <a:rPr lang="en-US" altLang="zh-CN" sz="4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4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结</a:t>
            </a:r>
            <a:r>
              <a:rPr lang="en-US" altLang="zh-CN" sz="4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4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18465" y="3262630"/>
            <a:ext cx="9078595" cy="2522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>
                <a:solidFill>
                  <a:srgbClr val="7030A0"/>
                </a:solidFill>
                <a:latin typeface="叶根友毛笔行书2.0版" panose="02010601030101010101" charset="-122"/>
                <a:ea typeface="叶根友毛笔行书2.0版" panose="02010601030101010101" charset="-122"/>
                <a:cs typeface="叶根友毛笔行书2.0版" panose="02010601030101010101" charset="-122"/>
              </a:rPr>
              <a:t>“</a:t>
            </a:r>
            <a:r>
              <a:rPr lang="zh-CN" altLang="en-US" sz="6600" b="1">
                <a:solidFill>
                  <a:srgbClr val="7030A0"/>
                </a:solidFill>
                <a:latin typeface="叶根友毛笔行书2.0版" panose="02010601030101010101" charset="-122"/>
                <a:ea typeface="叶根友毛笔行书2.0版" panose="02010601030101010101" charset="-122"/>
                <a:cs typeface="叶根友毛笔行书2.0版" panose="02010601030101010101" charset="-122"/>
              </a:rPr>
              <a:t>结</a:t>
            </a:r>
            <a:r>
              <a:rPr lang="en-US" altLang="zh-CN" sz="6600" b="1">
                <a:solidFill>
                  <a:srgbClr val="7030A0"/>
                </a:solidFill>
                <a:latin typeface="叶根友毛笔行书2.0版" panose="02010601030101010101" charset="-122"/>
                <a:ea typeface="叶根友毛笔行书2.0版" panose="02010601030101010101" charset="-122"/>
                <a:cs typeface="叶根友毛笔行书2.0版" panose="02010601030101010101" charset="-122"/>
              </a:rPr>
              <a:t>”</a:t>
            </a:r>
            <a:endParaRPr lang="zh-CN" altLang="en-US" sz="44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4400" b="1">
                <a:solidFill>
                  <a:srgbClr val="181FA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条状物打成的疙瘩：打</a:t>
            </a:r>
            <a:r>
              <a:rPr lang="en-US" altLang="zh-CN" sz="4400" b="1">
                <a:solidFill>
                  <a:srgbClr val="181FA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~</a:t>
            </a:r>
            <a:r>
              <a:rPr lang="zh-CN" altLang="en-US" sz="4400" b="1">
                <a:solidFill>
                  <a:srgbClr val="181FA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，活</a:t>
            </a:r>
            <a:r>
              <a:rPr lang="en-US" altLang="zh-CN" sz="4400" b="1">
                <a:solidFill>
                  <a:srgbClr val="181FA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~</a:t>
            </a:r>
            <a:r>
              <a:rPr lang="zh-CN" altLang="en-US" sz="4400" b="1">
                <a:solidFill>
                  <a:srgbClr val="181FA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，死</a:t>
            </a:r>
            <a:r>
              <a:rPr lang="en-US" altLang="zh-CN" sz="4400" b="1">
                <a:solidFill>
                  <a:srgbClr val="181FA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~</a:t>
            </a:r>
            <a:r>
              <a:rPr lang="zh-CN" altLang="en-US" sz="4400" b="1">
                <a:solidFill>
                  <a:srgbClr val="181FA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，蝴蝶</a:t>
            </a:r>
            <a:r>
              <a:rPr lang="en-US" altLang="zh-CN" sz="4400" b="1">
                <a:solidFill>
                  <a:srgbClr val="181FA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~…</a:t>
            </a:r>
            <a:r>
              <a:rPr lang="en-US" altLang="zh-CN" sz="4800" b="1">
                <a:solidFill>
                  <a:srgbClr val="181FA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l0813-1976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 flipH="1">
            <a:off x="-1348105" y="-484505"/>
            <a:ext cx="14386560" cy="74955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8775" y="549910"/>
            <a:ext cx="1140269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latin typeface="黑体" panose="02010609060101010101" charset="-122"/>
                <a:ea typeface="黑体" panose="02010609060101010101" charset="-122"/>
              </a:rPr>
              <a:t>4.“</a:t>
            </a:r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古人诗云：</a:t>
            </a:r>
            <a:r>
              <a:rPr lang="en-US" altLang="zh-CN" sz="4400" b="1">
                <a:latin typeface="黑体" panose="02010609060101010101" charset="-122"/>
                <a:ea typeface="黑体" panose="02010609060101010101" charset="-122"/>
              </a:rPr>
              <a:t>'</a:t>
            </a:r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芭蕉不展丁香结</a:t>
            </a:r>
            <a:r>
              <a:rPr lang="en-US" altLang="zh-CN" sz="4400" b="1">
                <a:latin typeface="黑体" panose="02010609060101010101" charset="-122"/>
                <a:ea typeface="黑体" panose="02010609060101010101" charset="-122"/>
              </a:rPr>
              <a:t>''</a:t>
            </a:r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丁香空结雨中愁</a:t>
            </a:r>
            <a:r>
              <a:rPr lang="en-US" altLang="zh-CN" sz="4400" b="1">
                <a:latin typeface="黑体" panose="02010609060101010101" charset="-122"/>
                <a:ea typeface="黑体" panose="02010609060101010101" charset="-122"/>
              </a:rPr>
              <a:t>'”</a:t>
            </a:r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88645" y="1995170"/>
            <a:ext cx="78536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这里引用诗句，有什么作用？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83870" y="4858385"/>
            <a:ext cx="1086040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通过读诗句，说一说古人眼里的丁香结寓意着什么？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83870" y="2898140"/>
            <a:ext cx="1097978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181FA8"/>
                </a:solidFill>
              </a:rPr>
              <a:t>引用诗句，从另一个角度去展示丁香花的形象，丰富丁香花的内涵，为读者提供了想象的空间，为下文写丁香结的意蕴做铺垫。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l0813-1976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 flipH="1">
            <a:off x="-1348105" y="-484505"/>
            <a:ext cx="14386560" cy="74955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8775" y="426085"/>
            <a:ext cx="11390630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latin typeface="黑体" panose="02010609060101010101" charset="-122"/>
                <a:ea typeface="黑体" panose="02010609060101010101" charset="-122"/>
              </a:rPr>
              <a:t>5.“</a:t>
            </a:r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在细雨迷蒙中，着了水滴的丁香格外妩媚。花墙边两株紫色的，如同</a:t>
            </a:r>
            <a:r>
              <a:rPr lang="zh-CN" altLang="en-US" sz="4400" b="1" u="sng">
                <a:solidFill>
                  <a:srgbClr val="181FA8"/>
                </a:solidFill>
                <a:uFill>
                  <a:solidFill>
                    <a:srgbClr val="FF3300"/>
                  </a:solidFill>
                </a:uFill>
                <a:latin typeface="黑体" panose="02010609060101010101" charset="-122"/>
                <a:ea typeface="黑体" panose="02010609060101010101" charset="-122"/>
              </a:rPr>
              <a:t>印象画派的画</a:t>
            </a:r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，线条模糊了，直向窗前的莹白渗过来。让人觉得，丁香确实应该和微雨连在一起。</a:t>
            </a:r>
            <a:r>
              <a:rPr lang="en-US" altLang="zh-CN" sz="4400" b="1">
                <a:latin typeface="黑体" panose="02010609060101010101" charset="-122"/>
                <a:ea typeface="黑体" panose="02010609060101010101" charset="-122"/>
              </a:rPr>
              <a:t>”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31800" y="3458210"/>
            <a:ext cx="1165987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雨中丁香具有怎样的特点？想象一下这幅画面。作者为什么说</a:t>
            </a:r>
            <a:r>
              <a:rPr lang="en-US" altLang="zh-CN" sz="4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丁香确实该和微雨连在一起</a:t>
            </a:r>
            <a:r>
              <a:rPr lang="en-US" altLang="zh-CN" sz="4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l0813-1976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 flipH="1">
            <a:off x="-1348105" y="-484505"/>
            <a:ext cx="14386560" cy="74955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23570" y="1013460"/>
            <a:ext cx="7515225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181FA8"/>
                </a:solidFill>
              </a:rPr>
              <a:t>雨中的丁香朦胧绰（</a:t>
            </a:r>
            <a:r>
              <a:rPr lang="en-US" altLang="zh-CN" sz="4400" b="1">
                <a:solidFill>
                  <a:srgbClr val="181FA8"/>
                </a:solidFill>
              </a:rPr>
              <a:t>chuò</a:t>
            </a:r>
            <a:r>
              <a:rPr lang="zh-CN" altLang="en-US" sz="4400" b="1">
                <a:solidFill>
                  <a:srgbClr val="181FA8"/>
                </a:solidFill>
              </a:rPr>
              <a:t>）约，线条模糊，颜色交融柔和，犹如一幅色彩边缘模糊、柔和婉约的画作。着了水滴的丁香格外妩媚，十分打动人，不仅让作者赞同古人常将定向和微雨联系在一起的写法。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l0813-1976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 flipH="1">
            <a:off x="-1348105" y="-484505"/>
            <a:ext cx="14386560" cy="74955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8775" y="549910"/>
            <a:ext cx="1030160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latin typeface="黑体" panose="02010609060101010101" charset="-122"/>
                <a:ea typeface="黑体" panose="02010609060101010101" charset="-122"/>
              </a:rPr>
              <a:t>6.“</a:t>
            </a:r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只是赏过这么多年的丁香，却一直不解，何以古人发明了丁香结的说法。</a:t>
            </a:r>
            <a:r>
              <a:rPr lang="en-US" altLang="zh-CN" sz="4400" b="1">
                <a:latin typeface="黑体" panose="02010609060101010101" charset="-122"/>
                <a:ea typeface="黑体" panose="02010609060101010101" charset="-122"/>
              </a:rPr>
              <a:t>”</a:t>
            </a:r>
            <a:endParaRPr lang="zh-CN" altLang="en-US" sz="4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850" y="2343785"/>
            <a:ext cx="78536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这句话在文段中起什么作用？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40130" y="3862070"/>
            <a:ext cx="707580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181FA8"/>
                </a:solidFill>
              </a:rPr>
              <a:t>起</a:t>
            </a:r>
            <a:r>
              <a:rPr lang="zh-CN" altLang="en-US" sz="4000" b="1">
                <a:solidFill>
                  <a:srgbClr val="FF3300"/>
                </a:solidFill>
              </a:rPr>
              <a:t>承上启下</a:t>
            </a:r>
            <a:r>
              <a:rPr lang="zh-CN" altLang="en-US" sz="4000" b="1">
                <a:solidFill>
                  <a:srgbClr val="181FA8"/>
                </a:solidFill>
              </a:rPr>
              <a:t>的作用，引出下文</a:t>
            </a:r>
            <a:r>
              <a:rPr lang="en-US" altLang="zh-CN" sz="4000" b="1">
                <a:solidFill>
                  <a:srgbClr val="181FA8"/>
                </a:solidFill>
              </a:rPr>
              <a:t>“</a:t>
            </a:r>
            <a:r>
              <a:rPr lang="zh-CN" altLang="en-US" sz="4000" b="1">
                <a:solidFill>
                  <a:srgbClr val="181FA8"/>
                </a:solidFill>
              </a:rPr>
              <a:t>终于明白了丁香结的说法。</a:t>
            </a:r>
            <a:r>
              <a:rPr lang="en-US" altLang="zh-CN" sz="4000" b="1">
                <a:solidFill>
                  <a:srgbClr val="181FA8"/>
                </a:solidFill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l0813-1976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 flipH="1">
            <a:off x="-1348105" y="-484505"/>
            <a:ext cx="14386560" cy="74955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8775" y="549910"/>
            <a:ext cx="1021524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latin typeface="黑体" panose="02010609060101010101" charset="-122"/>
                <a:ea typeface="黑体" panose="02010609060101010101" charset="-122"/>
              </a:rPr>
              <a:t>7.“</a:t>
            </a:r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小小的花苞圆圆的，鼓鼓的，恰如衣襟上的盘花扣。</a:t>
            </a:r>
            <a:r>
              <a:rPr lang="en-US" altLang="zh-CN" sz="4400" b="1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57835" y="2280920"/>
            <a:ext cx="104813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这句话运用了什么修辞？写了什么？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730375" y="4217035"/>
            <a:ext cx="699579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181FA8"/>
                </a:solidFill>
                <a:sym typeface="+mn-ea"/>
              </a:rPr>
              <a:t>运用比喻，生动形象地解释了为什么称丁香花蕾为丁香结。</a:t>
            </a:r>
          </a:p>
        </p:txBody>
      </p:sp>
      <p:pic>
        <p:nvPicPr>
          <p:cNvPr id="10" name="图片 9" descr="TB2HHqjqYGYBuNjy0FoXXciBFXa_!!18236547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1730" y="-1525270"/>
            <a:ext cx="9908540" cy="9908540"/>
          </a:xfrm>
          <a:prstGeom prst="rect">
            <a:avLst/>
          </a:prstGeom>
        </p:spPr>
      </p:pic>
      <p:pic>
        <p:nvPicPr>
          <p:cNvPr id="11" name="图片 10" descr="TB2mD1Lq1uSBuNjSsziXXbq8pXa_!!18236547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1730" y="-1525270"/>
            <a:ext cx="9908540" cy="9908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l0813-1976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 flipH="1">
            <a:off x="-1348105" y="-484505"/>
            <a:ext cx="14386560" cy="7495540"/>
          </a:xfrm>
          <a:prstGeom prst="rect">
            <a:avLst/>
          </a:prstGeom>
        </p:spPr>
      </p:pic>
      <p:pic>
        <p:nvPicPr>
          <p:cNvPr id="3" name="图片 2" descr="13629018372346953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" y="-484505"/>
            <a:ext cx="8612505" cy="5754370"/>
          </a:xfrm>
          <a:prstGeom prst="rect">
            <a:avLst/>
          </a:prstGeom>
        </p:spPr>
      </p:pic>
      <p:pic>
        <p:nvPicPr>
          <p:cNvPr id="6" name="图片 5" descr="44271795_1492925408658_mthum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3100" y="-484505"/>
            <a:ext cx="10058400" cy="6705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24da8c1477283ec5f30b7189e5c1fe3e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1270" y="-3175"/>
            <a:ext cx="12197715" cy="7408545"/>
          </a:xfrm>
          <a:prstGeom prst="rect">
            <a:avLst/>
          </a:prstGeom>
        </p:spPr>
      </p:pic>
      <p:pic>
        <p:nvPicPr>
          <p:cNvPr id="5" name="图片 4" descr="11a8186a6b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0775" y="198120"/>
            <a:ext cx="9036050" cy="59956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l0813-1976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 flipH="1">
            <a:off x="-1348105" y="-484505"/>
            <a:ext cx="14386560" cy="74955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8775" y="549910"/>
            <a:ext cx="11362055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读文章想一想，作者笔下的丁香不仅美丽而且照耀着她的文思和梦想，古人笔下的丁香结却充满了愁怨，作者运用这种对比的写法想要表达什么想法？。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41705" y="3690620"/>
            <a:ext cx="1088199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181FA8"/>
                </a:solidFill>
              </a:rPr>
              <a:t>表现作者能够洞察世事，积极乐观地面对世事无常和解决不完的问题，体现她豁达从容的生活态度。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l0813-1976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 flipH="1">
            <a:off x="-1348105" y="-484505"/>
            <a:ext cx="14386560" cy="74955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04470" y="1495425"/>
            <a:ext cx="114528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你认为，文中的丁香结具有什么象征意义？</a:t>
            </a:r>
          </a:p>
        </p:txBody>
      </p:sp>
      <p:sp>
        <p:nvSpPr>
          <p:cNvPr id="220" name=" 220"/>
          <p:cNvSpPr/>
          <p:nvPr/>
        </p:nvSpPr>
        <p:spPr>
          <a:xfrm>
            <a:off x="347345" y="236220"/>
            <a:ext cx="4436110" cy="833120"/>
          </a:xfrm>
          <a:prstGeom prst="homePlate">
            <a:avLst/>
          </a:prstGeom>
          <a:solidFill>
            <a:srgbClr val="FD67F1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7345" y="330200"/>
            <a:ext cx="43160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</a:rPr>
              <a:t>由物及人  感悟人生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79095" y="3947795"/>
            <a:ext cx="1028192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2.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作者说：</a:t>
            </a:r>
            <a:r>
              <a:rPr lang="en-US" altLang="zh-CN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40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结，是解不完的；人生中的问题也是解不完的，不然，岂不是太平淡无味了吗？</a:t>
            </a:r>
            <a:r>
              <a:rPr lang="en-US" altLang="zh-CN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你如何理解这句话？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86740" y="2491105"/>
            <a:ext cx="98666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181FA8"/>
                </a:solidFill>
              </a:rPr>
              <a:t>丁香结象征生活中化解不开的烦恼、愁怨。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l0813-1976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 flipH="1">
            <a:off x="-1348105" y="-484505"/>
            <a:ext cx="14386560" cy="74955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0670" y="128905"/>
            <a:ext cx="11702415" cy="6369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F3300"/>
                </a:solidFill>
              </a:rPr>
              <a:t>理解</a:t>
            </a:r>
            <a:r>
              <a:rPr lang="zh-CN" altLang="en-US" sz="4800" b="1">
                <a:solidFill>
                  <a:srgbClr val="181FA8"/>
                </a:solidFill>
              </a:rPr>
              <a:t>：</a:t>
            </a:r>
          </a:p>
          <a:p>
            <a:r>
              <a:rPr lang="zh-CN" altLang="en-US" sz="4000" b="1">
                <a:solidFill>
                  <a:srgbClr val="181FA8"/>
                </a:solidFill>
              </a:rPr>
              <a:t>       </a:t>
            </a:r>
            <a:r>
              <a:rPr lang="zh-CN" altLang="en-US" sz="4000" b="1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altLang="zh-CN" sz="4000" b="1">
                <a:solidFill>
                  <a:schemeClr val="accent6">
                    <a:lumMod val="75000"/>
                  </a:schemeClr>
                </a:solidFill>
              </a:rPr>
              <a:t>“</a:t>
            </a:r>
            <a:r>
              <a:rPr lang="zh-CN" altLang="en-US" sz="4000" b="1">
                <a:solidFill>
                  <a:schemeClr val="accent6">
                    <a:lumMod val="75000"/>
                  </a:schemeClr>
                </a:solidFill>
              </a:rPr>
              <a:t>结</a:t>
            </a:r>
            <a:r>
              <a:rPr lang="en-US" altLang="zh-CN" sz="4000" b="1">
                <a:solidFill>
                  <a:schemeClr val="accent6">
                    <a:lumMod val="75000"/>
                  </a:schemeClr>
                </a:solidFill>
              </a:rPr>
              <a:t>”</a:t>
            </a:r>
            <a:r>
              <a:rPr lang="zh-CN" altLang="en-US" sz="4000" b="1">
                <a:solidFill>
                  <a:schemeClr val="accent6">
                    <a:lumMod val="75000"/>
                  </a:schemeClr>
                </a:solidFill>
              </a:rPr>
              <a:t>是解不完的，人生的问题也是解决不完的。生命给了你丁香的芬芳，同时也给了你幽怨的</a:t>
            </a:r>
            <a:r>
              <a:rPr lang="en-US" altLang="zh-CN" sz="4000" b="1">
                <a:solidFill>
                  <a:schemeClr val="accent6">
                    <a:lumMod val="75000"/>
                  </a:schemeClr>
                </a:solidFill>
              </a:rPr>
              <a:t>“</a:t>
            </a:r>
            <a:r>
              <a:rPr lang="zh-CN" altLang="en-US" sz="4000" b="1">
                <a:solidFill>
                  <a:schemeClr val="accent6">
                    <a:lumMod val="75000"/>
                  </a:schemeClr>
                </a:solidFill>
              </a:rPr>
              <a:t>丁香结</a:t>
            </a:r>
            <a:r>
              <a:rPr lang="en-US" altLang="zh-CN" sz="4000" b="1">
                <a:solidFill>
                  <a:schemeClr val="accent6">
                    <a:lumMod val="75000"/>
                  </a:schemeClr>
                </a:solidFill>
              </a:rPr>
              <a:t>”</a:t>
            </a:r>
            <a:r>
              <a:rPr lang="zh-CN" altLang="en-US" sz="4000" b="1">
                <a:solidFill>
                  <a:schemeClr val="accent6">
                    <a:lumMod val="75000"/>
                  </a:schemeClr>
                </a:solidFill>
              </a:rPr>
              <a:t>。</a:t>
            </a:r>
            <a:r>
              <a:rPr lang="zh-CN" altLang="en-US" sz="4000" b="1">
                <a:solidFill>
                  <a:srgbClr val="181FA8"/>
                </a:solidFill>
              </a:rPr>
              <a:t>很多棘手的问题、烦恼、忧愁充斥着生活，不能够被立刻化解，作者认为这是一种常态。如果人生没有任何困难，反而缺少起伏，太平淡无味了。</a:t>
            </a:r>
            <a:r>
              <a:rPr lang="zh-CN" altLang="en-US" sz="4000" b="1">
                <a:solidFill>
                  <a:srgbClr val="FF3300"/>
                </a:solidFill>
              </a:rPr>
              <a:t>作者发出如此超然物外的感叹，表达了她从容、豁达、积极的人生态度，对困难忧愁无惧无畏、平常心看待的优秀品格。</a:t>
            </a:r>
            <a:r>
              <a:rPr lang="zh-CN" altLang="en-US" sz="4000" b="1">
                <a:solidFill>
                  <a:schemeClr val="tx1">
                    <a:lumMod val="95000"/>
                    <a:lumOff val="5000"/>
                  </a:schemeClr>
                </a:solidFill>
              </a:rPr>
              <a:t>此处作者将丁香结和人生感悟联系在一起，使文章有了深刻的内涵。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l0813-1976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 flipH="1">
            <a:off x="-1348105" y="-484505"/>
            <a:ext cx="14386560" cy="74955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47345" y="2512060"/>
            <a:ext cx="90043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体会和学习本文的写法，选择你喜欢的一种花，写一个小片段，不少于</a:t>
            </a:r>
            <a:r>
              <a:rPr lang="en-US" altLang="zh-CN" sz="4000" b="1">
                <a:latin typeface="黑体" panose="02010609060101010101" charset="-122"/>
                <a:ea typeface="黑体" panose="02010609060101010101" charset="-122"/>
              </a:rPr>
              <a:t>300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字？</a:t>
            </a:r>
          </a:p>
        </p:txBody>
      </p:sp>
      <p:sp>
        <p:nvSpPr>
          <p:cNvPr id="220" name=" 220"/>
          <p:cNvSpPr/>
          <p:nvPr/>
        </p:nvSpPr>
        <p:spPr>
          <a:xfrm>
            <a:off x="347345" y="236220"/>
            <a:ext cx="4436110" cy="833120"/>
          </a:xfrm>
          <a:prstGeom prst="homePlate">
            <a:avLst/>
          </a:prstGeom>
          <a:solidFill>
            <a:srgbClr val="FD67F1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7345" y="330200"/>
            <a:ext cx="43370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  <a:sym typeface="+mn-ea"/>
              </a:rPr>
              <a:t>小小练笔  </a:t>
            </a:r>
            <a:r>
              <a:rPr lang="zh-CN" altLang="en-US" sz="3600"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</a:rPr>
              <a:t>学以致用  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66bdcf78adee95bbe76d700c6cb949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" y="-45085"/>
            <a:ext cx="12186285" cy="69043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l2878-419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767705" y="-2929890"/>
            <a:ext cx="26924635" cy="117506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38580" y="1441450"/>
            <a:ext cx="1091438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</a:rPr>
              <a:t>缀</a:t>
            </a:r>
            <a:r>
              <a:rPr lang="zh-CN" altLang="en-US" sz="5400" b="1"/>
              <a:t>满     </a:t>
            </a:r>
            <a:r>
              <a:rPr lang="zh-CN" altLang="en-US" sz="5400" b="1">
                <a:solidFill>
                  <a:srgbClr val="FF0000"/>
                </a:solidFill>
              </a:rPr>
              <a:t>窥      幽雅     浑浊      </a:t>
            </a:r>
            <a:r>
              <a:rPr lang="zh-CN" altLang="en-US" sz="5400" b="1">
                <a:solidFill>
                  <a:schemeClr val="tx1"/>
                </a:solidFill>
              </a:rPr>
              <a:t>笨</a:t>
            </a:r>
            <a:r>
              <a:rPr lang="zh-CN" altLang="en-US" sz="5400" b="1">
                <a:solidFill>
                  <a:srgbClr val="FF0000"/>
                </a:solidFill>
              </a:rPr>
              <a:t>拙</a:t>
            </a:r>
          </a:p>
          <a:p>
            <a:r>
              <a:rPr lang="zh-CN" altLang="en-US" sz="5400" b="1">
                <a:solidFill>
                  <a:srgbClr val="FF0000"/>
                </a:solidFill>
              </a:rPr>
              <a:t>  </a:t>
            </a:r>
          </a:p>
          <a:p>
            <a:r>
              <a:rPr lang="zh-CN" altLang="en-US" sz="5400" b="1">
                <a:solidFill>
                  <a:schemeClr val="tx1"/>
                </a:solidFill>
              </a:rPr>
              <a:t>单</a:t>
            </a:r>
            <a:r>
              <a:rPr lang="zh-CN" altLang="en-US" sz="5400" b="1">
                <a:solidFill>
                  <a:srgbClr val="FF0000"/>
                </a:solidFill>
              </a:rPr>
              <a:t>薄     遮掩    </a:t>
            </a:r>
            <a:r>
              <a:rPr lang="zh-CN" altLang="en-US" sz="5400" b="1">
                <a:solidFill>
                  <a:schemeClr val="tx1"/>
                </a:solidFill>
              </a:rPr>
              <a:t> 照</a:t>
            </a:r>
            <a:r>
              <a:rPr lang="zh-CN" altLang="en-US" sz="5400" b="1">
                <a:solidFill>
                  <a:srgbClr val="FF0000"/>
                </a:solidFill>
              </a:rPr>
              <a:t>耀     </a:t>
            </a:r>
            <a:r>
              <a:rPr lang="zh-CN" altLang="en-US" sz="5400" b="1">
                <a:solidFill>
                  <a:schemeClr val="tx1"/>
                </a:solidFill>
              </a:rPr>
              <a:t>花</a:t>
            </a:r>
            <a:r>
              <a:rPr lang="zh-CN" altLang="en-US" sz="5400" b="1">
                <a:solidFill>
                  <a:srgbClr val="FF0000"/>
                </a:solidFill>
              </a:rPr>
              <a:t>蕾     </a:t>
            </a:r>
            <a:r>
              <a:rPr lang="zh-CN" altLang="en-US" sz="5400" b="1">
                <a:solidFill>
                  <a:schemeClr val="tx1"/>
                </a:solidFill>
              </a:rPr>
              <a:t>愁</a:t>
            </a:r>
            <a:r>
              <a:rPr lang="zh-CN" altLang="en-US" sz="5400" b="1">
                <a:solidFill>
                  <a:srgbClr val="FF0000"/>
                </a:solidFill>
              </a:rPr>
              <a:t>怨</a:t>
            </a:r>
          </a:p>
          <a:p>
            <a:r>
              <a:rPr lang="zh-CN" altLang="en-US" sz="5400" b="1">
                <a:solidFill>
                  <a:srgbClr val="FF0000"/>
                </a:solidFill>
              </a:rPr>
              <a:t> </a:t>
            </a:r>
          </a:p>
          <a:p>
            <a:r>
              <a:rPr lang="zh-CN" altLang="en-US" sz="5400" b="1">
                <a:solidFill>
                  <a:srgbClr val="FF0000"/>
                </a:solidFill>
              </a:rPr>
              <a:t>朦胧      斗室     参差      断断续续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338580" y="848360"/>
            <a:ext cx="11461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0070C0"/>
                </a:solidFill>
              </a:rPr>
              <a:t>zhuì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465195" y="796290"/>
            <a:ext cx="11677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b="1">
                <a:solidFill>
                  <a:srgbClr val="0070C0"/>
                </a:solidFill>
              </a:rPr>
              <a:t>kuī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106035" y="796290"/>
            <a:ext cx="16986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b="1">
                <a:solidFill>
                  <a:srgbClr val="0070C0"/>
                </a:solidFill>
              </a:rPr>
              <a:t>yōu  yǎ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073265" y="796290"/>
            <a:ext cx="21951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b="1">
                <a:solidFill>
                  <a:srgbClr val="0070C0"/>
                </a:solidFill>
              </a:rPr>
              <a:t>hún   zhuó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489565" y="848360"/>
            <a:ext cx="17633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b="1">
                <a:solidFill>
                  <a:srgbClr val="0070C0"/>
                </a:solidFill>
              </a:rPr>
              <a:t>zhuō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107565" y="2597150"/>
            <a:ext cx="10274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b="1">
                <a:solidFill>
                  <a:srgbClr val="0070C0"/>
                </a:solidFill>
              </a:rPr>
              <a:t>bó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465195" y="2597150"/>
            <a:ext cx="20656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b="1">
                <a:solidFill>
                  <a:srgbClr val="0070C0"/>
                </a:solidFill>
              </a:rPr>
              <a:t>zhē yǎn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259830" y="2509520"/>
            <a:ext cx="10718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b="1">
                <a:solidFill>
                  <a:srgbClr val="0070C0"/>
                </a:solidFill>
              </a:rPr>
              <a:t>yào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554720" y="2509520"/>
            <a:ext cx="7137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b="1">
                <a:solidFill>
                  <a:srgbClr val="0070C0"/>
                </a:solidFill>
              </a:rPr>
              <a:t>lěi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0826750" y="2509520"/>
            <a:ext cx="13411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b="1">
                <a:solidFill>
                  <a:srgbClr val="0070C0"/>
                </a:solidFill>
              </a:rPr>
              <a:t>yuàn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68960" y="4164330"/>
            <a:ext cx="28962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0070C0"/>
                </a:solidFill>
              </a:rPr>
              <a:t>méng    lóng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708400" y="4239895"/>
            <a:ext cx="10972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0070C0"/>
                </a:solidFill>
              </a:rPr>
              <a:t>dǒu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901690" y="4239895"/>
            <a:ext cx="1628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0070C0"/>
                </a:solidFill>
              </a:rPr>
              <a:t>cēn  cī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478520" y="4066540"/>
            <a:ext cx="26612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0070C0"/>
                </a:solidFill>
              </a:rPr>
              <a:t>duàn   xù</a:t>
            </a:r>
          </a:p>
        </p:txBody>
      </p:sp>
      <p:sp>
        <p:nvSpPr>
          <p:cNvPr id="219" name=" 219"/>
          <p:cNvSpPr/>
          <p:nvPr/>
        </p:nvSpPr>
        <p:spPr>
          <a:xfrm>
            <a:off x="1472565" y="141605"/>
            <a:ext cx="2921000" cy="60579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607820" y="163830"/>
            <a:ext cx="26498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7030A0"/>
                </a:solidFill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7030A0"/>
                </a:solidFill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  <a:sym typeface="+mn-ea"/>
              </a:rPr>
              <a:t>读读  写写</a:t>
            </a:r>
            <a:r>
              <a:rPr lang="en-US" altLang="zh-CN" sz="3200" b="1">
                <a:solidFill>
                  <a:srgbClr val="7030A0"/>
                </a:solidFill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  <a:sym typeface="+mn-ea"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l2878-419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747385" y="-2944495"/>
            <a:ext cx="26924635" cy="11750675"/>
          </a:xfrm>
          <a:prstGeom prst="rect">
            <a:avLst/>
          </a:prstGeom>
        </p:spPr>
      </p:pic>
      <p:sp>
        <p:nvSpPr>
          <p:cNvPr id="219" name=" 219"/>
          <p:cNvSpPr/>
          <p:nvPr/>
        </p:nvSpPr>
        <p:spPr>
          <a:xfrm>
            <a:off x="1472565" y="141605"/>
            <a:ext cx="2921000" cy="60579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607820" y="163830"/>
            <a:ext cx="26498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7030A0"/>
                </a:solidFill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  <a:sym typeface="+mn-ea"/>
              </a:rPr>
              <a:t>多音字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42975" y="1477645"/>
            <a:ext cx="224917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3300"/>
                </a:solidFill>
              </a:rPr>
              <a:t>角</a:t>
            </a:r>
          </a:p>
        </p:txBody>
      </p:sp>
      <p:sp>
        <p:nvSpPr>
          <p:cNvPr id="20" name="左大括号 19"/>
          <p:cNvSpPr/>
          <p:nvPr/>
        </p:nvSpPr>
        <p:spPr>
          <a:xfrm>
            <a:off x="1871980" y="1078865"/>
            <a:ext cx="390525" cy="151447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2337435" y="1078865"/>
            <a:ext cx="9734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/>
              <a:t>jiǎo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337435" y="1927860"/>
            <a:ext cx="9410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/>
              <a:t>jué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192145" y="1017270"/>
            <a:ext cx="12763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角落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192145" y="1866265"/>
            <a:ext cx="12763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角色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875030" y="3649345"/>
            <a:ext cx="110236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3300"/>
                </a:solidFill>
              </a:rPr>
              <a:t>差</a:t>
            </a:r>
          </a:p>
        </p:txBody>
      </p:sp>
      <p:sp>
        <p:nvSpPr>
          <p:cNvPr id="26" name="左大括号 25"/>
          <p:cNvSpPr/>
          <p:nvPr/>
        </p:nvSpPr>
        <p:spPr>
          <a:xfrm>
            <a:off x="1804035" y="2969260"/>
            <a:ext cx="390525" cy="208661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2218690" y="2768600"/>
            <a:ext cx="9734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/>
              <a:t>chā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194560" y="3415665"/>
            <a:ext cx="9734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/>
              <a:t>chà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218690" y="4064635"/>
            <a:ext cx="9734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/>
              <a:t>chāi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218690" y="4756785"/>
            <a:ext cx="9734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/>
              <a:t>cī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192145" y="2707005"/>
            <a:ext cx="12763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差错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3192145" y="3352165"/>
            <a:ext cx="12763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差劲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3192145" y="4111625"/>
            <a:ext cx="12763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出差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3192145" y="4726305"/>
            <a:ext cx="12763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参差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4624070" y="1477645"/>
            <a:ext cx="124333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3300"/>
                </a:solidFill>
              </a:rPr>
              <a:t>斗</a:t>
            </a:r>
          </a:p>
        </p:txBody>
      </p:sp>
      <p:sp>
        <p:nvSpPr>
          <p:cNvPr id="38" name="左大括号 37"/>
          <p:cNvSpPr/>
          <p:nvPr/>
        </p:nvSpPr>
        <p:spPr>
          <a:xfrm>
            <a:off x="5426075" y="1181100"/>
            <a:ext cx="390525" cy="151447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5959475" y="1109980"/>
            <a:ext cx="9734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/>
              <a:t>dǒu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5959475" y="1927860"/>
            <a:ext cx="9734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/>
              <a:t>dòu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6932930" y="1109980"/>
            <a:ext cx="12763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斗室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7030720" y="1896745"/>
            <a:ext cx="12763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斗争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4716145" y="3551555"/>
            <a:ext cx="124333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3300"/>
                </a:solidFill>
              </a:rPr>
              <a:t>担</a:t>
            </a:r>
          </a:p>
        </p:txBody>
      </p:sp>
      <p:sp>
        <p:nvSpPr>
          <p:cNvPr id="45" name="左大括号 44"/>
          <p:cNvSpPr/>
          <p:nvPr/>
        </p:nvSpPr>
        <p:spPr>
          <a:xfrm>
            <a:off x="5568950" y="3255645"/>
            <a:ext cx="390525" cy="151447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5959475" y="3168015"/>
            <a:ext cx="9734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/>
              <a:t>dān</a:t>
            </a:r>
            <a:endParaRPr lang="zh-CN" altLang="en-US" sz="3200" b="1"/>
          </a:p>
        </p:txBody>
      </p:sp>
      <p:sp>
        <p:nvSpPr>
          <p:cNvPr id="47" name="文本框 46"/>
          <p:cNvSpPr txBox="1"/>
          <p:nvPr/>
        </p:nvSpPr>
        <p:spPr>
          <a:xfrm>
            <a:off x="5959475" y="4064635"/>
            <a:ext cx="9734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/>
              <a:t>dàn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7077075" y="3106420"/>
            <a:ext cx="12763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负担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7142480" y="3926205"/>
            <a:ext cx="12763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担子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8509000" y="2184400"/>
            <a:ext cx="124333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3300"/>
                </a:solidFill>
              </a:rPr>
              <a:t>薄</a:t>
            </a:r>
          </a:p>
        </p:txBody>
      </p:sp>
      <p:sp>
        <p:nvSpPr>
          <p:cNvPr id="51" name="左大括号 50"/>
          <p:cNvSpPr/>
          <p:nvPr/>
        </p:nvSpPr>
        <p:spPr>
          <a:xfrm>
            <a:off x="9361805" y="1078865"/>
            <a:ext cx="390525" cy="328866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9752330" y="1171575"/>
            <a:ext cx="9734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/>
              <a:t>bó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9752330" y="2214880"/>
            <a:ext cx="9734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/>
              <a:t>báo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9752330" y="3382645"/>
            <a:ext cx="9734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/>
              <a:t>bò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10568305" y="1141095"/>
            <a:ext cx="12763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单薄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10725785" y="2214880"/>
            <a:ext cx="12763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厚薄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10725785" y="3321050"/>
            <a:ext cx="12763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薄荷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animBg="1"/>
      <p:bldP spid="21" grpId="0"/>
      <p:bldP spid="22" grpId="0"/>
      <p:bldP spid="23" grpId="0"/>
      <p:bldP spid="24" grpId="0"/>
      <p:bldP spid="25" grpId="0"/>
      <p:bldP spid="26" grpId="0" animBg="1"/>
      <p:bldP spid="27" grpId="0"/>
      <p:bldP spid="28" grpId="0"/>
      <p:bldP spid="29" grpId="0"/>
      <p:bldP spid="30" grpId="0"/>
      <p:bldP spid="31" grpId="0"/>
      <p:bldP spid="32" grpId="0"/>
      <p:bldP spid="34" grpId="0"/>
      <p:bldP spid="35" grpId="0"/>
      <p:bldP spid="37" grpId="0"/>
      <p:bldP spid="38" grpId="0" animBg="1"/>
      <p:bldP spid="39" grpId="0"/>
      <p:bldP spid="41" grpId="0"/>
      <p:bldP spid="42" grpId="0"/>
      <p:bldP spid="43" grpId="0"/>
      <p:bldP spid="44" grpId="0"/>
      <p:bldP spid="45" grpId="0" animBg="1"/>
      <p:bldP spid="46" grpId="0"/>
      <p:bldP spid="47" grpId="0"/>
      <p:bldP spid="48" grpId="0"/>
      <p:bldP spid="49" grpId="0"/>
      <p:bldP spid="50" grpId="0"/>
      <p:bldP spid="51" grpId="0" animBg="1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l0813-1976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 flipH="1">
            <a:off x="-1348105" y="-484505"/>
            <a:ext cx="18604865" cy="7495540"/>
          </a:xfrm>
          <a:prstGeom prst="rect">
            <a:avLst/>
          </a:prstGeom>
        </p:spPr>
      </p:pic>
      <p:sp>
        <p:nvSpPr>
          <p:cNvPr id="220" name=" 220"/>
          <p:cNvSpPr/>
          <p:nvPr/>
        </p:nvSpPr>
        <p:spPr>
          <a:xfrm>
            <a:off x="347345" y="236220"/>
            <a:ext cx="4619625" cy="833120"/>
          </a:xfrm>
          <a:prstGeom prst="homePlate">
            <a:avLst/>
          </a:prstGeom>
          <a:solidFill>
            <a:srgbClr val="FD67F1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7345" y="330200"/>
            <a:ext cx="44456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</a:rPr>
              <a:t>初读课文   整体感知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47345" y="1490980"/>
            <a:ext cx="96996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自由朗读课文，想一想课文主要写了什么？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18795" y="3006725"/>
            <a:ext cx="992060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181FA8"/>
                </a:solidFill>
                <a:latin typeface="楷体" panose="02010609060101010101" charset="-122"/>
                <a:ea typeface="楷体" panose="02010609060101010101" charset="-122"/>
              </a:rPr>
              <a:t>文章主要写了作者看到的城外、城里和自己家中的丁香花，由古人诗词联想到丁香结并悟出丁香结的说法，最后发出了自己的感慨</a:t>
            </a:r>
            <a:r>
              <a:rPr lang="zh-CN" altLang="en-US" sz="4000" b="1" dirty="0" smtClean="0">
                <a:solidFill>
                  <a:srgbClr val="181FA8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显露</a:t>
            </a:r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出作者豁达、洒脱的人生观。</a:t>
            </a:r>
          </a:p>
          <a:p>
            <a:endParaRPr lang="zh-CN" altLang="en-US" sz="4000" b="1" dirty="0">
              <a:solidFill>
                <a:srgbClr val="181FA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"/>
          <p:cNvSpPr txBox="1">
            <a:spLocks noChangeArrowheads="1"/>
          </p:cNvSpPr>
          <p:nvPr/>
        </p:nvSpPr>
        <p:spPr bwMode="auto">
          <a:xfrm>
            <a:off x="622301" y="2916767"/>
            <a:ext cx="5363633" cy="859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800" b="1">
                <a:latin typeface="楷体" pitchFamily="49" charset="-122"/>
                <a:ea typeface="楷体" pitchFamily="49" charset="-122"/>
              </a:rPr>
              <a:t>第一部分（</a:t>
            </a:r>
            <a:r>
              <a:rPr lang="en-US" altLang="zh-CN" sz="4800" b="1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4800" b="1">
                <a:latin typeface="楷体" pitchFamily="49" charset="-122"/>
                <a:ea typeface="楷体" pitchFamily="49" charset="-122"/>
              </a:rPr>
              <a:t>～</a:t>
            </a:r>
            <a:r>
              <a:rPr lang="en-US" altLang="zh-CN" sz="4800" b="1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4800" b="1">
                <a:latin typeface="楷体" pitchFamily="49" charset="-122"/>
                <a:ea typeface="楷体" pitchFamily="49" charset="-122"/>
              </a:rPr>
              <a:t>）</a:t>
            </a:r>
          </a:p>
        </p:txBody>
      </p:sp>
      <p:sp>
        <p:nvSpPr>
          <p:cNvPr id="11267" name="文本框 2"/>
          <p:cNvSpPr txBox="1">
            <a:spLocks noChangeArrowheads="1"/>
          </p:cNvSpPr>
          <p:nvPr/>
        </p:nvSpPr>
        <p:spPr bwMode="auto">
          <a:xfrm>
            <a:off x="622301" y="4364567"/>
            <a:ext cx="5298017" cy="861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800" b="1">
                <a:latin typeface="楷体" pitchFamily="49" charset="-122"/>
                <a:ea typeface="楷体" pitchFamily="49" charset="-122"/>
              </a:rPr>
              <a:t>第二部分（</a:t>
            </a:r>
            <a:r>
              <a:rPr lang="en-US" altLang="zh-CN" sz="4800" b="1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4800" b="1">
                <a:latin typeface="楷体" pitchFamily="49" charset="-122"/>
                <a:ea typeface="楷体" pitchFamily="49" charset="-122"/>
              </a:rPr>
              <a:t>～</a:t>
            </a:r>
            <a:r>
              <a:rPr lang="en-US" altLang="zh-CN" sz="4800" b="1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4800" b="1">
                <a:latin typeface="楷体" pitchFamily="49" charset="-122"/>
                <a:ea typeface="楷体" pitchFamily="49" charset="-122"/>
              </a:rPr>
              <a:t>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920318" y="2916767"/>
            <a:ext cx="2194983" cy="863600"/>
          </a:xfrm>
          <a:prstGeom prst="rect">
            <a:avLst/>
          </a:prstGeom>
          <a:solidFill>
            <a:srgbClr val="EDE5ED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>
            <a:spAutoFit/>
          </a:bodyPr>
          <a:lstStyle/>
          <a:p>
            <a:pPr eaLnBrk="0" hangingPunct="0">
              <a:defRPr/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丁香花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920318" y="4364567"/>
            <a:ext cx="2194983" cy="861484"/>
          </a:xfrm>
          <a:prstGeom prst="rect">
            <a:avLst/>
          </a:prstGeom>
          <a:solidFill>
            <a:srgbClr val="EDE5ED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>
            <a:spAutoFit/>
          </a:bodyPr>
          <a:lstStyle/>
          <a:p>
            <a:pPr eaLnBrk="0" hangingPunct="0">
              <a:defRPr/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丁香结</a:t>
            </a:r>
          </a:p>
        </p:txBody>
      </p:sp>
      <p:grpSp>
        <p:nvGrpSpPr>
          <p:cNvPr id="11270" name="组合 5"/>
          <p:cNvGrpSpPr/>
          <p:nvPr/>
        </p:nvGrpSpPr>
        <p:grpSpPr bwMode="auto">
          <a:xfrm>
            <a:off x="8720666" y="2777067"/>
            <a:ext cx="2328333" cy="1295400"/>
            <a:chOff x="6035042" y="2290703"/>
            <a:chExt cx="1746818" cy="971155"/>
          </a:xfrm>
          <a:solidFill>
            <a:schemeClr val="bg1"/>
          </a:solidFill>
        </p:grpSpPr>
        <p:sp>
          <p:nvSpPr>
            <p:cNvPr id="7" name="云形 6"/>
            <p:cNvSpPr/>
            <p:nvPr/>
          </p:nvSpPr>
          <p:spPr>
            <a:xfrm>
              <a:off x="6035042" y="2290703"/>
              <a:ext cx="1746818" cy="971155"/>
            </a:xfrm>
            <a:prstGeom prst="cloud">
              <a:avLst/>
            </a:prstGeom>
            <a:grpFill/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76" name="文本框 7"/>
            <p:cNvSpPr txBox="1">
              <a:spLocks noChangeArrowheads="1"/>
            </p:cNvSpPr>
            <p:nvPr/>
          </p:nvSpPr>
          <p:spPr bwMode="auto">
            <a:xfrm>
              <a:off x="6337735" y="2396359"/>
              <a:ext cx="1185565" cy="646331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defRPr/>
              </a:pPr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赏花</a:t>
              </a:r>
            </a:p>
          </p:txBody>
        </p:sp>
      </p:grpSp>
      <p:grpSp>
        <p:nvGrpSpPr>
          <p:cNvPr id="11271" name="组合 8"/>
          <p:cNvGrpSpPr/>
          <p:nvPr/>
        </p:nvGrpSpPr>
        <p:grpSpPr bwMode="auto">
          <a:xfrm>
            <a:off x="8720666" y="4212167"/>
            <a:ext cx="2328333" cy="1295400"/>
            <a:chOff x="6035042" y="3367514"/>
            <a:chExt cx="1746818" cy="971155"/>
          </a:xfrm>
          <a:solidFill>
            <a:schemeClr val="bg1"/>
          </a:solidFill>
        </p:grpSpPr>
        <p:sp>
          <p:nvSpPr>
            <p:cNvPr id="10" name="云形 9"/>
            <p:cNvSpPr/>
            <p:nvPr/>
          </p:nvSpPr>
          <p:spPr>
            <a:xfrm>
              <a:off x="6035042" y="3367514"/>
              <a:ext cx="1746818" cy="971155"/>
            </a:xfrm>
            <a:prstGeom prst="cloud">
              <a:avLst/>
            </a:prstGeom>
            <a:grpFill/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74" name="文本框 10"/>
            <p:cNvSpPr txBox="1">
              <a:spLocks noChangeArrowheads="1"/>
            </p:cNvSpPr>
            <p:nvPr/>
          </p:nvSpPr>
          <p:spPr bwMode="auto">
            <a:xfrm>
              <a:off x="6337735" y="3481026"/>
              <a:ext cx="1185565" cy="646331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defRPr/>
              </a:pPr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悟花</a:t>
              </a:r>
            </a:p>
          </p:txBody>
        </p:sp>
      </p:grpSp>
      <p:sp>
        <p:nvSpPr>
          <p:cNvPr id="11272" name="文本框 11"/>
          <p:cNvSpPr txBox="1">
            <a:spLocks noChangeArrowheads="1"/>
          </p:cNvSpPr>
          <p:nvPr/>
        </p:nvSpPr>
        <p:spPr bwMode="auto">
          <a:xfrm>
            <a:off x="723900" y="1062567"/>
            <a:ext cx="10862733" cy="1007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ts val="800"/>
              </a:spcBef>
            </a:pPr>
            <a:r>
              <a:rPr lang="zh-CN" altLang="en-US" sz="4800" b="1">
                <a:latin typeface="楷体" pitchFamily="49" charset="-122"/>
                <a:ea typeface="楷体" pitchFamily="49" charset="-122"/>
              </a:rPr>
              <a:t>课文结构：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2521" y="540174"/>
            <a:ext cx="2239433" cy="133858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076566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  <p:bldP spid="4" grpId="0" animBg="1"/>
      <p:bldP spid="5" grpId="0" animBg="1"/>
      <p:bldP spid="1127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4d897e1b9dc594c90d029fe4d299c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890" y="20320"/>
            <a:ext cx="12271375" cy="717105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122920" y="5064125"/>
            <a:ext cx="20116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宗璞</a:t>
            </a:r>
          </a:p>
        </p:txBody>
      </p:sp>
    </p:spTree>
    <p:extLst>
      <p:ext uri="{BB962C8B-B14F-4D97-AF65-F5344CB8AC3E}">
        <p14:creationId xmlns:p14="http://schemas.microsoft.com/office/powerpoint/2010/main" val="4175897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1522</Words>
  <Application>Microsoft Office PowerPoint</Application>
  <PresentationFormat>宽屏</PresentationFormat>
  <Paragraphs>126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3" baseType="lpstr">
      <vt:lpstr>方正小标宋简体</vt:lpstr>
      <vt:lpstr>黑体</vt:lpstr>
      <vt:lpstr>楷体</vt:lpstr>
      <vt:lpstr>宋体</vt:lpstr>
      <vt:lpstr>微软雅黑</vt:lpstr>
      <vt:lpstr>微软雅黑 Light</vt:lpstr>
      <vt:lpstr>叶根友毛笔行书2.0版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Users</cp:lastModifiedBy>
  <cp:revision>144</cp:revision>
  <dcterms:created xsi:type="dcterms:W3CDTF">2017-08-03T09:01:00Z</dcterms:created>
  <dcterms:modified xsi:type="dcterms:W3CDTF">2021-09-07T07:02:37Z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2052-10.1.0.7668</vt:lpwstr>
  </property>
</Properties>
</file>