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9"/>
  </p:notesMasterIdLst>
  <p:sldIdLst>
    <p:sldId id="256" r:id="rId2"/>
    <p:sldId id="271" r:id="rId3"/>
    <p:sldId id="264" r:id="rId4"/>
    <p:sldId id="263" r:id="rId5"/>
    <p:sldId id="304" r:id="rId6"/>
    <p:sldId id="305" r:id="rId7"/>
    <p:sldId id="306" r:id="rId8"/>
    <p:sldId id="307" r:id="rId9"/>
    <p:sldId id="286" r:id="rId10"/>
    <p:sldId id="287" r:id="rId11"/>
    <p:sldId id="301" r:id="rId12"/>
    <p:sldId id="289" r:id="rId13"/>
    <p:sldId id="290" r:id="rId14"/>
    <p:sldId id="266" r:id="rId15"/>
    <p:sldId id="302" r:id="rId16"/>
    <p:sldId id="267" r:id="rId17"/>
    <p:sldId id="30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07241F94-5C15-4053-A8C9-968193C17B0A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>
            <a:spLocks noChangeArrowheads="1"/>
          </p:cNvSpPr>
          <p:nvPr/>
        </p:nvSpPr>
        <p:spPr bwMode="auto">
          <a:xfrm>
            <a:off x="612775" y="1054100"/>
            <a:ext cx="77279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5400" b="1" dirty="0"/>
              <a:t>圆圈、种类、长短、音乐</a:t>
            </a:r>
            <a:br>
              <a:rPr lang="zh-CN" altLang="en-US" sz="5400" b="1" dirty="0"/>
            </a:br>
            <a:r>
              <a:rPr lang="zh-CN" altLang="en-US" sz="5400" b="1" dirty="0"/>
              <a:t>树干、还要、推到、填空</a:t>
            </a:r>
          </a:p>
        </p:txBody>
      </p:sp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612775" y="3573463"/>
            <a:ext cx="77279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400" b="1"/>
              <a:t>长大、快乐、还有、空间</a:t>
            </a:r>
            <a:br>
              <a:rPr lang="zh-CN" altLang="en-US" sz="5400" b="1"/>
            </a:br>
            <a:r>
              <a:rPr lang="zh-CN" altLang="en-US" sz="5400" b="1"/>
              <a:t>栽种、猪圈、倒车、能干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355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950" y="18891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矩形 23557"/>
          <p:cNvSpPr>
            <a:spLocks noChangeArrowheads="1"/>
          </p:cNvSpPr>
          <p:nvPr/>
        </p:nvSpPr>
        <p:spPr bwMode="auto">
          <a:xfrm>
            <a:off x="107950" y="1773238"/>
            <a:ext cx="878522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en-US" altLang="zh-CN" sz="2800">
                <a:latin typeface="Calibri" panose="020F0502020204030204" pitchFamily="34" charset="0"/>
                <a:sym typeface="Calibri" panose="020F0502020204030204" pitchFamily="34" charset="0"/>
              </a:rPr>
              <a:t>      </a:t>
            </a:r>
            <a:r>
              <a:rPr lang="zh-CN" altLang="en-US" sz="3200" b="1">
                <a:sym typeface="Calibri" panose="020F0502020204030204" pitchFamily="34" charset="0"/>
              </a:rPr>
              <a:t>有一次，我在杂志上看到一个笑话。一天，一个美国朋友对小明说：“你们中国人真有趣。”小明忙问：“为什么？”美国人说：“你们的商场也是溜冰场吗？为什么处处都提醒人们‘小心地滑’？”小明晕倒！　　</a:t>
            </a: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107950" y="5373688"/>
            <a:ext cx="4140200" cy="7747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小心地</a:t>
            </a:r>
            <a:r>
              <a:rPr lang="zh-CN" altLang="en-US" sz="3600" b="1">
                <a:solidFill>
                  <a:srgbClr val="FF3300"/>
                </a:solidFill>
              </a:rPr>
              <a:t>（</a:t>
            </a:r>
            <a:r>
              <a:rPr lang="en-US" altLang="zh-CN" sz="3600" b="1">
                <a:solidFill>
                  <a:srgbClr val="FF3300"/>
                </a:solidFill>
              </a:rPr>
              <a:t>dì</a:t>
            </a:r>
            <a:r>
              <a:rPr lang="zh-CN" altLang="en-US" sz="3600" b="1">
                <a:solidFill>
                  <a:srgbClr val="FF3300"/>
                </a:solidFill>
              </a:rPr>
              <a:t>）</a:t>
            </a:r>
            <a:r>
              <a:rPr lang="zh-CN" altLang="en-US" sz="3600" b="1">
                <a:solidFill>
                  <a:schemeClr val="tx2"/>
                </a:solidFill>
              </a:rPr>
              <a:t>滑</a:t>
            </a:r>
            <a:r>
              <a:rPr lang="zh-CN" altLang="en-US" sz="4400" b="1">
                <a:solidFill>
                  <a:schemeClr val="tx2"/>
                </a:solidFill>
              </a:rPr>
              <a:t>！</a:t>
            </a:r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4716463" y="5373688"/>
            <a:ext cx="4248150" cy="7747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小心地</a:t>
            </a:r>
            <a:r>
              <a:rPr lang="zh-CN" altLang="en-US" sz="3600" b="1">
                <a:solidFill>
                  <a:srgbClr val="FF3300"/>
                </a:solidFill>
              </a:rPr>
              <a:t>（</a:t>
            </a:r>
            <a:r>
              <a:rPr lang="en-US" altLang="zh-CN" sz="3600" b="1">
                <a:solidFill>
                  <a:srgbClr val="FF3300"/>
                </a:solidFill>
              </a:rPr>
              <a:t>de</a:t>
            </a:r>
            <a:r>
              <a:rPr lang="zh-CN" altLang="en-US" sz="3600" b="1">
                <a:solidFill>
                  <a:srgbClr val="FF3300"/>
                </a:solidFill>
              </a:rPr>
              <a:t>）</a:t>
            </a:r>
            <a:r>
              <a:rPr lang="zh-CN" altLang="en-US" sz="3600" b="1">
                <a:solidFill>
                  <a:schemeClr val="tx2"/>
                </a:solidFill>
              </a:rPr>
              <a:t>滑</a:t>
            </a:r>
            <a:r>
              <a:rPr lang="zh-CN" altLang="en-US" sz="4400" b="1">
                <a:solidFill>
                  <a:schemeClr val="tx2"/>
                </a:solidFill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 bldLvl="0" animBg="1"/>
      <p:bldP spid="235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4577"/>
          <p:cNvSpPr txBox="1">
            <a:spLocks noChangeArrowheads="1"/>
          </p:cNvSpPr>
          <p:nvPr/>
        </p:nvSpPr>
        <p:spPr bwMode="auto">
          <a:xfrm>
            <a:off x="482600" y="609600"/>
            <a:ext cx="610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4578" name="文本框 24578"/>
          <p:cNvSpPr txBox="1">
            <a:spLocks noChangeArrowheads="1"/>
          </p:cNvSpPr>
          <p:nvPr/>
        </p:nvSpPr>
        <p:spPr bwMode="auto">
          <a:xfrm>
            <a:off x="179388" y="1052513"/>
            <a:ext cx="8964612" cy="469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           </a:t>
            </a:r>
            <a:r>
              <a:rPr lang="zh-CN" altLang="en-US" sz="2800" b="1" dirty="0"/>
              <a:t>李叔叔和王叔叔是邻居。一天，王叔叔向李叔叔借了16000元。王叔叔一直不还李叔叔钱。后来，李叔叔叫王叔叔写了欠条。欠条是这样写的：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/>
              <a:t>       王某向李某借人民币16000元，今日还欠款6000元。</a:t>
            </a:r>
            <a:br>
              <a:rPr lang="zh-CN" altLang="en-US" sz="2800" b="1" dirty="0"/>
            </a:br>
            <a:r>
              <a:rPr lang="zh-CN" altLang="en-US" sz="2800" b="1" dirty="0"/>
              <a:t>       双方签字，各执一份。 还款日期到了，王叔叔还没有还钱，李叔叔把王叔叔告上法院。王叔叔认为只欠款6000元，为什么要还16000元？</a:t>
            </a:r>
            <a:br>
              <a:rPr lang="zh-CN" altLang="en-US" sz="2800" b="1" dirty="0"/>
            </a:br>
            <a:r>
              <a:rPr lang="zh-CN" altLang="en-US" sz="2800" b="1" dirty="0"/>
              <a:t>       司法工作人员看完欠条后，李叔叔赢了官司，王叔叔还多付了李叔叔6000元。</a:t>
            </a:r>
            <a:endParaRPr lang="zh-CN" altLang="en-US" sz="2400" dirty="0"/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396875" y="2493963"/>
            <a:ext cx="8640763" cy="660400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    </a:t>
            </a:r>
            <a:r>
              <a:rPr lang="en-US" altLang="zh-CN" sz="3200"/>
              <a:t>  </a:t>
            </a:r>
            <a:r>
              <a:rPr lang="zh-CN" altLang="en-US" sz="3600" b="1"/>
              <a:t>王叔叔：“今日还 </a:t>
            </a:r>
            <a:r>
              <a:rPr lang="zh-CN" altLang="en-US" sz="3600" b="1">
                <a:solidFill>
                  <a:srgbClr val="FF3300"/>
                </a:solidFill>
              </a:rPr>
              <a:t>（</a:t>
            </a:r>
            <a:r>
              <a:rPr lang="en-US" altLang="zh-CN" sz="3600" b="1">
                <a:solidFill>
                  <a:srgbClr val="FF3300"/>
                </a:solidFill>
              </a:rPr>
              <a:t>hái</a:t>
            </a:r>
            <a:r>
              <a:rPr lang="zh-CN" altLang="en-US" sz="3600" b="1">
                <a:solidFill>
                  <a:srgbClr val="FF3300"/>
                </a:solidFill>
              </a:rPr>
              <a:t>）</a:t>
            </a:r>
            <a:r>
              <a:rPr lang="zh-CN" altLang="en-US" sz="3600" b="1"/>
              <a:t>欠款</a:t>
            </a:r>
            <a:r>
              <a:rPr lang="en-US" altLang="zh-CN" sz="3600" b="1"/>
              <a:t>6000</a:t>
            </a:r>
            <a:r>
              <a:rPr lang="zh-CN" altLang="en-US" sz="3600" b="1"/>
              <a:t>元”</a:t>
            </a:r>
          </a:p>
        </p:txBody>
      </p:sp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396875" y="4076700"/>
            <a:ext cx="8497888" cy="6699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李叔叔：“今日还</a:t>
            </a:r>
            <a:r>
              <a:rPr lang="zh-CN" altLang="en-US" sz="3600" b="1">
                <a:solidFill>
                  <a:srgbClr val="FF3300"/>
                </a:solidFill>
              </a:rPr>
              <a:t>（</a:t>
            </a:r>
            <a:r>
              <a:rPr lang="en-US" altLang="zh-CN" sz="3600" b="1">
                <a:solidFill>
                  <a:srgbClr val="FF3300"/>
                </a:solidFill>
              </a:rPr>
              <a:t>huán</a:t>
            </a:r>
            <a:r>
              <a:rPr lang="zh-CN" altLang="en-US" sz="3600" b="1">
                <a:solidFill>
                  <a:srgbClr val="FF3300"/>
                </a:solidFill>
              </a:rPr>
              <a:t>）</a:t>
            </a:r>
            <a:r>
              <a:rPr lang="zh-CN" altLang="en-US" sz="3600" b="1"/>
              <a:t>欠款</a:t>
            </a:r>
            <a:r>
              <a:rPr lang="en-US" altLang="zh-CN" sz="3600" b="1"/>
              <a:t>6000</a:t>
            </a:r>
            <a:r>
              <a:rPr lang="zh-CN" altLang="en-US" sz="3600" b="1"/>
              <a:t>元”</a:t>
            </a:r>
          </a:p>
        </p:txBody>
      </p:sp>
      <p:sp>
        <p:nvSpPr>
          <p:cNvPr id="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560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662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8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4113" y="128588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26629"/>
          <p:cNvSpPr>
            <a:spLocks noChangeArrowheads="1"/>
          </p:cNvSpPr>
          <p:nvPr/>
        </p:nvSpPr>
        <p:spPr bwMode="auto">
          <a:xfrm>
            <a:off x="220663" y="1989138"/>
            <a:ext cx="8856662" cy="423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在《识字4》的学习中，我知道了多音字的用法：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1.读音有区别词性和词义的作用。这种类型的多音字在文言文中叫做“破音异读”，约占到全部多音字的80%。对这类多音字，我们应该根据不同的读音加以辨析、记忆。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2.使用情况不同，读音也不同，读音有区别用法的作用。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3.语体不同，读音不同，读音有区别语体的作用，主要体现为口语和书面语等。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4.方言词汇的存在造成多音。这类多音字比较少，仅限于部分地区。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5.文言文中的一些通假字延续使用到现在而形成了多音字，普通用法和人名地名等用法不同而造成多音等。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>
            <a:spLocks noChangeArrowheads="1"/>
          </p:cNvSpPr>
          <p:nvPr/>
        </p:nvSpPr>
        <p:spPr bwMode="auto">
          <a:xfrm>
            <a:off x="250825" y="1844675"/>
            <a:ext cx="8713788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>
                <a:solidFill>
                  <a:schemeClr val="tx2"/>
                </a:solidFill>
              </a:rPr>
              <a:t>            </a:t>
            </a:r>
            <a:r>
              <a:rPr lang="zh-CN" altLang="en-US" sz="3200" b="1">
                <a:solidFill>
                  <a:schemeClr val="tx2"/>
                </a:solidFill>
              </a:rPr>
              <a:t>中国的汉字读音就像一个会魔法的小精灵，有时是这样，有时是那样，给人们的生活带来了许多乐趣，增添了许多色彩！</a:t>
            </a:r>
          </a:p>
          <a:p>
            <a:endParaRPr lang="zh-CN" altLang="en-US" sz="3200" b="1"/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867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867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矩形 28676"/>
          <p:cNvSpPr>
            <a:spLocks noGrp="1" noChangeArrowheads="1"/>
          </p:cNvSpPr>
          <p:nvPr/>
        </p:nvSpPr>
        <p:spPr bwMode="auto">
          <a:xfrm>
            <a:off x="179388" y="2636838"/>
            <a:ext cx="8686800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>
                <a:sym typeface="Calibri" panose="020F0502020204030204" pitchFamily="34" charset="0"/>
              </a:rPr>
              <a:t>倒（     ）摔（     ）净（     ）饼（     ）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>
                <a:sym typeface="Calibri" panose="020F0502020204030204" pitchFamily="34" charset="0"/>
              </a:rPr>
              <a:t>到（     ）率（     ）静（     ）拼（     ）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600" b="1"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>
                <a:sym typeface="Calibri" panose="020F0502020204030204" pitchFamily="34" charset="0"/>
              </a:rPr>
              <a:t>推（     ）短（     ）套（     ）圈（     ）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>
                <a:sym typeface="Calibri" panose="020F0502020204030204" pitchFamily="34" charset="0"/>
              </a:rPr>
              <a:t>堆（     ）逗（     ）奔（     ）卷（     ）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400" b="1"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400" b="1">
              <a:sym typeface="Calibri" panose="020F0502020204030204" pitchFamily="34" charset="0"/>
            </a:endParaRPr>
          </a:p>
        </p:txBody>
      </p:sp>
      <p:sp>
        <p:nvSpPr>
          <p:cNvPr id="2" name="矩形 28677"/>
          <p:cNvSpPr>
            <a:spLocks noGrp="1" noChangeArrowheads="1"/>
          </p:cNvSpPr>
          <p:nvPr/>
        </p:nvSpPr>
        <p:spPr bwMode="auto">
          <a:xfrm>
            <a:off x="4787900" y="981075"/>
            <a:ext cx="38147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CC0066"/>
                </a:solidFill>
                <a:sym typeface="Calibri" panose="020F0502020204030204" pitchFamily="34" charset="0"/>
              </a:rPr>
              <a:t>比一比，做一做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椭圆 29697"/>
          <p:cNvSpPr>
            <a:spLocks noChangeArrowheads="1"/>
          </p:cNvSpPr>
          <p:nvPr/>
        </p:nvSpPr>
        <p:spPr bwMode="auto">
          <a:xfrm>
            <a:off x="179388" y="836613"/>
            <a:ext cx="1584325" cy="11525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0" y="1916113"/>
            <a:ext cx="893445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</a:t>
            </a:r>
            <a:r>
              <a:rPr lang="en-US" altLang="zh-CN" sz="3200" b="1"/>
              <a:t>①</a:t>
            </a:r>
            <a:r>
              <a:rPr lang="zh-CN" altLang="en-US" sz="3200" b="1"/>
              <a:t>hái   ② huán   ③ ɡān    ④ɡàn    ⑤yuè   ⑥ lè</a:t>
            </a:r>
          </a:p>
          <a:p>
            <a:endParaRPr lang="zh-CN" altLang="en-US" sz="3200" b="1"/>
          </a:p>
          <a:p>
            <a:r>
              <a:rPr lang="zh-CN" altLang="en-US" sz="4000" b="1"/>
              <a:t>还有（ ① ）  能干（④ ） 快乐（⑥ ）</a:t>
            </a:r>
          </a:p>
          <a:p>
            <a:r>
              <a:rPr lang="zh-CN" altLang="en-US" sz="4000" b="1"/>
              <a:t> </a:t>
            </a:r>
          </a:p>
          <a:p>
            <a:r>
              <a:rPr lang="zh-CN" altLang="en-US" sz="4000" b="1"/>
              <a:t>还书（ ② ）  干净（ ③ ） 音乐（⑤） </a:t>
            </a:r>
          </a:p>
        </p:txBody>
      </p:sp>
      <p:sp>
        <p:nvSpPr>
          <p:cNvPr id="2" name="文本框 29699"/>
          <p:cNvSpPr txBox="1">
            <a:spLocks noChangeArrowheads="1"/>
          </p:cNvSpPr>
          <p:nvPr/>
        </p:nvSpPr>
        <p:spPr bwMode="auto">
          <a:xfrm>
            <a:off x="468313" y="909638"/>
            <a:ext cx="869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/>
              <a:t>选</a:t>
            </a:r>
          </a:p>
        </p:txBody>
      </p:sp>
      <p:sp>
        <p:nvSpPr>
          <p:cNvPr id="29701" name="矩形 29700"/>
          <p:cNvSpPr>
            <a:spLocks noChangeArrowheads="1"/>
          </p:cNvSpPr>
          <p:nvPr/>
        </p:nvSpPr>
        <p:spPr bwMode="auto">
          <a:xfrm>
            <a:off x="1763713" y="4365625"/>
            <a:ext cx="576262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矩形 29701"/>
          <p:cNvSpPr>
            <a:spLocks noChangeArrowheads="1"/>
          </p:cNvSpPr>
          <p:nvPr/>
        </p:nvSpPr>
        <p:spPr bwMode="auto">
          <a:xfrm>
            <a:off x="4716463" y="3141663"/>
            <a:ext cx="576262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3" name="矩形 29702"/>
          <p:cNvSpPr>
            <a:spLocks noChangeArrowheads="1"/>
          </p:cNvSpPr>
          <p:nvPr/>
        </p:nvSpPr>
        <p:spPr bwMode="auto">
          <a:xfrm>
            <a:off x="4859338" y="4365625"/>
            <a:ext cx="576262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矩形 29703"/>
          <p:cNvSpPr>
            <a:spLocks noChangeArrowheads="1"/>
          </p:cNvSpPr>
          <p:nvPr/>
        </p:nvSpPr>
        <p:spPr bwMode="auto">
          <a:xfrm>
            <a:off x="7524750" y="3141663"/>
            <a:ext cx="5762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矩形 29704"/>
          <p:cNvSpPr>
            <a:spLocks noChangeArrowheads="1"/>
          </p:cNvSpPr>
          <p:nvPr/>
        </p:nvSpPr>
        <p:spPr bwMode="auto">
          <a:xfrm>
            <a:off x="7667625" y="4437063"/>
            <a:ext cx="576263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识字4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5"/>
          <p:cNvSpPr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466725" y="2205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4000" dirty="0">
                <a:sym typeface="Calibri" panose="020F0502020204030204" pitchFamily="34" charset="0"/>
              </a:rPr>
              <a:t>什么是多音字：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　　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         </a:t>
            </a:r>
            <a:r>
              <a:rPr lang="zh-CN" altLang="en-US" sz="2800" b="1" dirty="0">
                <a:sym typeface="Calibri" panose="020F0502020204030204" pitchFamily="34" charset="0"/>
              </a:rPr>
              <a:t>多音字，就是一个字有两个或两个以上的读音，不同的读音表义不同，用法不同，词性也往往不同。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7173"/>
          <p:cNvSpPr>
            <a:spLocks noGrp="1" noChangeArrowheads="1"/>
          </p:cNvSpPr>
          <p:nvPr/>
        </p:nvSpPr>
        <p:spPr bwMode="auto">
          <a:xfrm>
            <a:off x="395288" y="1773238"/>
            <a:ext cx="8291512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这些字的特点是什么？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你能说出几个多音字？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你能用多音字组词吗？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683730" y="4027654"/>
            <a:ext cx="76325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霉    套      器      填     饼    辈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827740" y="3258213"/>
            <a:ext cx="80522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méi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tào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qì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tián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bǐng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bèi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dào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倒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茶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闭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chá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bì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quān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圈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圆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闲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yuán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xián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bān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班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短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归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duǎn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guī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0241"/>
          <p:cNvSpPr txBox="1">
            <a:spLocks noChangeArrowheads="1"/>
          </p:cNvSpPr>
          <p:nvPr/>
        </p:nvSpPr>
        <p:spPr bwMode="auto">
          <a:xfrm>
            <a:off x="2484438" y="909638"/>
            <a:ext cx="44291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3300"/>
                </a:solidFill>
              </a:rPr>
              <a:t>   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多音字读一读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396875" y="1701800"/>
            <a:ext cx="84137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400" b="1" dirty="0" smtClean="0"/>
              <a:t>倒茶、干净、空气、种子、</a:t>
            </a:r>
            <a:br>
              <a:rPr lang="zh-CN" altLang="en-US" sz="5400" b="1" dirty="0" smtClean="0"/>
            </a:br>
            <a:r>
              <a:rPr lang="zh-CN" altLang="en-US" sz="5400" b="1" dirty="0" smtClean="0"/>
              <a:t>长辈、乐器、还原、圈套</a:t>
            </a:r>
            <a:endParaRPr lang="zh-CN" altLang="en-US" sz="5400" b="1" dirty="0"/>
          </a:p>
        </p:txBody>
      </p:sp>
      <p:sp>
        <p:nvSpPr>
          <p:cNvPr id="2" name="文本框 10243"/>
          <p:cNvSpPr txBox="1">
            <a:spLocks noChangeArrowheads="1"/>
          </p:cNvSpPr>
          <p:nvPr/>
        </p:nvSpPr>
        <p:spPr bwMode="auto">
          <a:xfrm>
            <a:off x="879475" y="2641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245" name="文本框 10244"/>
          <p:cNvSpPr txBox="1">
            <a:spLocks noChangeArrowheads="1"/>
          </p:cNvSpPr>
          <p:nvPr/>
        </p:nvSpPr>
        <p:spPr bwMode="auto">
          <a:xfrm>
            <a:off x="396875" y="3860800"/>
            <a:ext cx="8423275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400" b="1" dirty="0"/>
              <a:t>摔倒、饼干、空闲、羊圈、</a:t>
            </a:r>
          </a:p>
          <a:p>
            <a:pPr>
              <a:lnSpc>
                <a:spcPct val="140000"/>
              </a:lnSpc>
            </a:pPr>
            <a:r>
              <a:rPr lang="zh-CN" altLang="en-US" sz="5400" b="1" dirty="0"/>
              <a:t>长处、乐园、种田、归还</a:t>
            </a:r>
          </a:p>
        </p:txBody>
      </p:sp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760</Words>
  <Application>Microsoft Office PowerPoint</Application>
  <PresentationFormat>全屏显示(4:3)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99</cp:revision>
  <dcterms:created xsi:type="dcterms:W3CDTF">2015-10-08T11:28:00Z</dcterms:created>
  <dcterms:modified xsi:type="dcterms:W3CDTF">2018-03-12T10:16:01Z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