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61" r:id="rId3"/>
    <p:sldId id="257" r:id="rId4"/>
    <p:sldId id="258" r:id="rId5"/>
    <p:sldId id="259" r:id="rId6"/>
    <p:sldId id="262" r:id="rId7"/>
    <p:sldId id="263" r:id="rId8"/>
    <p:sldId id="268" r:id="rId9"/>
    <p:sldId id="269" r:id="rId10"/>
    <p:sldId id="270" r:id="rId11"/>
    <p:sldId id="264" r:id="rId12"/>
    <p:sldId id="271" r:id="rId13"/>
    <p:sldId id="272" r:id="rId14"/>
    <p:sldId id="273" r:id="rId15"/>
    <p:sldId id="265" r:id="rId16"/>
    <p:sldId id="278" r:id="rId17"/>
    <p:sldId id="279" r:id="rId18"/>
    <p:sldId id="275" r:id="rId19"/>
    <p:sldId id="276" r:id="rId20"/>
    <p:sldId id="277" r:id="rId21"/>
  </p:sldIdLst>
  <p:sldSz cx="9144000" cy="5143500" type="screen16x9"/>
  <p:notesSz cx="6858000" cy="9144000"/>
  <p:custDataLst>
    <p:tags r:id="rId2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1" d="100"/>
          <a:sy n="91" d="100"/>
        </p:scale>
        <p:origin x="84" y="186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gs" Target="tags/tag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5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6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6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6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7.png"/><Relationship Id="rId1" Type="http://schemas.openxmlformats.org/officeDocument/2006/relationships/image" Target="../media/image16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img.mp.itc.cn/upload/20170707/7c1c7d5283544946b685cca1cd7d657d_th.jp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25850" y="1131590"/>
            <a:ext cx="861774" cy="360040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4400" b="1" smtClean="0">
                <a:solidFill>
                  <a:srgbClr val="00B050"/>
                </a:solidFill>
                <a:latin typeface="华文新魏" pitchFamily="2" charset="-122"/>
                <a:ea typeface="华文新魏" pitchFamily="2" charset="-122"/>
              </a:rPr>
              <a:t>游园</a:t>
            </a:r>
            <a:r>
              <a:rPr lang="en-US" altLang="zh-CN" sz="4400" b="1" smtClean="0">
                <a:solidFill>
                  <a:srgbClr val="00B050"/>
                </a:solidFill>
                <a:latin typeface="华文新魏" pitchFamily="2" charset="-122"/>
                <a:ea typeface="华文新魏" pitchFamily="2" charset="-122"/>
              </a:rPr>
              <a:t>·</a:t>
            </a:r>
            <a:r>
              <a:rPr lang="zh-CN" altLang="en-US" sz="4400" b="1" smtClean="0">
                <a:solidFill>
                  <a:srgbClr val="00B050"/>
                </a:solidFill>
                <a:latin typeface="华文新魏" pitchFamily="2" charset="-122"/>
                <a:ea typeface="华文新魏" pitchFamily="2" charset="-122"/>
              </a:rPr>
              <a:t>皂罗袍</a:t>
            </a:r>
            <a:endParaRPr lang="zh-CN" altLang="en-US" sz="3600" b="1">
              <a:solidFill>
                <a:srgbClr val="00B050"/>
              </a:solidFill>
              <a:latin typeface="华文新魏" pitchFamily="2" charset="-122"/>
              <a:ea typeface="华文新魏" pitchFamily="2" charset="-122"/>
            </a:endParaRP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0"/>
            <a:ext cx="3250704" cy="857250"/>
          </a:xfrm>
        </p:spPr>
        <p:txBody>
          <a:bodyPr>
            <a:normAutofit/>
          </a:bodyPr>
          <a:lstStyle/>
          <a:p>
            <a:r>
              <a:rPr lang="zh-CN" altLang="en-US" sz="4000" b="1">
                <a:solidFill>
                  <a:srgbClr val="0070C0"/>
                </a:solidFill>
              </a:rPr>
              <a:t>文本解析</a:t>
            </a:r>
            <a:endParaRPr lang="zh-CN" altLang="en-US" sz="4000" b="1">
              <a:solidFill>
                <a:srgbClr val="0070C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779912" y="1131590"/>
            <a:ext cx="5122912" cy="3394472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zh-CN" altLang="en-US" smtClean="0">
                <a:solidFill>
                  <a:srgbClr val="171A1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>
                <a:solidFill>
                  <a:srgbClr val="171A1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原来姹紫嫣红开遍，似这般都付与断井颓垣。良辰美景奈何天，赏心乐事谁家院！”</a:t>
            </a:r>
            <a:br>
              <a:rPr lang="zh-CN" altLang="en-US"/>
            </a:br>
            <a:endParaRPr lang="en-US" altLang="zh-CN" smtClean="0"/>
          </a:p>
          <a:p>
            <a:pPr marL="0" indent="0">
              <a:buNone/>
            </a:pPr>
            <a:r>
              <a:rPr lang="zh-CN" altLang="en-US" smtClean="0">
                <a:solidFill>
                  <a:srgbClr val="171A1D"/>
                </a:solidFill>
                <a:latin typeface="微软雅黑" panose="020B0503020204020204" charset="-122"/>
              </a:rPr>
              <a:t>姹紫嫣红</a:t>
            </a:r>
            <a:r>
              <a:rPr lang="zh-CN" altLang="en-US">
                <a:solidFill>
                  <a:srgbClr val="171A1D"/>
                </a:solidFill>
                <a:latin typeface="微软雅黑" panose="020B0503020204020204" charset="-122"/>
              </a:rPr>
              <a:t>的美好景色都给了断井颓垣观赏，由物及人，一种自怜的情绪油然升起。这句活出于谢灵运语</a:t>
            </a:r>
            <a:r>
              <a:rPr lang="zh-CN" altLang="en-US" b="1">
                <a:solidFill>
                  <a:srgbClr val="FF0000"/>
                </a:solidFill>
                <a:latin typeface="微软雅黑" panose="020B0503020204020204" charset="-122"/>
              </a:rPr>
              <a:t>“天下良辰、美景、赏心、乐事，四者难并”，</a:t>
            </a:r>
            <a:r>
              <a:rPr lang="zh-CN" altLang="en-US">
                <a:solidFill>
                  <a:srgbClr val="171A1D"/>
                </a:solidFill>
                <a:latin typeface="微软雅黑" panose="020B0503020204020204" charset="-122"/>
              </a:rPr>
              <a:t>突出了良辰美景与赏心乐事之间的矛盾，指出杜丽娘黯然的心情与艳丽春光间的不谐，春天的生机强化了她黯然伤感的情怀。</a:t>
            </a:r>
            <a:endParaRPr lang="zh-CN" altLang="en-US"/>
          </a:p>
        </p:txBody>
      </p:sp>
      <p:pic>
        <p:nvPicPr>
          <p:cNvPr id="10242" name="Picture 2" descr="http://www.51wendang.com/pic/abe68630501f1089d27635ca81991f660bdd69ea/1-810-jpg_6-1080-0-0-1080.jp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23528" y="915566"/>
            <a:ext cx="3240360" cy="3857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http://s9.rr.itc.cn/r/wapChange/20169_28_9/a0cwtu6343496517855.jp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4894"/>
          <a:stretch>
            <a:fillRect/>
          </a:stretch>
        </p:blipFill>
        <p:spPr bwMode="auto">
          <a:xfrm>
            <a:off x="-2945" y="843558"/>
            <a:ext cx="3998881" cy="41916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0"/>
            <a:ext cx="3250704" cy="857250"/>
          </a:xfrm>
        </p:spPr>
        <p:txBody>
          <a:bodyPr>
            <a:normAutofit/>
          </a:bodyPr>
          <a:lstStyle/>
          <a:p>
            <a:r>
              <a:rPr lang="zh-CN" altLang="en-US" sz="4000" b="1">
                <a:solidFill>
                  <a:srgbClr val="0070C0"/>
                </a:solidFill>
              </a:rPr>
              <a:t>文本解析</a:t>
            </a:r>
            <a:endParaRPr lang="zh-CN" altLang="en-US" sz="4000" b="1">
              <a:solidFill>
                <a:srgbClr val="0070C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51920" y="627534"/>
            <a:ext cx="5122912" cy="4392488"/>
          </a:xfrm>
        </p:spPr>
        <p:txBody>
          <a:bodyPr>
            <a:noAutofit/>
          </a:bodyPr>
          <a:lstStyle/>
          <a:p>
            <a:pPr marL="0" indent="0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2400" smtClean="0">
                <a:solidFill>
                  <a:srgbClr val="171A1D"/>
                </a:solidFill>
                <a:latin typeface="微软雅黑" panose="020B0503020204020204" charset="-122"/>
              </a:rPr>
              <a:t>文本</a:t>
            </a:r>
            <a:r>
              <a:rPr lang="zh-CN" altLang="en-US" sz="2400">
                <a:solidFill>
                  <a:srgbClr val="171A1D"/>
                </a:solidFill>
                <a:latin typeface="微软雅黑" panose="020B0503020204020204" charset="-122"/>
              </a:rPr>
              <a:t>解析现实的苦闷，青春的觉醒使得杜丽娘对外部世界充满了无限向往，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“朝飞暮卷，云霞翠轩；雨丝风片烟波画船</a:t>
            </a:r>
            <a:r>
              <a:rPr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传屏人成看的这韶光贱！”</a:t>
            </a:r>
            <a:r>
              <a:rPr lang="zh-CN" altLang="en-US" sz="2400">
                <a:solidFill>
                  <a:srgbClr val="171A1D"/>
                </a:solidFill>
                <a:latin typeface="微软雅黑" panose="020B0503020204020204" charset="-122"/>
              </a:rPr>
              <a:t>“锦屏人”指幽禁在深闺中的女子，即杜丽娘自指，杜丽娘在想象中把眼光从自己家的深宅大院转向了外面的世界，那世界是自由自在的，人们在涂金错采的游船中赏春游玩，直到把三春看尽。</a:t>
            </a:r>
            <a:endParaRPr lang="zh-CN" altLang="en-US" sz="240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4199" y="0"/>
            <a:ext cx="2304256" cy="857250"/>
          </a:xfrm>
        </p:spPr>
        <p:txBody>
          <a:bodyPr>
            <a:normAutofit fontScale="90000"/>
          </a:bodyPr>
          <a:lstStyle/>
          <a:p>
            <a:r>
              <a:rPr lang="zh-CN" altLang="en-US" b="1" smtClean="0">
                <a:solidFill>
                  <a:srgbClr val="0070C0"/>
                </a:solidFill>
              </a:rPr>
              <a:t>文本小结</a:t>
            </a:r>
            <a:endParaRPr lang="zh-CN" altLang="en-US" b="1">
              <a:solidFill>
                <a:srgbClr val="0070C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0" y="843558"/>
            <a:ext cx="4752528" cy="3816424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altLang="zh-CN" sz="2800">
                <a:latin typeface="华文仿宋" pitchFamily="2" charset="-122"/>
                <a:ea typeface="华文仿宋" pitchFamily="2" charset="-122"/>
              </a:rPr>
              <a:t>【</a:t>
            </a:r>
            <a:r>
              <a:rPr lang="zh-CN" altLang="en-US" sz="2800">
                <a:latin typeface="华文仿宋" pitchFamily="2" charset="-122"/>
                <a:ea typeface="华文仿宋" pitchFamily="2" charset="-122"/>
              </a:rPr>
              <a:t>皂罗袍</a:t>
            </a:r>
            <a:r>
              <a:rPr lang="en-US" altLang="zh-CN" sz="2800" smtClean="0">
                <a:latin typeface="华文仿宋" pitchFamily="2" charset="-122"/>
                <a:ea typeface="华文仿宋" pitchFamily="2" charset="-122"/>
              </a:rPr>
              <a:t>】</a:t>
            </a:r>
            <a:endParaRPr lang="en-US" altLang="zh-CN" sz="2800" smtClean="0">
              <a:latin typeface="华文仿宋" pitchFamily="2" charset="-122"/>
              <a:ea typeface="华文仿宋" pitchFamily="2" charset="-122"/>
            </a:endParaRPr>
          </a:p>
          <a:p>
            <a:pPr marL="0" indent="0">
              <a:buNone/>
            </a:pPr>
            <a:r>
              <a:rPr lang="zh-CN" altLang="en-US" sz="3000" smtClean="0">
                <a:latin typeface="华文新魏" pitchFamily="2" charset="-122"/>
                <a:ea typeface="华文新魏" pitchFamily="2" charset="-122"/>
              </a:rPr>
              <a:t>既是</a:t>
            </a:r>
            <a:r>
              <a:rPr lang="zh-CN" altLang="en-US" sz="3000">
                <a:latin typeface="华文新魏" pitchFamily="2" charset="-122"/>
                <a:ea typeface="华文新魏" pitchFamily="2" charset="-122"/>
              </a:rPr>
              <a:t>景语，也是情语。人物的感情和景色交织在一起，映衬了杜丽娘的对景自怜的伤感，其内心深处</a:t>
            </a:r>
            <a:r>
              <a:rPr lang="zh-CN" altLang="en-US" sz="30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顾影自怜的哀愁在美好春光的感召下喷薄而出</a:t>
            </a:r>
            <a:r>
              <a:rPr lang="zh-CN" altLang="en-US" sz="3000">
                <a:latin typeface="华文新魏" pitchFamily="2" charset="-122"/>
                <a:ea typeface="华文新魏" pitchFamily="2" charset="-122"/>
              </a:rPr>
              <a:t>。</a:t>
            </a:r>
            <a:endParaRPr lang="zh-CN" altLang="en-US" sz="3000">
              <a:latin typeface="华文新魏" pitchFamily="2" charset="-122"/>
              <a:ea typeface="华文新魏" pitchFamily="2" charset="-122"/>
            </a:endParaRPr>
          </a:p>
        </p:txBody>
      </p:sp>
      <p:pic>
        <p:nvPicPr>
          <p:cNvPr id="12290" name="Picture 2" descr="http://www.jingyingpiao.com/upfile/isClass/pic/20141009102512-8600620878860354.jp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55575" y="1131590"/>
            <a:ext cx="4200525" cy="3228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4199" y="0"/>
            <a:ext cx="2304256" cy="857250"/>
          </a:xfrm>
        </p:spPr>
        <p:txBody>
          <a:bodyPr>
            <a:normAutofit fontScale="90000"/>
          </a:bodyPr>
          <a:lstStyle/>
          <a:p>
            <a:r>
              <a:rPr lang="zh-CN" altLang="en-US" b="1" smtClean="0">
                <a:solidFill>
                  <a:srgbClr val="0070C0"/>
                </a:solidFill>
              </a:rPr>
              <a:t>文本小结</a:t>
            </a:r>
            <a:endParaRPr lang="zh-CN" altLang="en-US" b="1">
              <a:solidFill>
                <a:srgbClr val="0070C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391472" y="555526"/>
            <a:ext cx="4752528" cy="4104456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altLang="zh-CN" sz="2800">
                <a:latin typeface="华文仿宋" pitchFamily="2" charset="-122"/>
                <a:ea typeface="华文仿宋" pitchFamily="2" charset="-122"/>
              </a:rPr>
              <a:t>【</a:t>
            </a:r>
            <a:r>
              <a:rPr lang="zh-CN" altLang="en-US" sz="2800">
                <a:latin typeface="华文仿宋" pitchFamily="2" charset="-122"/>
                <a:ea typeface="华文仿宋" pitchFamily="2" charset="-122"/>
              </a:rPr>
              <a:t>皂罗袍</a:t>
            </a:r>
            <a:r>
              <a:rPr lang="en-US" altLang="zh-CN" sz="2800" smtClean="0">
                <a:latin typeface="华文仿宋" pitchFamily="2" charset="-122"/>
                <a:ea typeface="华文仿宋" pitchFamily="2" charset="-122"/>
              </a:rPr>
              <a:t>】</a:t>
            </a:r>
            <a:endParaRPr lang="en-US" altLang="zh-CN" sz="2800" smtClean="0">
              <a:latin typeface="华文仿宋" pitchFamily="2" charset="-122"/>
              <a:ea typeface="华文仿宋" pitchFamily="2" charset="-122"/>
            </a:endParaRPr>
          </a:p>
          <a:p>
            <a:pPr marL="0" indent="0">
              <a:buNone/>
            </a:pPr>
            <a:r>
              <a:rPr lang="zh-CN" altLang="en-US" sz="3000">
                <a:latin typeface="华文行楷" pitchFamily="2" charset="-122"/>
                <a:ea typeface="华文行楷" pitchFamily="2" charset="-122"/>
              </a:rPr>
              <a:t>此曲描写贵族小姐杜丽娘游览自己家的后花园，发现万紫千红与破井断墙相伴，无人欣赏，良辰美景空自流逝，感到惊异和惋惜，</a:t>
            </a:r>
            <a:r>
              <a:rPr lang="zh-CN" altLang="en-US" sz="3000" b="1">
                <a:solidFill>
                  <a:srgbClr val="0070C0"/>
                </a:solidFill>
                <a:latin typeface="华文行楷" pitchFamily="2" charset="-122"/>
                <a:ea typeface="华文行楷" pitchFamily="2" charset="-122"/>
              </a:rPr>
              <a:t>抒发了对美好青春被禁锢、被扼杀的叹息。</a:t>
            </a:r>
            <a:endParaRPr lang="zh-CN" altLang="en-US" sz="3000" b="1">
              <a:solidFill>
                <a:srgbClr val="0070C0"/>
              </a:solidFill>
              <a:latin typeface="华文行楷" pitchFamily="2" charset="-122"/>
              <a:ea typeface="华文行楷" pitchFamily="2" charset="-122"/>
            </a:endParaRPr>
          </a:p>
        </p:txBody>
      </p:sp>
      <p:pic>
        <p:nvPicPr>
          <p:cNvPr id="13314" name="Picture 2" descr="http://pic2.cxtuku.com/00/14/67/b587843aeda0.jp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529"/>
          <a:stretch>
            <a:fillRect/>
          </a:stretch>
        </p:blipFill>
        <p:spPr bwMode="auto">
          <a:xfrm>
            <a:off x="446909" y="1059582"/>
            <a:ext cx="3528392" cy="36724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6512" y="-17302"/>
            <a:ext cx="9180512" cy="5160802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501516" y="1419622"/>
            <a:ext cx="4104456" cy="857250"/>
          </a:xfrm>
        </p:spPr>
        <p:txBody>
          <a:bodyPr>
            <a:noAutofit/>
          </a:bodyPr>
          <a:lstStyle/>
          <a:p>
            <a:r>
              <a:rPr lang="zh-CN" altLang="en-US" sz="7200" b="1" smtClean="0">
                <a:solidFill>
                  <a:srgbClr val="0070C0"/>
                </a:solidFill>
                <a:latin typeface="华文行楷" pitchFamily="2" charset="-122"/>
                <a:ea typeface="华文行楷" pitchFamily="2" charset="-122"/>
              </a:rPr>
              <a:t>文本探究</a:t>
            </a:r>
            <a:endParaRPr lang="zh-CN" altLang="en-US" sz="7200" b="1">
              <a:solidFill>
                <a:srgbClr val="0070C0"/>
              </a:solidFill>
              <a:latin typeface="华文行楷" pitchFamily="2" charset="-122"/>
              <a:ea typeface="华文行楷" pitchFamily="2" charset="-122"/>
            </a:endParaRPr>
          </a:p>
        </p:txBody>
      </p:sp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23528" y="1203598"/>
            <a:ext cx="3816424" cy="2232248"/>
          </a:xfrm>
        </p:spPr>
        <p:txBody>
          <a:bodyPr>
            <a:noAutofit/>
          </a:bodyPr>
          <a:lstStyle/>
          <a:p>
            <a:pPr algn="l"/>
            <a:r>
              <a:rPr lang="zh-CN" altLang="en-US" sz="3200">
                <a:latin typeface="华文行楷" pitchFamily="2" charset="-122"/>
                <a:ea typeface="华文行楷" pitchFamily="2" charset="-122"/>
              </a:rPr>
              <a:t>“皂罗袍”这段曲词历来广被吟咏，你认为美在何处</a:t>
            </a:r>
            <a:r>
              <a:rPr lang="en-US" altLang="zh-CN" sz="3200">
                <a:latin typeface="华文行楷" pitchFamily="2" charset="-122"/>
                <a:ea typeface="华文行楷" pitchFamily="2" charset="-122"/>
              </a:rPr>
              <a:t>?</a:t>
            </a:r>
            <a:endParaRPr lang="zh-CN" altLang="en-US" sz="3200">
              <a:latin typeface="华文行楷" pitchFamily="2" charset="-122"/>
              <a:ea typeface="华文行楷" pitchFamily="2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283968" y="1419623"/>
            <a:ext cx="4402832" cy="3175000"/>
          </a:xfrm>
        </p:spPr>
        <p:txBody>
          <a:bodyPr>
            <a:normAutofit/>
          </a:bodyPr>
          <a:lstStyle/>
          <a:p>
            <a:r>
              <a:rPr lang="zh-CN" altLang="en-US" b="1">
                <a:solidFill>
                  <a:srgbClr val="0070C0"/>
                </a:solidFill>
                <a:latin typeface="隶书" pitchFamily="49" charset="-122"/>
                <a:ea typeface="隶书" pitchFamily="49" charset="-122"/>
              </a:rPr>
              <a:t>音韵美</a:t>
            </a:r>
            <a:endParaRPr lang="en-US" altLang="zh-CN" b="1" smtClean="0">
              <a:solidFill>
                <a:srgbClr val="0070C0"/>
              </a:solidFill>
              <a:latin typeface="隶书" pitchFamily="49" charset="-122"/>
              <a:ea typeface="隶书" pitchFamily="49" charset="-122"/>
            </a:endParaRPr>
          </a:p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zh-CN" altLang="en-US" b="1" smtClean="0">
                <a:solidFill>
                  <a:srgbClr val="FF0000"/>
                </a:solidFill>
                <a:latin typeface="华文仿宋" pitchFamily="2" charset="-122"/>
                <a:ea typeface="华文仿宋" pitchFamily="2" charset="-122"/>
              </a:rPr>
              <a:t>一</a:t>
            </a:r>
            <a:r>
              <a:rPr lang="zh-CN" altLang="en-US" b="1">
                <a:solidFill>
                  <a:srgbClr val="FF0000"/>
                </a:solidFill>
                <a:latin typeface="华文仿宋" pitchFamily="2" charset="-122"/>
                <a:ea typeface="华文仿宋" pitchFamily="2" charset="-122"/>
              </a:rPr>
              <a:t>韵到底</a:t>
            </a:r>
            <a:r>
              <a:rPr lang="zh-CN" altLang="en-US">
                <a:latin typeface="华文仿宋" pitchFamily="2" charset="-122"/>
                <a:ea typeface="华文仿宋" pitchFamily="2" charset="-122"/>
              </a:rPr>
              <a:t>，宛如一泓清泉流动，鸣响着冷冷的韵凋，给人以明快的美的享受</a:t>
            </a:r>
            <a:r>
              <a:rPr lang="zh-CN" altLang="en-US" smtClean="0">
                <a:latin typeface="华文仿宋" pitchFamily="2" charset="-122"/>
                <a:ea typeface="华文仿宋" pitchFamily="2" charset="-122"/>
              </a:rPr>
              <a:t>。</a:t>
            </a:r>
            <a:endParaRPr lang="en-US" altLang="zh-CN" smtClean="0">
              <a:latin typeface="华文仿宋" pitchFamily="2" charset="-122"/>
              <a:ea typeface="华文仿宋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835696" y="267494"/>
            <a:ext cx="5626968" cy="857250"/>
          </a:xfrm>
        </p:spPr>
        <p:txBody>
          <a:bodyPr>
            <a:noAutofit/>
          </a:bodyPr>
          <a:lstStyle/>
          <a:p>
            <a:pPr algn="l"/>
            <a:r>
              <a:rPr lang="zh-CN" altLang="en-US" sz="3200">
                <a:latin typeface="华文行楷" pitchFamily="2" charset="-122"/>
                <a:ea typeface="华文行楷" pitchFamily="2" charset="-122"/>
              </a:rPr>
              <a:t>“皂罗袍”这段曲词历来广被吟咏，你认为美在何处</a:t>
            </a:r>
            <a:r>
              <a:rPr lang="en-US" altLang="zh-CN" sz="3200">
                <a:latin typeface="华文行楷" pitchFamily="2" charset="-122"/>
                <a:ea typeface="华文行楷" pitchFamily="2" charset="-122"/>
              </a:rPr>
              <a:t>?</a:t>
            </a:r>
            <a:endParaRPr lang="zh-CN" altLang="en-US" sz="3200">
              <a:latin typeface="华文行楷" pitchFamily="2" charset="-122"/>
              <a:ea typeface="华文行楷" pitchFamily="2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5536" y="1347615"/>
            <a:ext cx="8496944" cy="3795886"/>
          </a:xfrm>
        </p:spPr>
        <p:txBody>
          <a:bodyPr>
            <a:normAutofit fontScale="85000" lnSpcReduction="20000"/>
          </a:bodyPr>
          <a:lstStyle/>
          <a:p>
            <a:pPr marL="0" indent="0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b="1" smtClean="0">
                <a:solidFill>
                  <a:srgbClr val="FF0000"/>
                </a:solidFill>
                <a:latin typeface="华文仿宋" pitchFamily="2" charset="-122"/>
                <a:ea typeface="华文仿宋" pitchFamily="2" charset="-122"/>
              </a:rPr>
              <a:t>对偶</a:t>
            </a:r>
            <a:r>
              <a:rPr lang="zh-CN" altLang="en-US" b="1">
                <a:solidFill>
                  <a:srgbClr val="FF0000"/>
                </a:solidFill>
                <a:latin typeface="华文仿宋" pitchFamily="2" charset="-122"/>
                <a:ea typeface="华文仿宋" pitchFamily="2" charset="-122"/>
              </a:rPr>
              <a:t>、对比、用典手法的运用。</a:t>
            </a:r>
            <a:r>
              <a:rPr lang="zh-CN" altLang="en-US" sz="3000">
                <a:latin typeface="华文仿宋" pitchFamily="2" charset="-122"/>
                <a:ea typeface="华文仿宋" pitchFamily="2" charset="-122"/>
              </a:rPr>
              <a:t>对偶、对比，如“姹紫嫣红”对“断井颓垣”；“良辰美景”对“赏心乐事”。这一组组对比，既有力地渲染了情和景的矛盾，突出主人公的复杂微妙心理；用典，“赏心乐事”化用晋宋时期谢灵运：“天下良辰、美景、赏心、乐事，四者难并”，“朝飞暮卷”化用唐代王勃</a:t>
            </a:r>
            <a:r>
              <a:rPr lang="en-US" altLang="zh-CN" sz="3000">
                <a:latin typeface="华文仿宋" pitchFamily="2" charset="-122"/>
                <a:ea typeface="华文仿宋" pitchFamily="2" charset="-122"/>
              </a:rPr>
              <a:t>《</a:t>
            </a:r>
            <a:r>
              <a:rPr lang="zh-CN" altLang="en-US" sz="3000">
                <a:latin typeface="华文仿宋" pitchFamily="2" charset="-122"/>
                <a:ea typeface="华文仿宋" pitchFamily="2" charset="-122"/>
              </a:rPr>
              <a:t>滕王阁诗</a:t>
            </a:r>
            <a:r>
              <a:rPr lang="en-US" altLang="zh-CN" sz="3000">
                <a:latin typeface="华文仿宋" pitchFamily="2" charset="-122"/>
                <a:ea typeface="华文仿宋" pitchFamily="2" charset="-122"/>
              </a:rPr>
              <a:t>》</a:t>
            </a:r>
            <a:r>
              <a:rPr lang="zh-CN" altLang="en-US" sz="3000">
                <a:latin typeface="华文仿宋" pitchFamily="2" charset="-122"/>
                <a:ea typeface="华文仿宋" pitchFamily="2" charset="-122"/>
              </a:rPr>
              <a:t>中“画栋朝飞南浦云，朱帘暮卷西山雨”句，指出</a:t>
            </a:r>
            <a:r>
              <a:rPr lang="zh-CN" altLang="en-US" sz="3000" smtClean="0">
                <a:latin typeface="华文仿宋" pitchFamily="2" charset="-122"/>
                <a:ea typeface="华文仿宋" pitchFamily="2" charset="-122"/>
              </a:rPr>
              <a:t>杜丽娘黯然</a:t>
            </a:r>
            <a:r>
              <a:rPr lang="zh-CN" altLang="en-US" sz="3000">
                <a:latin typeface="华文仿宋" pitchFamily="2" charset="-122"/>
                <a:ea typeface="华文仿宋" pitchFamily="2" charset="-122"/>
              </a:rPr>
              <a:t>的心情与艳丽春光间的不谐。而且这些手法的运用使句式整齐华美，语言绮丽典雅，富于音乐美。</a:t>
            </a:r>
            <a:endParaRPr lang="zh-CN" altLang="en-US" sz="3000">
              <a:latin typeface="华文仿宋" pitchFamily="2" charset="-122"/>
              <a:ea typeface="华文仿宋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835696" y="483518"/>
            <a:ext cx="5184576" cy="857250"/>
          </a:xfrm>
        </p:spPr>
        <p:txBody>
          <a:bodyPr>
            <a:noAutofit/>
          </a:bodyPr>
          <a:lstStyle/>
          <a:p>
            <a:pPr algn="l"/>
            <a:r>
              <a:rPr lang="zh-CN" altLang="en-US" sz="3200">
                <a:latin typeface="华文行楷" pitchFamily="2" charset="-122"/>
                <a:ea typeface="华文行楷" pitchFamily="2" charset="-122"/>
              </a:rPr>
              <a:t>“皂罗袍”这段曲词历来广被吟咏，你认为美在何处</a:t>
            </a:r>
            <a:r>
              <a:rPr lang="en-US" altLang="zh-CN" sz="3200">
                <a:latin typeface="华文行楷" pitchFamily="2" charset="-122"/>
                <a:ea typeface="华文行楷" pitchFamily="2" charset="-122"/>
              </a:rPr>
              <a:t>?</a:t>
            </a:r>
            <a:endParaRPr lang="zh-CN" altLang="en-US" sz="3200">
              <a:latin typeface="华文行楷" pitchFamily="2" charset="-122"/>
              <a:ea typeface="华文行楷" pitchFamily="2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563638"/>
            <a:ext cx="8229600" cy="3394472"/>
          </a:xfrm>
        </p:spPr>
        <p:txBody>
          <a:bodyPr>
            <a:normAutofit fontScale="85000" lnSpcReduction="10000"/>
          </a:bodyPr>
          <a:lstStyle/>
          <a:p>
            <a:r>
              <a:rPr lang="zh-CN" altLang="en-US" b="1" smtClean="0">
                <a:solidFill>
                  <a:srgbClr val="0070C0"/>
                </a:solidFill>
                <a:latin typeface="隶书" pitchFamily="49" charset="-122"/>
                <a:ea typeface="隶书" pitchFamily="49" charset="-122"/>
              </a:rPr>
              <a:t>景美</a:t>
            </a:r>
            <a:endParaRPr lang="en-US" altLang="zh-CN" b="1" smtClean="0">
              <a:solidFill>
                <a:srgbClr val="0070C0"/>
              </a:solidFill>
              <a:latin typeface="隶书" pitchFamily="49" charset="-122"/>
              <a:ea typeface="隶书" pitchFamily="49" charset="-122"/>
            </a:endParaRPr>
          </a:p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zh-CN" altLang="en-US" smtClean="0">
                <a:latin typeface="华文仿宋" pitchFamily="2" charset="-122"/>
                <a:ea typeface="华文仿宋" pitchFamily="2" charset="-122"/>
              </a:rPr>
              <a:t>这</a:t>
            </a:r>
            <a:r>
              <a:rPr lang="zh-CN" altLang="en-US">
                <a:latin typeface="华文仿宋" pitchFamily="2" charset="-122"/>
                <a:ea typeface="华文仿宋" pitchFamily="2" charset="-122"/>
              </a:rPr>
              <a:t>支曲子描绘了一幅姹紫嫣红、景色宜人的春景图。雕梁画栋、飞阁流丹、碧瓦亭台，如云霞一般灿烂绚丽。和煦的春风，带着蒙蒙细雨，烟波浩渺的春水中浮动着画船。这幅图画富于诗情画意，表达了杜丽娘对</a:t>
            </a:r>
            <a:r>
              <a:rPr lang="zh-CN" altLang="en-US" b="1">
                <a:solidFill>
                  <a:srgbClr val="FF0000"/>
                </a:solidFill>
                <a:latin typeface="华文仿宋" pitchFamily="2" charset="-122"/>
                <a:ea typeface="华文仿宋" pitchFamily="2" charset="-122"/>
              </a:rPr>
              <a:t>外部世界充满了无限向往，进而抒发了对美好青春被禁锰、被扼杀的叹息</a:t>
            </a:r>
            <a:r>
              <a:rPr lang="zh-CN" altLang="en-US">
                <a:latin typeface="华文仿宋" pitchFamily="2" charset="-122"/>
                <a:ea typeface="华文仿宋" pitchFamily="2" charset="-122"/>
              </a:rPr>
              <a:t>。</a:t>
            </a:r>
            <a:endParaRPr lang="zh-CN" altLang="en-US">
              <a:latin typeface="华文仿宋" pitchFamily="2" charset="-122"/>
              <a:ea typeface="华文仿宋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/>
            <a:r>
              <a:rPr lang="zh-CN" altLang="en-US" sz="3200">
                <a:latin typeface="华文行楷" pitchFamily="2" charset="-122"/>
                <a:ea typeface="华文行楷" pitchFamily="2" charset="-122"/>
              </a:rPr>
              <a:t>“皂罗袍”这段曲词历来广被吟咏，你认为美在何处</a:t>
            </a:r>
            <a:r>
              <a:rPr lang="en-US" altLang="zh-CN" sz="3200" smtClean="0">
                <a:latin typeface="华文行楷" pitchFamily="2" charset="-122"/>
                <a:ea typeface="华文行楷" pitchFamily="2" charset="-122"/>
              </a:rPr>
              <a:t>?</a:t>
            </a:r>
            <a:br>
              <a:rPr lang="en-US" altLang="zh-CN" sz="3200" smtClean="0">
                <a:latin typeface="华文行楷" pitchFamily="2" charset="-122"/>
                <a:ea typeface="华文行楷" pitchFamily="2" charset="-122"/>
              </a:rPr>
            </a:br>
            <a:endParaRPr lang="zh-CN" altLang="en-US" sz="3200">
              <a:latin typeface="华文行楷" pitchFamily="2" charset="-122"/>
              <a:ea typeface="华文行楷" pitchFamily="2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zh-CN" altLang="en-US" b="1">
                <a:solidFill>
                  <a:srgbClr val="0070C0"/>
                </a:solidFill>
                <a:latin typeface="隶书" pitchFamily="49" charset="-122"/>
                <a:ea typeface="隶书" pitchFamily="49" charset="-122"/>
              </a:rPr>
              <a:t>情</a:t>
            </a:r>
            <a:r>
              <a:rPr lang="zh-CN" altLang="en-US" b="1" smtClean="0">
                <a:solidFill>
                  <a:srgbClr val="0070C0"/>
                </a:solidFill>
                <a:latin typeface="隶书" pitchFamily="49" charset="-122"/>
                <a:ea typeface="隶书" pitchFamily="49" charset="-122"/>
              </a:rPr>
              <a:t>美   （面对此美景，少女心事如何？）</a:t>
            </a:r>
            <a:endParaRPr lang="en-US" altLang="zh-CN" b="1" smtClean="0">
              <a:solidFill>
                <a:srgbClr val="0070C0"/>
              </a:solidFill>
              <a:latin typeface="隶书" pitchFamily="49" charset="-122"/>
              <a:ea typeface="隶书" pitchFamily="49" charset="-122"/>
            </a:endParaRPr>
          </a:p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zh-CN" altLang="en-US" b="1">
                <a:solidFill>
                  <a:srgbClr val="FF0000"/>
                </a:solidFill>
                <a:latin typeface="华文仿宋" pitchFamily="2" charset="-122"/>
                <a:ea typeface="华文仿宋" pitchFamily="2" charset="-122"/>
              </a:rPr>
              <a:t>表达了她冲破封建牢笼、反抗封建礼教的精神和愿望不能实现的郁闷心情。</a:t>
            </a:r>
            <a:r>
              <a:rPr lang="zh-CN" altLang="en-US">
                <a:latin typeface="华文仿宋" pitchFamily="2" charset="-122"/>
                <a:ea typeface="华文仿宋" pitchFamily="2" charset="-122"/>
              </a:rPr>
              <a:t>在这绮丽如画的游园场面里，杜丽娘年轻貌美，打扮俏丽，含情脉脉，顾影自怜。她缓缓步入花园，顿感美好的自然景色，与幽禁的深闺生活迥然不同，自己一向辜负了韶光年华。面对着姹紫妈红的百花与断井颓垣的残景而形成的鲜明对照，她不由得思绪万千，益增惆怅</a:t>
            </a:r>
            <a:r>
              <a:rPr lang="zh-CN" altLang="en-US" smtClean="0">
                <a:latin typeface="华文仿宋" pitchFamily="2" charset="-122"/>
                <a:ea typeface="华文仿宋" pitchFamily="2" charset="-122"/>
              </a:rPr>
              <a:t>。</a:t>
            </a:r>
            <a:endParaRPr lang="zh-CN" altLang="en-US">
              <a:latin typeface="华文仿宋" pitchFamily="2" charset="-122"/>
              <a:ea typeface="华文仿宋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835696" y="627534"/>
            <a:ext cx="5472608" cy="1217290"/>
          </a:xfrm>
        </p:spPr>
        <p:txBody>
          <a:bodyPr>
            <a:noAutofit/>
          </a:bodyPr>
          <a:lstStyle/>
          <a:p>
            <a:pPr algn="l"/>
            <a:r>
              <a:rPr lang="zh-CN" altLang="en-US" sz="3200">
                <a:latin typeface="华文行楷" pitchFamily="2" charset="-122"/>
                <a:ea typeface="华文行楷" pitchFamily="2" charset="-122"/>
              </a:rPr>
              <a:t>“皂罗袍”这段曲词历来广被吟咏，你认为美在何处</a:t>
            </a:r>
            <a:r>
              <a:rPr lang="en-US" altLang="zh-CN" sz="3200" smtClean="0">
                <a:latin typeface="华文行楷" pitchFamily="2" charset="-122"/>
                <a:ea typeface="华文行楷" pitchFamily="2" charset="-122"/>
              </a:rPr>
              <a:t>?</a:t>
            </a:r>
            <a:br>
              <a:rPr lang="en-US" altLang="zh-CN" sz="3200" smtClean="0">
                <a:latin typeface="华文行楷" pitchFamily="2" charset="-122"/>
                <a:ea typeface="华文行楷" pitchFamily="2" charset="-122"/>
              </a:rPr>
            </a:br>
            <a:endParaRPr lang="zh-CN" altLang="en-US" sz="3200">
              <a:latin typeface="华文行楷" pitchFamily="2" charset="-122"/>
              <a:ea typeface="华文行楷" pitchFamily="2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5536" y="1707654"/>
            <a:ext cx="8229600" cy="3394472"/>
          </a:xfrm>
        </p:spPr>
        <p:txBody>
          <a:bodyPr>
            <a:normAutofit fontScale="85000" lnSpcReduction="20000"/>
          </a:bodyPr>
          <a:lstStyle/>
          <a:p>
            <a:r>
              <a:rPr lang="zh-CN" altLang="en-US" b="1">
                <a:solidFill>
                  <a:srgbClr val="0070C0"/>
                </a:solidFill>
                <a:latin typeface="隶书" pitchFamily="49" charset="-122"/>
                <a:ea typeface="隶书" pitchFamily="49" charset="-122"/>
              </a:rPr>
              <a:t>情</a:t>
            </a:r>
            <a:r>
              <a:rPr lang="zh-CN" altLang="en-US" b="1" smtClean="0">
                <a:solidFill>
                  <a:srgbClr val="0070C0"/>
                </a:solidFill>
                <a:latin typeface="隶书" pitchFamily="49" charset="-122"/>
                <a:ea typeface="隶书" pitchFamily="49" charset="-122"/>
              </a:rPr>
              <a:t>美   （面对此美景，少女心事如何？）</a:t>
            </a:r>
            <a:endParaRPr lang="en-US" altLang="zh-CN" b="1" smtClean="0">
              <a:solidFill>
                <a:srgbClr val="0070C0"/>
              </a:solidFill>
              <a:latin typeface="隶书" pitchFamily="49" charset="-122"/>
              <a:ea typeface="隶书" pitchFamily="49" charset="-122"/>
            </a:endParaRPr>
          </a:p>
          <a:p>
            <a:endParaRPr lang="en-US" altLang="zh-CN" b="1" smtClean="0">
              <a:solidFill>
                <a:srgbClr val="0070C0"/>
              </a:solidFill>
              <a:latin typeface="隶书" pitchFamily="49" charset="-122"/>
              <a:ea typeface="隶书" pitchFamily="49" charset="-122"/>
            </a:endParaRPr>
          </a:p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zh-CN" altLang="en-US" smtClean="0">
                <a:latin typeface="华文仿宋" pitchFamily="2" charset="-122"/>
                <a:ea typeface="华文仿宋" pitchFamily="2" charset="-122"/>
              </a:rPr>
              <a:t>春光</a:t>
            </a:r>
            <a:r>
              <a:rPr lang="zh-CN" altLang="en-US">
                <a:latin typeface="华文仿宋" pitchFamily="2" charset="-122"/>
                <a:ea typeface="华文仿宋" pitchFamily="2" charset="-122"/>
              </a:rPr>
              <a:t>如此烂漫明媚，燕语莺声如此动听，更诱发了她内心深藏的春情，</a:t>
            </a:r>
            <a:r>
              <a:rPr lang="zh-CN" altLang="en-US" b="1">
                <a:solidFill>
                  <a:srgbClr val="FF0000"/>
                </a:solidFill>
                <a:latin typeface="华文仿宋" pitchFamily="2" charset="-122"/>
                <a:ea typeface="华文仿宋" pitchFamily="2" charset="-122"/>
              </a:rPr>
              <a:t>引起了她对年华在深闺寂寞生活中淡淡消逝的叹惜，唤醒了她青春的觉醒，</a:t>
            </a:r>
            <a:r>
              <a:rPr lang="zh-CN" altLang="en-US">
                <a:latin typeface="华文仿宋" pitchFamily="2" charset="-122"/>
                <a:ea typeface="华文仿宋" pitchFamily="2" charset="-122"/>
              </a:rPr>
              <a:t>这巧妙地把抒情与写景结合在一起，情景交融，委曲地透露了这个少女爱情的苦闷，展现了心理活动和境界美，富有诗情画意。</a:t>
            </a:r>
            <a:endParaRPr lang="zh-CN" altLang="en-US">
              <a:latin typeface="华文仿宋" pitchFamily="2" charset="-122"/>
              <a:ea typeface="华文仿宋" pitchFamily="2" charset="-122"/>
            </a:endParaRPr>
          </a:p>
          <a:p>
            <a:pPr>
              <a:lnSpc>
                <a:spcPct val="120000"/>
              </a:lnSpc>
              <a:spcBef>
                <a:spcPct val="0"/>
              </a:spcBef>
            </a:pPr>
            <a:endParaRPr lang="zh-CN" altLang="en-US">
              <a:latin typeface="华文仿宋" pitchFamily="2" charset="-122"/>
              <a:ea typeface="华文仿宋" pitchFamily="2" charset="-122"/>
            </a:endParaRPr>
          </a:p>
        </p:txBody>
      </p:sp>
      <p:pic>
        <p:nvPicPr>
          <p:cNvPr id="5" name="New picture"/>
          <p:cNvPicPr/>
          <p:nvPr/>
        </p:nvPicPr>
        <p:blipFill>
          <a:blip r:embed="rId2"/>
          <a:stretch>
            <a:fillRect/>
          </a:stretch>
        </p:blipFill>
        <p:spPr>
          <a:xfrm>
            <a:off x="12687300" y="12115800"/>
            <a:ext cx="330200" cy="254000"/>
          </a:xfrm>
          <a:prstGeom prst="cube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学习目标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987824" y="1491630"/>
            <a:ext cx="5770984" cy="2454921"/>
          </a:xfrm>
        </p:spPr>
        <p:txBody>
          <a:bodyPr/>
          <a:lstStyle/>
          <a:p>
            <a:r>
              <a:rPr lang="en-US" altLang="zh-CN"/>
              <a:t>1.</a:t>
            </a:r>
            <a:r>
              <a:rPr lang="zh-CN" altLang="en-US"/>
              <a:t>了解汤显祖及其</a:t>
            </a:r>
            <a:r>
              <a:rPr lang="en-US" altLang="zh-CN"/>
              <a:t>《</a:t>
            </a:r>
            <a:r>
              <a:rPr lang="zh-CN" altLang="en-US"/>
              <a:t>牡丹亭</a:t>
            </a:r>
            <a:r>
              <a:rPr lang="en-US" altLang="zh-CN"/>
              <a:t>》</a:t>
            </a:r>
            <a:endParaRPr lang="en-US" altLang="zh-CN"/>
          </a:p>
          <a:p>
            <a:r>
              <a:rPr lang="en-US" altLang="zh-CN"/>
              <a:t>2.</a:t>
            </a:r>
            <a:r>
              <a:rPr lang="zh-CN" altLang="en-US"/>
              <a:t>品味戏曲语言，提高鉴赏戏曲的能力</a:t>
            </a:r>
            <a:endParaRPr lang="zh-CN" altLang="en-US"/>
          </a:p>
          <a:p>
            <a:r>
              <a:rPr lang="en-US" altLang="zh-CN"/>
              <a:t>3.</a:t>
            </a:r>
            <a:r>
              <a:rPr lang="zh-CN" altLang="en-US"/>
              <a:t>学习借景抒情的艺术手法。</a:t>
            </a:r>
            <a:endParaRPr lang="zh-CN" altLang="en-US"/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4199" y="0"/>
            <a:ext cx="2304256" cy="857250"/>
          </a:xfrm>
        </p:spPr>
        <p:txBody>
          <a:bodyPr>
            <a:normAutofit fontScale="90000"/>
          </a:bodyPr>
          <a:lstStyle/>
          <a:p>
            <a:r>
              <a:rPr lang="zh-CN" altLang="en-US" b="1" smtClean="0">
                <a:solidFill>
                  <a:srgbClr val="0070C0"/>
                </a:solidFill>
              </a:rPr>
              <a:t>作者简介</a:t>
            </a:r>
            <a:endParaRPr lang="zh-CN" altLang="en-US" b="1">
              <a:solidFill>
                <a:srgbClr val="0070C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771800" y="771550"/>
            <a:ext cx="5915000" cy="4176464"/>
          </a:xfrm>
        </p:spPr>
        <p:txBody>
          <a:bodyPr>
            <a:noAutofit/>
          </a:bodyPr>
          <a:lstStyle/>
          <a:p>
            <a:r>
              <a:rPr lang="zh-CN" altLang="en-US" sz="2800" smtClean="0"/>
              <a:t>汤</a:t>
            </a:r>
            <a:r>
              <a:rPr lang="zh-CN" altLang="en-US" sz="2800"/>
              <a:t>显</a:t>
            </a:r>
            <a:r>
              <a:rPr lang="zh-CN" altLang="en-US" sz="2800" smtClean="0"/>
              <a:t>祖（</a:t>
            </a:r>
            <a:r>
              <a:rPr lang="en-US" altLang="zh-CN" sz="2800" smtClean="0">
                <a:sym typeface="Wingdings" panose="05000000000000000000" pitchFamily="2" charset="2"/>
              </a:rPr>
              <a:t>1550-1616</a:t>
            </a:r>
            <a:r>
              <a:rPr lang="zh-CN" altLang="en-US" sz="2800" smtClean="0">
                <a:sym typeface="Wingdings" panose="05000000000000000000" pitchFamily="2" charset="2"/>
              </a:rPr>
              <a:t>）</a:t>
            </a:r>
            <a:endParaRPr lang="zh-CN" altLang="en-US" sz="2800"/>
          </a:p>
          <a:p>
            <a:r>
              <a:rPr lang="zh-CN" altLang="en-US" sz="2800"/>
              <a:t>字义仍，号海若、若士、清远道人，江西临川人，明代戏曲作家。与莎士比亚同时代，一在东方，一在西方，遥相呼应，都是剧坛泰斗。他的剧作</a:t>
            </a:r>
            <a:r>
              <a:rPr lang="zh-CN" altLang="en-US" sz="2800" b="1">
                <a:solidFill>
                  <a:srgbClr val="FF0000"/>
                </a:solidFill>
              </a:rPr>
              <a:t>“临川</a:t>
            </a:r>
            <a:r>
              <a:rPr lang="zh-CN" altLang="en-US" sz="2800" b="1" smtClean="0">
                <a:solidFill>
                  <a:srgbClr val="FF0000"/>
                </a:solidFill>
              </a:rPr>
              <a:t>四梦</a:t>
            </a:r>
            <a:r>
              <a:rPr lang="zh-CN" altLang="en-US" sz="2800" b="1">
                <a:solidFill>
                  <a:srgbClr val="FF0000"/>
                </a:solidFill>
              </a:rPr>
              <a:t>”</a:t>
            </a:r>
            <a:r>
              <a:rPr lang="en-US" altLang="zh-CN" sz="2800"/>
              <a:t>(《</a:t>
            </a:r>
            <a:r>
              <a:rPr lang="zh-CN" altLang="en-US" sz="2800"/>
              <a:t>紫钗记</a:t>
            </a:r>
            <a:r>
              <a:rPr lang="en-US" altLang="zh-CN" sz="2800"/>
              <a:t>》《</a:t>
            </a:r>
            <a:r>
              <a:rPr lang="zh-CN" altLang="en-US" sz="2800"/>
              <a:t>牡丹亭</a:t>
            </a:r>
            <a:r>
              <a:rPr lang="en-US" altLang="zh-CN" sz="2800"/>
              <a:t>》《</a:t>
            </a:r>
            <a:r>
              <a:rPr lang="zh-CN" altLang="en-US" sz="2800"/>
              <a:t>邯郸记</a:t>
            </a:r>
            <a:r>
              <a:rPr lang="en-US" altLang="zh-CN" sz="2800"/>
              <a:t>》《</a:t>
            </a:r>
            <a:r>
              <a:rPr lang="zh-CN" altLang="en-US" sz="2800"/>
              <a:t>南柯记</a:t>
            </a:r>
            <a:r>
              <a:rPr lang="en-US" altLang="zh-CN" sz="2800"/>
              <a:t>》)</a:t>
            </a:r>
            <a:r>
              <a:rPr lang="zh-CN" altLang="en-US" sz="2800"/>
              <a:t>中</a:t>
            </a:r>
            <a:r>
              <a:rPr lang="en-US" altLang="zh-CN" sz="2800"/>
              <a:t>《</a:t>
            </a:r>
            <a:r>
              <a:rPr lang="zh-CN" altLang="en-US" sz="2800"/>
              <a:t>牡丹亭</a:t>
            </a:r>
            <a:r>
              <a:rPr lang="en-US" altLang="zh-CN" sz="2800"/>
              <a:t>》</a:t>
            </a:r>
            <a:r>
              <a:rPr lang="zh-CN" altLang="en-US" sz="2800"/>
              <a:t>影响最大。汤显祖曾说“一生四梦，得益处惟在牡丹”。</a:t>
            </a:r>
            <a:endParaRPr lang="zh-CN" altLang="en-US" sz="2800"/>
          </a:p>
        </p:txBody>
      </p:sp>
      <p:pic>
        <p:nvPicPr>
          <p:cNvPr id="2050" name="Picture 2" descr="http://img1.gtimg.com/cul/pics/hv1/148/131/2021/131449078.jp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67544" y="915566"/>
            <a:ext cx="2014837" cy="3576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0192" y="0"/>
            <a:ext cx="2843808" cy="857250"/>
          </a:xfrm>
        </p:spPr>
        <p:txBody>
          <a:bodyPr/>
          <a:lstStyle/>
          <a:p>
            <a:r>
              <a:rPr lang="zh-CN" altLang="en-US" b="1" smtClean="0">
                <a:solidFill>
                  <a:srgbClr val="0070C0"/>
                </a:solidFill>
              </a:rPr>
              <a:t>作品简介</a:t>
            </a:r>
            <a:endParaRPr lang="zh-CN" altLang="en-US" b="1">
              <a:solidFill>
                <a:srgbClr val="0070C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1520" y="278185"/>
            <a:ext cx="6131024" cy="4752528"/>
          </a:xfrm>
        </p:spPr>
        <p:txBody>
          <a:bodyPr>
            <a:normAutofit fontScale="85000" lnSpcReduction="10000"/>
          </a:bodyPr>
          <a:lstStyle/>
          <a:p>
            <a:pPr marL="0" indent="0">
              <a:buNone/>
            </a:pPr>
            <a:r>
              <a:rPr lang="zh-CN" altLang="en-US" smtClean="0"/>
              <a:t>     作品</a:t>
            </a:r>
            <a:r>
              <a:rPr lang="zh-CN" altLang="en-US"/>
              <a:t>介绍</a:t>
            </a:r>
            <a:r>
              <a:rPr lang="en-US" altLang="zh-CN"/>
              <a:t>《</a:t>
            </a:r>
            <a:r>
              <a:rPr lang="zh-CN" altLang="en-US"/>
              <a:t>牡丹亭</a:t>
            </a:r>
            <a:r>
              <a:rPr lang="en-US" altLang="zh-CN"/>
              <a:t>》</a:t>
            </a:r>
            <a:r>
              <a:rPr lang="zh-CN" altLang="en-US"/>
              <a:t>原名</a:t>
            </a:r>
            <a:r>
              <a:rPr lang="en-US" altLang="zh-CN"/>
              <a:t>《</a:t>
            </a:r>
            <a:r>
              <a:rPr lang="zh-CN" altLang="en-US">
                <a:solidFill>
                  <a:srgbClr val="FF0000"/>
                </a:solidFill>
              </a:rPr>
              <a:t>牡丹亭还魂记</a:t>
            </a:r>
            <a:r>
              <a:rPr lang="en-US" altLang="zh-CN">
                <a:solidFill>
                  <a:srgbClr val="FF0000"/>
                </a:solidFill>
              </a:rPr>
              <a:t>》</a:t>
            </a:r>
            <a:r>
              <a:rPr lang="zh-CN" altLang="en-US"/>
              <a:t>，是汤显祖的代表作，共五十五出。这个故事既曲折离奇又充满了浪漫色彩</a:t>
            </a:r>
            <a:r>
              <a:rPr lang="zh-CN" altLang="en-US" smtClean="0"/>
              <a:t>：</a:t>
            </a:r>
            <a:endParaRPr lang="en-US" altLang="zh-CN" smtClean="0"/>
          </a:p>
          <a:p>
            <a:pPr marL="0" indent="0">
              <a:buNone/>
            </a:pPr>
            <a:r>
              <a:rPr lang="zh-CN" altLang="en-US" smtClean="0">
                <a:latin typeface="楷体" panose="02010609060101010101" pitchFamily="49" charset="-122"/>
                <a:ea typeface="楷体" panose="02010609060101010101" pitchFamily="49" charset="-122"/>
              </a:rPr>
              <a:t>    南安郡</a:t>
            </a:r>
            <a:r>
              <a:rPr lang="zh-CN" altLang="en-US">
                <a:latin typeface="楷体" panose="02010609060101010101" pitchFamily="49" charset="-122"/>
                <a:ea typeface="楷体" panose="02010609060101010101" pitchFamily="49" charset="-122"/>
              </a:rPr>
              <a:t>太守之女杜丽娘，长年禁锢在闺楼。一天，与丫环春香游览花园，为妖媚春色所陶醉。归来伏案小睡的梦境中，遇少年柳梦梅。从此相思缠绵，伤情而逝。三年后，柳梦梅临安赴考，途经南安，得见丽娘画像，见画生情，丽娘关魂显现。次日，梦梅掘墓，丽娘还魂。有情人终成伴侣。</a:t>
            </a:r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098" name="Picture 2" descr="https://img2.winxuancdn.com/7799/1201437799_22_1.jpg?1515033499037&amp;imageMogr2/thumbnail/350x350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840" r="16458"/>
          <a:stretch>
            <a:fillRect/>
          </a:stretch>
        </p:blipFill>
        <p:spPr bwMode="auto">
          <a:xfrm>
            <a:off x="6732240" y="987574"/>
            <a:ext cx="2223654" cy="3333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821288" y="0"/>
            <a:ext cx="3322712" cy="857250"/>
          </a:xfrm>
        </p:spPr>
        <p:txBody>
          <a:bodyPr/>
          <a:lstStyle/>
          <a:p>
            <a:r>
              <a:rPr lang="zh-CN" altLang="en-US" b="1" smtClean="0">
                <a:solidFill>
                  <a:srgbClr val="0070C0"/>
                </a:solidFill>
              </a:rPr>
              <a:t>作品简介</a:t>
            </a:r>
            <a:endParaRPr lang="zh-CN" altLang="en-US" b="1">
              <a:solidFill>
                <a:srgbClr val="0070C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1520" y="627533"/>
            <a:ext cx="5256584" cy="4403179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altLang="zh-CN" sz="2800" smtClean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《</a:t>
            </a:r>
            <a:r>
              <a:rPr lang="zh-CN" altLang="en-US" sz="28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牡丹亭</a:t>
            </a:r>
            <a:r>
              <a:rPr lang="en-US" altLang="zh-CN" sz="28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》</a:t>
            </a:r>
            <a:endParaRPr lang="en-US" altLang="zh-CN" sz="2800">
              <a:solidFill>
                <a:srgbClr val="FF0000"/>
              </a:solidFill>
              <a:latin typeface="华文新魏" pitchFamily="2" charset="-122"/>
              <a:ea typeface="华文新魏" pitchFamily="2" charset="-122"/>
            </a:endParaRPr>
          </a:p>
          <a:p>
            <a:pPr marL="0" indent="0">
              <a:buNone/>
            </a:pPr>
            <a:r>
              <a:rPr lang="zh-CN" altLang="en-US" sz="2800" smtClean="0"/>
              <a:t>       剧作</a:t>
            </a:r>
            <a:r>
              <a:rPr lang="zh-CN" altLang="en-US" sz="2800"/>
              <a:t>通过杜丽娘因情而死、由情而生的过程</a:t>
            </a:r>
            <a:r>
              <a:rPr lang="zh-CN" altLang="en-US" sz="2800" smtClean="0"/>
              <a:t>，批判</a:t>
            </a:r>
            <a:r>
              <a:rPr lang="zh-CN" altLang="en-US" sz="2800"/>
              <a:t>了封建礼教的虚伪与残酷，歌颂了杜丽娘和柳梦梅追求自由爱情和个性解放的进步思想。</a:t>
            </a:r>
            <a:r>
              <a:rPr lang="en-US" altLang="zh-CN" sz="2800">
                <a:solidFill>
                  <a:srgbClr val="FF0000"/>
                </a:solidFill>
              </a:rPr>
              <a:t>《</a:t>
            </a:r>
            <a:r>
              <a:rPr lang="zh-CN" altLang="en-US" sz="2800">
                <a:solidFill>
                  <a:srgbClr val="FF0000"/>
                </a:solidFill>
              </a:rPr>
              <a:t>牡丹亭</a:t>
            </a:r>
            <a:r>
              <a:rPr lang="en-US" altLang="zh-CN" sz="2800">
                <a:solidFill>
                  <a:srgbClr val="FF0000"/>
                </a:solidFill>
              </a:rPr>
              <a:t>》</a:t>
            </a:r>
            <a:r>
              <a:rPr lang="zh-CN" altLang="en-US" sz="2800"/>
              <a:t>是中国戏曲史上里程碑式的伟大剧作，与</a:t>
            </a:r>
            <a:r>
              <a:rPr lang="en-US" altLang="zh-CN" sz="2800">
                <a:solidFill>
                  <a:srgbClr val="FF0000"/>
                </a:solidFill>
              </a:rPr>
              <a:t>《</a:t>
            </a:r>
            <a:r>
              <a:rPr lang="zh-CN" altLang="en-US" sz="2800">
                <a:solidFill>
                  <a:srgbClr val="FF0000"/>
                </a:solidFill>
              </a:rPr>
              <a:t>西厢记</a:t>
            </a:r>
            <a:r>
              <a:rPr lang="en-US" altLang="zh-CN" sz="2800">
                <a:solidFill>
                  <a:srgbClr val="FF0000"/>
                </a:solidFill>
              </a:rPr>
              <a:t>》</a:t>
            </a:r>
            <a:r>
              <a:rPr lang="zh-CN" altLang="en-US" sz="2800">
                <a:solidFill>
                  <a:srgbClr val="FF0000"/>
                </a:solidFill>
              </a:rPr>
              <a:t>、</a:t>
            </a:r>
            <a:r>
              <a:rPr lang="en-US" altLang="zh-CN" sz="2800">
                <a:solidFill>
                  <a:srgbClr val="FF0000"/>
                </a:solidFill>
              </a:rPr>
              <a:t>《</a:t>
            </a:r>
            <a:r>
              <a:rPr lang="zh-CN" altLang="en-US" sz="2800">
                <a:solidFill>
                  <a:srgbClr val="FF0000"/>
                </a:solidFill>
              </a:rPr>
              <a:t>窦娥冤</a:t>
            </a:r>
            <a:r>
              <a:rPr lang="en-US" altLang="zh-CN" sz="2800">
                <a:solidFill>
                  <a:srgbClr val="FF0000"/>
                </a:solidFill>
              </a:rPr>
              <a:t>》</a:t>
            </a:r>
            <a:r>
              <a:rPr lang="zh-CN" altLang="en-US" sz="2800" smtClean="0">
                <a:solidFill>
                  <a:srgbClr val="FF0000"/>
                </a:solidFill>
              </a:rPr>
              <a:t>、</a:t>
            </a:r>
            <a:r>
              <a:rPr lang="en-US" altLang="zh-CN" sz="2800" smtClean="0">
                <a:solidFill>
                  <a:srgbClr val="FF0000"/>
                </a:solidFill>
              </a:rPr>
              <a:t>《</a:t>
            </a:r>
            <a:r>
              <a:rPr lang="zh-CN" altLang="en-US" sz="2800">
                <a:solidFill>
                  <a:srgbClr val="FF0000"/>
                </a:solidFill>
              </a:rPr>
              <a:t>长生殿</a:t>
            </a:r>
            <a:r>
              <a:rPr lang="en-US" altLang="zh-CN" sz="2800">
                <a:solidFill>
                  <a:srgbClr val="FF0000"/>
                </a:solidFill>
              </a:rPr>
              <a:t>》</a:t>
            </a:r>
            <a:r>
              <a:rPr lang="zh-CN" altLang="en-US" sz="2800"/>
              <a:t>合称中国四大古典戏剧。</a:t>
            </a:r>
            <a:endParaRPr lang="en-US" altLang="zh-CN" sz="2800" smtClean="0"/>
          </a:p>
        </p:txBody>
      </p:sp>
      <p:pic>
        <p:nvPicPr>
          <p:cNvPr id="5122" name="Picture 2" descr="http://dingyue.nosdn.127.net/zl3j3Q6osR5a6QpAjXfsWNi6C0=IeGwtuAArNxNz5GsGQ1543318902770.jp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684231" y="1203598"/>
            <a:ext cx="3290226" cy="31002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4199" y="0"/>
            <a:ext cx="2304256" cy="857250"/>
          </a:xfrm>
        </p:spPr>
        <p:txBody>
          <a:bodyPr>
            <a:normAutofit fontScale="90000"/>
          </a:bodyPr>
          <a:lstStyle/>
          <a:p>
            <a:r>
              <a:rPr lang="zh-CN" altLang="en-US" b="1" smtClean="0">
                <a:solidFill>
                  <a:srgbClr val="0070C0"/>
                </a:solidFill>
              </a:rPr>
              <a:t>节选部分</a:t>
            </a:r>
            <a:endParaRPr lang="zh-CN" altLang="en-US" b="1">
              <a:solidFill>
                <a:srgbClr val="0070C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283968" y="987574"/>
            <a:ext cx="4752528" cy="3816424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zh-CN" altLang="en-US" sz="2800" smtClean="0">
                <a:latin typeface="华文仿宋" pitchFamily="2" charset="-122"/>
                <a:ea typeface="华文仿宋" pitchFamily="2" charset="-122"/>
              </a:rPr>
              <a:t>“皂罗袍”</a:t>
            </a:r>
            <a:r>
              <a:rPr lang="zh-CN" altLang="en-US" sz="2800">
                <a:latin typeface="华文仿宋" pitchFamily="2" charset="-122"/>
                <a:ea typeface="华文仿宋" pitchFamily="2" charset="-122"/>
              </a:rPr>
              <a:t>是昆曲曲牌名，</a:t>
            </a:r>
            <a:r>
              <a:rPr lang="en-US" altLang="zh-CN" sz="2800">
                <a:latin typeface="华文仿宋" pitchFamily="2" charset="-122"/>
                <a:ea typeface="华文仿宋" pitchFamily="2" charset="-122"/>
              </a:rPr>
              <a:t>《</a:t>
            </a:r>
            <a:r>
              <a:rPr lang="zh-CN" altLang="en-US" sz="2800">
                <a:latin typeface="华文仿宋" pitchFamily="2" charset="-122"/>
                <a:ea typeface="华文仿宋" pitchFamily="2" charset="-122"/>
              </a:rPr>
              <a:t>游园惊梦</a:t>
            </a:r>
            <a:r>
              <a:rPr lang="en-US" altLang="zh-CN" sz="2800">
                <a:latin typeface="华文仿宋" pitchFamily="2" charset="-122"/>
                <a:ea typeface="华文仿宋" pitchFamily="2" charset="-122"/>
              </a:rPr>
              <a:t>》“</a:t>
            </a:r>
            <a:r>
              <a:rPr lang="zh-CN" altLang="en-US" sz="2800">
                <a:latin typeface="华文仿宋" pitchFamily="2" charset="-122"/>
                <a:ea typeface="华文仿宋" pitchFamily="2" charset="-122"/>
              </a:rPr>
              <a:t>皂罗袍”这段唱词是本折的高潮，刻画了杜丽娘千回百转的情绪变化。在她走出深闺之前，她不知道“春色如许”，当她来到园中，领略了“姹紫嫣红”的春色</a:t>
            </a:r>
            <a:r>
              <a:rPr lang="zh-CN" altLang="en-US" sz="2800" smtClean="0">
                <a:latin typeface="华文仿宋" pitchFamily="2" charset="-122"/>
                <a:ea typeface="华文仿宋" pitchFamily="2" charset="-122"/>
              </a:rPr>
              <a:t>，也就象征着她的青春觉醒。</a:t>
            </a:r>
            <a:endParaRPr lang="zh-CN" altLang="en-US" sz="2800">
              <a:latin typeface="华文仿宋" pitchFamily="2" charset="-122"/>
              <a:ea typeface="华文仿宋" pitchFamily="2" charset="-122"/>
            </a:endParaRPr>
          </a:p>
        </p:txBody>
      </p:sp>
      <p:pic>
        <p:nvPicPr>
          <p:cNvPr id="6146" name="Picture 2" descr="http://5b0988e595225.cdn.sohucs.com/images/20171228/f374f3cca8b64cd6bfa7430dff49f8fc.jpe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41" t="6525" r="7294" b="7255"/>
          <a:stretch>
            <a:fillRect/>
          </a:stretch>
        </p:blipFill>
        <p:spPr bwMode="auto">
          <a:xfrm>
            <a:off x="323528" y="987574"/>
            <a:ext cx="3312368" cy="3790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4199" y="0"/>
            <a:ext cx="2304256" cy="857250"/>
          </a:xfrm>
        </p:spPr>
        <p:txBody>
          <a:bodyPr>
            <a:normAutofit fontScale="90000"/>
          </a:bodyPr>
          <a:lstStyle/>
          <a:p>
            <a:r>
              <a:rPr lang="zh-CN" altLang="en-US" b="1" smtClean="0">
                <a:solidFill>
                  <a:srgbClr val="0070C0"/>
                </a:solidFill>
              </a:rPr>
              <a:t>原文重现</a:t>
            </a:r>
            <a:endParaRPr lang="zh-CN" altLang="en-US" b="1">
              <a:solidFill>
                <a:srgbClr val="0070C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0" y="843558"/>
            <a:ext cx="4752528" cy="3816424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altLang="zh-CN" sz="2800">
                <a:latin typeface="华文仿宋" pitchFamily="2" charset="-122"/>
                <a:ea typeface="华文仿宋" pitchFamily="2" charset="-122"/>
              </a:rPr>
              <a:t>【</a:t>
            </a:r>
            <a:r>
              <a:rPr lang="zh-CN" altLang="en-US" sz="2800">
                <a:latin typeface="华文仿宋" pitchFamily="2" charset="-122"/>
                <a:ea typeface="华文仿宋" pitchFamily="2" charset="-122"/>
              </a:rPr>
              <a:t>皂罗袍</a:t>
            </a:r>
            <a:r>
              <a:rPr lang="en-US" altLang="zh-CN" sz="2800" smtClean="0">
                <a:latin typeface="华文仿宋" pitchFamily="2" charset="-122"/>
                <a:ea typeface="华文仿宋" pitchFamily="2" charset="-122"/>
              </a:rPr>
              <a:t>】</a:t>
            </a:r>
            <a:endParaRPr lang="en-US" altLang="zh-CN" sz="2800" smtClean="0">
              <a:latin typeface="华文仿宋" pitchFamily="2" charset="-122"/>
              <a:ea typeface="华文仿宋" pitchFamily="2" charset="-122"/>
            </a:endParaRPr>
          </a:p>
          <a:p>
            <a:pPr marL="0" indent="0">
              <a:buNone/>
            </a:pPr>
            <a:r>
              <a:rPr lang="zh-CN" altLang="en-US" sz="3000" smtClean="0">
                <a:latin typeface="华文新魏" pitchFamily="2" charset="-122"/>
                <a:ea typeface="华文新魏" pitchFamily="2" charset="-122"/>
              </a:rPr>
              <a:t>原来</a:t>
            </a:r>
            <a:r>
              <a:rPr lang="zh-CN" altLang="en-US" sz="3000">
                <a:latin typeface="华文新魏" pitchFamily="2" charset="-122"/>
                <a:ea typeface="华文新魏" pitchFamily="2" charset="-122"/>
              </a:rPr>
              <a:t>姹紫嫣红开遍，似这般都付与断井颓垣。良辰美景奈何天，赏心乐事谁家院！朝飞暮卷，云霞翠轩；雨丝风片，烟波画船</a:t>
            </a:r>
            <a:r>
              <a:rPr lang="en-US" altLang="zh-CN" sz="3000">
                <a:latin typeface="华文新魏" pitchFamily="2" charset="-122"/>
                <a:ea typeface="华文新魏" pitchFamily="2" charset="-122"/>
              </a:rPr>
              <a:t>——</a:t>
            </a:r>
            <a:r>
              <a:rPr lang="zh-CN" altLang="en-US" sz="3000">
                <a:latin typeface="华文新魏" pitchFamily="2" charset="-122"/>
                <a:ea typeface="华文新魏" pitchFamily="2" charset="-122"/>
              </a:rPr>
              <a:t>锦屏人忒看的这韶光贱！</a:t>
            </a:r>
            <a:endParaRPr lang="zh-CN" altLang="en-US" sz="3000">
              <a:latin typeface="华文新魏" pitchFamily="2" charset="-122"/>
              <a:ea typeface="华文新魏" pitchFamily="2" charset="-122"/>
            </a:endParaRPr>
          </a:p>
        </p:txBody>
      </p:sp>
      <p:pic>
        <p:nvPicPr>
          <p:cNvPr id="7170" name="Picture 2" descr="https://img.zcool.cn/community/0165d95cea73b1a801209aa023412e.jpg@1280w_1l_0o_100sh.jp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51520" y="987574"/>
            <a:ext cx="4032448" cy="38933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821288" y="0"/>
            <a:ext cx="3322712" cy="857250"/>
          </a:xfrm>
        </p:spPr>
        <p:txBody>
          <a:bodyPr/>
          <a:lstStyle/>
          <a:p>
            <a:r>
              <a:rPr lang="zh-CN" altLang="en-US" b="1" smtClean="0">
                <a:solidFill>
                  <a:srgbClr val="0070C0"/>
                </a:solidFill>
              </a:rPr>
              <a:t>原文赏析</a:t>
            </a:r>
            <a:endParaRPr lang="zh-CN" altLang="en-US" b="1">
              <a:solidFill>
                <a:srgbClr val="0070C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79512" y="552115"/>
            <a:ext cx="5256584" cy="4403179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US" altLang="zh-CN" sz="2800" b="1" smtClean="0">
                <a:solidFill>
                  <a:srgbClr val="0070C0"/>
                </a:solidFill>
                <a:latin typeface="华文新魏" pitchFamily="2" charset="-122"/>
                <a:ea typeface="华文新魏" pitchFamily="2" charset="-122"/>
              </a:rPr>
              <a:t>《</a:t>
            </a:r>
            <a:r>
              <a:rPr lang="zh-CN" altLang="en-US" sz="2800" b="1" smtClean="0">
                <a:solidFill>
                  <a:srgbClr val="0070C0"/>
                </a:solidFill>
                <a:latin typeface="华文新魏" pitchFamily="2" charset="-122"/>
                <a:ea typeface="华文新魏" pitchFamily="2" charset="-122"/>
              </a:rPr>
              <a:t>皂罗袍</a:t>
            </a:r>
            <a:r>
              <a:rPr lang="en-US" altLang="zh-CN" sz="2800" b="1">
                <a:solidFill>
                  <a:srgbClr val="0070C0"/>
                </a:solidFill>
                <a:latin typeface="华文新魏" pitchFamily="2" charset="-122"/>
                <a:ea typeface="华文新魏" pitchFamily="2" charset="-122"/>
              </a:rPr>
              <a:t>》</a:t>
            </a:r>
            <a:r>
              <a:rPr lang="zh-CN" altLang="en-US" sz="2800" b="1" smtClean="0">
                <a:solidFill>
                  <a:srgbClr val="0070C0"/>
                </a:solidFill>
                <a:latin typeface="华文新魏" pitchFamily="2" charset="-122"/>
                <a:ea typeface="华文新魏" pitchFamily="2" charset="-122"/>
              </a:rPr>
              <a:t>文意疏通</a:t>
            </a:r>
            <a:endParaRPr lang="en-US" altLang="zh-CN" sz="2800" b="1" smtClean="0">
              <a:solidFill>
                <a:srgbClr val="0070C0"/>
              </a:solidFill>
              <a:latin typeface="华文新魏" pitchFamily="2" charset="-122"/>
              <a:ea typeface="华文新魏" pitchFamily="2" charset="-122"/>
            </a:endParaRPr>
          </a:p>
          <a:p>
            <a:pPr marL="0" indent="0">
              <a:buNone/>
            </a:pPr>
            <a:endParaRPr lang="en-US" altLang="zh-CN" sz="2800" b="1" smtClean="0">
              <a:solidFill>
                <a:srgbClr val="0070C0"/>
              </a:solidFill>
              <a:latin typeface="华文新魏" pitchFamily="2" charset="-122"/>
              <a:ea typeface="华文新魏" pitchFamily="2" charset="-122"/>
            </a:endParaRPr>
          </a:p>
          <a:p>
            <a:pPr marL="0" indent="0"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280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smtClean="0">
                <a:latin typeface="隶书" pitchFamily="49" charset="-122"/>
                <a:ea typeface="隶书" pitchFamily="49" charset="-122"/>
              </a:rPr>
              <a:t>这样</a:t>
            </a:r>
            <a:r>
              <a:rPr lang="zh-CN" altLang="en-US" sz="2800">
                <a:latin typeface="隶书" pitchFamily="49" charset="-122"/>
                <a:ea typeface="隶书" pitchFamily="49" charset="-122"/>
              </a:rPr>
              <a:t>繁花似锦的迷人春色无人赏识，都付予了破败的断井颓垣。这样美好的春天</a:t>
            </a:r>
            <a:r>
              <a:rPr lang="zh-CN" altLang="en-US" sz="2800" smtClean="0">
                <a:latin typeface="隶书" pitchFamily="49" charset="-122"/>
                <a:ea typeface="隶书" pitchFamily="49" charset="-122"/>
              </a:rPr>
              <a:t>，宝贵</a:t>
            </a:r>
            <a:r>
              <a:rPr lang="zh-CN" altLang="en-US" sz="2800">
                <a:latin typeface="隶书" pitchFamily="49" charset="-122"/>
                <a:ea typeface="隶书" pitchFamily="49" charset="-122"/>
              </a:rPr>
              <a:t>的时光如何度过呢</a:t>
            </a:r>
            <a:r>
              <a:rPr lang="en-US" altLang="zh-CN" sz="2800">
                <a:latin typeface="隶书" pitchFamily="49" charset="-122"/>
                <a:ea typeface="隶书" pitchFamily="49" charset="-122"/>
              </a:rPr>
              <a:t>?</a:t>
            </a:r>
            <a:r>
              <a:rPr lang="zh-CN" altLang="en-US" sz="2800">
                <a:latin typeface="隶书" pitchFamily="49" charset="-122"/>
                <a:ea typeface="隶书" pitchFamily="49" charset="-122"/>
              </a:rPr>
              <a:t>使人欢心愉快的事究竟什么人家才有呢</a:t>
            </a:r>
            <a:r>
              <a:rPr lang="en-US" altLang="zh-CN" sz="2800">
                <a:latin typeface="隶书" pitchFamily="49" charset="-122"/>
                <a:ea typeface="隶书" pitchFamily="49" charset="-122"/>
              </a:rPr>
              <a:t>?</a:t>
            </a:r>
            <a:r>
              <a:rPr lang="zh-CN" altLang="en-US" sz="2800">
                <a:latin typeface="隶书" pitchFamily="49" charset="-122"/>
                <a:ea typeface="隶书" pitchFamily="49" charset="-122"/>
              </a:rPr>
              <a:t>雕梁画栋、飞阁流丹、碧瓦亭台，如云霞一般灿烂绚丽。和煦的春风，带着蒙蒙细雨，烟波浩渺的春水中浮动着画船，我这深闺女子太辜负这美好春光。</a:t>
            </a:r>
            <a:endParaRPr lang="en-US" altLang="zh-CN" sz="2800" smtClean="0">
              <a:latin typeface="隶书" pitchFamily="49" charset="-122"/>
              <a:ea typeface="隶书" pitchFamily="49" charset="-122"/>
            </a:endParaRPr>
          </a:p>
        </p:txBody>
      </p:sp>
      <p:pic>
        <p:nvPicPr>
          <p:cNvPr id="8194" name="Picture 2" descr="https://p0.ssl.qhimgs1.com/sdr/400__/t0166819c01688a8274.jp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652120" y="1347614"/>
            <a:ext cx="3168352" cy="3384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1692" y="339502"/>
            <a:ext cx="3322712" cy="857250"/>
          </a:xfrm>
        </p:spPr>
        <p:txBody>
          <a:bodyPr>
            <a:normAutofit/>
          </a:bodyPr>
          <a:lstStyle/>
          <a:p>
            <a:r>
              <a:rPr lang="zh-CN" altLang="en-US" sz="3200" b="1" smtClean="0">
                <a:solidFill>
                  <a:srgbClr val="0070C0"/>
                </a:solidFill>
              </a:rPr>
              <a:t>丽娘游园</a:t>
            </a:r>
            <a:endParaRPr lang="zh-CN" altLang="en-US" sz="3200" b="1">
              <a:solidFill>
                <a:srgbClr val="0070C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771550"/>
            <a:ext cx="4608512" cy="3990325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altLang="zh-CN" sz="2800" b="1" smtClean="0">
              <a:solidFill>
                <a:srgbClr val="0070C0"/>
              </a:solidFill>
              <a:latin typeface="华文新魏" pitchFamily="2" charset="-122"/>
              <a:ea typeface="华文新魏" pitchFamily="2" charset="-122"/>
            </a:endParaRPr>
          </a:p>
          <a:p>
            <a:pPr marL="0" indent="0"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</a:rPr>
              <a:t>郁郁寡欢的杜丽娘到了繁花似锦的花园中，杜丽娘看到花园</a:t>
            </a:r>
            <a:r>
              <a:rPr lang="zh-CN" altLang="en-US" sz="2800" smtClean="0">
                <a:latin typeface="楷体" panose="02010609060101010101" pitchFamily="49" charset="-122"/>
                <a:ea typeface="楷体" panose="02010609060101010101" pitchFamily="49" charset="-122"/>
              </a:rPr>
              <a:t>里百花</a:t>
            </a: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</a:rPr>
              <a:t>盛开、莺歌燕舞，如此美好的春光却无人观赏，由此联想到自己，自己的人生春天也同样多姿多彩，然而却无一人走进来。</a:t>
            </a:r>
            <a:endParaRPr lang="en-US" altLang="zh-CN" sz="2800" smtClean="0">
              <a:latin typeface="隶书" pitchFamily="49" charset="-122"/>
              <a:ea typeface="隶书" pitchFamily="49" charset="-122"/>
            </a:endParaRPr>
          </a:p>
        </p:txBody>
      </p:sp>
      <p:pic>
        <p:nvPicPr>
          <p:cNvPr id="9218" name="Picture 2" descr="http://i3.s.7.hjfile.cn/entry/201508/fc1414a3-6d2a-4fd1-bc97-84dc2b0bf8bd.jp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220072" y="0"/>
            <a:ext cx="3923928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ags/tag1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2232</Words>
  <Application>WPS 演示</Application>
  <PresentationFormat>On-screen Show (16:9)</PresentationFormat>
  <Paragraphs>89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32" baseType="lpstr">
      <vt:lpstr>Arial</vt:lpstr>
      <vt:lpstr>宋体</vt:lpstr>
      <vt:lpstr>Wingdings</vt:lpstr>
      <vt:lpstr>华文新魏</vt:lpstr>
      <vt:lpstr>楷体</vt:lpstr>
      <vt:lpstr>华文仿宋</vt:lpstr>
      <vt:lpstr>仿宋</vt:lpstr>
      <vt:lpstr>隶书</vt:lpstr>
      <vt:lpstr>微软雅黑</vt:lpstr>
      <vt:lpstr>华文行楷</vt:lpstr>
      <vt:lpstr>Arial Unicode MS</vt:lpstr>
      <vt:lpstr>Calibri</vt:lpstr>
      <vt:lpstr>Office 主题</vt:lpstr>
      <vt:lpstr>PowerPoint 演示文稿</vt:lpstr>
      <vt:lpstr>学习目标</vt:lpstr>
      <vt:lpstr>作者简介</vt:lpstr>
      <vt:lpstr>作品简介</vt:lpstr>
      <vt:lpstr>作品简介</vt:lpstr>
      <vt:lpstr>节选部分</vt:lpstr>
      <vt:lpstr>原文重现</vt:lpstr>
      <vt:lpstr>原文赏析</vt:lpstr>
      <vt:lpstr>丽娘游园</vt:lpstr>
      <vt:lpstr>文本解析</vt:lpstr>
      <vt:lpstr>文本解析</vt:lpstr>
      <vt:lpstr>文本小结</vt:lpstr>
      <vt:lpstr>文本小结</vt:lpstr>
      <vt:lpstr>文本探究</vt:lpstr>
      <vt:lpstr>“皂罗袍”这段曲词历来广被吟咏，你认为美在何处?</vt:lpstr>
      <vt:lpstr>“皂罗袍”这段曲词历来广被吟咏，你认为美在何处?</vt:lpstr>
      <vt:lpstr>“皂罗袍”这段曲词历来广被吟咏，你认为美在何处?</vt:lpstr>
      <vt:lpstr>“皂罗袍”这段曲词历来广被吟咏，你认为美在何处? </vt:lpstr>
      <vt:lpstr>“皂罗袍”这段曲词历来广被吟咏，你认为美在何处?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Administrator</cp:lastModifiedBy>
  <cp:revision>3</cp:revision>
  <cp:lastPrinted>2021-06-21T13:45:00Z</cp:lastPrinted>
  <dcterms:created xsi:type="dcterms:W3CDTF">2021-06-21T13:45:00Z</dcterms:created>
  <dcterms:modified xsi:type="dcterms:W3CDTF">2021-10-28T02:04:00Z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  <property fmtid="{D5CDD505-2E9C-101B-9397-08002B2CF9AE}" pid="6" name="KSOProductBuildVer">
    <vt:lpwstr>2052-11.1.0.9564</vt:lpwstr>
  </property>
</Properties>
</file>