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3"/>
    <p:sldId id="257" r:id="rId4"/>
    <p:sldId id="258" r:id="rId5"/>
    <p:sldId id="259" r:id="rId6"/>
    <p:sldId id="263" r:id="rId7"/>
    <p:sldId id="264" r:id="rId8"/>
    <p:sldId id="260" r:id="rId9"/>
    <p:sldId id="261" r:id="rId11"/>
    <p:sldId id="262" r:id="rId12"/>
    <p:sldId id="265" r:id="rId13"/>
    <p:sldId id="267" r:id="rId14"/>
    <p:sldId id="275" r:id="rId15"/>
    <p:sldId id="268" r:id="rId16"/>
    <p:sldId id="270" r:id="rId17"/>
    <p:sldId id="271" r:id="rId18"/>
    <p:sldId id="276" r:id="rId19"/>
    <p:sldId id="277" r:id="rId20"/>
    <p:sldId id="269" r:id="rId21"/>
    <p:sldId id="266" r:id="rId22"/>
    <p:sldId id="272" r:id="rId23"/>
    <p:sldId id="274"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342" y="4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03346D-2E86-49DD-837F-5E740C4B29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AB821F-711F-4990-A328-0E5CAE2C265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AAB821F-711F-4990-A328-0E5CAE2C26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8A9C1BC-05C8-4869-9851-6297826E1E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0F8912-EB2C-41CD-90AB-CF2D9A25BD9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9C1BC-05C8-4869-9851-6297826E1E4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0F8912-EB2C-41CD-90AB-CF2D9A25BD9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156461"/>
            <a:ext cx="5806440" cy="3188909"/>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2"/>
          <a:stretch>
            <a:fillRect/>
          </a:stretch>
        </p:blipFill>
        <p:spPr>
          <a:xfrm>
            <a:off x="279316" y="3512631"/>
            <a:ext cx="6464384" cy="298537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8587740" y="2854551"/>
            <a:ext cx="185928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杨成武</a:t>
            </a:r>
            <a:endParaRPr lang="zh-CN" altLang="en-US" sz="2400">
              <a:latin typeface="微软雅黑" panose="020B0503020204020204" pitchFamily="34" charset="-122"/>
              <a:ea typeface="微软雅黑" panose="020B0503020204020204" pitchFamily="34" charset="-122"/>
            </a:endParaRPr>
          </a:p>
        </p:txBody>
      </p:sp>
      <p:sp>
        <p:nvSpPr>
          <p:cNvPr id="8" name="文本框 7"/>
          <p:cNvSpPr txBox="1"/>
          <p:nvPr/>
        </p:nvSpPr>
        <p:spPr>
          <a:xfrm>
            <a:off x="7212330" y="3737424"/>
            <a:ext cx="46101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统编高中语文选择性必修上册</a:t>
            </a:r>
            <a:endParaRPr lang="zh-CN" altLang="en-US" sz="2400">
              <a:latin typeface="微软雅黑" panose="020B0503020204020204" pitchFamily="34" charset="-122"/>
              <a:ea typeface="微软雅黑" panose="020B0503020204020204" pitchFamily="34" charset="-122"/>
            </a:endParaRPr>
          </a:p>
        </p:txBody>
      </p:sp>
      <p:sp>
        <p:nvSpPr>
          <p:cNvPr id="9" name="文本框 8"/>
          <p:cNvSpPr txBox="1"/>
          <p:nvPr/>
        </p:nvSpPr>
        <p:spPr>
          <a:xfrm>
            <a:off x="7347935" y="4739531"/>
            <a:ext cx="4610100" cy="398780"/>
          </a:xfrm>
          <a:prstGeom prst="rect">
            <a:avLst/>
          </a:prstGeom>
          <a:noFill/>
        </p:spPr>
        <p:txBody>
          <a:bodyPr wrap="square" rtlCol="0">
            <a:spAutoFit/>
          </a:bodyPr>
          <a:lstStyle/>
          <a:p>
            <a:endParaRPr lang="zh-CN" altLang="en-US" sz="2000" b="1">
              <a:latin typeface="仿宋" panose="02010609060101010101" pitchFamily="49" charset="-122"/>
              <a:ea typeface="仿宋" panose="02010609060101010101" pitchFamily="49" charset="-122"/>
            </a:endParaRPr>
          </a:p>
        </p:txBody>
      </p:sp>
      <p:pic>
        <p:nvPicPr>
          <p:cNvPr id="3" name="图片 2"/>
          <p:cNvPicPr>
            <a:picLocks noChangeAspect="1"/>
          </p:cNvPicPr>
          <p:nvPr/>
        </p:nvPicPr>
        <p:blipFill>
          <a:blip r:embed="rId3"/>
          <a:stretch>
            <a:fillRect/>
          </a:stretch>
        </p:blipFill>
        <p:spPr>
          <a:xfrm>
            <a:off x="5910279" y="878726"/>
            <a:ext cx="6047756" cy="1780186"/>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深入文本</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27867" y="1031444"/>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阅读第二部分，作者使用了哪些方法来描述吴起镇战役？</a:t>
            </a:r>
            <a:endParaRPr lang="zh-CN" altLang="en-US" sz="2800" b="1">
              <a:latin typeface="微软雅黑" panose="020B0503020204020204" pitchFamily="34" charset="-122"/>
              <a:ea typeface="微软雅黑" panose="020B0503020204020204" pitchFamily="34" charset="-122"/>
            </a:endParaRPr>
          </a:p>
        </p:txBody>
      </p:sp>
      <p:sp>
        <p:nvSpPr>
          <p:cNvPr id="10" name="文本框 9"/>
          <p:cNvSpPr txBox="1"/>
          <p:nvPr/>
        </p:nvSpPr>
        <p:spPr>
          <a:xfrm>
            <a:off x="541020" y="1630425"/>
            <a:ext cx="3108960" cy="400110"/>
          </a:xfrm>
          <a:prstGeom prst="rect">
            <a:avLst/>
          </a:prstGeom>
          <a:noFill/>
        </p:spPr>
        <p:txBody>
          <a:bodyPr wrap="square" rtlCol="0">
            <a:spAutoFit/>
          </a:bodyPr>
          <a:lstStyle/>
          <a:p>
            <a:r>
              <a:rPr lang="zh-CN" altLang="en-US" sz="2000" b="1">
                <a:solidFill>
                  <a:srgbClr val="FF0000"/>
                </a:solidFill>
                <a:latin typeface="微软雅黑" panose="020B0503020204020204" pitchFamily="34" charset="-122"/>
                <a:ea typeface="微软雅黑" panose="020B0503020204020204" pitchFamily="34" charset="-122"/>
              </a:rPr>
              <a:t>景物描写</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41020" y="2582167"/>
            <a:ext cx="1417320" cy="400110"/>
          </a:xfrm>
          <a:prstGeom prst="rect">
            <a:avLst/>
          </a:prstGeom>
          <a:noFill/>
        </p:spPr>
        <p:txBody>
          <a:bodyPr wrap="square" rtlCol="0">
            <a:spAutoFit/>
          </a:bodyPr>
          <a:lstStyle/>
          <a:p>
            <a:r>
              <a:rPr lang="zh-CN" altLang="en-US" sz="2000" b="1">
                <a:solidFill>
                  <a:srgbClr val="FF0000"/>
                </a:solidFill>
                <a:latin typeface="微软雅黑" panose="020B0503020204020204" pitchFamily="34" charset="-122"/>
                <a:ea typeface="微软雅黑" panose="020B0503020204020204" pitchFamily="34" charset="-122"/>
              </a:rPr>
              <a:t>细节描写</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41020" y="3724060"/>
            <a:ext cx="1501140" cy="400110"/>
          </a:xfrm>
          <a:prstGeom prst="rect">
            <a:avLst/>
          </a:prstGeom>
          <a:noFill/>
        </p:spPr>
        <p:txBody>
          <a:bodyPr wrap="square" rtlCol="0">
            <a:spAutoFit/>
          </a:bodyPr>
          <a:lstStyle/>
          <a:p>
            <a:r>
              <a:rPr lang="zh-CN" altLang="en-US" sz="2000" b="1">
                <a:solidFill>
                  <a:srgbClr val="FF0000"/>
                </a:solidFill>
                <a:latin typeface="微软雅黑" panose="020B0503020204020204" pitchFamily="34" charset="-122"/>
                <a:ea typeface="微软雅黑" panose="020B0503020204020204" pitchFamily="34" charset="-122"/>
              </a:rPr>
              <a:t>动作描写</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41020" y="2106296"/>
            <a:ext cx="10957990" cy="369332"/>
          </a:xfrm>
          <a:prstGeom prst="rect">
            <a:avLst/>
          </a:prstGeom>
          <a:noFill/>
        </p:spPr>
        <p:txBody>
          <a:bodyPr wrap="square">
            <a:spAutoFit/>
          </a:bodyPr>
          <a:lstStyle/>
          <a:p>
            <a:r>
              <a:rPr lang="zh-CN" altLang="en-US">
                <a:latin typeface="仿宋" panose="02010609060101010101" pitchFamily="49" charset="-122"/>
                <a:ea typeface="仿宋" panose="02010609060101010101" pitchFamily="49" charset="-122"/>
              </a:rPr>
              <a:t>这是</a:t>
            </a:r>
            <a:r>
              <a:rPr lang="en-US" altLang="zh-CN">
                <a:latin typeface="仿宋" panose="02010609060101010101" pitchFamily="49" charset="-122"/>
                <a:ea typeface="仿宋" panose="02010609060101010101" pitchFamily="49" charset="-122"/>
              </a:rPr>
              <a:t>10</a:t>
            </a:r>
            <a:r>
              <a:rPr lang="zh-CN" altLang="en-US">
                <a:latin typeface="仿宋" panose="02010609060101010101" pitchFamily="49" charset="-122"/>
                <a:ea typeface="仿宋" panose="02010609060101010101" pitchFamily="49" charset="-122"/>
              </a:rPr>
              <a:t>月的一天早晨，秋高气炎，太阳还没有升到头顶，毛主席率领部队进人吴起镇一带的山头阵地。</a:t>
            </a:r>
            <a:endParaRPr lang="zh-CN" altLang="en-US">
              <a:latin typeface="仿宋" panose="02010609060101010101" pitchFamily="49" charset="-122"/>
              <a:ea typeface="仿宋" panose="02010609060101010101" pitchFamily="49" charset="-122"/>
            </a:endParaRPr>
          </a:p>
        </p:txBody>
      </p:sp>
      <p:sp>
        <p:nvSpPr>
          <p:cNvPr id="13" name="文本框 12"/>
          <p:cNvSpPr txBox="1"/>
          <p:nvPr/>
        </p:nvSpPr>
        <p:spPr>
          <a:xfrm>
            <a:off x="541020" y="4137048"/>
            <a:ext cx="11006928" cy="1200329"/>
          </a:xfrm>
          <a:prstGeom prst="rect">
            <a:avLst/>
          </a:prstGeom>
          <a:noFill/>
        </p:spPr>
        <p:txBody>
          <a:bodyPr wrap="square">
            <a:spAutoFit/>
          </a:bodyPr>
          <a:lstStyle/>
          <a:p>
            <a:r>
              <a:rPr lang="zh-CN" altLang="en-US">
                <a:latin typeface="仿宋" panose="02010609060101010101" pitchFamily="49" charset="-122"/>
                <a:ea typeface="仿宋" panose="02010609060101010101" pitchFamily="49" charset="-122"/>
              </a:rPr>
              <a:t>刹时间，两边山沟里的轻、重武器一齐吼叫起来，两厢伏兵一齐杀了出来。敌人此时才知道进了我们的伏击圈，但已经晚了。我们个迅猛突击，把走在前面的那个团打了个七零八落。受惊的马狂奔乱跳，敌人无法控制坐骑，纷纷从马背上跌落下来。有的腿还挂在镫里，硬给马拖着跑了。敌人后边的三个骑兵团，阵势还没有摆定，一家伙就给他们自己的败骑冲散了。真是人喊马嘶，不打自垮。</a:t>
            </a:r>
            <a:endParaRPr lang="zh-CN" altLang="en-US">
              <a:latin typeface="仿宋" panose="02010609060101010101" pitchFamily="49" charset="-122"/>
              <a:ea typeface="仿宋" panose="02010609060101010101" pitchFamily="49" charset="-122"/>
            </a:endParaRPr>
          </a:p>
        </p:txBody>
      </p:sp>
      <p:sp>
        <p:nvSpPr>
          <p:cNvPr id="14" name="文本框 13"/>
          <p:cNvSpPr txBox="1"/>
          <p:nvPr/>
        </p:nvSpPr>
        <p:spPr>
          <a:xfrm>
            <a:off x="516551" y="2982277"/>
            <a:ext cx="11006928" cy="646331"/>
          </a:xfrm>
          <a:prstGeom prst="rect">
            <a:avLst/>
          </a:prstGeom>
          <a:noFill/>
        </p:spPr>
        <p:txBody>
          <a:bodyPr wrap="square">
            <a:spAutoFit/>
          </a:bodyPr>
          <a:lstStyle/>
          <a:p>
            <a:r>
              <a:rPr lang="zh-CN" altLang="en-US">
                <a:latin typeface="仿宋" panose="02010609060101010101" pitchFamily="49" charset="-122"/>
                <a:ea typeface="仿宋" panose="02010609060101010101" pitchFamily="49" charset="-122"/>
              </a:rPr>
              <a:t>战士们在一旁 手里握着枪，眼睛紧盯着川里，从他们的神情可以看出，此刻谁都心里痒痒的，恨不得一下扑过去，将敌人彻底消灭。</a:t>
            </a:r>
            <a:endParaRPr lang="zh-CN" altLang="en-US">
              <a:latin typeface="仿宋" panose="02010609060101010101" pitchFamily="49" charset="-122"/>
              <a:ea typeface="仿宋" panose="02010609060101010101" pitchFamily="49" charset="-122"/>
            </a:endParaRPr>
          </a:p>
        </p:txBody>
      </p:sp>
      <p:sp>
        <p:nvSpPr>
          <p:cNvPr id="7" name="文本框 6"/>
          <p:cNvSpPr txBox="1"/>
          <p:nvPr/>
        </p:nvSpPr>
        <p:spPr>
          <a:xfrm>
            <a:off x="837127" y="5722243"/>
            <a:ext cx="7849673"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除了以上这些，还能找出哪些描写方法？</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深入文本</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6597" y="1256702"/>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阅读第三部分，作者又使用了哪些手法？</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419100" y="2147982"/>
            <a:ext cx="1653540" cy="400110"/>
          </a:xfrm>
          <a:prstGeom prst="rect">
            <a:avLst/>
          </a:prstGeom>
          <a:noFill/>
        </p:spPr>
        <p:txBody>
          <a:bodyPr wrap="square" rtlCol="0">
            <a:spAutoFit/>
          </a:bodyPr>
          <a:lstStyle/>
          <a:p>
            <a:r>
              <a:rPr lang="zh-CN" altLang="en-US" sz="2000" b="1">
                <a:solidFill>
                  <a:srgbClr val="FF0000"/>
                </a:solidFill>
                <a:latin typeface="微软雅黑" panose="020B0503020204020204" pitchFamily="34" charset="-122"/>
                <a:ea typeface="微软雅黑" panose="020B0503020204020204" pitchFamily="34" charset="-122"/>
              </a:rPr>
              <a:t>语言描写</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19100" y="3022871"/>
            <a:ext cx="6197313" cy="2554545"/>
          </a:xfrm>
          <a:prstGeom prst="rect">
            <a:avLst/>
          </a:prstGeom>
          <a:noFill/>
        </p:spPr>
        <p:txBody>
          <a:bodyPr wrap="square">
            <a:spAutoFit/>
          </a:bodyPr>
          <a:lstStyle/>
          <a:p>
            <a:r>
              <a:rPr lang="zh-CN" altLang="en-US" sz="2000">
                <a:latin typeface="仿宋" panose="02010609060101010101" pitchFamily="49" charset="-122"/>
                <a:ea typeface="仿宋" panose="02010609060101010101" pitchFamily="49" charset="-122"/>
              </a:rPr>
              <a:t>“听说你们团在青石嘴一仗，缴了敌人不少布</a:t>
            </a:r>
            <a:r>
              <a:rPr lang="en-US" altLang="zh-CN" sz="2000">
                <a:latin typeface="仿宋" panose="02010609060101010101" pitchFamily="49" charset="-122"/>
                <a:ea typeface="仿宋" panose="02010609060101010101" pitchFamily="49" charset="-122"/>
              </a:rPr>
              <a:t>? "</a:t>
            </a:r>
            <a:endParaRPr lang="en-US" altLang="zh-CN" sz="2000">
              <a:latin typeface="仿宋" panose="02010609060101010101" pitchFamily="49" charset="-122"/>
              <a:ea typeface="仿宋" panose="02010609060101010101" pitchFamily="49" charset="-122"/>
            </a:endParaRPr>
          </a:p>
          <a:p>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是的，上交了不少，还留了一点儿。”我说。</a:t>
            </a:r>
            <a:endParaRPr lang="zh-CN" altLang="en-US" sz="2000">
              <a:latin typeface="仿宋" panose="02010609060101010101" pitchFamily="49" charset="-122"/>
              <a:ea typeface="仿宋" panose="02010609060101010101" pitchFamily="49" charset="-122"/>
            </a:endParaRPr>
          </a:p>
          <a:p>
            <a:r>
              <a:rPr lang="zh-CN" altLang="en-US" sz="2000">
                <a:latin typeface="仿宋" panose="02010609060101010101" pitchFamily="49" charset="-122"/>
                <a:ea typeface="仿宋" panose="02010609060101010101" pitchFamily="49" charset="-122"/>
              </a:rPr>
              <a:t>小平同志说</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关心一下宣传队的同志，给剧团的小鬼每人做套衣服怎么样</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a:t>
            </a:r>
            <a:endParaRPr lang="en-US" altLang="zh-CN" sz="2000">
              <a:latin typeface="仿宋" panose="02010609060101010101" pitchFamily="49" charset="-122"/>
              <a:ea typeface="仿宋" panose="02010609060101010101" pitchFamily="49" charset="-122"/>
            </a:endParaRPr>
          </a:p>
          <a:p>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好，照指示办</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我回答得很爽快。</a:t>
            </a:r>
            <a:endParaRPr lang="zh-CN" altLang="en-US" sz="2000">
              <a:latin typeface="仿宋" panose="02010609060101010101" pitchFamily="49" charset="-122"/>
              <a:ea typeface="仿宋" panose="02010609060101010101" pitchFamily="49" charset="-122"/>
            </a:endParaRPr>
          </a:p>
          <a:p>
            <a:r>
              <a:rPr lang="zh-CN" altLang="en-US" sz="2000">
                <a:latin typeface="仿宋" panose="02010609060101010101" pitchFamily="49" charset="-122"/>
                <a:ea typeface="仿宋" panose="02010609060101010101" pitchFamily="49" charset="-122"/>
              </a:rPr>
              <a:t>小平同志高兴地笑了，又说</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讲妥了，一言为定</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如有多，还可以给机关同志添件衬衣。”</a:t>
            </a:r>
            <a:endParaRPr lang="zh-CN" altLang="en-US" sz="2000">
              <a:latin typeface="仿宋" panose="02010609060101010101" pitchFamily="49" charset="-122"/>
              <a:ea typeface="仿宋" panose="02010609060101010101" pitchFamily="49" charset="-122"/>
            </a:endParaRPr>
          </a:p>
          <a:p>
            <a:r>
              <a:rPr lang="zh-CN" altLang="en-US" sz="2000">
                <a:latin typeface="仿宋" panose="02010609060101010101" pitchFamily="49" charset="-122"/>
                <a:ea typeface="仿宋" panose="02010609060101010101" pitchFamily="49" charset="-122"/>
              </a:rPr>
              <a:t>我点着头说</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好，我回头派人给送去。”</a:t>
            </a:r>
            <a:endParaRPr lang="zh-CN" altLang="en-US" sz="2000">
              <a:latin typeface="仿宋" panose="02010609060101010101" pitchFamily="49" charset="-122"/>
              <a:ea typeface="仿宋" panose="02010609060101010101" pitchFamily="49" charset="-122"/>
            </a:endParaRPr>
          </a:p>
        </p:txBody>
      </p:sp>
      <p:pic>
        <p:nvPicPr>
          <p:cNvPr id="10" name="图片 9"/>
          <p:cNvPicPr>
            <a:picLocks noChangeAspect="1"/>
          </p:cNvPicPr>
          <p:nvPr/>
        </p:nvPicPr>
        <p:blipFill>
          <a:blip r:embed="rId1"/>
          <a:stretch>
            <a:fillRect/>
          </a:stretch>
        </p:blipFill>
        <p:spPr>
          <a:xfrm>
            <a:off x="7037097" y="2548091"/>
            <a:ext cx="4908628" cy="30293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深入文本</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6597" y="1256702"/>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阅读第三部分，作者又使用了哪些手法？</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419100" y="2147982"/>
            <a:ext cx="1653540" cy="400110"/>
          </a:xfrm>
          <a:prstGeom prst="rect">
            <a:avLst/>
          </a:prstGeom>
          <a:noFill/>
        </p:spPr>
        <p:txBody>
          <a:bodyPr wrap="square" rtlCol="0">
            <a:spAutoFit/>
          </a:bodyPr>
          <a:lstStyle/>
          <a:p>
            <a:r>
              <a:rPr lang="zh-CN" altLang="en-US" sz="2000" b="1">
                <a:solidFill>
                  <a:srgbClr val="FF0000"/>
                </a:solidFill>
                <a:latin typeface="微软雅黑" panose="020B0503020204020204" pitchFamily="34" charset="-122"/>
                <a:ea typeface="微软雅黑" panose="020B0503020204020204" pitchFamily="34" charset="-122"/>
              </a:rPr>
              <a:t>心理描写</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09630" y="2811686"/>
            <a:ext cx="6197313" cy="2862322"/>
          </a:xfrm>
          <a:prstGeom prst="rect">
            <a:avLst/>
          </a:prstGeom>
          <a:noFill/>
        </p:spPr>
        <p:txBody>
          <a:bodyPr wrap="square">
            <a:spAutoFit/>
          </a:bodyPr>
          <a:lstStyle/>
          <a:p>
            <a:r>
              <a:rPr lang="zh-CN" altLang="en-US" sz="2000">
                <a:latin typeface="仿宋" panose="02010609060101010101" pitchFamily="49" charset="-122"/>
                <a:ea typeface="仿宋" panose="02010609060101010101" pitchFamily="49" charset="-122"/>
              </a:rPr>
              <a:t>是的，今天在这里开干部会，同志们格外兴奋。毛主席、周副主席、张闻天总书记，以及其他许许多多的领导同志和大家一起，度过了长途跋涉、征战万里的艰难岁月。你们一党的领导人， 为了中国人民的解放事业，为了党的事业，为了红军的胜利，不知疲倦地操劳着，全都消瘦了，化去了多少心血啊</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你们在这艰苦卓绝的斗争中，运筹帷幄，把我们从一个胜利引向一个新的胜利，是多么不易啊</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要说辛苦，你们最辛苦了</a:t>
            </a:r>
            <a:r>
              <a:rPr lang="en-US" altLang="zh-CN" sz="2000">
                <a:latin typeface="仿宋" panose="02010609060101010101" pitchFamily="49" charset="-122"/>
                <a:ea typeface="仿宋" panose="02010609060101010101" pitchFamily="49" charset="-122"/>
              </a:rPr>
              <a:t>!</a:t>
            </a:r>
            <a:r>
              <a:rPr lang="zh-CN" altLang="en-US" sz="2000">
                <a:latin typeface="仿宋" panose="02010609060101010101" pitchFamily="49" charset="-122"/>
                <a:ea typeface="仿宋" panose="02010609060101010101" pitchFamily="49" charset="-122"/>
              </a:rPr>
              <a:t>想到这里，我的心情和同志们一样，十分激动。 </a:t>
            </a:r>
            <a:endParaRPr lang="zh-CN" altLang="en-US" sz="2000">
              <a:latin typeface="仿宋" panose="02010609060101010101" pitchFamily="49" charset="-122"/>
              <a:ea typeface="仿宋" panose="02010609060101010101" pitchFamily="49" charset="-122"/>
            </a:endParaRPr>
          </a:p>
        </p:txBody>
      </p:sp>
      <p:pic>
        <p:nvPicPr>
          <p:cNvPr id="3" name="图片 2"/>
          <p:cNvPicPr>
            <a:picLocks noChangeAspect="1"/>
          </p:cNvPicPr>
          <p:nvPr/>
        </p:nvPicPr>
        <p:blipFill>
          <a:blip r:embed="rId1"/>
          <a:stretch>
            <a:fillRect/>
          </a:stretch>
        </p:blipFill>
        <p:spPr>
          <a:xfrm>
            <a:off x="6921589" y="2147982"/>
            <a:ext cx="4762500" cy="3543300"/>
          </a:xfrm>
          <a:prstGeom prst="rect">
            <a:avLst/>
          </a:prstGeom>
          <a:ln>
            <a:noFill/>
          </a:ln>
          <a:effectLst>
            <a:outerShdw blurRad="292100" dist="139700" dir="2700000" algn="tl" rotWithShape="0">
              <a:srgbClr val="333333">
                <a:alpha val="65000"/>
              </a:srgbClr>
            </a:outerShdw>
          </a:effectLst>
        </p:spPr>
      </p:pic>
      <p:sp>
        <p:nvSpPr>
          <p:cNvPr id="6" name="文本框 5"/>
          <p:cNvSpPr txBox="1"/>
          <p:nvPr/>
        </p:nvSpPr>
        <p:spPr>
          <a:xfrm>
            <a:off x="1619786" y="5937602"/>
            <a:ext cx="5981700" cy="584775"/>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还有哪些描写？</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问题探究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57277" y="1190132"/>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作者回忆全军干部大会，为什么要插入和小平同志的对话？</a:t>
            </a:r>
            <a:endParaRPr lang="zh-CN" altLang="en-US" sz="2800" b="1">
              <a:latin typeface="微软雅黑" panose="020B0503020204020204" pitchFamily="34" charset="-122"/>
              <a:ea typeface="微软雅黑" panose="020B0503020204020204" pitchFamily="34" charset="-122"/>
            </a:endParaRPr>
          </a:p>
        </p:txBody>
      </p:sp>
      <p:sp>
        <p:nvSpPr>
          <p:cNvPr id="7" name="文本框 6"/>
          <p:cNvSpPr txBox="1"/>
          <p:nvPr/>
        </p:nvSpPr>
        <p:spPr>
          <a:xfrm>
            <a:off x="283872" y="2212376"/>
            <a:ext cx="6413142" cy="4247317"/>
          </a:xfrm>
          <a:prstGeom prst="rect">
            <a:avLst/>
          </a:prstGeom>
          <a:noFill/>
        </p:spPr>
        <p:txBody>
          <a:bodyPr wrap="square">
            <a:spAutoFit/>
          </a:bodyPr>
          <a:lstStyle/>
          <a:p>
            <a:r>
              <a:rPr lang="zh-CN" altLang="en-US">
                <a:latin typeface="仿宋" panose="02010609060101010101" pitchFamily="49" charset="-122"/>
                <a:ea typeface="仿宋" panose="02010609060101010101" pitchFamily="49" charset="-122"/>
              </a:rPr>
              <a:t>    天虽奇冷，但我和黄开湘同志不知性急还是怎么的，骑着马一口气跑了三十多里地，一头是汗。路上碰到了我们的老首长邓小平同志，我们赶紧勒马下来，向他敬了个礼。小平同志与我们热烈握手，然后问</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你们驻扎在哪里</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离这儿多远</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我们一一作了问答。他又问道</a:t>
            </a:r>
            <a:r>
              <a:rPr lang="en-US" altLang="zh-CN">
                <a:latin typeface="仿宋" panose="02010609060101010101" pitchFamily="49" charset="-122"/>
                <a:ea typeface="仿宋" panose="02010609060101010101" pitchFamily="49" charset="-122"/>
              </a:rPr>
              <a:t>:</a:t>
            </a:r>
            <a:endParaRPr lang="en-US" altLang="zh-CN">
              <a:latin typeface="仿宋" panose="02010609060101010101" pitchFamily="49" charset="-122"/>
              <a:ea typeface="仿宋" panose="02010609060101010101" pitchFamily="49" charset="-122"/>
            </a:endParaRPr>
          </a:p>
          <a:p>
            <a:r>
              <a:rPr lang="en-US" altLang="zh-CN">
                <a:latin typeface="仿宋" panose="02010609060101010101" pitchFamily="49" charset="-122"/>
                <a:ea typeface="仿宋" panose="02010609060101010101" pitchFamily="49" charset="-122"/>
              </a:rPr>
              <a:t>    “</a:t>
            </a:r>
            <a:r>
              <a:rPr lang="zh-CN" altLang="en-US">
                <a:latin typeface="仿宋" panose="02010609060101010101" pitchFamily="49" charset="-122"/>
                <a:ea typeface="仿宋" panose="02010609060101010101" pitchFamily="49" charset="-122"/>
              </a:rPr>
              <a:t>听说你们团在青石嘴一仗，缴了敌人不少布</a:t>
            </a:r>
            <a:r>
              <a:rPr lang="en-US" altLang="zh-CN">
                <a:latin typeface="仿宋" panose="02010609060101010101" pitchFamily="49" charset="-122"/>
                <a:ea typeface="仿宋" panose="02010609060101010101" pitchFamily="49" charset="-122"/>
              </a:rPr>
              <a:t>?</a:t>
            </a:r>
            <a:endParaRPr lang="en-US" altLang="zh-CN">
              <a:latin typeface="仿宋" panose="02010609060101010101" pitchFamily="49" charset="-122"/>
              <a:ea typeface="仿宋" panose="02010609060101010101" pitchFamily="49" charset="-122"/>
            </a:endParaRPr>
          </a:p>
          <a:p>
            <a:r>
              <a:rPr lang="en-US" altLang="zh-CN">
                <a:latin typeface="仿宋" panose="02010609060101010101" pitchFamily="49" charset="-122"/>
                <a:ea typeface="仿宋" panose="02010609060101010101" pitchFamily="49" charset="-122"/>
              </a:rPr>
              <a:t>    “</a:t>
            </a:r>
            <a:r>
              <a:rPr lang="zh-CN" altLang="en-US">
                <a:latin typeface="仿宋" panose="02010609060101010101" pitchFamily="49" charset="-122"/>
                <a:ea typeface="仿宋" panose="02010609060101010101" pitchFamily="49" charset="-122"/>
              </a:rPr>
              <a:t>是的，上交了不少，还留了一点儿。”我说。</a:t>
            </a:r>
            <a:endParaRPr lang="zh-CN" altLang="en-US">
              <a:latin typeface="仿宋" panose="02010609060101010101" pitchFamily="49" charset="-122"/>
              <a:ea typeface="仿宋" panose="02010609060101010101" pitchFamily="49" charset="-122"/>
            </a:endParaRPr>
          </a:p>
          <a:p>
            <a:r>
              <a:rPr lang="zh-CN" altLang="en-US">
                <a:latin typeface="仿宋" panose="02010609060101010101" pitchFamily="49" charset="-122"/>
                <a:ea typeface="仿宋" panose="02010609060101010101" pitchFamily="49" charset="-122"/>
              </a:rPr>
              <a:t>    小平同志说</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关心一下宣传队的同志，给剧团的小鬼每人做套衣服怎么样</a:t>
            </a:r>
            <a:r>
              <a:rPr lang="en-US" altLang="zh-CN">
                <a:latin typeface="仿宋" panose="02010609060101010101" pitchFamily="49" charset="-122"/>
                <a:ea typeface="仿宋" panose="02010609060101010101" pitchFamily="49" charset="-122"/>
              </a:rPr>
              <a:t>?</a:t>
            </a:r>
            <a:endParaRPr lang="en-US" altLang="zh-CN">
              <a:latin typeface="仿宋" panose="02010609060101010101" pitchFamily="49" charset="-122"/>
              <a:ea typeface="仿宋" panose="02010609060101010101" pitchFamily="49" charset="-122"/>
            </a:endParaRPr>
          </a:p>
          <a:p>
            <a:r>
              <a:rPr lang="en-US" altLang="zh-CN">
                <a:latin typeface="仿宋" panose="02010609060101010101" pitchFamily="49" charset="-122"/>
                <a:ea typeface="仿宋" panose="02010609060101010101" pitchFamily="49" charset="-122"/>
              </a:rPr>
              <a:t>    “</a:t>
            </a:r>
            <a:r>
              <a:rPr lang="zh-CN" altLang="en-US">
                <a:latin typeface="仿宋" panose="02010609060101010101" pitchFamily="49" charset="-122"/>
                <a:ea typeface="仿宋" panose="02010609060101010101" pitchFamily="49" charset="-122"/>
              </a:rPr>
              <a:t>好，照指示办</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我回答得很爽快。</a:t>
            </a:r>
            <a:endParaRPr lang="zh-CN" altLang="en-US">
              <a:latin typeface="仿宋" panose="02010609060101010101" pitchFamily="49" charset="-122"/>
              <a:ea typeface="仿宋" panose="02010609060101010101" pitchFamily="49" charset="-122"/>
            </a:endParaRPr>
          </a:p>
          <a:p>
            <a:r>
              <a:rPr lang="zh-CN" altLang="en-US">
                <a:latin typeface="仿宋" panose="02010609060101010101" pitchFamily="49" charset="-122"/>
                <a:ea typeface="仿宋" panose="02010609060101010101" pitchFamily="49" charset="-122"/>
              </a:rPr>
              <a:t>    小平同志高兴地笑了，又说</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讲妥了，一言为定</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如有多。</a:t>
            </a:r>
            <a:endParaRPr lang="zh-CN" altLang="en-US">
              <a:latin typeface="仿宋" panose="02010609060101010101" pitchFamily="49" charset="-122"/>
              <a:ea typeface="仿宋" panose="02010609060101010101" pitchFamily="49" charset="-122"/>
            </a:endParaRPr>
          </a:p>
          <a:p>
            <a:r>
              <a:rPr lang="zh-CN" altLang="en-US">
                <a:latin typeface="仿宋" panose="02010609060101010101" pitchFamily="49" charset="-122"/>
                <a:ea typeface="仿宋" panose="02010609060101010101" pitchFamily="49" charset="-122"/>
              </a:rPr>
              <a:t>还可以给机关同志添件衬衣。”</a:t>
            </a:r>
            <a:endParaRPr lang="en-US" altLang="zh-CN">
              <a:latin typeface="仿宋" panose="02010609060101010101" pitchFamily="49" charset="-122"/>
              <a:ea typeface="仿宋" panose="02010609060101010101" pitchFamily="49" charset="-122"/>
            </a:endParaRPr>
          </a:p>
          <a:p>
            <a:r>
              <a:rPr lang="zh-CN" altLang="en-US">
                <a:latin typeface="仿宋" panose="02010609060101010101" pitchFamily="49" charset="-122"/>
                <a:ea typeface="仿宋" panose="02010609060101010101" pitchFamily="49" charset="-122"/>
              </a:rPr>
              <a:t>    我点着头说</a:t>
            </a:r>
            <a:r>
              <a:rPr lang="en-US" altLang="zh-CN">
                <a:latin typeface="仿宋" panose="02010609060101010101" pitchFamily="49" charset="-122"/>
                <a:ea typeface="仿宋" panose="02010609060101010101" pitchFamily="49" charset="-122"/>
              </a:rPr>
              <a:t>:“</a:t>
            </a:r>
            <a:r>
              <a:rPr lang="zh-CN" altLang="en-US">
                <a:latin typeface="仿宋" panose="02010609060101010101" pitchFamily="49" charset="-122"/>
                <a:ea typeface="仿宋" panose="02010609060101010101" pitchFamily="49" charset="-122"/>
              </a:rPr>
              <a:t>好，我回头派人给送去。”</a:t>
            </a:r>
            <a:endParaRPr lang="en-US" altLang="zh-CN">
              <a:latin typeface="仿宋" panose="02010609060101010101" pitchFamily="49" charset="-122"/>
              <a:ea typeface="仿宋" panose="02010609060101010101" pitchFamily="49" charset="-122"/>
            </a:endParaRPr>
          </a:p>
          <a:p>
            <a:r>
              <a:rPr lang="zh-CN" altLang="en-US">
                <a:latin typeface="仿宋" panose="02010609060101010101" pitchFamily="49" charset="-122"/>
                <a:ea typeface="仿宋" panose="02010609060101010101" pitchFamily="49" charset="-122"/>
              </a:rPr>
              <a:t>    我们牵着马跟着小平同志，边走边说，不一会儿，就到了会场。</a:t>
            </a:r>
            <a:endParaRPr lang="zh-CN" altLang="en-US">
              <a:latin typeface="仿宋" panose="02010609060101010101" pitchFamily="49" charset="-122"/>
              <a:ea typeface="仿宋" panose="02010609060101010101" pitchFamily="49" charset="-122"/>
            </a:endParaRPr>
          </a:p>
        </p:txBody>
      </p:sp>
      <p:sp>
        <p:nvSpPr>
          <p:cNvPr id="8" name="文本框 7"/>
          <p:cNvSpPr txBox="1"/>
          <p:nvPr/>
        </p:nvSpPr>
        <p:spPr>
          <a:xfrm>
            <a:off x="6973911" y="2798365"/>
            <a:ext cx="5009882" cy="2346283"/>
          </a:xfrm>
          <a:prstGeom prst="rect">
            <a:avLst/>
          </a:prstGeom>
          <a:solidFill>
            <a:schemeClr val="tx2">
              <a:lumMod val="20000"/>
              <a:lumOff val="80000"/>
            </a:schemeClr>
          </a:solidFill>
        </p:spPr>
        <p:txBody>
          <a:bodyPr wrap="square" rtlCol="0">
            <a:spAutoFit/>
          </a:bodyPr>
          <a:lstStyle/>
          <a:p>
            <a:pPr>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、表现出红军内部之间的团结、友善以及顾全大局</a:t>
            </a:r>
            <a:endParaRPr lang="en-US" altLang="zh-CN"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、展现出红军对内部同志的关心和爱护</a:t>
            </a:r>
            <a:endParaRPr lang="en-US" altLang="zh-CN"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、表现长征胜利后，作者以及红军内部的欢欣和革命乐观主义精神。</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问题探究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63718" y="1057079"/>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杨成武回忆中，为什么要这么大篇幅的写毛泽东的发言？</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470079" y="1903464"/>
            <a:ext cx="9908683" cy="400110"/>
          </a:xfrm>
          <a:prstGeom prst="rect">
            <a:avLst/>
          </a:prstGeom>
          <a:noFill/>
        </p:spPr>
        <p:txBody>
          <a:bodyPr wrap="square">
            <a:spAutoFit/>
          </a:bodyPr>
          <a:lstStyle/>
          <a:p>
            <a:r>
              <a:rPr lang="zh-CN" altLang="en-US" sz="2000">
                <a:latin typeface="微软雅黑" panose="020B0503020204020204" pitchFamily="34" charset="-122"/>
                <a:ea typeface="微软雅黑" panose="020B0503020204020204" pitchFamily="34" charset="-122"/>
              </a:rPr>
              <a:t>毛泽东同志首先讲话，他说</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同志们，辛苦了</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话音刚落，顿时响起了热烈的口号声。</a:t>
            </a:r>
            <a:endParaRPr lang="zh-CN" altLang="en-US" sz="2000">
              <a:latin typeface="微软雅黑" panose="020B0503020204020204" pitchFamily="34" charset="-122"/>
              <a:ea typeface="微软雅黑" panose="020B0503020204020204" pitchFamily="34" charset="-122"/>
            </a:endParaRPr>
          </a:p>
        </p:txBody>
      </p:sp>
      <p:sp>
        <p:nvSpPr>
          <p:cNvPr id="7" name="文本框 6"/>
          <p:cNvSpPr txBox="1"/>
          <p:nvPr/>
        </p:nvSpPr>
        <p:spPr>
          <a:xfrm>
            <a:off x="470079" y="2548360"/>
            <a:ext cx="10844279" cy="1631216"/>
          </a:xfrm>
          <a:prstGeom prst="rect">
            <a:avLst/>
          </a:prstGeom>
          <a:noFill/>
        </p:spPr>
        <p:txBody>
          <a:bodyPr wrap="square">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sz="2000"/>
              <a:t>毛主席接着说</a:t>
            </a:r>
            <a:r>
              <a:rPr lang="en-US" altLang="zh-CN" sz="2000"/>
              <a:t>:“</a:t>
            </a:r>
            <a:r>
              <a:rPr lang="zh-CN" altLang="en-US" sz="2000"/>
              <a:t>从瑞金算起，十二个月零二天，共三百六十七天，战斗不超过三十五天，休息不超过六十五天，行军约二百六十七天，如果夜行军也计算在内，就不止二百六十七天。”然后，他扳着手指说</a:t>
            </a:r>
            <a:r>
              <a:rPr lang="en-US" altLang="zh-CN" sz="2000"/>
              <a:t>:“</a:t>
            </a:r>
            <a:r>
              <a:rPr lang="zh-CN" altLang="en-US" sz="2000"/>
              <a:t>我们走过了闽、粤、湘、黔、桂、滇、川、康”、甘、陕，共十一个省。根据一军团的统计，最多的走了二万五千里，这确实是一次远征，一次名副其实的、前所未有的长征</a:t>
            </a:r>
            <a:r>
              <a:rPr lang="en-US" altLang="zh-CN" sz="2000"/>
              <a:t>!</a:t>
            </a:r>
            <a:r>
              <a:rPr lang="zh-CN" altLang="en-US" sz="2000"/>
              <a:t>”</a:t>
            </a:r>
            <a:endParaRPr lang="zh-CN" altLang="en-US" sz="2000"/>
          </a:p>
        </p:txBody>
      </p:sp>
      <p:sp>
        <p:nvSpPr>
          <p:cNvPr id="8" name="文本框 7"/>
          <p:cNvSpPr txBox="1"/>
          <p:nvPr/>
        </p:nvSpPr>
        <p:spPr>
          <a:xfrm>
            <a:off x="5232175" y="4179576"/>
            <a:ext cx="1320085" cy="523220"/>
          </a:xfrm>
          <a:prstGeom prst="rect">
            <a:avLst/>
          </a:prstGeom>
          <a:noFill/>
        </p:spPr>
        <p:txBody>
          <a:bodyPr wrap="square" rtlCol="0">
            <a:spAutoFit/>
          </a:bodyPr>
          <a:lstStyle/>
          <a:p>
            <a:r>
              <a:rPr lang="en-US" altLang="zh-CN" sz="2800" b="1"/>
              <a:t>……</a:t>
            </a:r>
            <a:endParaRPr lang="zh-CN" altLang="en-US" sz="2800" b="1"/>
          </a:p>
        </p:txBody>
      </p:sp>
      <p:sp>
        <p:nvSpPr>
          <p:cNvPr id="10" name="文本框 9"/>
          <p:cNvSpPr txBox="1"/>
          <p:nvPr/>
        </p:nvSpPr>
        <p:spPr>
          <a:xfrm>
            <a:off x="1328132" y="5147637"/>
            <a:ext cx="9638496" cy="1200329"/>
          </a:xfrm>
          <a:prstGeom prst="rect">
            <a:avLst/>
          </a:prstGeom>
          <a:noFill/>
        </p:spPr>
        <p:txBody>
          <a:bodyPr wrap="square" rtlCol="0">
            <a:spAutoFit/>
          </a:bodyPr>
          <a:lstStyle/>
          <a:p>
            <a:r>
              <a:rPr lang="en-US" altLang="zh-CN" sz="2400" b="1">
                <a:solidFill>
                  <a:srgbClr val="FF0000"/>
                </a:solidFill>
                <a:latin typeface="仿宋" panose="02010609060101010101" pitchFamily="49" charset="-122"/>
                <a:ea typeface="仿宋" panose="02010609060101010101" pitchFamily="49" charset="-122"/>
              </a:rPr>
              <a:t>1</a:t>
            </a:r>
            <a:r>
              <a:rPr lang="zh-CN" altLang="en-US" sz="2400" b="1">
                <a:solidFill>
                  <a:srgbClr val="FF0000"/>
                </a:solidFill>
                <a:latin typeface="仿宋" panose="02010609060101010101" pitchFamily="49" charset="-122"/>
                <a:ea typeface="仿宋" panose="02010609060101010101" pitchFamily="49" charset="-122"/>
              </a:rPr>
              <a:t>、展现出毛泽东的领袖气质，表现作者对毛泽东的钦佩和尊敬之情。</a:t>
            </a:r>
            <a:endParaRPr lang="en-US" altLang="zh-CN" sz="2400" b="1">
              <a:solidFill>
                <a:srgbClr val="FF0000"/>
              </a:solidFill>
              <a:latin typeface="仿宋" panose="02010609060101010101" pitchFamily="49" charset="-122"/>
              <a:ea typeface="仿宋" panose="02010609060101010101" pitchFamily="49" charset="-122"/>
            </a:endParaRPr>
          </a:p>
          <a:p>
            <a:r>
              <a:rPr lang="en-US" altLang="zh-CN" sz="2400" b="1">
                <a:solidFill>
                  <a:srgbClr val="FF0000"/>
                </a:solidFill>
                <a:latin typeface="仿宋" panose="02010609060101010101" pitchFamily="49" charset="-122"/>
                <a:ea typeface="仿宋" panose="02010609060101010101" pitchFamily="49" charset="-122"/>
              </a:rPr>
              <a:t>2</a:t>
            </a:r>
            <a:r>
              <a:rPr lang="zh-CN" altLang="en-US" sz="2400" b="1">
                <a:solidFill>
                  <a:srgbClr val="FF0000"/>
                </a:solidFill>
                <a:latin typeface="仿宋" panose="02010609060101010101" pitchFamily="49" charset="-122"/>
                <a:ea typeface="仿宋" panose="02010609060101010101" pitchFamily="49" charset="-122"/>
              </a:rPr>
              <a:t>、通过毛泽东的发言，总结红军长征的情况，总结长征精神。</a:t>
            </a:r>
            <a:endParaRPr lang="en-US" altLang="zh-CN" sz="2400" b="1">
              <a:solidFill>
                <a:srgbClr val="FF0000"/>
              </a:solidFill>
              <a:latin typeface="仿宋" panose="02010609060101010101" pitchFamily="49" charset="-122"/>
              <a:ea typeface="仿宋" panose="02010609060101010101" pitchFamily="49" charset="-122"/>
            </a:endParaRPr>
          </a:p>
          <a:p>
            <a:r>
              <a:rPr lang="en-US" altLang="zh-CN" sz="2400" b="1">
                <a:solidFill>
                  <a:srgbClr val="FF0000"/>
                </a:solidFill>
                <a:latin typeface="仿宋" panose="02010609060101010101" pitchFamily="49" charset="-122"/>
                <a:ea typeface="仿宋" panose="02010609060101010101" pitchFamily="49" charset="-122"/>
              </a:rPr>
              <a:t>3</a:t>
            </a:r>
            <a:r>
              <a:rPr lang="zh-CN" altLang="en-US" sz="2400" b="1">
                <a:solidFill>
                  <a:srgbClr val="FF0000"/>
                </a:solidFill>
                <a:latin typeface="仿宋" panose="02010609060101010101" pitchFamily="49" charset="-122"/>
                <a:ea typeface="仿宋" panose="02010609060101010101" pitchFamily="49" charset="-122"/>
              </a:rPr>
              <a:t>、表现革命乐观主义精神，表现长征胜利后的激动和兴奋。</a:t>
            </a:r>
            <a:endParaRPr lang="zh-CN" altLang="en-US" sz="2400" b="1">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6597" y="1256702"/>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朗读下列句子，分析句子中蕴含的作者情感</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863957" y="2316092"/>
            <a:ext cx="10669074" cy="1726178"/>
          </a:xfrm>
          <a:prstGeom prst="rect">
            <a:avLst/>
          </a:prstGeom>
          <a:noFill/>
        </p:spPr>
        <p:txBody>
          <a:bodyPr wrap="square">
            <a:spAutoFit/>
          </a:bodyPr>
          <a:lstStyle/>
          <a:p>
            <a:pPr>
              <a:lnSpc>
                <a:spcPct val="120000"/>
              </a:lnSpc>
            </a:pPr>
            <a:r>
              <a:rPr lang="zh-CN" altLang="en-US">
                <a:latin typeface="微软雅黑" panose="020B0503020204020204" pitchFamily="34" charset="-122"/>
                <a:ea typeface="微软雅黑" panose="020B0503020204020204" pitchFamily="34" charset="-122"/>
              </a:rPr>
              <a:t>毛主席打断口号声继续说</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二万五千里中，红军占领了几十个中小城镇，筹款数百万元。扩红数千人，建立了数百个县、区的苏维埃政府，我们走遍了五岭山脉、苗山、雷公山、娄山、云雾山、大凉山、六盘山，渡过了于都河、信来河、潇水、湘江、清水江、乌江、赤水河、北盘江、金沙江、大渡河、白龙江、渭水河，经过了苗、瑶、彝、回、藏等兄弟民族地区。我们完成的空前伟大的远征，是历史上从来没有过的。”</a:t>
            </a:r>
            <a:endParaRPr lang="zh-CN" altLang="en-US" b="1">
              <a:latin typeface="微软雅黑" panose="020B0503020204020204" pitchFamily="34" charset="-122"/>
              <a:ea typeface="微软雅黑" panose="020B0503020204020204" pitchFamily="34" charset="-122"/>
            </a:endParaRPr>
          </a:p>
        </p:txBody>
      </p:sp>
      <p:sp>
        <p:nvSpPr>
          <p:cNvPr id="6" name="文本框 5"/>
          <p:cNvSpPr txBox="1"/>
          <p:nvPr/>
        </p:nvSpPr>
        <p:spPr>
          <a:xfrm>
            <a:off x="2453425" y="4616414"/>
            <a:ext cx="9266349" cy="461665"/>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红军完成长征壮举的艰难、长征胜利后的自豪</a:t>
            </a:r>
            <a:endParaRPr lang="zh-CN" altLang="en-US" sz="2400" b="1">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98947" y="1065880"/>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朗读下列句子，分析句子中蕴含的作者情感</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419100" y="1880728"/>
            <a:ext cx="11403706" cy="3388172"/>
          </a:xfrm>
          <a:prstGeom prst="rect">
            <a:avLst/>
          </a:prstGeom>
          <a:noFill/>
        </p:spPr>
        <p:txBody>
          <a:bodyPr wrap="square">
            <a:spAutoFit/>
          </a:bodyPr>
          <a:lstStyle/>
          <a:p>
            <a:pPr>
              <a:lnSpc>
                <a:spcPct val="120000"/>
              </a:lnSpc>
            </a:pP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长征是历史纪录上的第一次，</a:t>
            </a:r>
            <a:r>
              <a:rPr lang="zh-CN" altLang="en-US" b="1">
                <a:latin typeface="微软雅黑" panose="020B0503020204020204" pitchFamily="34" charset="-122"/>
                <a:ea typeface="微软雅黑" panose="020B0503020204020204" pitchFamily="34" charset="-122"/>
              </a:rPr>
              <a:t>长征是宣言书，长征是宣传队，长征是播种机</a:t>
            </a:r>
            <a:r>
              <a:rPr lang="zh-CN" altLang="en-US">
                <a:latin typeface="微软雅黑" panose="020B0503020204020204" pitchFamily="34" charset="-122"/>
                <a:ea typeface="微软雅黑" panose="020B0503020204020204" pitchFamily="34" charset="-122"/>
              </a:rPr>
              <a:t>。自从盘古开天地，三皇五帝到于今，历史上曾经有过我们这样的长征么</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十二个月光阴中间，天上每日几十架飞机侦察轰炸，地下几十万大军围追堵截，路上遇着了说不尽的艰难险阻，我们却开动了每人的两只脚，长驱二万余里，纵横十一个省。请问历史上曾有过我们这样的长征么</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没有，从来没有的。长征又是宣言书。它向全世界宣告，红军是英雄好汉，帝国主义者和他们的走狗蒋介石等辈则是完全无用的。长征宣告了帝国主义和蒋介石围追堵截的破产。长征又是宣传队。它向十一个省内大约两万万人民宜布，只有红军的道路，才是解放他们的道路。不因此一举，那么广大的民众怎会如此迅速地知逍世界上还有红军这样一篇大道理呢</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长征又是播种机。它散布了许多种子在十一个省内，发芽、长叶、开花、结果，将来是会有收获的。总而言之</a:t>
            </a: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长征是以我们胜利、敌人失败的结果而告结束。谁使长征胜利的呢</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是共产党。没有共产党，这样的长征是不可能设想的。中国共产党，它的领导机关，它的干部，它的党员，是不怕任何艰难困苦的。谁怀疑我们领导革命战争的能力，谁就会陷进机会主义的泥坑里去</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endParaRPr lang="zh-CN" altLang="en-US" b="1">
              <a:latin typeface="微软雅黑" panose="020B0503020204020204" pitchFamily="34" charset="-122"/>
              <a:ea typeface="微软雅黑" panose="020B0503020204020204" pitchFamily="34" charset="-122"/>
            </a:endParaRPr>
          </a:p>
        </p:txBody>
      </p:sp>
      <p:sp>
        <p:nvSpPr>
          <p:cNvPr id="6" name="文本框 5"/>
          <p:cNvSpPr txBox="1"/>
          <p:nvPr/>
        </p:nvSpPr>
        <p:spPr>
          <a:xfrm>
            <a:off x="1672107" y="5429989"/>
            <a:ext cx="8847786" cy="830997"/>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长征的伟大意义：长征是宣言书，长征是宣传队，长征是播种机。表现出强烈的自豪感和革命乐观主义精神</a:t>
            </a:r>
            <a:endParaRPr lang="zh-CN" altLang="en-US" sz="2400" b="1">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98947" y="1065880"/>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朗读下列句子，分析句子中蕴含的作者情感</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541448" y="2142932"/>
            <a:ext cx="11242720" cy="1538370"/>
          </a:xfrm>
          <a:prstGeom prst="rect">
            <a:avLst/>
          </a:prstGeom>
          <a:noFill/>
        </p:spPr>
        <p:txBody>
          <a:bodyPr wrap="square">
            <a:spAutoFit/>
          </a:bodyPr>
          <a:lstStyle/>
          <a:p>
            <a:pPr>
              <a:lnSpc>
                <a:spcPct val="120000"/>
              </a:lnSpc>
            </a:pPr>
            <a:r>
              <a:rPr lang="zh-CN" altLang="en-US" sz="2000">
                <a:latin typeface="微软雅黑" panose="020B0503020204020204" pitchFamily="34" charset="-122"/>
                <a:ea typeface="微软雅黑" panose="020B0503020204020204" pitchFamily="34" charset="-122"/>
              </a:rPr>
              <a:t>毛主席这会儿打着手势，说道</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同志们，长征我们胜利了。但是损失也是巨大的，中央红军从江西苏区出发时有十万人，现在大约只剩下一万人了，人数虽少些，但留下的都是中国革命的精华。现在中央红军义与陕北红军、陕北人民一起，担负着更艰巨的任务，我们今后要更好地团结一起， 共同完成中国革命</a:t>
            </a:r>
            <a:r>
              <a:rPr lang="en-US" altLang="zh-CN" sz="2000">
                <a:latin typeface="微软雅黑" panose="020B0503020204020204" pitchFamily="34" charset="-122"/>
                <a:ea typeface="微软雅黑" panose="020B0503020204020204" pitchFamily="34" charset="-122"/>
              </a:rPr>
              <a:t>!</a:t>
            </a:r>
            <a:endParaRPr lang="zh-CN" altLang="en-US" sz="2000" b="1">
              <a:latin typeface="微软雅黑" panose="020B0503020204020204" pitchFamily="34" charset="-122"/>
              <a:ea typeface="微软雅黑" panose="020B0503020204020204" pitchFamily="34" charset="-122"/>
            </a:endParaRPr>
          </a:p>
        </p:txBody>
      </p:sp>
      <p:sp>
        <p:nvSpPr>
          <p:cNvPr id="6" name="文本框 5"/>
          <p:cNvSpPr txBox="1"/>
          <p:nvPr/>
        </p:nvSpPr>
        <p:spPr>
          <a:xfrm>
            <a:off x="1738915" y="4581423"/>
            <a:ext cx="8847786" cy="830997"/>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对现实的清醒认识，同时对革命前景的清醒认知，充满了革命乐观主义精神。</a:t>
            </a:r>
            <a:endParaRPr lang="zh-CN" altLang="en-US" sz="2400" b="1">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深入探究</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03668" y="1333976"/>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本文还有很多细节描写，尝试找出来并分析有什么作用。</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528034" y="2489274"/>
            <a:ext cx="11269014" cy="1658274"/>
          </a:xfrm>
          <a:prstGeom prst="rect">
            <a:avLst/>
          </a:prstGeom>
          <a:noFill/>
        </p:spPr>
        <p:txBody>
          <a:bodyPr wrap="square" rtlCol="0">
            <a:spAutoFit/>
          </a:bodyPr>
          <a:lstStyle/>
          <a:p>
            <a:pPr>
              <a:spcAft>
                <a:spcPts val="1200"/>
              </a:spcAft>
            </a:pPr>
            <a:r>
              <a:rPr lang="zh-CN" altLang="en-US" sz="2400" b="1">
                <a:latin typeface="微软雅黑" panose="020B0503020204020204" pitchFamily="34" charset="-122"/>
                <a:ea typeface="微软雅黑" panose="020B0503020204020204" pitchFamily="34" charset="-122"/>
              </a:rPr>
              <a:t>示例：</a:t>
            </a:r>
            <a:endParaRPr lang="en-US" altLang="zh-CN" sz="2400" b="1">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战士们在一旁手里握着枪，眼睛紧盯着川里，从他们的神情可以看出，此刻谁都心里痒痒的，恨不得一下扑过去，将敌人彻底消灭。</a:t>
            </a:r>
            <a:endParaRPr lang="zh-CN" altLang="en-US" sz="2400">
              <a:latin typeface="微软雅黑" panose="020B0503020204020204" pitchFamily="34" charset="-122"/>
              <a:ea typeface="微软雅黑" panose="020B0503020204020204" pitchFamily="34" charset="-122"/>
            </a:endParaRPr>
          </a:p>
        </p:txBody>
      </p:sp>
      <p:sp>
        <p:nvSpPr>
          <p:cNvPr id="5" name="文本框 4"/>
          <p:cNvSpPr txBox="1"/>
          <p:nvPr/>
        </p:nvSpPr>
        <p:spPr>
          <a:xfrm>
            <a:off x="1148366" y="4779626"/>
            <a:ext cx="10856890" cy="461665"/>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通过战士们在战斗前的的细节描写，表现战士们的英姿和革命乐观主义精神。</a:t>
            </a:r>
            <a:endParaRPr lang="zh-CN" altLang="en-US" sz="2400" b="1">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9906000" cy="759737"/>
          </a:xfrm>
          <a:solidFill>
            <a:schemeClr val="accent1">
              <a:lumMod val="40000"/>
              <a:lumOff val="60000"/>
            </a:schemeClr>
          </a:solidFill>
        </p:spPr>
        <p:txBody>
          <a:bodyPr>
            <a:normAutofit fontScale="90000"/>
          </a:bodyPr>
          <a:lstStyle/>
          <a:p>
            <a:r>
              <a:rPr lang="zh-CN" altLang="en-US" sz="3600" b="1">
                <a:solidFill>
                  <a:schemeClr val="bg1"/>
                </a:solidFill>
                <a:latin typeface="微软雅黑" panose="020B0503020204020204" pitchFamily="34" charset="-122"/>
                <a:ea typeface="微软雅黑" panose="020B0503020204020204" pitchFamily="34" charset="-122"/>
              </a:rPr>
              <a:t>思考：本文作为一篇回忆性文章，具有怎样的特点？</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14649" y="1691364"/>
            <a:ext cx="6437290" cy="3847207"/>
          </a:xfrm>
          <a:prstGeom prst="rect">
            <a:avLst/>
          </a:prstGeom>
          <a:noFill/>
        </p:spPr>
        <p:txBody>
          <a:bodyPr wrap="square" rtlCol="0">
            <a:spAutoFit/>
          </a:bodyPr>
          <a:lstStyle/>
          <a:p>
            <a:pPr>
              <a:spcAft>
                <a:spcPts val="1200"/>
              </a:spcAft>
            </a:pPr>
            <a:r>
              <a:rPr lang="zh-CN" altLang="en-US" sz="2800" b="1">
                <a:latin typeface="微软雅黑" panose="020B0503020204020204" pitchFamily="34" charset="-122"/>
                <a:ea typeface="微软雅黑" panose="020B0503020204020204" pitchFamily="34" charset="-122"/>
              </a:rPr>
              <a:t>感情充沛，语言精炼。</a:t>
            </a:r>
            <a:r>
              <a:rPr lang="zh-CN" altLang="en-US" sz="2000">
                <a:latin typeface="仿宋" panose="02010609060101010101" pitchFamily="49" charset="-122"/>
                <a:ea typeface="仿宋" panose="02010609060101010101" pitchFamily="49" charset="-122"/>
              </a:rPr>
              <a:t>这篇回忆性文章充满了充沛的情感，作者字里行间洋溢着欣喜和自豪，充满了革命乐观主义精神。全篇语言精炼简洁，生动活泼，可读性强。</a:t>
            </a:r>
            <a:endParaRPr lang="en-US" altLang="zh-CN" sz="2800">
              <a:latin typeface="仿宋" panose="02010609060101010101" pitchFamily="49" charset="-122"/>
              <a:ea typeface="仿宋" panose="02010609060101010101" pitchFamily="49" charset="-122"/>
            </a:endParaRPr>
          </a:p>
          <a:p>
            <a:pPr>
              <a:spcAft>
                <a:spcPts val="1200"/>
              </a:spcAft>
            </a:pPr>
            <a:r>
              <a:rPr lang="zh-CN" altLang="en-US" sz="2800" b="1">
                <a:latin typeface="微软雅黑" panose="020B0503020204020204" pitchFamily="34" charset="-122"/>
                <a:ea typeface="微软雅黑" panose="020B0503020204020204" pitchFamily="34" charset="-122"/>
              </a:rPr>
              <a:t>记叙准确，可信度高。</a:t>
            </a:r>
            <a:r>
              <a:rPr lang="zh-CN" altLang="en-US" sz="2000">
                <a:latin typeface="仿宋" panose="02010609060101010101" pitchFamily="49" charset="-122"/>
                <a:ea typeface="仿宋" panose="02010609060101010101" pitchFamily="49" charset="-122"/>
              </a:rPr>
              <a:t>作者在文中引用了很多会议材料和人物讲话，并记述了很多细节，使文章显得准确而可信。</a:t>
            </a:r>
            <a:endParaRPr lang="en-US" altLang="zh-CN" sz="2000">
              <a:latin typeface="仿宋" panose="02010609060101010101" pitchFamily="49" charset="-122"/>
              <a:ea typeface="仿宋" panose="02010609060101010101" pitchFamily="49" charset="-122"/>
            </a:endParaRPr>
          </a:p>
          <a:p>
            <a:r>
              <a:rPr lang="zh-CN" altLang="en-US" sz="2800" b="1">
                <a:latin typeface="微软雅黑" panose="020B0503020204020204" pitchFamily="34" charset="-122"/>
                <a:ea typeface="微软雅黑" panose="020B0503020204020204" pitchFamily="34" charset="-122"/>
              </a:rPr>
              <a:t>叙述方法多样。</a:t>
            </a:r>
            <a:r>
              <a:rPr lang="zh-CN" altLang="en-US" sz="2000">
                <a:latin typeface="仿宋" panose="02010609060101010101" pitchFamily="49" charset="-122"/>
                <a:ea typeface="仿宋" panose="02010609060101010101" pitchFamily="49" charset="-122"/>
              </a:rPr>
              <a:t>在记叙三件事情时，作者使用了多种方法，例如人物的语言描写、动作描写、景物描写等，使这篇继续性散文充满了文学性。</a:t>
            </a:r>
            <a:endParaRPr lang="zh-CN" altLang="en-US" sz="2800">
              <a:latin typeface="仿宋" panose="02010609060101010101" pitchFamily="49" charset="-122"/>
              <a:ea typeface="仿宋" panose="02010609060101010101" pitchFamily="49" charset="-122"/>
            </a:endParaRPr>
          </a:p>
        </p:txBody>
      </p:sp>
      <p:pic>
        <p:nvPicPr>
          <p:cNvPr id="3" name="图片 2"/>
          <p:cNvPicPr>
            <a:picLocks noChangeAspect="1"/>
          </p:cNvPicPr>
          <p:nvPr/>
        </p:nvPicPr>
        <p:blipFill>
          <a:blip r:embed="rId1"/>
          <a:stretch>
            <a:fillRect/>
          </a:stretch>
        </p:blipFill>
        <p:spPr>
          <a:xfrm>
            <a:off x="6901399" y="1836045"/>
            <a:ext cx="4867275" cy="331470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3017520" cy="1166495"/>
          </a:xfrm>
          <a:solidFill>
            <a:schemeClr val="accent1">
              <a:lumMod val="40000"/>
              <a:lumOff val="60000"/>
            </a:schemeClr>
          </a:solidFill>
        </p:spPr>
        <p:txBody>
          <a:bodyPr/>
          <a:lstStyle/>
          <a:p>
            <a:r>
              <a:rPr lang="zh-CN" altLang="en-US" b="1">
                <a:solidFill>
                  <a:schemeClr val="bg1"/>
                </a:solidFill>
                <a:latin typeface="微软雅黑" panose="020B0503020204020204" pitchFamily="34" charset="-122"/>
                <a:ea typeface="微软雅黑" panose="020B0503020204020204" pitchFamily="34" charset="-122"/>
              </a:rPr>
              <a:t>关于作者</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98120" y="1493520"/>
            <a:ext cx="7970520" cy="5136515"/>
          </a:xfrm>
          <a:solidFill>
            <a:schemeClr val="tx2">
              <a:lumMod val="20000"/>
              <a:lumOff val="80000"/>
            </a:schemeClr>
          </a:solidFill>
        </p:spPr>
        <p:txBody>
          <a:bodyPr>
            <a:normAutofit fontScale="85000" lnSpcReduction="20000"/>
          </a:bodyPr>
          <a:lstStyle/>
          <a:p>
            <a:pPr marL="0" indent="0">
              <a:lnSpc>
                <a:spcPct val="130000"/>
              </a:lnSpc>
              <a:buNone/>
            </a:pPr>
            <a:r>
              <a:rPr lang="zh-CN" altLang="en-US">
                <a:latin typeface="微软雅黑" panose="020B0503020204020204" pitchFamily="34" charset="-122"/>
                <a:ea typeface="微软雅黑" panose="020B0503020204020204" pitchFamily="34" charset="-122"/>
              </a:rPr>
              <a:t>杨成武（</a:t>
            </a:r>
            <a:r>
              <a:rPr lang="en-US" altLang="zh-CN">
                <a:latin typeface="微软雅黑" panose="020B0503020204020204" pitchFamily="34" charset="-122"/>
                <a:ea typeface="微软雅黑" panose="020B0503020204020204" pitchFamily="34" charset="-122"/>
              </a:rPr>
              <a:t>1914</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27</a:t>
            </a:r>
            <a:r>
              <a:rPr lang="zh-CN" altLang="en-US">
                <a:latin typeface="微软雅黑" panose="020B0503020204020204" pitchFamily="34" charset="-122"/>
                <a:ea typeface="微软雅黑" panose="020B0503020204020204" pitchFamily="34" charset="-122"/>
              </a:rPr>
              <a:t>日</a:t>
            </a:r>
            <a:r>
              <a:rPr lang="en-US" altLang="zh-CN">
                <a:latin typeface="微软雅黑" panose="020B0503020204020204" pitchFamily="34" charset="-122"/>
                <a:ea typeface="微软雅黑" panose="020B0503020204020204" pitchFamily="34" charset="-122"/>
              </a:rPr>
              <a:t>—2004</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14</a:t>
            </a:r>
            <a:r>
              <a:rPr lang="zh-CN" altLang="en-US">
                <a:latin typeface="微软雅黑" panose="020B0503020204020204" pitchFamily="34" charset="-122"/>
                <a:ea typeface="微软雅黑" panose="020B0503020204020204" pitchFamily="34" charset="-122"/>
              </a:rPr>
              <a:t>日），福建省长汀县客家人，是中共的优秀党员，共产主义战士，无产阶级革命家、军事家。 杨成武于</a:t>
            </a:r>
            <a:r>
              <a:rPr lang="en-US" altLang="zh-CN">
                <a:latin typeface="微软雅黑" panose="020B0503020204020204" pitchFamily="34" charset="-122"/>
                <a:ea typeface="微软雅黑" panose="020B0503020204020204" pitchFamily="34" charset="-122"/>
              </a:rPr>
              <a:t>1929</a:t>
            </a:r>
            <a:r>
              <a:rPr lang="zh-CN" altLang="en-US">
                <a:latin typeface="微软雅黑" panose="020B0503020204020204" pitchFamily="34" charset="-122"/>
                <a:ea typeface="微软雅黑" panose="020B0503020204020204" pitchFamily="34" charset="-122"/>
              </a:rPr>
              <a:t>年参加革命，</a:t>
            </a:r>
            <a:r>
              <a:rPr lang="en-US" altLang="zh-CN">
                <a:latin typeface="微软雅黑" panose="020B0503020204020204" pitchFamily="34" charset="-122"/>
                <a:ea typeface="微软雅黑" panose="020B0503020204020204" pitchFamily="34" charset="-122"/>
              </a:rPr>
              <a:t>1930</a:t>
            </a:r>
            <a:r>
              <a:rPr lang="zh-CN" altLang="en-US">
                <a:latin typeface="微软雅黑" panose="020B0503020204020204" pitchFamily="34" charset="-122"/>
                <a:ea typeface="微软雅黑" panose="020B0503020204020204" pitchFamily="34" charset="-122"/>
              </a:rPr>
              <a:t>年加入中国共产党。</a:t>
            </a:r>
            <a:r>
              <a:rPr lang="en-US" altLang="zh-CN">
                <a:latin typeface="微软雅黑" panose="020B0503020204020204" pitchFamily="34" charset="-122"/>
                <a:ea typeface="微软雅黑" panose="020B0503020204020204" pitchFamily="34" charset="-122"/>
              </a:rPr>
              <a:t>17</a:t>
            </a:r>
            <a:r>
              <a:rPr lang="zh-CN" altLang="en-US">
                <a:latin typeface="微软雅黑" panose="020B0503020204020204" pitchFamily="34" charset="-122"/>
                <a:ea typeface="微软雅黑" panose="020B0503020204020204" pitchFamily="34" charset="-122"/>
              </a:rPr>
              <a:t>岁当上团政委。后任红</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军团第</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师政治委员，指挥过抗日战争、解放战争，为创建新中国立下了不朽功勋。</a:t>
            </a:r>
            <a:r>
              <a:rPr lang="en-US" altLang="zh-CN">
                <a:latin typeface="微软雅黑" panose="020B0503020204020204" pitchFamily="34" charset="-122"/>
                <a:ea typeface="微软雅黑" panose="020B0503020204020204" pitchFamily="34" charset="-122"/>
              </a:rPr>
              <a:t>1955</a:t>
            </a:r>
            <a:r>
              <a:rPr lang="zh-CN" altLang="en-US">
                <a:latin typeface="微软雅黑" panose="020B0503020204020204" pitchFamily="34" charset="-122"/>
                <a:ea typeface="微软雅黑" panose="020B0503020204020204" pitchFamily="34" charset="-122"/>
              </a:rPr>
              <a:t>年被授予上将军衔。</a:t>
            </a:r>
            <a:r>
              <a:rPr lang="en-US" altLang="zh-CN">
                <a:latin typeface="微软雅黑" panose="020B0503020204020204" pitchFamily="34" charset="-122"/>
                <a:ea typeface="微软雅黑" panose="020B0503020204020204" pitchFamily="34" charset="-122"/>
              </a:rPr>
              <a:t>1955</a:t>
            </a:r>
            <a:r>
              <a:rPr lang="zh-CN" altLang="en-US">
                <a:latin typeface="微软雅黑" panose="020B0503020204020204" pitchFamily="34" charset="-122"/>
                <a:ea typeface="微软雅黑" panose="020B0503020204020204" pitchFamily="34" charset="-122"/>
              </a:rPr>
              <a:t>年获一级八一勋章、一级独立自由勋章和一级解放勋章，</a:t>
            </a:r>
            <a:r>
              <a:rPr lang="en-US" altLang="zh-CN">
                <a:latin typeface="微软雅黑" panose="020B0503020204020204" pitchFamily="34" charset="-122"/>
                <a:ea typeface="微软雅黑" panose="020B0503020204020204" pitchFamily="34" charset="-122"/>
              </a:rPr>
              <a:t>1988</a:t>
            </a:r>
            <a:r>
              <a:rPr lang="zh-CN" altLang="en-US">
                <a:latin typeface="微软雅黑" panose="020B0503020204020204" pitchFamily="34" charset="-122"/>
                <a:ea typeface="微软雅黑" panose="020B0503020204020204" pitchFamily="34" charset="-122"/>
              </a:rPr>
              <a:t>年获一级红星功勋荣誉章。</a:t>
            </a:r>
            <a:endParaRPr lang="en-US" altLang="zh-CN">
              <a:latin typeface="微软雅黑" panose="020B0503020204020204" pitchFamily="34" charset="-122"/>
              <a:ea typeface="微软雅黑" panose="020B0503020204020204" pitchFamily="34" charset="-122"/>
            </a:endParaRPr>
          </a:p>
          <a:p>
            <a:pPr marL="0" indent="0">
              <a:lnSpc>
                <a:spcPct val="130000"/>
              </a:lnSpc>
              <a:buNone/>
            </a:pPr>
            <a:r>
              <a:rPr lang="en-US" altLang="zh-CN" b="1">
                <a:solidFill>
                  <a:srgbClr val="FF0000"/>
                </a:solidFill>
                <a:latin typeface="微软雅黑" panose="020B0503020204020204" pitchFamily="34" charset="-122"/>
                <a:ea typeface="微软雅黑" panose="020B0503020204020204" pitchFamily="34" charset="-122"/>
              </a:rPr>
              <a:t>《</a:t>
            </a:r>
            <a:r>
              <a:rPr lang="zh-CN" altLang="en-US" b="1">
                <a:solidFill>
                  <a:srgbClr val="FF0000"/>
                </a:solidFill>
                <a:latin typeface="微软雅黑" panose="020B0503020204020204" pitchFamily="34" charset="-122"/>
                <a:ea typeface="微软雅黑" panose="020B0503020204020204" pitchFamily="34" charset="-122"/>
              </a:rPr>
              <a:t>杨成武军事文选</a:t>
            </a:r>
            <a:r>
              <a:rPr lang="en-US" altLang="zh-CN" b="1">
                <a:solidFill>
                  <a:srgbClr val="FF0000"/>
                </a:solidFill>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选入了反映他在革命战争年代留下的</a:t>
            </a:r>
            <a:r>
              <a:rPr lang="en-US" altLang="zh-CN">
                <a:latin typeface="微软雅黑" panose="020B0503020204020204" pitchFamily="34" charset="-122"/>
                <a:ea typeface="微软雅黑" panose="020B0503020204020204" pitchFamily="34" charset="-122"/>
              </a:rPr>
              <a:t>57</a:t>
            </a:r>
            <a:r>
              <a:rPr lang="zh-CN" altLang="en-US">
                <a:latin typeface="微软雅黑" panose="020B0503020204020204" pitchFamily="34" charset="-122"/>
                <a:ea typeface="微软雅黑" panose="020B0503020204020204" pitchFamily="34" charset="-122"/>
              </a:rPr>
              <a:t>篇著述。杨成武晚年写了不少回忆录，如</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忆长征</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敌后抗战</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冀中平原的地道斗争</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反攻进攻曲</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战华北</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新的使命</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及</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回忆录</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等著作。</a:t>
            </a:r>
            <a:endParaRPr lang="zh-CN" altLang="en-US">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307576" y="1722120"/>
            <a:ext cx="3610104" cy="449929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拓展提升</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6597" y="1256702"/>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结合本文的叙述和历史课程的学习，尝试归纳长征精神的内涵。</a:t>
            </a:r>
            <a:endParaRPr lang="zh-CN" altLang="en-US" sz="2800" b="1">
              <a:latin typeface="微软雅黑" panose="020B0503020204020204" pitchFamily="34" charset="-122"/>
              <a:ea typeface="微软雅黑" panose="020B0503020204020204" pitchFamily="34" charset="-122"/>
            </a:endParaRPr>
          </a:p>
        </p:txBody>
      </p:sp>
      <p:sp>
        <p:nvSpPr>
          <p:cNvPr id="5" name="文本框 4"/>
          <p:cNvSpPr txBox="1"/>
          <p:nvPr/>
        </p:nvSpPr>
        <p:spPr>
          <a:xfrm>
            <a:off x="6226936" y="2389507"/>
            <a:ext cx="5775318" cy="3329758"/>
          </a:xfrm>
          <a:prstGeom prst="rect">
            <a:avLst/>
          </a:prstGeom>
          <a:noFill/>
        </p:spPr>
        <p:txBody>
          <a:bodyPr wrap="square">
            <a:spAutoFit/>
          </a:bodyPr>
          <a:lstStyle/>
          <a:p>
            <a:pPr>
              <a:lnSpc>
                <a:spcPct val="150000"/>
              </a:lnSpc>
            </a:pPr>
            <a:r>
              <a:rPr lang="en-US" altLang="zh-CN" sz="2400" b="1">
                <a:latin typeface="仿宋" panose="02010609060101010101" pitchFamily="49" charset="-122"/>
                <a:ea typeface="仿宋" panose="02010609060101010101" pitchFamily="49" charset="-122"/>
              </a:rPr>
              <a:t>1</a:t>
            </a:r>
            <a:r>
              <a:rPr lang="zh-CN" altLang="en-US" sz="2400" b="1">
                <a:latin typeface="仿宋" panose="02010609060101010101" pitchFamily="49" charset="-122"/>
                <a:ea typeface="仿宋" panose="02010609060101010101" pitchFamily="49" charset="-122"/>
              </a:rPr>
              <a:t>、乐于吃苦，不惧艰难的革命乐观主义</a:t>
            </a:r>
            <a:endParaRPr lang="en-US" altLang="zh-CN" sz="2400" b="1">
              <a:latin typeface="仿宋" panose="02010609060101010101" pitchFamily="49" charset="-122"/>
              <a:ea typeface="仿宋" panose="02010609060101010101" pitchFamily="49" charset="-122"/>
            </a:endParaRPr>
          </a:p>
          <a:p>
            <a:pPr>
              <a:lnSpc>
                <a:spcPct val="150000"/>
              </a:lnSpc>
            </a:pPr>
            <a:r>
              <a:rPr lang="en-US" altLang="zh-CN" sz="2400" b="1">
                <a:latin typeface="仿宋" panose="02010609060101010101" pitchFamily="49" charset="-122"/>
                <a:ea typeface="仿宋" panose="02010609060101010101" pitchFamily="49" charset="-122"/>
              </a:rPr>
              <a:t>2</a:t>
            </a:r>
            <a:r>
              <a:rPr lang="zh-CN" altLang="en-US" sz="2400" b="1">
                <a:latin typeface="仿宋" panose="02010609060101010101" pitchFamily="49" charset="-122"/>
                <a:ea typeface="仿宋" panose="02010609060101010101" pitchFamily="49" charset="-122"/>
              </a:rPr>
              <a:t>、勇于战斗，无坚不摧的革命英雄主义</a:t>
            </a:r>
            <a:endParaRPr lang="en-US" altLang="zh-CN" sz="2400" b="1">
              <a:latin typeface="仿宋" panose="02010609060101010101" pitchFamily="49" charset="-122"/>
              <a:ea typeface="仿宋" panose="02010609060101010101" pitchFamily="49" charset="-122"/>
            </a:endParaRPr>
          </a:p>
          <a:p>
            <a:pPr>
              <a:lnSpc>
                <a:spcPct val="150000"/>
              </a:lnSpc>
            </a:pPr>
            <a:r>
              <a:rPr lang="en-US" altLang="zh-CN" sz="2400" b="1">
                <a:latin typeface="仿宋" panose="02010609060101010101" pitchFamily="49" charset="-122"/>
                <a:ea typeface="仿宋" panose="02010609060101010101" pitchFamily="49" charset="-122"/>
              </a:rPr>
              <a:t>3</a:t>
            </a:r>
            <a:r>
              <a:rPr lang="zh-CN" altLang="en-US" sz="2400" b="1">
                <a:latin typeface="仿宋" panose="02010609060101010101" pitchFamily="49" charset="-122"/>
                <a:ea typeface="仿宋" panose="02010609060101010101" pitchFamily="49" charset="-122"/>
              </a:rPr>
              <a:t>、重于求实，独立自主的创新胆略</a:t>
            </a:r>
            <a:endParaRPr lang="en-US" altLang="zh-CN" sz="2400" b="1">
              <a:latin typeface="仿宋" panose="02010609060101010101" pitchFamily="49" charset="-122"/>
              <a:ea typeface="仿宋" panose="02010609060101010101" pitchFamily="49" charset="-122"/>
            </a:endParaRPr>
          </a:p>
          <a:p>
            <a:pPr>
              <a:lnSpc>
                <a:spcPct val="150000"/>
              </a:lnSpc>
            </a:pPr>
            <a:r>
              <a:rPr lang="en-US" altLang="zh-CN" sz="2400" b="1">
                <a:latin typeface="仿宋" panose="02010609060101010101" pitchFamily="49" charset="-122"/>
                <a:ea typeface="仿宋" panose="02010609060101010101" pitchFamily="49" charset="-122"/>
              </a:rPr>
              <a:t>4</a:t>
            </a:r>
            <a:r>
              <a:rPr lang="zh-CN" altLang="en-US" sz="2400" b="1">
                <a:latin typeface="仿宋" panose="02010609060101010101" pitchFamily="49" charset="-122"/>
                <a:ea typeface="仿宋" panose="02010609060101010101" pitchFamily="49" charset="-122"/>
              </a:rPr>
              <a:t>、善于团结，顾全大局的集体主义。</a:t>
            </a:r>
            <a:endParaRPr lang="en-US" altLang="zh-CN" sz="2400" b="1">
              <a:latin typeface="仿宋" panose="02010609060101010101" pitchFamily="49" charset="-122"/>
              <a:ea typeface="仿宋" panose="02010609060101010101" pitchFamily="49" charset="-122"/>
            </a:endParaRPr>
          </a:p>
          <a:p>
            <a:pPr>
              <a:lnSpc>
                <a:spcPct val="150000"/>
              </a:lnSpc>
            </a:pPr>
            <a:r>
              <a:rPr lang="en-US" altLang="zh-CN" sz="2400" b="1">
                <a:latin typeface="仿宋" panose="02010609060101010101" pitchFamily="49" charset="-122"/>
                <a:ea typeface="仿宋" panose="02010609060101010101" pitchFamily="49" charset="-122"/>
              </a:rPr>
              <a:t>5</a:t>
            </a:r>
            <a:r>
              <a:rPr lang="zh-CN" altLang="en-US" sz="2400" b="1">
                <a:latin typeface="仿宋" panose="02010609060101010101" pitchFamily="49" charset="-122"/>
                <a:ea typeface="仿宋" panose="02010609060101010101" pitchFamily="49" charset="-122"/>
              </a:rPr>
              <a:t>、其主题是“一不怕苦，二不怕死”，其最显著的特点就是革命英雄主义精神</a:t>
            </a:r>
            <a:endParaRPr lang="zh-CN" altLang="en-US" sz="2400" b="1">
              <a:latin typeface="仿宋" panose="02010609060101010101" pitchFamily="49" charset="-122"/>
              <a:ea typeface="仿宋" panose="02010609060101010101" pitchFamily="49" charset="-122"/>
            </a:endParaRPr>
          </a:p>
        </p:txBody>
      </p:sp>
      <p:pic>
        <p:nvPicPr>
          <p:cNvPr id="3" name="图片 2"/>
          <p:cNvPicPr>
            <a:picLocks noChangeAspect="1"/>
          </p:cNvPicPr>
          <p:nvPr/>
        </p:nvPicPr>
        <p:blipFill>
          <a:blip r:embed="rId1"/>
          <a:stretch>
            <a:fillRect/>
          </a:stretch>
        </p:blipFill>
        <p:spPr>
          <a:xfrm>
            <a:off x="391394" y="2437248"/>
            <a:ext cx="5159400" cy="343482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拓展提升</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510694" y="1211627"/>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结合自己的生活学习实际，谈一谈长征精神对你有什么启示。</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427668" y="2251791"/>
            <a:ext cx="7620000" cy="4286250"/>
          </a:xfrm>
          <a:prstGeom prst="rect">
            <a:avLst/>
          </a:prstGeom>
          <a:ln>
            <a:noFill/>
          </a:ln>
          <a:effectLst>
            <a:outerShdw blurRad="292100" dist="139700" dir="2700000" algn="tl" rotWithShape="0">
              <a:srgbClr val="333333">
                <a:alpha val="65000"/>
              </a:srgbClr>
            </a:outerShdw>
          </a:effectLst>
        </p:spPr>
      </p:pic>
      <p:pic>
        <p:nvPicPr>
          <p:cNvPr id="5" name="New picture" hidden="1"/>
          <p:cNvPicPr/>
          <p:nvPr/>
        </p:nvPicPr>
        <p:blipFill>
          <a:blip r:embed="rId2"/>
          <a:stretch>
            <a:fillRect/>
          </a:stretch>
        </p:blipFill>
        <p:spPr>
          <a:xfrm>
            <a:off x="12661900" y="12661900"/>
            <a:ext cx="482600" cy="3683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3017520" cy="1166495"/>
          </a:xfrm>
          <a:solidFill>
            <a:schemeClr val="accent1">
              <a:lumMod val="40000"/>
              <a:lumOff val="60000"/>
            </a:schemeClr>
          </a:solidFill>
        </p:spPr>
        <p:txBody>
          <a:bodyPr>
            <a:normAutofit/>
          </a:bodyPr>
          <a:lstStyle/>
          <a:p>
            <a:r>
              <a:rPr lang="zh-CN" altLang="en-US" b="1">
                <a:solidFill>
                  <a:schemeClr val="bg1"/>
                </a:solidFill>
                <a:latin typeface="微软雅黑" panose="020B0503020204020204" pitchFamily="34" charset="-122"/>
                <a:ea typeface="微软雅黑" panose="020B0503020204020204" pitchFamily="34" charset="-122"/>
              </a:rPr>
              <a:t>关于长征</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274320" y="1463040"/>
            <a:ext cx="11643360" cy="5136515"/>
          </a:xfrm>
          <a:solidFill>
            <a:schemeClr val="tx2">
              <a:lumMod val="20000"/>
              <a:lumOff val="80000"/>
            </a:schemeClr>
          </a:solidFill>
        </p:spPr>
        <p:txBody>
          <a:bodyPr>
            <a:normAutofit/>
          </a:bodyPr>
          <a:lstStyle/>
          <a:p>
            <a:pPr marL="0" indent="0">
              <a:lnSpc>
                <a:spcPct val="130000"/>
              </a:lnSpc>
              <a:buNone/>
            </a:pPr>
            <a:r>
              <a:rPr lang="en-US" altLang="zh-CN">
                <a:latin typeface="微软雅黑" panose="020B0503020204020204" pitchFamily="34" charset="-122"/>
                <a:ea typeface="微软雅黑" panose="020B0503020204020204" pitchFamily="34" charset="-122"/>
              </a:rPr>
              <a:t>1934</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月，第五次反“围剿”失败后，中央主力红军为摆脱国民党军队的包围追击，被迫实行战略性转移，退出中央根据地，进行长征。长征是人类历史上的伟大奇迹，中央红军共进行了</a:t>
            </a:r>
            <a:r>
              <a:rPr lang="en-US" altLang="zh-CN">
                <a:latin typeface="微软雅黑" panose="020B0503020204020204" pitchFamily="34" charset="-122"/>
                <a:ea typeface="微软雅黑" panose="020B0503020204020204" pitchFamily="34" charset="-122"/>
              </a:rPr>
              <a:t>380</a:t>
            </a:r>
            <a:r>
              <a:rPr lang="zh-CN" altLang="en-US">
                <a:latin typeface="微软雅黑" panose="020B0503020204020204" pitchFamily="34" charset="-122"/>
                <a:ea typeface="微软雅黑" panose="020B0503020204020204" pitchFamily="34" charset="-122"/>
              </a:rPr>
              <a:t>余次战斗，攻占</a:t>
            </a:r>
            <a:r>
              <a:rPr lang="en-US" altLang="zh-CN">
                <a:latin typeface="微软雅黑" panose="020B0503020204020204" pitchFamily="34" charset="-122"/>
                <a:ea typeface="微软雅黑" panose="020B0503020204020204" pitchFamily="34" charset="-122"/>
              </a:rPr>
              <a:t>700</a:t>
            </a:r>
            <a:r>
              <a:rPr lang="zh-CN" altLang="en-US">
                <a:latin typeface="微软雅黑" panose="020B0503020204020204" pitchFamily="34" charset="-122"/>
                <a:ea typeface="微软雅黑" panose="020B0503020204020204" pitchFamily="34" charset="-122"/>
              </a:rPr>
              <a:t>多座县城，红军牺牲了营以上干部多达</a:t>
            </a:r>
            <a:r>
              <a:rPr lang="en-US" altLang="zh-CN">
                <a:latin typeface="微软雅黑" panose="020B0503020204020204" pitchFamily="34" charset="-122"/>
                <a:ea typeface="微软雅黑" panose="020B0503020204020204" pitchFamily="34" charset="-122"/>
              </a:rPr>
              <a:t>430</a:t>
            </a:r>
            <a:r>
              <a:rPr lang="zh-CN" altLang="en-US">
                <a:latin typeface="微软雅黑" panose="020B0503020204020204" pitchFamily="34" charset="-122"/>
                <a:ea typeface="微软雅黑" panose="020B0503020204020204" pitchFamily="34" charset="-122"/>
              </a:rPr>
              <a:t>余人，平均年龄不到</a:t>
            </a:r>
            <a:r>
              <a:rPr lang="en-US" altLang="zh-CN">
                <a:latin typeface="微软雅黑" panose="020B0503020204020204" pitchFamily="34" charset="-122"/>
                <a:ea typeface="微软雅黑" panose="020B0503020204020204" pitchFamily="34" charset="-122"/>
              </a:rPr>
              <a:t>30</a:t>
            </a:r>
            <a:r>
              <a:rPr lang="zh-CN" altLang="en-US">
                <a:latin typeface="微软雅黑" panose="020B0503020204020204" pitchFamily="34" charset="-122"/>
                <a:ea typeface="微软雅黑" panose="020B0503020204020204" pitchFamily="34" charset="-122"/>
              </a:rPr>
              <a:t>岁，共击溃国民党军数百个团，其间共经过</a:t>
            </a:r>
            <a:r>
              <a:rPr lang="en-US" altLang="zh-CN">
                <a:latin typeface="微软雅黑" panose="020B0503020204020204" pitchFamily="34" charset="-122"/>
                <a:ea typeface="微软雅黑" panose="020B0503020204020204" pitchFamily="34" charset="-122"/>
              </a:rPr>
              <a:t>14</a:t>
            </a:r>
            <a:r>
              <a:rPr lang="zh-CN" altLang="en-US">
                <a:latin typeface="微软雅黑" panose="020B0503020204020204" pitchFamily="34" charset="-122"/>
                <a:ea typeface="微软雅黑" panose="020B0503020204020204" pitchFamily="34" charset="-122"/>
              </a:rPr>
              <a:t>个省，翻越</a:t>
            </a:r>
            <a:r>
              <a:rPr lang="en-US" altLang="zh-CN">
                <a:latin typeface="微软雅黑" panose="020B0503020204020204" pitchFamily="34" charset="-122"/>
                <a:ea typeface="微软雅黑" panose="020B0503020204020204" pitchFamily="34" charset="-122"/>
              </a:rPr>
              <a:t>18</a:t>
            </a:r>
            <a:r>
              <a:rPr lang="zh-CN" altLang="en-US">
                <a:latin typeface="微软雅黑" panose="020B0503020204020204" pitchFamily="34" charset="-122"/>
                <a:ea typeface="微软雅黑" panose="020B0503020204020204" pitchFamily="34" charset="-122"/>
              </a:rPr>
              <a:t>座大山，跨过</a:t>
            </a:r>
            <a:r>
              <a:rPr lang="en-US" altLang="zh-CN">
                <a:latin typeface="微软雅黑" panose="020B0503020204020204" pitchFamily="34" charset="-122"/>
                <a:ea typeface="微软雅黑" panose="020B0503020204020204" pitchFamily="34" charset="-122"/>
              </a:rPr>
              <a:t>24</a:t>
            </a:r>
            <a:r>
              <a:rPr lang="zh-CN" altLang="en-US">
                <a:latin typeface="微软雅黑" panose="020B0503020204020204" pitchFamily="34" charset="-122"/>
                <a:ea typeface="微软雅黑" panose="020B0503020204020204" pitchFamily="34" charset="-122"/>
              </a:rPr>
              <a:t>条大河，走过荒草地，翻过雪山，行程约二万五千里，红一方面军于</a:t>
            </a:r>
            <a:r>
              <a:rPr lang="en-US" altLang="zh-CN">
                <a:latin typeface="微软雅黑" panose="020B0503020204020204" pitchFamily="34" charset="-122"/>
                <a:ea typeface="微软雅黑" panose="020B0503020204020204" pitchFamily="34" charset="-122"/>
              </a:rPr>
              <a:t>1935</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月到达陕北，与陕北红军胜利会师。</a:t>
            </a:r>
            <a:r>
              <a:rPr lang="en-US" altLang="zh-CN">
                <a:latin typeface="微软雅黑" panose="020B0503020204020204" pitchFamily="34" charset="-122"/>
                <a:ea typeface="微软雅黑" panose="020B0503020204020204" pitchFamily="34" charset="-122"/>
              </a:rPr>
              <a:t>1936</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月，红二、四方面军到达甘肃会宁地区，同红一方面军会师。红军三大主力会师，标志着万里长征的胜利结束。</a:t>
            </a: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3017520" cy="1166495"/>
          </a:xfrm>
          <a:solidFill>
            <a:schemeClr val="accent1">
              <a:lumMod val="40000"/>
              <a:lumOff val="60000"/>
            </a:schemeClr>
          </a:solidFill>
        </p:spPr>
        <p:txBody>
          <a:bodyPr>
            <a:normAutofit/>
          </a:bodyPr>
          <a:lstStyle/>
          <a:p>
            <a:r>
              <a:rPr lang="zh-CN" altLang="en-US" b="1">
                <a:solidFill>
                  <a:schemeClr val="bg1"/>
                </a:solidFill>
                <a:latin typeface="微软雅黑" panose="020B0503020204020204" pitchFamily="34" charset="-122"/>
                <a:ea typeface="微软雅黑" panose="020B0503020204020204" pitchFamily="34" charset="-122"/>
              </a:rPr>
              <a:t>关于长征</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274320" y="1463040"/>
            <a:ext cx="5303520" cy="5341620"/>
          </a:xfrm>
          <a:solidFill>
            <a:schemeClr val="tx2">
              <a:lumMod val="20000"/>
              <a:lumOff val="80000"/>
            </a:schemeClr>
          </a:solidFill>
        </p:spPr>
        <p:txBody>
          <a:bodyPr>
            <a:normAutofit/>
          </a:bodyPr>
          <a:lstStyle/>
          <a:p>
            <a:pPr marL="0" indent="0">
              <a:lnSpc>
                <a:spcPct val="130000"/>
              </a:lnSpc>
              <a:buNone/>
            </a:pPr>
            <a:r>
              <a:rPr lang="zh-CN" altLang="en-US" b="1">
                <a:latin typeface="微软雅黑" panose="020B0503020204020204" pitchFamily="34" charset="-122"/>
                <a:ea typeface="微软雅黑" panose="020B0503020204020204" pitchFamily="34" charset="-122"/>
              </a:rPr>
              <a:t>基本路线：</a:t>
            </a:r>
            <a:endParaRPr lang="en-US" altLang="zh-CN" b="1">
              <a:latin typeface="微软雅黑" panose="020B0503020204020204" pitchFamily="34" charset="-122"/>
              <a:ea typeface="微软雅黑" panose="020B0503020204020204" pitchFamily="34" charset="-122"/>
            </a:endParaRPr>
          </a:p>
          <a:p>
            <a:pPr marL="0" indent="0">
              <a:lnSpc>
                <a:spcPct val="130000"/>
              </a:lnSpc>
              <a:buNone/>
            </a:pPr>
            <a:r>
              <a:rPr lang="zh-CN" altLang="en-US">
                <a:latin typeface="微软雅黑" panose="020B0503020204020204" pitchFamily="34" charset="-122"/>
                <a:ea typeface="微软雅黑" panose="020B0503020204020204" pitchFamily="34" charset="-122"/>
              </a:rPr>
              <a:t>瑞金→突破敌四道防线→强渡乌江→占领遵义→四渡赤水→巧渡金沙江→强渡大渡河→飞夺泸定桥→翻雪山→过草地→陕北吴起会师（</a:t>
            </a:r>
            <a:r>
              <a:rPr lang="en-US" altLang="zh-CN">
                <a:latin typeface="微软雅黑" panose="020B0503020204020204" pitchFamily="34" charset="-122"/>
                <a:ea typeface="微软雅黑" panose="020B0503020204020204" pitchFamily="34" charset="-122"/>
              </a:rPr>
              <a:t>1935</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月）→甘肃会宁会师（</a:t>
            </a:r>
            <a:r>
              <a:rPr lang="en-US" altLang="zh-CN">
                <a:latin typeface="微软雅黑" panose="020B0503020204020204" pitchFamily="34" charset="-122"/>
                <a:ea typeface="微软雅黑" panose="020B0503020204020204" pitchFamily="34" charset="-122"/>
              </a:rPr>
              <a:t>1936</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日）→宁夏西吉县将台堡会师（</a:t>
            </a:r>
            <a:r>
              <a:rPr lang="en-US" altLang="zh-CN">
                <a:latin typeface="微软雅黑" panose="020B0503020204020204" pitchFamily="34" charset="-122"/>
                <a:ea typeface="微软雅黑" panose="020B0503020204020204" pitchFamily="34" charset="-122"/>
              </a:rPr>
              <a:t>1936</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22</a:t>
            </a:r>
            <a:r>
              <a:rPr lang="zh-CN" altLang="en-US">
                <a:latin typeface="微软雅黑" panose="020B0503020204020204" pitchFamily="34" charset="-122"/>
                <a:ea typeface="微软雅黑" panose="020B0503020204020204" pitchFamily="34" charset="-122"/>
              </a:rPr>
              <a:t>日）</a:t>
            </a:r>
            <a:endParaRPr lang="zh-CN" altLang="en-US">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707380" y="1600200"/>
            <a:ext cx="6404478" cy="477774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233832" y="1570081"/>
            <a:ext cx="5619750" cy="3267075"/>
          </a:xfrm>
          <a:prstGeom prst="rect">
            <a:avLst/>
          </a:prstGeom>
        </p:spPr>
      </p:pic>
      <p:pic>
        <p:nvPicPr>
          <p:cNvPr id="5" name="图片 4"/>
          <p:cNvPicPr>
            <a:picLocks noChangeAspect="1"/>
          </p:cNvPicPr>
          <p:nvPr/>
        </p:nvPicPr>
        <p:blipFill>
          <a:blip r:embed="rId2"/>
          <a:stretch>
            <a:fillRect/>
          </a:stretch>
        </p:blipFill>
        <p:spPr>
          <a:xfrm>
            <a:off x="7089820" y="1623183"/>
            <a:ext cx="4741304" cy="3160869"/>
          </a:xfrm>
          <a:prstGeom prst="rect">
            <a:avLst/>
          </a:prstGeom>
        </p:spPr>
      </p:pic>
      <p:sp>
        <p:nvSpPr>
          <p:cNvPr id="6" name="文本框 5"/>
          <p:cNvSpPr txBox="1"/>
          <p:nvPr/>
        </p:nvSpPr>
        <p:spPr>
          <a:xfrm>
            <a:off x="2092953" y="5164427"/>
            <a:ext cx="1793248" cy="523220"/>
          </a:xfrm>
          <a:prstGeom prst="rect">
            <a:avLst/>
          </a:prstGeom>
          <a:solidFill>
            <a:schemeClr val="tx2">
              <a:lumMod val="20000"/>
              <a:lumOff val="80000"/>
            </a:schemeClr>
          </a:solid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强渡乌江</a:t>
            </a:r>
            <a:endParaRPr lang="zh-CN" altLang="en-US" sz="2800" b="1">
              <a:latin typeface="微软雅黑" panose="020B0503020204020204" pitchFamily="34" charset="-122"/>
              <a:ea typeface="微软雅黑" panose="020B0503020204020204" pitchFamily="34" charset="-122"/>
            </a:endParaRPr>
          </a:p>
        </p:txBody>
      </p:sp>
      <p:sp>
        <p:nvSpPr>
          <p:cNvPr id="8" name="文本框 7"/>
          <p:cNvSpPr txBox="1"/>
          <p:nvPr/>
        </p:nvSpPr>
        <p:spPr>
          <a:xfrm>
            <a:off x="8950953" y="5152314"/>
            <a:ext cx="1793248" cy="523220"/>
          </a:xfrm>
          <a:prstGeom prst="rect">
            <a:avLst/>
          </a:prstGeom>
          <a:solidFill>
            <a:schemeClr val="tx2">
              <a:lumMod val="20000"/>
              <a:lumOff val="80000"/>
            </a:schemeClr>
          </a:solid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四渡赤水</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87642" y="1458277"/>
            <a:ext cx="5705475" cy="3667125"/>
          </a:xfrm>
          <a:prstGeom prst="rect">
            <a:avLst/>
          </a:prstGeom>
        </p:spPr>
      </p:pic>
      <p:pic>
        <p:nvPicPr>
          <p:cNvPr id="5" name="图片 4"/>
          <p:cNvPicPr>
            <a:picLocks noChangeAspect="1"/>
          </p:cNvPicPr>
          <p:nvPr/>
        </p:nvPicPr>
        <p:blipFill>
          <a:blip r:embed="rId2"/>
          <a:stretch>
            <a:fillRect/>
          </a:stretch>
        </p:blipFill>
        <p:spPr>
          <a:xfrm>
            <a:off x="6443665" y="1458276"/>
            <a:ext cx="5432776" cy="3667124"/>
          </a:xfrm>
          <a:prstGeom prst="rect">
            <a:avLst/>
          </a:prstGeom>
        </p:spPr>
      </p:pic>
      <p:sp>
        <p:nvSpPr>
          <p:cNvPr id="6" name="文本框 5"/>
          <p:cNvSpPr txBox="1"/>
          <p:nvPr/>
        </p:nvSpPr>
        <p:spPr>
          <a:xfrm>
            <a:off x="1511899" y="5308283"/>
            <a:ext cx="2214281"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飞夺泸定桥</a:t>
            </a:r>
            <a:endParaRPr lang="zh-CN" altLang="en-US" sz="2800" b="1">
              <a:latin typeface="微软雅黑" panose="020B0503020204020204" pitchFamily="34" charset="-122"/>
              <a:ea typeface="微软雅黑" panose="020B0503020204020204" pitchFamily="34" charset="-122"/>
            </a:endParaRPr>
          </a:p>
        </p:txBody>
      </p:sp>
      <p:sp>
        <p:nvSpPr>
          <p:cNvPr id="7" name="文本框 6"/>
          <p:cNvSpPr txBox="1"/>
          <p:nvPr/>
        </p:nvSpPr>
        <p:spPr>
          <a:xfrm>
            <a:off x="8465822" y="5308283"/>
            <a:ext cx="1923379"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过雪山</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3017520" cy="1166495"/>
          </a:xfrm>
          <a:solidFill>
            <a:schemeClr val="accent1">
              <a:lumMod val="40000"/>
              <a:lumOff val="60000"/>
            </a:schemeClr>
          </a:solidFill>
        </p:spPr>
        <p:txBody>
          <a:bodyPr>
            <a:normAutofit/>
          </a:bodyPr>
          <a:lstStyle/>
          <a:p>
            <a:r>
              <a:rPr lang="zh-CN" altLang="en-US" b="1">
                <a:solidFill>
                  <a:schemeClr val="bg1"/>
                </a:solidFill>
                <a:latin typeface="微软雅黑" panose="020B0503020204020204" pitchFamily="34" charset="-122"/>
                <a:ea typeface="微软雅黑" panose="020B0503020204020204" pitchFamily="34" charset="-122"/>
              </a:rPr>
              <a:t>写作背景</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88620" y="1363980"/>
            <a:ext cx="6096000" cy="5494020"/>
          </a:xfrm>
          <a:solidFill>
            <a:schemeClr val="tx2">
              <a:lumMod val="20000"/>
              <a:lumOff val="80000"/>
            </a:schemeClr>
          </a:solidFill>
        </p:spPr>
        <p:txBody>
          <a:bodyPr>
            <a:normAutofit fontScale="77500" lnSpcReduction="20000"/>
          </a:bodyPr>
          <a:lstStyle/>
          <a:p>
            <a:pPr marL="0" indent="0">
              <a:lnSpc>
                <a:spcPct val="130000"/>
              </a:lnSpc>
              <a:buNone/>
            </a:pPr>
            <a:r>
              <a:rPr lang="en-US" altLang="zh-CN">
                <a:latin typeface="微软雅黑" panose="020B0503020204020204" pitchFamily="34" charset="-122"/>
                <a:ea typeface="微软雅黑" panose="020B0503020204020204" pitchFamily="34" charset="-122"/>
              </a:rPr>
              <a:t>1935</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10</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19</a:t>
            </a:r>
            <a:r>
              <a:rPr lang="zh-CN" altLang="en-US">
                <a:latin typeface="微软雅黑" panose="020B0503020204020204" pitchFamily="34" charset="-122"/>
                <a:ea typeface="微软雅黑" panose="020B0503020204020204" pitchFamily="34" charset="-122"/>
              </a:rPr>
              <a:t>日，历尽千辛万苦的红军将士终于到达陕北吴起镇。宁夏二马（马鸿逵、马鸿宾）和毛炳文的骑兵一直尾追红军而来，共有</a:t>
            </a:r>
            <a:r>
              <a:rPr lang="en-US" altLang="zh-CN">
                <a:latin typeface="微软雅黑" panose="020B0503020204020204" pitchFamily="34" charset="-122"/>
                <a:ea typeface="微软雅黑" panose="020B0503020204020204" pitchFamily="34" charset="-122"/>
              </a:rPr>
              <a:t>2000</a:t>
            </a:r>
            <a:r>
              <a:rPr lang="zh-CN" altLang="en-US">
                <a:latin typeface="微软雅黑" panose="020B0503020204020204" pitchFamily="34" charset="-122"/>
                <a:ea typeface="微软雅黑" panose="020B0503020204020204" pitchFamily="34" charset="-122"/>
              </a:rPr>
              <a:t>多人，对红军形成夹击之势。毛泽东立即电令彭德怀速来一纵队，并找来周恩来、叶剑英、聂荣臻等商量作战方案。</a:t>
            </a:r>
            <a:endParaRPr lang="en-US" altLang="zh-CN">
              <a:latin typeface="微软雅黑" panose="020B0503020204020204" pitchFamily="34" charset="-122"/>
              <a:ea typeface="微软雅黑" panose="020B0503020204020204" pitchFamily="34" charset="-122"/>
            </a:endParaRPr>
          </a:p>
          <a:p>
            <a:pPr marL="0" indent="0">
              <a:lnSpc>
                <a:spcPct val="130000"/>
              </a:lnSpc>
              <a:buNone/>
            </a:pPr>
            <a:r>
              <a:rPr lang="zh-CN" altLang="en-US">
                <a:latin typeface="微软雅黑" panose="020B0503020204020204" pitchFamily="34" charset="-122"/>
                <a:ea typeface="微软雅黑" panose="020B0503020204020204" pitchFamily="34" charset="-122"/>
              </a:rPr>
              <a:t>战斗中，红军占据绝佳的山地地形，东北军骑兵部队根本不是对手。东北骑兵</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师和</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师中的三个团，一个团被几乎全歼，两个团被重创。</a:t>
            </a:r>
            <a:endParaRPr lang="zh-CN" altLang="en-US">
              <a:latin typeface="微软雅黑" panose="020B0503020204020204" pitchFamily="34" charset="-122"/>
              <a:ea typeface="微软雅黑" panose="020B0503020204020204" pitchFamily="34" charset="-122"/>
            </a:endParaRPr>
          </a:p>
          <a:p>
            <a:pPr marL="0" indent="0">
              <a:lnSpc>
                <a:spcPct val="130000"/>
              </a:lnSpc>
              <a:buNone/>
            </a:pPr>
            <a:r>
              <a:rPr lang="zh-CN" altLang="en-US">
                <a:latin typeface="微软雅黑" panose="020B0503020204020204" pitchFamily="34" charset="-122"/>
                <a:ea typeface="微软雅黑" panose="020B0503020204020204" pitchFamily="34" charset="-122"/>
              </a:rPr>
              <a:t>东北军伤亡</a:t>
            </a:r>
            <a:r>
              <a:rPr lang="en-US" altLang="zh-CN">
                <a:latin typeface="微软雅黑" panose="020B0503020204020204" pitchFamily="34" charset="-122"/>
                <a:ea typeface="微软雅黑" panose="020B0503020204020204" pitchFamily="34" charset="-122"/>
              </a:rPr>
              <a:t>600</a:t>
            </a:r>
            <a:r>
              <a:rPr lang="zh-CN" altLang="en-US">
                <a:latin typeface="微软雅黑" panose="020B0503020204020204" pitchFamily="34" charset="-122"/>
                <a:ea typeface="微软雅黑" panose="020B0503020204020204" pitchFamily="34" charset="-122"/>
              </a:rPr>
              <a:t>多人，被俘</a:t>
            </a:r>
            <a:r>
              <a:rPr lang="en-US" altLang="zh-CN">
                <a:latin typeface="微软雅黑" panose="020B0503020204020204" pitchFamily="34" charset="-122"/>
                <a:ea typeface="微软雅黑" panose="020B0503020204020204" pitchFamily="34" charset="-122"/>
              </a:rPr>
              <a:t>700</a:t>
            </a:r>
            <a:r>
              <a:rPr lang="zh-CN" altLang="en-US">
                <a:latin typeface="微软雅黑" panose="020B0503020204020204" pitchFamily="34" charset="-122"/>
                <a:ea typeface="微软雅黑" panose="020B0503020204020204" pitchFamily="34" charset="-122"/>
              </a:rPr>
              <a:t>多人，大量马匹丢失，骑兵师师长白凤翔险些被红军活捉。</a:t>
            </a:r>
            <a:endParaRPr lang="en-US" altLang="zh-CN">
              <a:latin typeface="微软雅黑" panose="020B0503020204020204" pitchFamily="34" charset="-122"/>
              <a:ea typeface="微软雅黑" panose="020B0503020204020204" pitchFamily="34" charset="-122"/>
            </a:endParaRPr>
          </a:p>
          <a:p>
            <a:pPr marL="0" indent="0">
              <a:lnSpc>
                <a:spcPct val="130000"/>
              </a:lnSpc>
              <a:buNone/>
            </a:pPr>
            <a:r>
              <a:rPr lang="zh-CN" altLang="en-US">
                <a:latin typeface="微软雅黑" panose="020B0503020204020204" pitchFamily="34" charset="-122"/>
                <a:ea typeface="微软雅黑" panose="020B0503020204020204" pitchFamily="34" charset="-122"/>
              </a:rPr>
              <a:t>战斗胜利后，在陕北召开了全军干部会议，总结长征经验，部署下面的工作。</a:t>
            </a:r>
            <a:endParaRPr lang="zh-CN" altLang="en-US">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647705" y="530028"/>
            <a:ext cx="5462729" cy="62358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初步感知</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2820473" y="2730322"/>
            <a:ext cx="6096000" cy="2015543"/>
          </a:xfrm>
          <a:solidFill>
            <a:schemeClr val="tx2">
              <a:lumMod val="20000"/>
              <a:lumOff val="80000"/>
            </a:schemeClr>
          </a:solidFill>
        </p:spPr>
        <p:txBody>
          <a:bodyPr>
            <a:normAutofit/>
          </a:bodyPr>
          <a:lstStyle/>
          <a:p>
            <a:pPr marL="0" indent="0">
              <a:lnSpc>
                <a:spcPct val="130000"/>
              </a:lnSpc>
              <a:buNone/>
            </a:pPr>
            <a:r>
              <a:rPr lang="en-US" altLang="zh-CN" sz="2400" b="1">
                <a:latin typeface="微软雅黑" panose="020B0503020204020204" pitchFamily="34" charset="-122"/>
                <a:ea typeface="微软雅黑" panose="020B0503020204020204" pitchFamily="34" charset="-122"/>
              </a:rPr>
              <a:t>1-8</a:t>
            </a:r>
            <a:r>
              <a:rPr lang="zh-CN" altLang="en-US" sz="2400" b="1">
                <a:latin typeface="微软雅黑" panose="020B0503020204020204" pitchFamily="34" charset="-122"/>
                <a:ea typeface="微软雅黑" panose="020B0503020204020204" pitchFamily="34" charset="-122"/>
              </a:rPr>
              <a:t>段：</a:t>
            </a:r>
            <a:r>
              <a:rPr lang="zh-CN" altLang="en-US" sz="2400">
                <a:latin typeface="微软雅黑" panose="020B0503020204020204" pitchFamily="34" charset="-122"/>
                <a:ea typeface="微软雅黑" panose="020B0503020204020204" pitchFamily="34" charset="-122"/>
              </a:rPr>
              <a:t>红军胜利到达陕北吴起镇</a:t>
            </a:r>
            <a:endParaRPr lang="en-US" altLang="zh-CN" sz="2400">
              <a:latin typeface="微软雅黑" panose="020B0503020204020204" pitchFamily="34" charset="-122"/>
              <a:ea typeface="微软雅黑" panose="020B0503020204020204" pitchFamily="34" charset="-122"/>
            </a:endParaRPr>
          </a:p>
          <a:p>
            <a:pPr marL="0" indent="0">
              <a:lnSpc>
                <a:spcPct val="130000"/>
              </a:lnSpc>
              <a:buNone/>
            </a:pPr>
            <a:r>
              <a:rPr lang="en-US" altLang="zh-CN" sz="2400" b="1">
                <a:latin typeface="微软雅黑" panose="020B0503020204020204" pitchFamily="34" charset="-122"/>
                <a:ea typeface="微软雅黑" panose="020B0503020204020204" pitchFamily="34" charset="-122"/>
              </a:rPr>
              <a:t>9-22</a:t>
            </a:r>
            <a:r>
              <a:rPr lang="zh-CN" altLang="en-US" sz="2400" b="1">
                <a:latin typeface="微软雅黑" panose="020B0503020204020204" pitchFamily="34" charset="-122"/>
                <a:ea typeface="微软雅黑" panose="020B0503020204020204" pitchFamily="34" charset="-122"/>
              </a:rPr>
              <a:t>段：</a:t>
            </a:r>
            <a:r>
              <a:rPr lang="zh-CN" altLang="en-US" sz="2400">
                <a:latin typeface="微软雅黑" panose="020B0503020204020204" pitchFamily="34" charset="-122"/>
                <a:ea typeface="微软雅黑" panose="020B0503020204020204" pitchFamily="34" charset="-122"/>
              </a:rPr>
              <a:t>在吴起镇伏击并歼灭敌军</a:t>
            </a:r>
            <a:endParaRPr lang="en-US" altLang="zh-CN" sz="2400">
              <a:latin typeface="微软雅黑" panose="020B0503020204020204" pitchFamily="34" charset="-122"/>
              <a:ea typeface="微软雅黑" panose="020B0503020204020204" pitchFamily="34" charset="-122"/>
            </a:endParaRPr>
          </a:p>
          <a:p>
            <a:pPr marL="0" indent="0">
              <a:lnSpc>
                <a:spcPct val="130000"/>
              </a:lnSpc>
              <a:buNone/>
            </a:pPr>
            <a:r>
              <a:rPr lang="en-US" altLang="zh-CN" sz="2400" b="1">
                <a:latin typeface="微软雅黑" panose="020B0503020204020204" pitchFamily="34" charset="-122"/>
                <a:ea typeface="微软雅黑" panose="020B0503020204020204" pitchFamily="34" charset="-122"/>
              </a:rPr>
              <a:t>23-46</a:t>
            </a:r>
            <a:r>
              <a:rPr lang="zh-CN" altLang="en-US" sz="2400" b="1">
                <a:latin typeface="微软雅黑" panose="020B0503020204020204" pitchFamily="34" charset="-122"/>
                <a:ea typeface="微软雅黑" panose="020B0503020204020204" pitchFamily="34" charset="-122"/>
              </a:rPr>
              <a:t>段：</a:t>
            </a:r>
            <a:r>
              <a:rPr lang="zh-CN" altLang="en-US" sz="2400">
                <a:latin typeface="微软雅黑" panose="020B0503020204020204" pitchFamily="34" charset="-122"/>
                <a:ea typeface="微软雅黑" panose="020B0503020204020204" pitchFamily="34" charset="-122"/>
              </a:rPr>
              <a:t>召开全军干部会议</a:t>
            </a:r>
            <a:endParaRPr lang="zh-CN" altLang="en-US" sz="2400">
              <a:latin typeface="微软雅黑" panose="020B0503020204020204" pitchFamily="34" charset="-122"/>
              <a:ea typeface="微软雅黑" panose="020B0503020204020204" pitchFamily="34" charset="-122"/>
            </a:endParaRPr>
          </a:p>
        </p:txBody>
      </p:sp>
      <p:sp>
        <p:nvSpPr>
          <p:cNvPr id="4" name="文本框 3"/>
          <p:cNvSpPr txBox="1"/>
          <p:nvPr/>
        </p:nvSpPr>
        <p:spPr>
          <a:xfrm>
            <a:off x="959477" y="1431962"/>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本文为杨成武的回忆性文章，找出本文回忆了长征的哪些事情。</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28905"/>
            <a:ext cx="2401373" cy="759737"/>
          </a:xfrm>
          <a:solidFill>
            <a:schemeClr val="accent1">
              <a:lumMod val="40000"/>
              <a:lumOff val="60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深入文本</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55350" y="2341702"/>
            <a:ext cx="11275453" cy="523221"/>
          </a:xfrm>
          <a:solidFill>
            <a:schemeClr val="tx2">
              <a:lumMod val="20000"/>
              <a:lumOff val="80000"/>
            </a:schemeClr>
          </a:solidFill>
        </p:spPr>
        <p:txBody>
          <a:bodyPr>
            <a:normAutofit fontScale="77500" lnSpcReduction="20000"/>
          </a:bodyPr>
          <a:lstStyle/>
          <a:p>
            <a:pPr marL="0" indent="0">
              <a:lnSpc>
                <a:spcPct val="130000"/>
              </a:lnSpc>
              <a:buNone/>
            </a:pPr>
            <a:r>
              <a:rPr lang="zh-CN" altLang="en-US" sz="2400">
                <a:latin typeface="微软雅黑" panose="020B0503020204020204" pitchFamily="34" charset="-122"/>
                <a:ea typeface="微软雅黑" panose="020B0503020204020204" pitchFamily="34" charset="-122"/>
              </a:rPr>
              <a:t>“吴起镇到了</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同志们欢叫着冲着跑了下去，看到这个欢乐、热烈的场面，我们都很高兴。</a:t>
            </a:r>
            <a:r>
              <a:rPr lang="zh-CN" altLang="en-US" sz="2400" b="1">
                <a:latin typeface="微软雅黑" panose="020B0503020204020204" pitchFamily="34" charset="-122"/>
                <a:ea typeface="微软雅黑" panose="020B0503020204020204" pitchFamily="34" charset="-122"/>
              </a:rPr>
              <a:t>（语言描写）</a:t>
            </a:r>
            <a:endParaRPr lang="zh-CN" altLang="en-US" sz="2400" b="1">
              <a:latin typeface="微软雅黑" panose="020B0503020204020204" pitchFamily="34" charset="-122"/>
              <a:ea typeface="微软雅黑" panose="020B0503020204020204" pitchFamily="34" charset="-122"/>
            </a:endParaRPr>
          </a:p>
        </p:txBody>
      </p:sp>
      <p:sp>
        <p:nvSpPr>
          <p:cNvPr id="4" name="文本框 3"/>
          <p:cNvSpPr txBox="1"/>
          <p:nvPr/>
        </p:nvSpPr>
        <p:spPr>
          <a:xfrm>
            <a:off x="959477" y="1431962"/>
            <a:ext cx="11346287"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阅读第一部分，作者运用了哪些手法，带着怎样的感情？</a:t>
            </a:r>
            <a:endParaRPr lang="zh-CN" altLang="en-US" sz="2800" b="1">
              <a:latin typeface="微软雅黑" panose="020B0503020204020204" pitchFamily="34" charset="-122"/>
              <a:ea typeface="微软雅黑" panose="020B0503020204020204" pitchFamily="34" charset="-122"/>
            </a:endParaRPr>
          </a:p>
        </p:txBody>
      </p:sp>
      <p:sp>
        <p:nvSpPr>
          <p:cNvPr id="6" name="文本框 5"/>
          <p:cNvSpPr txBox="1"/>
          <p:nvPr/>
        </p:nvSpPr>
        <p:spPr>
          <a:xfrm>
            <a:off x="355350" y="3251443"/>
            <a:ext cx="6153150" cy="430887"/>
          </a:xfrm>
          <a:prstGeom prst="rect">
            <a:avLst/>
          </a:prstGeom>
          <a:solidFill>
            <a:schemeClr val="tx2">
              <a:lumMod val="20000"/>
              <a:lumOff val="80000"/>
            </a:schemeClr>
          </a:solidFill>
        </p:spPr>
        <p:txBody>
          <a:bodyPr wrap="square">
            <a:spAutoFit/>
          </a:bodyPr>
          <a:lstStyle/>
          <a:p>
            <a:r>
              <a:rPr lang="zh-CN" altLang="en-US" sz="2200">
                <a:latin typeface="微软雅黑" panose="020B0503020204020204" pitchFamily="34" charset="-122"/>
                <a:ea typeface="微软雅黑" panose="020B0503020204020204" pitchFamily="34" charset="-122"/>
              </a:rPr>
              <a:t>吴起镇披着灿烂的阳光在欢迎我们。</a:t>
            </a:r>
            <a:r>
              <a:rPr lang="zh-CN" altLang="en-US" sz="2200" b="1">
                <a:latin typeface="微软雅黑" panose="020B0503020204020204" pitchFamily="34" charset="-122"/>
                <a:ea typeface="微软雅黑" panose="020B0503020204020204" pitchFamily="34" charset="-122"/>
              </a:rPr>
              <a:t>（景物描写）</a:t>
            </a:r>
            <a:endParaRPr lang="zh-CN" altLang="en-US" sz="2200" b="1">
              <a:latin typeface="微软雅黑" panose="020B0503020204020204" pitchFamily="34" charset="-122"/>
              <a:ea typeface="微软雅黑" panose="020B0503020204020204" pitchFamily="34" charset="-122"/>
            </a:endParaRPr>
          </a:p>
        </p:txBody>
      </p:sp>
      <p:sp>
        <p:nvSpPr>
          <p:cNvPr id="8" name="文本框 7"/>
          <p:cNvSpPr txBox="1"/>
          <p:nvPr/>
        </p:nvSpPr>
        <p:spPr>
          <a:xfrm>
            <a:off x="355350" y="3948710"/>
            <a:ext cx="11432790" cy="1446550"/>
          </a:xfrm>
          <a:prstGeom prst="rect">
            <a:avLst/>
          </a:prstGeom>
          <a:solidFill>
            <a:schemeClr val="tx2">
              <a:lumMod val="20000"/>
              <a:lumOff val="80000"/>
            </a:schemeClr>
          </a:solidFill>
        </p:spPr>
        <p:txBody>
          <a:bodyPr wrap="square">
            <a:spAutoFit/>
          </a:bodyPr>
          <a:lstStyle/>
          <a:p>
            <a:r>
              <a:rPr lang="zh-CN" altLang="en-US" sz="2200">
                <a:latin typeface="微软雅黑" panose="020B0503020204020204" pitchFamily="34" charset="-122"/>
                <a:ea typeface="微软雅黑" panose="020B0503020204020204" pitchFamily="34" charset="-122"/>
              </a:rPr>
              <a:t>是的，我们红四团的指战员和整个红军一样。经过万水千山，经过一年多的长途跋涉，经过无数次残酷的战斗，忍受了一切物质生活上的困难，不少同志流了血，许多战友还献出了宝贵的生命，但是我们现在终于到达了北上抗日的根据地一陕北的吴起镇， 怎能不兴奋、不激动呢</a:t>
            </a:r>
            <a:r>
              <a:rPr lang="en-US" altLang="zh-CN" sz="2200">
                <a:latin typeface="微软雅黑" panose="020B0503020204020204" pitchFamily="34" charset="-122"/>
                <a:ea typeface="微软雅黑" panose="020B0503020204020204" pitchFamily="34" charset="-122"/>
              </a:rPr>
              <a:t>?</a:t>
            </a:r>
            <a:r>
              <a:rPr lang="zh-CN" altLang="en-US" sz="2200" b="1">
                <a:latin typeface="微软雅黑" panose="020B0503020204020204" pitchFamily="34" charset="-122"/>
                <a:ea typeface="微软雅黑" panose="020B0503020204020204" pitchFamily="34" charset="-122"/>
              </a:rPr>
              <a:t>（议论和抒情结合）</a:t>
            </a:r>
            <a:endParaRPr lang="zh-CN" altLang="en-US" sz="2200" b="1">
              <a:latin typeface="微软雅黑" panose="020B0503020204020204" pitchFamily="34" charset="-122"/>
              <a:ea typeface="微软雅黑" panose="020B0503020204020204" pitchFamily="34" charset="-122"/>
            </a:endParaRPr>
          </a:p>
        </p:txBody>
      </p:sp>
      <p:sp>
        <p:nvSpPr>
          <p:cNvPr id="9" name="文本框 8"/>
          <p:cNvSpPr txBox="1"/>
          <p:nvPr/>
        </p:nvSpPr>
        <p:spPr>
          <a:xfrm>
            <a:off x="861060" y="5648050"/>
            <a:ext cx="10835640" cy="830997"/>
          </a:xfrm>
          <a:prstGeom prst="rect">
            <a:avLst/>
          </a:prstGeom>
          <a:noFill/>
        </p:spPr>
        <p:txBody>
          <a:bodyPr wrap="square" rtlCol="0">
            <a:spAutoFit/>
          </a:bodyPr>
          <a:lstStyle/>
          <a:p>
            <a:r>
              <a:rPr lang="zh-CN" altLang="en-US" sz="2400" b="1">
                <a:solidFill>
                  <a:srgbClr val="FF0000"/>
                </a:solidFill>
                <a:latin typeface="仿宋" panose="02010609060101010101" pitchFamily="49" charset="-122"/>
                <a:ea typeface="仿宋" panose="02010609060101010101" pitchFamily="49" charset="-122"/>
              </a:rPr>
              <a:t>作者通过一系列的描写，带着极强的感情，表现出对长征胜利结束的欣喜和激动，对革命大好形势的信心。</a:t>
            </a:r>
            <a:endParaRPr lang="zh-CN" altLang="en-US" sz="2400" b="1">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4368</Words>
  <Application>WPS 演示</Application>
  <PresentationFormat>宽屏</PresentationFormat>
  <Paragraphs>179</Paragraphs>
  <Slides>21</Slides>
  <Notes>15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Wingdings</vt:lpstr>
      <vt:lpstr>微软雅黑</vt:lpstr>
      <vt:lpstr>仿宋</vt:lpstr>
      <vt:lpstr>Arial Unicode MS</vt:lpstr>
      <vt:lpstr>等线 Light</vt:lpstr>
      <vt:lpstr>等线</vt:lpstr>
      <vt:lpstr>Office 主题​​</vt:lpstr>
      <vt:lpstr>PowerPoint 演示文稿</vt:lpstr>
      <vt:lpstr>关于作者</vt:lpstr>
      <vt:lpstr>关于长征</vt:lpstr>
      <vt:lpstr>关于长征</vt:lpstr>
      <vt:lpstr>PowerPoint 演示文稿</vt:lpstr>
      <vt:lpstr>PowerPoint 演示文稿</vt:lpstr>
      <vt:lpstr>写作背景</vt:lpstr>
      <vt:lpstr>初步感知</vt:lpstr>
      <vt:lpstr>深入文本</vt:lpstr>
      <vt:lpstr>深入文本</vt:lpstr>
      <vt:lpstr>深入文本</vt:lpstr>
      <vt:lpstr>深入文本</vt:lpstr>
      <vt:lpstr>问题探究</vt:lpstr>
      <vt:lpstr>问题探究</vt:lpstr>
      <vt:lpstr>深入探究</vt:lpstr>
      <vt:lpstr>深入探究</vt:lpstr>
      <vt:lpstr>深入探究</vt:lpstr>
      <vt:lpstr>深入探究</vt:lpstr>
      <vt:lpstr>思考：本文作为一篇回忆性文章，具有怎样的特点？</vt:lpstr>
      <vt:lpstr>拓展提升</vt:lpstr>
      <vt:lpstr>拓展提升</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谢 忠凯</dc:creator>
  <cp:lastModifiedBy>Administrator</cp:lastModifiedBy>
  <cp:revision>24</cp:revision>
  <dcterms:created xsi:type="dcterms:W3CDTF">2020-08-06T09:47:00Z</dcterms:created>
  <dcterms:modified xsi:type="dcterms:W3CDTF">2020-10-27T00:14:59Z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