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23"/>
  </p:handoutMasterIdLst>
  <p:sldIdLst>
    <p:sldId id="260" r:id="rId3"/>
    <p:sldId id="258" r:id="rId5"/>
    <p:sldId id="261" r:id="rId6"/>
    <p:sldId id="262" r:id="rId7"/>
    <p:sldId id="263" r:id="rId8"/>
    <p:sldId id="264" r:id="rId9"/>
    <p:sldId id="265" r:id="rId10"/>
    <p:sldId id="266" r:id="rId11"/>
    <p:sldId id="267" r:id="rId12"/>
    <p:sldId id="268" r:id="rId13"/>
    <p:sldId id="269" r:id="rId14"/>
    <p:sldId id="270" r:id="rId15"/>
    <p:sldId id="272" r:id="rId16"/>
    <p:sldId id="271" r:id="rId17"/>
    <p:sldId id="273" r:id="rId18"/>
    <p:sldId id="274" r:id="rId19"/>
    <p:sldId id="275" r:id="rId20"/>
    <p:sldId id="276" r:id="rId21"/>
    <p:sldId id="277" r:id="rId22"/>
  </p:sldIdLst>
  <p:sldSz cx="9144000" cy="5143500" type="screen16x9"/>
  <p:notesSz cx="6858000" cy="9144000"/>
  <p:embeddedFontLst>
    <p:embeddedFont>
      <p:font typeface="微软雅黑" panose="020B0503020204020204" pitchFamily="34" charset="-122"/>
      <p:regular r:id="rId27"/>
    </p:embeddedFont>
    <p:embeddedFont>
      <p:font typeface="黑体" panose="02010609060101010101" charset="-122"/>
      <p:regular r:id="rId28"/>
    </p:embeddedFont>
    <p:embeddedFont>
      <p:font typeface="楷体" panose="02010609060101010101" charset="-122"/>
      <p:regular r:id="rId29"/>
    </p:embeddedFont>
    <p:embeddedFont>
      <p:font typeface="GB Pinyinok-D" panose="02010601030101010101" charset="-122"/>
      <p:regular r:id="rId30"/>
    </p:embeddedFont>
    <p:embeddedFont>
      <p:font typeface="汉仪中楷简" panose="02010604000101010101" charset="-122"/>
      <p:regular r:id="rId31"/>
    </p:embeddedFont>
    <p:embeddedFont>
      <p:font typeface="仿宋" panose="02010609060101010101" pitchFamily="49" charset="-122"/>
      <p:regular r:id="rId32"/>
    </p:embeddedFont>
  </p:embeddedFont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1pPr>
    <a:lvl2pPr marL="3429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2pPr>
    <a:lvl3pPr marL="6858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3pPr>
    <a:lvl4pPr marL="10287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4pPr>
    <a:lvl5pPr marL="1371600" algn="l" rtl="0" fontAlgn="base">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5pPr>
    <a:lvl6pPr marL="1714500" algn="l" defTabSz="6858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057400" algn="l" defTabSz="6858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2400300" algn="l" defTabSz="6858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2743200" algn="l" defTabSz="6858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57E60"/>
    <a:srgbClr val="F9C479"/>
    <a:srgbClr val="FEC474"/>
    <a:srgbClr val="E2C38F"/>
    <a:srgbClr val="F8D499"/>
    <a:srgbClr val="FFFFFF"/>
    <a:srgbClr val="73A5FE"/>
    <a:srgbClr val="F7B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autoAdjust="0"/>
  </p:normalViewPr>
  <p:slideViewPr>
    <p:cSldViewPr snapToGrid="0">
      <p:cViewPr>
        <p:scale>
          <a:sx n="100" d="100"/>
          <a:sy n="100" d="100"/>
        </p:scale>
        <p:origin x="-2022" y="-972"/>
      </p:cViewPr>
      <p:guideLst>
        <p:guide orient="horz" pos="1641"/>
        <p:guide pos="2872"/>
      </p:guideLst>
    </p:cSldViewPr>
  </p:slideViewPr>
  <p:notesTextViewPr>
    <p:cViewPr>
      <p:scale>
        <a:sx n="3" d="2"/>
        <a:sy n="3" d="2"/>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font" Target="fonts/font6.fntdata"/><Relationship Id="rId31" Type="http://schemas.openxmlformats.org/officeDocument/2006/relationships/font" Target="fonts/font5.fntdata"/><Relationship Id="rId30" Type="http://schemas.openxmlformats.org/officeDocument/2006/relationships/font" Target="fonts/font4.fntdata"/><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atin typeface="微软雅黑" panose="020B0503020204020204" pitchFamily="34" charset="-122"/>
                <a:ea typeface="微软雅黑" panose="020B0503020204020204" pitchFamily="34"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fontAlgn="auto">
              <a:defRPr sz="1200" noProof="1">
                <a:latin typeface="微软雅黑" panose="020B0503020204020204" pitchFamily="34" charset="-122"/>
                <a:ea typeface="微软雅黑" panose="020B0503020204020204" pitchFamily="34" charset="-122"/>
              </a:defRPr>
            </a:lvl1pPr>
          </a:lstStyle>
          <a:p>
            <a:pPr>
              <a:defRPr/>
            </a:pPr>
            <a:fld id="{EFCACD1C-665A-4E81-9815-A3D7FD31B314}" type="datetimeFigureOut">
              <a:rPr lang="zh-CN" altLang="en-US"/>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fontAlgn="auto">
              <a:defRPr sz="1200" noProof="1">
                <a:latin typeface="微软雅黑" panose="020B0503020204020204" pitchFamily="34" charset="-122"/>
                <a:ea typeface="微软雅黑" panose="020B0503020204020204" pitchFamily="34"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atin typeface="微软雅黑" panose="020B0503020204020204" pitchFamily="34" charset="-122"/>
              </a:defRPr>
            </a:lvl1pPr>
          </a:lstStyle>
          <a:p>
            <a:pPr>
              <a:defRPr/>
            </a:pPr>
            <a:fld id="{A4D3FCDD-8D85-4564-9CB3-68491D1B1C48}"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atin typeface="微软雅黑" panose="020B0503020204020204" pitchFamily="34" charset="-122"/>
                <a:ea typeface="微软雅黑" panose="020B0503020204020204" pitchFamily="34"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defRPr sz="1200" noProof="1">
                <a:latin typeface="微软雅黑" panose="020B0503020204020204" pitchFamily="34" charset="-122"/>
                <a:ea typeface="微软雅黑" panose="020B0503020204020204" pitchFamily="34" charset="-122"/>
              </a:defRPr>
            </a:lvl1pPr>
          </a:lstStyle>
          <a:p>
            <a:pPr>
              <a:defRPr/>
            </a:pPr>
            <a:fld id="{E0A748AF-9523-4361-BECD-B53CA6099E30}" type="datetimeFigureOut">
              <a:rPr lang="zh-CN" altLang="en-US"/>
            </a:fld>
            <a:endParaRPr lang="zh-CN" altLang="en-US"/>
          </a:p>
        </p:txBody>
      </p:sp>
      <p:sp>
        <p:nvSpPr>
          <p:cNvPr id="47108"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25605" name="备注占位符 4"/>
          <p:cNvSpPr>
            <a:spLocks noGrp="1" noChangeArrowheads="1"/>
          </p:cNvSpPr>
          <p:nvPr>
            <p:ph type="body" sz="quarter" idx="9"/>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defRPr sz="1200" noProof="1">
                <a:latin typeface="微软雅黑" panose="020B0503020204020204" pitchFamily="34" charset="-122"/>
                <a:ea typeface="微软雅黑" panose="020B0503020204020204" pitchFamily="34"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atin typeface="微软雅黑" panose="020B0503020204020204" pitchFamily="34" charset="-122"/>
              </a:defRPr>
            </a:lvl1pPr>
          </a:lstStyle>
          <a:p>
            <a:pPr>
              <a:defRPr/>
            </a:pPr>
            <a:fld id="{C4934BA1-CE89-49DB-BC71-22635EC6EC2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微软雅黑" panose="020B0503020204020204" pitchFamily="34" charset="-122"/>
        <a:ea typeface="微软雅黑" panose="020B0503020204020204" pitchFamily="34" charset="-122"/>
        <a:cs typeface="+mn-cs"/>
      </a:defRPr>
    </a:lvl1pPr>
    <a:lvl2pPr marL="342900" algn="l" rtl="0" eaLnBrk="0" fontAlgn="base" hangingPunct="0">
      <a:spcBef>
        <a:spcPct val="0"/>
      </a:spcBef>
      <a:spcAft>
        <a:spcPct val="0"/>
      </a:spcAft>
      <a:defRPr sz="900" kern="1200">
        <a:solidFill>
          <a:schemeClr val="tx1"/>
        </a:solidFill>
        <a:latin typeface="微软雅黑" panose="020B0503020204020204" pitchFamily="34" charset="-122"/>
        <a:ea typeface="微软雅黑" panose="020B0503020204020204" pitchFamily="34" charset="-122"/>
        <a:cs typeface="+mn-cs"/>
      </a:defRPr>
    </a:lvl2pPr>
    <a:lvl3pPr marL="685800" algn="l" rtl="0" eaLnBrk="0" fontAlgn="base" hangingPunct="0">
      <a:spcBef>
        <a:spcPct val="0"/>
      </a:spcBef>
      <a:spcAft>
        <a:spcPct val="0"/>
      </a:spcAft>
      <a:defRPr sz="900" kern="1200">
        <a:solidFill>
          <a:schemeClr val="tx1"/>
        </a:solidFill>
        <a:latin typeface="微软雅黑" panose="020B0503020204020204" pitchFamily="34" charset="-122"/>
        <a:ea typeface="微软雅黑" panose="020B0503020204020204" pitchFamily="34" charset="-122"/>
        <a:cs typeface="+mn-cs"/>
      </a:defRPr>
    </a:lvl3pPr>
    <a:lvl4pPr marL="1028700" algn="l" rtl="0" eaLnBrk="0" fontAlgn="base" hangingPunct="0">
      <a:spcBef>
        <a:spcPct val="0"/>
      </a:spcBef>
      <a:spcAft>
        <a:spcPct val="0"/>
      </a:spcAft>
      <a:defRPr sz="900" kern="1200">
        <a:solidFill>
          <a:schemeClr val="tx1"/>
        </a:solidFill>
        <a:latin typeface="微软雅黑" panose="020B0503020204020204" pitchFamily="34" charset="-122"/>
        <a:ea typeface="微软雅黑" panose="020B0503020204020204" pitchFamily="34" charset="-122"/>
        <a:cs typeface="+mn-cs"/>
      </a:defRPr>
    </a:lvl4pPr>
    <a:lvl5pPr marL="1371600" algn="l" rtl="0" eaLnBrk="0" fontAlgn="base" hangingPunct="0">
      <a:spcBef>
        <a:spcPct val="0"/>
      </a:spcBef>
      <a:spcAft>
        <a:spcPct val="0"/>
      </a:spcAft>
      <a:defRPr sz="900" kern="1200">
        <a:solidFill>
          <a:schemeClr val="tx1"/>
        </a:solidFill>
        <a:latin typeface="微软雅黑" panose="020B0503020204020204" pitchFamily="34" charset="-122"/>
        <a:ea typeface="微软雅黑" panose="020B0503020204020204" pitchFamily="34" charset="-122"/>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ChangeArrowheads="1" noTextEdit="1"/>
          </p:cNvSpPr>
          <p:nvPr>
            <p:ph type="sldImg" idx="4294967295"/>
          </p:nvPr>
        </p:nvSpPr>
        <p:spPr>
          <a:ln>
            <a:miter lim="800000"/>
          </a:ln>
        </p:spPr>
      </p:sp>
      <p:sp>
        <p:nvSpPr>
          <p:cNvPr id="48131" name="备注占位符 2"/>
          <p:cNvSpPr>
            <a:spLocks noGrp="1" noChangeArrowheads="1"/>
          </p:cNvSpPr>
          <p:nvPr>
            <p:ph type="body" idx="4294967295"/>
          </p:nvPr>
        </p:nvSpPr>
        <p:spPr/>
        <p:txBody>
          <a:bodyPr/>
          <a:lstStyle/>
          <a:p>
            <a:pPr eaLnBrk="1" hangingPunct="1"/>
            <a:endParaRPr lang="zh-CN" altLang="en-US" smtClean="0">
              <a:latin typeface="微软雅黑" panose="020B0503020204020204" pitchFamily="34" charset="-122"/>
              <a:ea typeface="微软雅黑" panose="020B0503020204020204" pitchFamily="34" charset="-122"/>
            </a:endParaRPr>
          </a:p>
        </p:txBody>
      </p:sp>
      <p:sp>
        <p:nvSpPr>
          <p:cNvPr id="4813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fld id="{6C103736-4477-4BC7-B862-45280337D0F6}" type="slidenum">
              <a:rPr lang="zh-CN" altLang="en-US" smtClean="0">
                <a:latin typeface="微软雅黑" panose="020B0503020204020204" pitchFamily="34" charset="-122"/>
              </a:rPr>
            </a:fld>
            <a:endParaRPr lang="zh-CN" altLang="en-US" smtClean="0">
              <a:latin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rrowheads="1" noTextEdit="1"/>
          </p:cNvSpPr>
          <p:nvPr>
            <p:ph type="sldImg" idx="4294967295"/>
          </p:nvPr>
        </p:nvSpPr>
        <p:spPr>
          <a:ln>
            <a:miter lim="800000"/>
          </a:ln>
        </p:spPr>
      </p:sp>
      <p:sp>
        <p:nvSpPr>
          <p:cNvPr id="49155" name="文本占位符 2"/>
          <p:cNvSpPr>
            <a:spLocks noGrp="1" noChangeArrowheads="1"/>
          </p:cNvSpPr>
          <p:nvPr>
            <p:ph type="body" idx="4294967295"/>
          </p:nvPr>
        </p:nvSpPr>
        <p:spPr/>
        <p:txBody>
          <a:bodyPr/>
          <a:lstStyle/>
          <a:p>
            <a:pPr eaLnBrk="1" hangingPunct="1"/>
            <a:endParaRPr lang="zh-CN" altLang="en-US" smtClean="0">
              <a:latin typeface="微软雅黑" panose="020B0503020204020204" pitchFamily="34" charset="-122"/>
              <a:ea typeface="微软雅黑" panose="020B0503020204020204" pitchFamily="3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4"/>
          <p:cNvPicPr>
            <a:picLocks noChangeAspect="1" noChangeArrowheads="1"/>
          </p:cNvPicPr>
          <p:nvPr userDrawn="1"/>
        </p:nvPicPr>
        <p:blipFill>
          <a:blip r:embed="rId2" cstate="email"/>
          <a:srcRect t="-154" r="19556" b="-154"/>
          <a:stretch>
            <a:fillRect/>
          </a:stretch>
        </p:blipFill>
        <p:spPr bwMode="auto">
          <a:xfrm>
            <a:off x="-22623" y="-20241"/>
            <a:ext cx="9216629" cy="5183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bg bwMode="auto">
      <p:bgPr>
        <a:gradFill rotWithShape="0">
          <a:gsLst>
            <a:gs pos="0">
              <a:srgbClr val="E2C38F">
                <a:alpha val="50000"/>
              </a:srgbClr>
            </a:gs>
            <a:gs pos="50000">
              <a:srgbClr val="F9C479">
                <a:alpha val="50000"/>
              </a:srgbClr>
            </a:gs>
            <a:gs pos="100000">
              <a:srgbClr val="FEC474">
                <a:alpha val="50000"/>
              </a:srgbClr>
            </a:gs>
          </a:gsLst>
          <a:lin ang="5400000"/>
        </a:gradFill>
        <a:effectLst/>
      </p:bgPr>
    </p:bg>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内容">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末尾幻灯片">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图片与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2" name="图片 6"/>
          <p:cNvPicPr>
            <a:picLocks noChangeAspect="1" noChangeArrowheads="1"/>
          </p:cNvPicPr>
          <p:nvPr userDrawn="1"/>
        </p:nvPicPr>
        <p:blipFill>
          <a:blip r:embed="rId2" cstate="email"/>
          <a:srcRect t="12256" b="12256"/>
          <a:stretch>
            <a:fillRect/>
          </a:stretch>
        </p:blipFill>
        <p:spPr bwMode="auto">
          <a:xfrm>
            <a:off x="-1" y="-18551"/>
            <a:ext cx="9144001" cy="51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圆角矩形 2"/>
          <p:cNvSpPr/>
          <p:nvPr userDrawn="1"/>
        </p:nvSpPr>
        <p:spPr>
          <a:xfrm>
            <a:off x="364332" y="340519"/>
            <a:ext cx="8390335" cy="4529138"/>
          </a:xfrm>
          <a:prstGeom prst="roundRect">
            <a:avLst>
              <a:gd name="adj" fmla="val 7367"/>
            </a:avLst>
          </a:prstGeom>
          <a:solidFill>
            <a:schemeClr val="bg1">
              <a:alpha val="95000"/>
            </a:schemeClr>
          </a:solidFill>
          <a:ln w="285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defRPr/>
            </a:pPr>
            <a:endParaRPr lang="zh-CN" altLang="en-US" noProof="1"/>
          </a:p>
        </p:txBody>
      </p:sp>
      <p:pic>
        <p:nvPicPr>
          <p:cNvPr id="4" name="图片 8" descr="色发给"/>
          <p:cNvPicPr>
            <a:picLocks noChangeAspect="1" noChangeArrowheads="1"/>
          </p:cNvPicPr>
          <p:nvPr userDrawn="1"/>
        </p:nvPicPr>
        <p:blipFill>
          <a:blip r:embed="rId3" cstate="email">
            <a:clrChange>
              <a:clrFrom>
                <a:srgbClr val="F7F7F7"/>
              </a:clrFrom>
              <a:clrTo>
                <a:srgbClr val="F7F7F7">
                  <a:alpha val="0"/>
                </a:srgbClr>
              </a:clrTo>
            </a:clrChange>
          </a:blip>
          <a:srcRect/>
          <a:stretch>
            <a:fillRect/>
          </a:stretch>
        </p:blipFill>
        <p:spPr bwMode="auto">
          <a:xfrm>
            <a:off x="2564606" y="564356"/>
            <a:ext cx="704850"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userDrawn="1"/>
        </p:nvCxnSpPr>
        <p:spPr>
          <a:xfrm>
            <a:off x="725091" y="615553"/>
            <a:ext cx="0" cy="414338"/>
          </a:xfrm>
          <a:prstGeom prst="line">
            <a:avLst/>
          </a:prstGeom>
          <a:ln w="57150">
            <a:solidFill>
              <a:srgbClr val="B57E6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末尾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pic>
        <p:nvPicPr>
          <p:cNvPr id="2" name="图片 6"/>
          <p:cNvPicPr>
            <a:picLocks noChangeAspect="1" noChangeArrowheads="1"/>
          </p:cNvPicPr>
          <p:nvPr userDrawn="1"/>
        </p:nvPicPr>
        <p:blipFill>
          <a:blip r:embed="rId2" cstate="email"/>
          <a:srcRect t="12256" b="12256"/>
          <a:stretch>
            <a:fillRect/>
          </a:stretch>
        </p:blipFill>
        <p:spPr bwMode="auto">
          <a:xfrm>
            <a:off x="-11906" y="-33337"/>
            <a:ext cx="9182100" cy="5164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圆角矩形 2"/>
          <p:cNvSpPr/>
          <p:nvPr userDrawn="1"/>
        </p:nvSpPr>
        <p:spPr>
          <a:xfrm>
            <a:off x="364332" y="340519"/>
            <a:ext cx="8390335" cy="4529138"/>
          </a:xfrm>
          <a:prstGeom prst="roundRect">
            <a:avLst>
              <a:gd name="adj" fmla="val 7367"/>
            </a:avLst>
          </a:prstGeom>
          <a:solidFill>
            <a:schemeClr val="bg1">
              <a:alpha val="95000"/>
            </a:schemeClr>
          </a:solidFill>
          <a:ln w="285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defRPr/>
            </a:pPr>
            <a:endParaRPr lang="zh-CN" altLang="en-US"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2" name="图片 6"/>
          <p:cNvPicPr>
            <a:picLocks noChangeAspect="1" noChangeArrowheads="1"/>
          </p:cNvPicPr>
          <p:nvPr userDrawn="1"/>
        </p:nvPicPr>
        <p:blipFill>
          <a:blip r:embed="rId2" cstate="email"/>
          <a:srcRect t="2196" b="2196"/>
          <a:stretch>
            <a:fillRect/>
          </a:stretch>
        </p:blipFill>
        <p:spPr bwMode="auto">
          <a:xfrm>
            <a:off x="-5953" y="3573"/>
            <a:ext cx="9166622" cy="5155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圆角矩形 2"/>
          <p:cNvSpPr/>
          <p:nvPr userDrawn="1"/>
        </p:nvSpPr>
        <p:spPr>
          <a:xfrm>
            <a:off x="383382" y="340519"/>
            <a:ext cx="8390335" cy="4529138"/>
          </a:xfrm>
          <a:prstGeom prst="roundRect">
            <a:avLst>
              <a:gd name="adj" fmla="val 7367"/>
            </a:avLst>
          </a:prstGeom>
          <a:solidFill>
            <a:schemeClr val="bg1">
              <a:alpha val="95000"/>
            </a:schemeClr>
          </a:solidFill>
          <a:ln w="285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defRPr/>
            </a:pPr>
            <a:endParaRPr lang="zh-CN" altLang="en-US" noProof="1"/>
          </a:p>
        </p:txBody>
      </p:sp>
      <p:grpSp>
        <p:nvGrpSpPr>
          <p:cNvPr id="4" name="组合 8"/>
          <p:cNvGrpSpPr/>
          <p:nvPr userDrawn="1"/>
        </p:nvGrpSpPr>
        <p:grpSpPr bwMode="auto">
          <a:xfrm>
            <a:off x="725092" y="564356"/>
            <a:ext cx="2544365" cy="614363"/>
            <a:chOff x="1523" y="1184"/>
            <a:chExt cx="5343" cy="1290"/>
          </a:xfrm>
        </p:grpSpPr>
        <p:pic>
          <p:nvPicPr>
            <p:cNvPr id="5" name="图片 9" descr="色发给"/>
            <p:cNvPicPr>
              <a:picLocks noChangeAspect="1" noChangeArrowheads="1"/>
            </p:cNvPicPr>
            <p:nvPr userDrawn="1"/>
          </p:nvPicPr>
          <p:blipFill>
            <a:blip r:embed="rId3" cstate="email">
              <a:clrChange>
                <a:clrFrom>
                  <a:srgbClr val="F7F7F7"/>
                </a:clrFrom>
                <a:clrTo>
                  <a:srgbClr val="F7F7F7">
                    <a:alpha val="0"/>
                  </a:srgbClr>
                </a:clrTo>
              </a:clrChange>
            </a:blip>
            <a:srcRect/>
            <a:stretch>
              <a:fillRect/>
            </a:stretch>
          </p:blipFill>
          <p:spPr bwMode="auto">
            <a:xfrm>
              <a:off x="5384" y="1184"/>
              <a:ext cx="1482" cy="1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userDrawn="1"/>
          </p:nvCxnSpPr>
          <p:spPr>
            <a:xfrm>
              <a:off x="1523" y="1292"/>
              <a:ext cx="0" cy="872"/>
            </a:xfrm>
            <a:prstGeom prst="line">
              <a:avLst/>
            </a:prstGeom>
            <a:ln w="57150">
              <a:solidFill>
                <a:srgbClr val="B57E6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节标题">
    <p:spTree>
      <p:nvGrpSpPr>
        <p:cNvPr id="1" name=""/>
        <p:cNvGrpSpPr/>
        <p:nvPr/>
      </p:nvGrpSpPr>
      <p:grpSpPr>
        <a:xfrm>
          <a:off x="0" y="0"/>
          <a:ext cx="0" cy="0"/>
          <a:chOff x="0" y="0"/>
          <a:chExt cx="0" cy="0"/>
        </a:xfrm>
      </p:grpSpPr>
      <p:pic>
        <p:nvPicPr>
          <p:cNvPr id="2" name="图片 6"/>
          <p:cNvPicPr>
            <a:picLocks noChangeAspect="1" noChangeArrowheads="1"/>
          </p:cNvPicPr>
          <p:nvPr userDrawn="1"/>
        </p:nvPicPr>
        <p:blipFill>
          <a:blip r:embed="rId2" cstate="email"/>
          <a:srcRect t="2196" b="2196"/>
          <a:stretch>
            <a:fillRect/>
          </a:stretch>
        </p:blipFill>
        <p:spPr bwMode="auto">
          <a:xfrm>
            <a:off x="-11906" y="3573"/>
            <a:ext cx="9166622" cy="5155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圆角矩形 2"/>
          <p:cNvSpPr/>
          <p:nvPr userDrawn="1"/>
        </p:nvSpPr>
        <p:spPr>
          <a:xfrm>
            <a:off x="364332" y="340519"/>
            <a:ext cx="8390335" cy="4529138"/>
          </a:xfrm>
          <a:prstGeom prst="roundRect">
            <a:avLst>
              <a:gd name="adj" fmla="val 7367"/>
            </a:avLst>
          </a:prstGeom>
          <a:solidFill>
            <a:schemeClr val="bg1">
              <a:alpha val="95000"/>
            </a:schemeClr>
          </a:solidFill>
          <a:ln w="285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defRPr/>
            </a:pPr>
            <a:endParaRPr lang="zh-CN" altLang="en-US"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2" name="图片 7"/>
          <p:cNvPicPr>
            <a:picLocks noChangeAspect="1" noChangeArrowheads="1"/>
          </p:cNvPicPr>
          <p:nvPr userDrawn="1"/>
        </p:nvPicPr>
        <p:blipFill>
          <a:blip r:embed="rId2" cstate="email"/>
          <a:srcRect t="12500" b="12500"/>
          <a:stretch>
            <a:fillRect/>
          </a:stretch>
        </p:blipFill>
        <p:spPr bwMode="auto">
          <a:xfrm>
            <a:off x="11906" y="-2382"/>
            <a:ext cx="9154716" cy="5149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圆角矩形 2"/>
          <p:cNvSpPr/>
          <p:nvPr userDrawn="1"/>
        </p:nvSpPr>
        <p:spPr>
          <a:xfrm>
            <a:off x="364332" y="340519"/>
            <a:ext cx="8390335" cy="4529138"/>
          </a:xfrm>
          <a:prstGeom prst="roundRect">
            <a:avLst>
              <a:gd name="adj" fmla="val 7367"/>
            </a:avLst>
          </a:prstGeom>
          <a:solidFill>
            <a:schemeClr val="bg1">
              <a:alpha val="95000"/>
            </a:schemeClr>
          </a:solidFill>
          <a:ln w="285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defRPr/>
            </a:pPr>
            <a:endParaRPr lang="zh-CN" altLang="en-US" noProof="1"/>
          </a:p>
        </p:txBody>
      </p:sp>
      <p:grpSp>
        <p:nvGrpSpPr>
          <p:cNvPr id="4" name="组合 9"/>
          <p:cNvGrpSpPr/>
          <p:nvPr userDrawn="1"/>
        </p:nvGrpSpPr>
        <p:grpSpPr bwMode="auto">
          <a:xfrm>
            <a:off x="725092" y="564356"/>
            <a:ext cx="2544365" cy="614363"/>
            <a:chOff x="1523" y="1184"/>
            <a:chExt cx="5343" cy="1290"/>
          </a:xfrm>
        </p:grpSpPr>
        <p:pic>
          <p:nvPicPr>
            <p:cNvPr id="5" name="图片 10" descr="色发给"/>
            <p:cNvPicPr>
              <a:picLocks noChangeAspect="1" noChangeArrowheads="1"/>
            </p:cNvPicPr>
            <p:nvPr userDrawn="1"/>
          </p:nvPicPr>
          <p:blipFill>
            <a:blip r:embed="rId3" cstate="email">
              <a:clrChange>
                <a:clrFrom>
                  <a:srgbClr val="F7F7F7"/>
                </a:clrFrom>
                <a:clrTo>
                  <a:srgbClr val="F7F7F7">
                    <a:alpha val="0"/>
                  </a:srgbClr>
                </a:clrTo>
              </a:clrChange>
            </a:blip>
            <a:srcRect/>
            <a:stretch>
              <a:fillRect/>
            </a:stretch>
          </p:blipFill>
          <p:spPr bwMode="auto">
            <a:xfrm>
              <a:off x="5384" y="1184"/>
              <a:ext cx="1482" cy="1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userDrawn="1"/>
          </p:nvCxnSpPr>
          <p:spPr>
            <a:xfrm>
              <a:off x="1523" y="1292"/>
              <a:ext cx="0" cy="872"/>
            </a:xfrm>
            <a:prstGeom prst="line">
              <a:avLst/>
            </a:prstGeom>
            <a:ln w="57150">
              <a:solidFill>
                <a:srgbClr val="B57E6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pic>
        <p:nvPicPr>
          <p:cNvPr id="2" name="图片 7"/>
          <p:cNvPicPr>
            <a:picLocks noChangeAspect="1" noChangeArrowheads="1"/>
          </p:cNvPicPr>
          <p:nvPr userDrawn="1"/>
        </p:nvPicPr>
        <p:blipFill>
          <a:blip r:embed="rId2" cstate="email"/>
          <a:srcRect t="12500" b="12500"/>
          <a:stretch>
            <a:fillRect/>
          </a:stretch>
        </p:blipFill>
        <p:spPr bwMode="auto">
          <a:xfrm>
            <a:off x="11906" y="-2382"/>
            <a:ext cx="9154716" cy="5149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圆角矩形 2"/>
          <p:cNvSpPr/>
          <p:nvPr userDrawn="1"/>
        </p:nvSpPr>
        <p:spPr>
          <a:xfrm>
            <a:off x="364332" y="340519"/>
            <a:ext cx="8390335" cy="4529138"/>
          </a:xfrm>
          <a:prstGeom prst="roundRect">
            <a:avLst>
              <a:gd name="adj" fmla="val 7367"/>
            </a:avLst>
          </a:prstGeom>
          <a:solidFill>
            <a:schemeClr val="bg1">
              <a:alpha val="95000"/>
            </a:schemeClr>
          </a:solidFill>
          <a:ln w="285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defRPr/>
            </a:pPr>
            <a:endParaRPr lang="zh-CN" altLang="en-US"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pic>
        <p:nvPicPr>
          <p:cNvPr id="2" name="图片 4"/>
          <p:cNvPicPr>
            <a:picLocks noChangeAspect="1" noChangeArrowheads="1"/>
          </p:cNvPicPr>
          <p:nvPr userDrawn="1"/>
        </p:nvPicPr>
        <p:blipFill>
          <a:blip r:embed="rId2" cstate="email"/>
          <a:srcRect t="-154" r="19556" b="-154"/>
          <a:stretch>
            <a:fillRect/>
          </a:stretch>
        </p:blipFill>
        <p:spPr bwMode="auto">
          <a:xfrm>
            <a:off x="-22623" y="-20241"/>
            <a:ext cx="9216629" cy="5183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openxmlformats.org/officeDocument/2006/relationships/tags" Target="../tags/tag1.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FFFFFF"/>
            </a:gs>
            <a:gs pos="100000">
              <a:srgbClr val="DCDCDC"/>
            </a:gs>
          </a:gsLst>
          <a:lin ang="5400000"/>
        </a:gradFill>
        <a:effectLst/>
      </p:bgPr>
    </p:bg>
    <p:spTree>
      <p:nvGrpSpPr>
        <p:cNvPr id="1" name=""/>
        <p:cNvGrpSpPr/>
        <p:nvPr/>
      </p:nvGrpSpPr>
      <p:grpSpPr>
        <a:xfrm>
          <a:off x="0" y="0"/>
          <a:ext cx="0" cy="0"/>
          <a:chOff x="0" y="0"/>
          <a:chExt cx="0" cy="0"/>
        </a:xfrm>
      </p:grpSpPr>
      <p:sp>
        <p:nvSpPr>
          <p:cNvPr id="7" name="KSO_TEMPLATE" hidden="1"/>
          <p:cNvSpPr/>
          <p:nvPr>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defRPr/>
            </a:pPr>
            <a:endParaRPr lang="zh-CN" altLang="en-US"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xStyles>
    <p:titleStyle>
      <a:lvl1pPr algn="l" rtl="0" eaLnBrk="0" fontAlgn="base" hangingPunct="0">
        <a:spcBef>
          <a:spcPct val="0"/>
        </a:spcBef>
        <a:spcAft>
          <a:spcPct val="0"/>
        </a:spcAft>
        <a:defRPr sz="2100" b="1" kern="1200" spc="150">
          <a:solidFill>
            <a:schemeClr val="tx1"/>
          </a:solidFill>
          <a:latin typeface="+mj-lt"/>
          <a:ea typeface="+mj-ea"/>
          <a:cs typeface="+mj-cs"/>
        </a:defRPr>
      </a:lvl1pPr>
      <a:lvl2pPr algn="l" rtl="0" eaLnBrk="0" fontAlgn="base" hangingPunct="0">
        <a:spcBef>
          <a:spcPct val="0"/>
        </a:spcBef>
        <a:spcAft>
          <a:spcPct val="0"/>
        </a:spcAft>
        <a:defRPr sz="2100" b="1">
          <a:solidFill>
            <a:schemeClr val="tx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100" b="1">
          <a:solidFill>
            <a:schemeClr val="tx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100" b="1">
          <a:solidFill>
            <a:schemeClr val="tx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100" b="1">
          <a:solidFill>
            <a:schemeClr val="tx1"/>
          </a:solidFill>
          <a:latin typeface="Arial" panose="020B0604020202020204" pitchFamily="34" charset="0"/>
          <a:ea typeface="微软雅黑" panose="020B0503020204020204" pitchFamily="34" charset="-122"/>
        </a:defRPr>
      </a:lvl5pPr>
      <a:lvl6pPr marL="342900" algn="l"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6pPr>
      <a:lvl7pPr marL="685800" algn="l"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7pPr>
      <a:lvl8pPr marL="1028700" algn="l"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8pPr>
      <a:lvl9pPr marL="1371600" algn="l"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9pPr>
    </p:titleStyle>
    <p:bodyStyle>
      <a:lvl1pPr marL="171450" indent="-171450" algn="l" rtl="0" eaLnBrk="0" fontAlgn="base" hangingPunct="0">
        <a:lnSpc>
          <a:spcPct val="130000"/>
        </a:lnSpc>
        <a:spcBef>
          <a:spcPct val="0"/>
        </a:spcBef>
        <a:spcAft>
          <a:spcPts val="750"/>
        </a:spcAft>
        <a:buFont typeface="Arial" panose="020B0604020202020204" pitchFamily="34" charset="0"/>
        <a:buChar char="•"/>
        <a:defRPr sz="1200" kern="1200" spc="113">
          <a:solidFill>
            <a:schemeClr val="tx1"/>
          </a:solidFill>
          <a:latin typeface="+mn-lt"/>
          <a:ea typeface="+mn-ea"/>
          <a:cs typeface="+mn-cs"/>
        </a:defRPr>
      </a:lvl1pPr>
      <a:lvl2pPr marL="514350" indent="-171450" algn="l" rtl="0" eaLnBrk="0" fontAlgn="base" hangingPunct="0">
        <a:lnSpc>
          <a:spcPct val="130000"/>
        </a:lnSpc>
        <a:spcBef>
          <a:spcPct val="0"/>
        </a:spcBef>
        <a:spcAft>
          <a:spcPts val="750"/>
        </a:spcAft>
        <a:buFont typeface="Arial" panose="020B0604020202020204" pitchFamily="34" charset="0"/>
        <a:buChar char="•"/>
        <a:tabLst>
          <a:tab pos="1207135" algn="l"/>
        </a:tabLst>
        <a:defRPr sz="1200" kern="1200" spc="113">
          <a:solidFill>
            <a:schemeClr val="tx1"/>
          </a:solidFill>
          <a:latin typeface="+mn-lt"/>
          <a:ea typeface="+mn-ea"/>
          <a:cs typeface="+mn-cs"/>
        </a:defRPr>
      </a:lvl2pPr>
      <a:lvl3pPr marL="857250" indent="-171450" algn="l" rtl="0" eaLnBrk="0" fontAlgn="base" hangingPunct="0">
        <a:lnSpc>
          <a:spcPct val="130000"/>
        </a:lnSpc>
        <a:spcBef>
          <a:spcPct val="0"/>
        </a:spcBef>
        <a:spcAft>
          <a:spcPts val="750"/>
        </a:spcAft>
        <a:buFont typeface="Arial" panose="020B0604020202020204" pitchFamily="34" charset="0"/>
        <a:buChar char="•"/>
        <a:tabLst>
          <a:tab pos="1207135" algn="l"/>
        </a:tabLst>
        <a:defRPr sz="1200" kern="1200" spc="113">
          <a:solidFill>
            <a:schemeClr val="tx1"/>
          </a:solidFill>
          <a:latin typeface="+mn-lt"/>
          <a:ea typeface="+mn-ea"/>
          <a:cs typeface="+mn-cs"/>
        </a:defRPr>
      </a:lvl3pPr>
      <a:lvl4pPr marL="1200150" indent="-171450" algn="l" rtl="0" eaLnBrk="0" fontAlgn="base" hangingPunct="0">
        <a:lnSpc>
          <a:spcPct val="130000"/>
        </a:lnSpc>
        <a:spcBef>
          <a:spcPct val="0"/>
        </a:spcBef>
        <a:spcAft>
          <a:spcPts val="750"/>
        </a:spcAft>
        <a:buFont typeface="Arial" panose="020B0604020202020204" pitchFamily="34" charset="0"/>
        <a:buChar char="•"/>
        <a:tabLst>
          <a:tab pos="1207135" algn="l"/>
        </a:tabLst>
        <a:defRPr sz="1200" kern="1200" spc="113">
          <a:solidFill>
            <a:schemeClr val="tx1"/>
          </a:solidFill>
          <a:latin typeface="+mn-lt"/>
          <a:ea typeface="+mn-ea"/>
          <a:cs typeface="+mn-cs"/>
        </a:defRPr>
      </a:lvl4pPr>
      <a:lvl5pPr marL="1543050" indent="-171450" algn="l" rtl="0" eaLnBrk="0" fontAlgn="base" hangingPunct="0">
        <a:lnSpc>
          <a:spcPct val="130000"/>
        </a:lnSpc>
        <a:spcBef>
          <a:spcPct val="0"/>
        </a:spcBef>
        <a:spcAft>
          <a:spcPts val="750"/>
        </a:spcAft>
        <a:buFont typeface="Arial" panose="020B0604020202020204" pitchFamily="34" charset="0"/>
        <a:buChar char="•"/>
        <a:tabLst>
          <a:tab pos="1207135" algn="l"/>
        </a:tabLst>
        <a:defRPr sz="1200" kern="1200" spc="113">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1.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2.xml"/><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xml"/><Relationship Id="rId2" Type="http://schemas.openxmlformats.org/officeDocument/2006/relationships/tags" Target="../tags/tag13.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4.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5.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6.xml"/><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8.xml"/><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0.xml"/><Relationship Id="rId1"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8.xml"/><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081088"/>
            <a:ext cx="5353050" cy="266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defRPr/>
            </a:pPr>
            <a:endParaRPr lang="zh-CN" altLang="en-US" noProof="1"/>
          </a:p>
        </p:txBody>
      </p:sp>
      <p:pic>
        <p:nvPicPr>
          <p:cNvPr id="25603" name="图片 7"/>
          <p:cNvPicPr>
            <a:picLocks noChangeAspect="1" noChangeArrowheads="1"/>
          </p:cNvPicPr>
          <p:nvPr/>
        </p:nvPicPr>
        <p:blipFill>
          <a:blip r:embed="rId1" cstate="email"/>
          <a:srcRect/>
          <a:stretch>
            <a:fillRect/>
          </a:stretch>
        </p:blipFill>
        <p:spPr bwMode="auto">
          <a:xfrm>
            <a:off x="154781" y="1581150"/>
            <a:ext cx="4177904"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35718" y="1088231"/>
            <a:ext cx="1078706" cy="233363"/>
          </a:xfrm>
          <a:prstGeom prst="rect">
            <a:avLst/>
          </a:prstGeom>
          <a:solidFill>
            <a:srgbClr val="B3937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defRPr/>
            </a:pPr>
            <a:endParaRPr lang="zh-CN" altLang="en-US" noProof="1"/>
          </a:p>
        </p:txBody>
      </p:sp>
      <p:grpSp>
        <p:nvGrpSpPr>
          <p:cNvPr id="2" name="组合 7"/>
          <p:cNvGrpSpPr/>
          <p:nvPr/>
        </p:nvGrpSpPr>
        <p:grpSpPr>
          <a:xfrm>
            <a:off x="4354591" y="1079892"/>
            <a:ext cx="675563" cy="1778085"/>
            <a:chOff x="9256" y="1448"/>
            <a:chExt cx="1417" cy="3733"/>
          </a:xfrm>
          <a:solidFill>
            <a:srgbClr val="B3937C"/>
          </a:solidFill>
        </p:grpSpPr>
        <p:sp>
          <p:nvSpPr>
            <p:cNvPr id="9" name="矩形 8"/>
            <p:cNvSpPr/>
            <p:nvPr/>
          </p:nvSpPr>
          <p:spPr>
            <a:xfrm>
              <a:off x="9256" y="1448"/>
              <a:ext cx="1417" cy="37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3081" name="文本框 12"/>
            <p:cNvSpPr txBox="1"/>
            <p:nvPr/>
          </p:nvSpPr>
          <p:spPr>
            <a:xfrm>
              <a:off x="9376" y="1509"/>
              <a:ext cx="1065" cy="3314"/>
            </a:xfrm>
            <a:prstGeom prst="rect">
              <a:avLst/>
            </a:prstGeom>
            <a:grpFill/>
            <a:ln w="9525">
              <a:noFill/>
            </a:ln>
          </p:spPr>
          <p:txBody>
            <a:bodyPr vert="eaVert">
              <a:spAutoFit/>
            </a:bodyPr>
            <a:lstStyle/>
            <a:p>
              <a:pPr fontAlgn="auto">
                <a:defRPr/>
              </a:pPr>
              <a:r>
                <a:rPr lang="zh-CN" altLang="en-US" sz="2100" noProof="1">
                  <a:solidFill>
                    <a:srgbClr val="FFFFFF"/>
                  </a:solidFill>
                  <a:latin typeface="黑体" panose="02010609060101010101" charset="-122"/>
                  <a:ea typeface="黑体" panose="02010609060101010101" charset="-122"/>
                </a:rPr>
                <a:t> 五年级</a:t>
              </a:r>
              <a:r>
                <a:rPr lang="en-US" altLang="zh-CN" sz="2100" noProof="1">
                  <a:solidFill>
                    <a:srgbClr val="FFFFFF"/>
                  </a:solidFill>
                  <a:latin typeface="黑体" panose="02010609060101010101" charset="-122"/>
                  <a:ea typeface="黑体" panose="02010609060101010101" charset="-122"/>
                </a:rPr>
                <a:t>·</a:t>
              </a:r>
              <a:r>
                <a:rPr lang="zh-CN" altLang="en-US" sz="2100" noProof="1">
                  <a:solidFill>
                    <a:srgbClr val="FFFFFF"/>
                  </a:solidFill>
                  <a:latin typeface="黑体" panose="02010609060101010101" charset="-122"/>
                  <a:ea typeface="黑体" panose="02010609060101010101" charset="-122"/>
                </a:rPr>
                <a:t>下</a:t>
              </a:r>
              <a:endParaRPr lang="zh-CN" altLang="en-US" sz="2100" noProof="1">
                <a:solidFill>
                  <a:srgbClr val="FFFFFF"/>
                </a:solidFill>
                <a:latin typeface="黑体" panose="02010609060101010101" charset="-122"/>
                <a:ea typeface="黑体" panose="02010609060101010101" charset="-122"/>
              </a:endParaRPr>
            </a:p>
          </p:txBody>
        </p:sp>
      </p:gr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文本框 99"/>
          <p:cNvSpPr txBox="1">
            <a:spLocks noChangeArrowheads="1"/>
          </p:cNvSpPr>
          <p:nvPr/>
        </p:nvSpPr>
        <p:spPr bwMode="auto">
          <a:xfrm>
            <a:off x="3311129" y="1245394"/>
            <a:ext cx="5322094" cy="2449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en-US" altLang="zh-CN" sz="2400" b="1">
                <a:latin typeface="楷体" panose="02010609060101010101" charset="-122"/>
                <a:ea typeface="楷体" panose="02010609060101010101" charset="-122"/>
              </a:rPr>
              <a:t>   </a:t>
            </a:r>
            <a:r>
              <a:rPr lang="zh-CN" altLang="zh-CN" sz="2100" b="1">
                <a:latin typeface="楷体" panose="02010609060101010101" charset="-122"/>
                <a:ea typeface="楷体" panose="02010609060101010101" charset="-122"/>
              </a:rPr>
              <a:t>有人说金字塔的白昼和月夜，各有各的情趣，各有各的美</a:t>
            </a:r>
            <a:r>
              <a:rPr lang="zh-CN" altLang="en-US" sz="2100" b="1">
                <a:latin typeface="楷体" panose="02010609060101010101" charset="-122"/>
                <a:ea typeface="楷体" panose="02010609060101010101" charset="-122"/>
              </a:rPr>
              <a:t>。</a:t>
            </a:r>
            <a:r>
              <a:rPr lang="zh-CN" altLang="zh-CN" sz="2100" b="1">
                <a:latin typeface="楷体" panose="02010609060101010101" charset="-122"/>
                <a:ea typeface="楷体" panose="02010609060101010101" charset="-122"/>
              </a:rPr>
              <a:t>但我觉得最令人难忘的，恐怕还是这大漠夕照中金字塔的色彩。那一片迷人的金色，简直把你融化进一个神奇的境界，使你充满豪迈的感受，引起无边的遐想，不由自主地产生一种怀古的幽思……  </a:t>
            </a:r>
            <a:endParaRPr lang="zh-CN" altLang="zh-CN" sz="2100" b="1">
              <a:latin typeface="楷体" panose="02010609060101010101" charset="-122"/>
              <a:ea typeface="楷体" panose="02010609060101010101" charset="-122"/>
            </a:endParaRPr>
          </a:p>
        </p:txBody>
      </p:sp>
      <p:pic>
        <p:nvPicPr>
          <p:cNvPr id="35843" name="图片 3" descr="IMG_256"/>
          <p:cNvPicPr>
            <a:picLocks noChangeAspect="1" noChangeArrowheads="1"/>
          </p:cNvPicPr>
          <p:nvPr/>
        </p:nvPicPr>
        <p:blipFill>
          <a:blip r:embed="rId1" cstate="email"/>
          <a:srcRect/>
          <a:stretch>
            <a:fillRect/>
          </a:stretch>
        </p:blipFill>
        <p:spPr bwMode="auto">
          <a:xfrm>
            <a:off x="769144" y="1183481"/>
            <a:ext cx="2381250" cy="300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文本框 1"/>
          <p:cNvSpPr txBox="1">
            <a:spLocks noChangeArrowheads="1"/>
          </p:cNvSpPr>
          <p:nvPr/>
        </p:nvSpPr>
        <p:spPr bwMode="auto">
          <a:xfrm>
            <a:off x="5499498" y="3979069"/>
            <a:ext cx="2922916"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b="1">
                <a:solidFill>
                  <a:srgbClr val="FF0000"/>
                </a:solidFill>
                <a:latin typeface="仿宋" panose="02010609060101010101" pitchFamily="49" charset="-122"/>
                <a:ea typeface="仿宋" panose="02010609060101010101" pitchFamily="49" charset="-122"/>
              </a:rPr>
              <a:t>写金字塔令人着迷。</a:t>
            </a:r>
            <a:endParaRPr lang="zh-CN" altLang="en-US" sz="2400" b="1">
              <a:solidFill>
                <a:srgbClr val="FF0000"/>
              </a:solidFill>
              <a:latin typeface="仿宋" panose="02010609060101010101" pitchFamily="49" charset="-122"/>
              <a:ea typeface="仿宋" panose="02010609060101010101" pitchFamily="49" charset="-122"/>
            </a:endParaRPr>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0588" y="586979"/>
            <a:ext cx="1706166" cy="484584"/>
          </a:xfrm>
          <a:prstGeom prst="rect">
            <a:avLst/>
          </a:prstGeom>
          <a:noFill/>
        </p:spPr>
        <p:txBody>
          <a:bodyPr lIns="68580" tIns="34290" rIns="68580" bIns="34290">
            <a:spAutoFit/>
          </a:bodyPr>
          <a:lstStyle/>
          <a:p>
            <a:pPr fontAlgn="auto">
              <a:defRPr/>
            </a:pPr>
            <a:r>
              <a:rPr lang="zh-CN" altLang="en-US" sz="2700" b="1" spc="300" noProof="1">
                <a:solidFill>
                  <a:srgbClr val="B57E60"/>
                </a:solidFill>
                <a:latin typeface="黑体" panose="02010609060101010101" charset="-122"/>
                <a:ea typeface="黑体" panose="02010609060101010101" charset="-122"/>
              </a:rPr>
              <a:t>感悟提升</a:t>
            </a:r>
            <a:endParaRPr lang="zh-CN" altLang="en-US" sz="2700" b="1" spc="300" noProof="1">
              <a:solidFill>
                <a:srgbClr val="B57E60"/>
              </a:solidFill>
              <a:latin typeface="黑体" panose="02010609060101010101" charset="-122"/>
              <a:ea typeface="黑体" panose="02010609060101010101" charset="-122"/>
            </a:endParaRPr>
          </a:p>
        </p:txBody>
      </p:sp>
      <p:sp>
        <p:nvSpPr>
          <p:cNvPr id="36867" name="文本框 99"/>
          <p:cNvSpPr txBox="1">
            <a:spLocks noChangeArrowheads="1"/>
          </p:cNvSpPr>
          <p:nvPr/>
        </p:nvSpPr>
        <p:spPr bwMode="auto">
          <a:xfrm>
            <a:off x="3624262" y="1184673"/>
            <a:ext cx="4643438" cy="3315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10000"/>
              </a:lnSpc>
            </a:pPr>
            <a:r>
              <a:rPr lang="en-US" altLang="zh-CN" sz="2400" b="1" dirty="0">
                <a:latin typeface="楷体" panose="02010609060101010101" charset="-122"/>
                <a:ea typeface="楷体" panose="02010609060101010101" charset="-122"/>
              </a:rPr>
              <a:t>   </a:t>
            </a:r>
            <a:r>
              <a:rPr lang="zh-CN" altLang="zh-CN" sz="2400" b="1" dirty="0">
                <a:latin typeface="楷体" panose="02010609060101010101" charset="-122"/>
                <a:ea typeface="楷体" panose="02010609060101010101" charset="-122"/>
              </a:rPr>
              <a:t>《金字塔夕照》作为一篇引领时代的创新通讯，使用了新闻散文化的写法。纵观全文，结构不受具体格式的限制，采用了散文式“形散神不散”的写法，使文章更具可读性，和读者心灵更贴近，使新闻作品以鲜活的面孔呈现在读者面前。</a:t>
            </a:r>
            <a:endParaRPr lang="zh-CN" altLang="zh-CN" sz="2400" b="1" dirty="0">
              <a:latin typeface="楷体" panose="02010609060101010101" charset="-122"/>
              <a:ea typeface="楷体" panose="02010609060101010101" charset="-122"/>
            </a:endParaRPr>
          </a:p>
        </p:txBody>
      </p:sp>
      <p:pic>
        <p:nvPicPr>
          <p:cNvPr id="36868" name="图片 2" descr="IMG_256"/>
          <p:cNvPicPr>
            <a:picLocks noChangeAspect="1" noChangeArrowheads="1"/>
          </p:cNvPicPr>
          <p:nvPr/>
        </p:nvPicPr>
        <p:blipFill>
          <a:blip r:embed="rId1" cstate="email"/>
          <a:srcRect/>
          <a:stretch>
            <a:fillRect/>
          </a:stretch>
        </p:blipFill>
        <p:spPr bwMode="auto">
          <a:xfrm>
            <a:off x="706042" y="1447800"/>
            <a:ext cx="2763440" cy="2782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0588" y="586979"/>
            <a:ext cx="1706166" cy="484584"/>
          </a:xfrm>
          <a:prstGeom prst="rect">
            <a:avLst/>
          </a:prstGeom>
          <a:noFill/>
        </p:spPr>
        <p:txBody>
          <a:bodyPr lIns="68580" tIns="34290" rIns="68580" bIns="34290">
            <a:spAutoFit/>
          </a:bodyPr>
          <a:lstStyle/>
          <a:p>
            <a:pPr fontAlgn="auto">
              <a:defRPr/>
            </a:pPr>
            <a:r>
              <a:rPr lang="zh-CN" altLang="en-US" sz="2700" b="1" spc="300" noProof="1">
                <a:solidFill>
                  <a:srgbClr val="B57E60"/>
                </a:solidFill>
                <a:latin typeface="黑体" panose="02010609060101010101" charset="-122"/>
                <a:ea typeface="黑体" panose="02010609060101010101" charset="-122"/>
              </a:rPr>
              <a:t>结构梳理</a:t>
            </a:r>
            <a:endParaRPr lang="zh-CN" altLang="en-US" sz="2700" b="1" spc="300" noProof="1">
              <a:solidFill>
                <a:srgbClr val="B57E60"/>
              </a:solidFill>
              <a:latin typeface="黑体" panose="02010609060101010101" charset="-122"/>
              <a:ea typeface="黑体" panose="02010609060101010101" charset="-122"/>
            </a:endParaRPr>
          </a:p>
        </p:txBody>
      </p:sp>
      <p:pic>
        <p:nvPicPr>
          <p:cNvPr id="37891" name="图片 2" descr="IMG_256"/>
          <p:cNvPicPr>
            <a:picLocks noChangeAspect="1" noChangeArrowheads="1"/>
          </p:cNvPicPr>
          <p:nvPr/>
        </p:nvPicPr>
        <p:blipFill>
          <a:blip r:embed="rId1" cstate="email"/>
          <a:srcRect/>
          <a:stretch>
            <a:fillRect/>
          </a:stretch>
        </p:blipFill>
        <p:spPr bwMode="auto">
          <a:xfrm>
            <a:off x="981075" y="1440656"/>
            <a:ext cx="276225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矩形 7"/>
          <p:cNvSpPr>
            <a:spLocks noChangeArrowheads="1"/>
          </p:cNvSpPr>
          <p:nvPr/>
        </p:nvSpPr>
        <p:spPr bwMode="auto">
          <a:xfrm>
            <a:off x="5162551" y="1559719"/>
            <a:ext cx="167738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zh-CN" altLang="en-US" sz="2400" noProof="1">
                <a:solidFill>
                  <a:srgbClr val="000000"/>
                </a:solidFill>
                <a:latin typeface="黑体" panose="02010609060101010101" charset="-122"/>
                <a:ea typeface="黑体" panose="02010609060101010101" charset="-122"/>
              </a:rPr>
              <a:t>金字塔夕照</a:t>
            </a:r>
            <a:endParaRPr lang="zh-CN" altLang="en-US" sz="2400" noProof="1">
              <a:solidFill>
                <a:srgbClr val="000000"/>
              </a:solidFill>
              <a:latin typeface="黑体" panose="02010609060101010101" charset="-122"/>
              <a:ea typeface="黑体" panose="02010609060101010101" charset="-122"/>
            </a:endParaRPr>
          </a:p>
        </p:txBody>
      </p:sp>
      <p:cxnSp>
        <p:nvCxnSpPr>
          <p:cNvPr id="6" name="直接连接符 5"/>
          <p:cNvCxnSpPr/>
          <p:nvPr/>
        </p:nvCxnSpPr>
        <p:spPr>
          <a:xfrm>
            <a:off x="4639866" y="2235994"/>
            <a:ext cx="297775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137672" y="2028826"/>
            <a:ext cx="0" cy="52744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643437" y="2220517"/>
            <a:ext cx="4763" cy="3357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7608094" y="2224088"/>
            <a:ext cx="3572" cy="332185"/>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37897" name="组合 14"/>
          <p:cNvGrpSpPr/>
          <p:nvPr/>
        </p:nvGrpSpPr>
        <p:grpSpPr bwMode="auto">
          <a:xfrm>
            <a:off x="4241006" y="2615804"/>
            <a:ext cx="979170" cy="1398984"/>
            <a:chOff x="8726" y="5241"/>
            <a:chExt cx="2056" cy="2938"/>
          </a:xfrm>
        </p:grpSpPr>
        <p:sp>
          <p:nvSpPr>
            <p:cNvPr id="13" name="圆角矩形 12"/>
            <p:cNvSpPr/>
            <p:nvPr/>
          </p:nvSpPr>
          <p:spPr>
            <a:xfrm>
              <a:off x="8726" y="5241"/>
              <a:ext cx="1928" cy="2938"/>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37905" name="文本框 13"/>
            <p:cNvSpPr txBox="1">
              <a:spLocks noChangeArrowheads="1"/>
            </p:cNvSpPr>
            <p:nvPr/>
          </p:nvSpPr>
          <p:spPr bwMode="auto">
            <a:xfrm>
              <a:off x="8891" y="5514"/>
              <a:ext cx="1891" cy="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a:latin typeface="黑体" panose="02010609060101010101" charset="-122"/>
                  <a:ea typeface="黑体" panose="02010609060101010101" charset="-122"/>
                </a:rPr>
                <a:t>开阔而又雄浑</a:t>
              </a:r>
              <a:endParaRPr lang="zh-CN" altLang="en-US" sz="2400">
                <a:latin typeface="黑体" panose="02010609060101010101" charset="-122"/>
                <a:ea typeface="黑体" panose="02010609060101010101" charset="-122"/>
              </a:endParaRPr>
            </a:p>
          </p:txBody>
        </p:sp>
      </p:grpSp>
      <p:grpSp>
        <p:nvGrpSpPr>
          <p:cNvPr id="37898" name="组合 15"/>
          <p:cNvGrpSpPr/>
          <p:nvPr/>
        </p:nvGrpSpPr>
        <p:grpSpPr bwMode="auto">
          <a:xfrm>
            <a:off x="5712619" y="2615805"/>
            <a:ext cx="1004888" cy="1429000"/>
            <a:chOff x="8744" y="5241"/>
            <a:chExt cx="2110" cy="2999"/>
          </a:xfrm>
        </p:grpSpPr>
        <p:sp>
          <p:nvSpPr>
            <p:cNvPr id="17" name="圆角矩形 16"/>
            <p:cNvSpPr/>
            <p:nvPr/>
          </p:nvSpPr>
          <p:spPr>
            <a:xfrm>
              <a:off x="8744" y="5241"/>
              <a:ext cx="1928" cy="2939"/>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18" name="文本框 17"/>
            <p:cNvSpPr txBox="1"/>
            <p:nvPr/>
          </p:nvSpPr>
          <p:spPr>
            <a:xfrm>
              <a:off x="8964" y="5333"/>
              <a:ext cx="1890" cy="2907"/>
            </a:xfrm>
            <a:prstGeom prst="rect">
              <a:avLst/>
            </a:prstGeom>
            <a:noFill/>
          </p:spPr>
          <p:txBody>
            <a:bodyPr>
              <a:spAutoFit/>
            </a:bodyPr>
            <a:lstStyle/>
            <a:p>
              <a:pPr fontAlgn="auto">
                <a:defRPr/>
              </a:pPr>
              <a:r>
                <a:rPr lang="zh-CN" altLang="en-US" sz="2100" spc="225" noProof="1">
                  <a:latin typeface="黑体" panose="02010609060101010101" charset="-122"/>
                  <a:ea typeface="黑体" panose="02010609060101010101" charset="-122"/>
                </a:rPr>
                <a:t>熠熠发光的珍宝</a:t>
              </a:r>
              <a:endParaRPr lang="zh-CN" altLang="en-US" sz="2100" spc="225" noProof="1">
                <a:latin typeface="黑体" panose="02010609060101010101" charset="-122"/>
                <a:ea typeface="黑体" panose="02010609060101010101" charset="-122"/>
              </a:endParaRPr>
            </a:p>
          </p:txBody>
        </p:sp>
      </p:grpSp>
      <p:grpSp>
        <p:nvGrpSpPr>
          <p:cNvPr id="37899" name="组合 18"/>
          <p:cNvGrpSpPr/>
          <p:nvPr/>
        </p:nvGrpSpPr>
        <p:grpSpPr bwMode="auto">
          <a:xfrm>
            <a:off x="7159229" y="2615804"/>
            <a:ext cx="979884" cy="1400175"/>
            <a:chOff x="8726" y="5241"/>
            <a:chExt cx="2056" cy="2939"/>
          </a:xfrm>
        </p:grpSpPr>
        <p:sp>
          <p:nvSpPr>
            <p:cNvPr id="20" name="圆角矩形 19"/>
            <p:cNvSpPr/>
            <p:nvPr/>
          </p:nvSpPr>
          <p:spPr>
            <a:xfrm>
              <a:off x="8726" y="5241"/>
              <a:ext cx="1926" cy="2939"/>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p>
          </p:txBody>
        </p:sp>
        <p:sp>
          <p:nvSpPr>
            <p:cNvPr id="37901" name="文本框 20"/>
            <p:cNvSpPr txBox="1">
              <a:spLocks noChangeArrowheads="1"/>
            </p:cNvSpPr>
            <p:nvPr/>
          </p:nvSpPr>
          <p:spPr bwMode="auto">
            <a:xfrm>
              <a:off x="8891" y="5514"/>
              <a:ext cx="1891" cy="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a:latin typeface="黑体" panose="02010609060101010101" charset="-122"/>
                  <a:ea typeface="黑体" panose="02010609060101010101" charset="-122"/>
                </a:rPr>
                <a:t>无边的遐想</a:t>
              </a:r>
              <a:endParaRPr lang="zh-CN" altLang="en-US" sz="2400">
                <a:latin typeface="黑体" panose="02010609060101010101" charset="-122"/>
                <a:ea typeface="黑体" panose="02010609060101010101" charset="-122"/>
              </a:endParaRPr>
            </a:p>
          </p:txBody>
        </p:sp>
      </p:gr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0588" y="586979"/>
            <a:ext cx="1706166" cy="484584"/>
          </a:xfrm>
          <a:prstGeom prst="rect">
            <a:avLst/>
          </a:prstGeom>
          <a:noFill/>
        </p:spPr>
        <p:txBody>
          <a:bodyPr lIns="68580" tIns="34290" rIns="68580" bIns="34290">
            <a:spAutoFit/>
          </a:bodyPr>
          <a:lstStyle/>
          <a:p>
            <a:pPr fontAlgn="auto">
              <a:defRPr/>
            </a:pPr>
            <a:r>
              <a:rPr lang="zh-CN" altLang="en-US" sz="2700" b="1" spc="300" noProof="1">
                <a:solidFill>
                  <a:srgbClr val="B57E60"/>
                </a:solidFill>
                <a:latin typeface="黑体" panose="02010609060101010101" charset="-122"/>
                <a:ea typeface="黑体" panose="02010609060101010101" charset="-122"/>
              </a:rPr>
              <a:t>初读感知</a:t>
            </a:r>
            <a:endParaRPr lang="zh-CN" altLang="en-US" sz="2700" b="1" spc="300" noProof="1">
              <a:solidFill>
                <a:srgbClr val="B57E60"/>
              </a:solidFill>
              <a:latin typeface="黑体" panose="02010609060101010101" charset="-122"/>
              <a:ea typeface="黑体" panose="02010609060101010101" charset="-122"/>
            </a:endParaRPr>
          </a:p>
        </p:txBody>
      </p:sp>
      <p:pic>
        <p:nvPicPr>
          <p:cNvPr id="38915" name="图片 2" descr="timg.jpg发过火"/>
          <p:cNvPicPr>
            <a:picLocks noChangeAspect="1" noChangeArrowheads="1"/>
          </p:cNvPicPr>
          <p:nvPr/>
        </p:nvPicPr>
        <p:blipFill>
          <a:blip r:embed="rId1" cstate="email">
            <a:clrChange>
              <a:clrFrom>
                <a:srgbClr val="F6F6F6"/>
              </a:clrFrom>
              <a:clrTo>
                <a:srgbClr val="F6F6F6">
                  <a:alpha val="0"/>
                </a:srgbClr>
              </a:clrTo>
            </a:clrChange>
          </a:blip>
          <a:srcRect/>
          <a:stretch>
            <a:fillRect/>
          </a:stretch>
        </p:blipFill>
        <p:spPr bwMode="auto">
          <a:xfrm>
            <a:off x="2471737" y="3131344"/>
            <a:ext cx="4054079" cy="180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6" name="文本框 3"/>
          <p:cNvSpPr txBox="1">
            <a:spLocks noChangeArrowheads="1"/>
          </p:cNvSpPr>
          <p:nvPr/>
        </p:nvSpPr>
        <p:spPr bwMode="auto">
          <a:xfrm>
            <a:off x="1484710" y="1248966"/>
            <a:ext cx="6297215" cy="436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dirty="0">
                <a:latin typeface="黑体" panose="02010609060101010101" charset="-122"/>
                <a:ea typeface="黑体" panose="02010609060101010101" charset="-122"/>
              </a:rPr>
              <a:t>《不可思议的金字塔》这篇课文主要讲了什么？                                                                         </a:t>
            </a:r>
            <a:endParaRPr lang="zh-CN" altLang="en-US" sz="2400" dirty="0">
              <a:latin typeface="黑体" panose="02010609060101010101" charset="-122"/>
              <a:ea typeface="黑体" panose="02010609060101010101" charset="-122"/>
            </a:endParaRPr>
          </a:p>
        </p:txBody>
      </p:sp>
      <p:sp>
        <p:nvSpPr>
          <p:cNvPr id="5" name="文本框 4"/>
          <p:cNvSpPr txBox="1">
            <a:spLocks noChangeArrowheads="1"/>
          </p:cNvSpPr>
          <p:nvPr/>
        </p:nvSpPr>
        <p:spPr bwMode="auto">
          <a:xfrm>
            <a:off x="1604963" y="1829991"/>
            <a:ext cx="6565106" cy="169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10000"/>
              </a:lnSpc>
            </a:pPr>
            <a:r>
              <a:rPr lang="en-US" altLang="zh-CN" sz="2400" b="1" dirty="0">
                <a:solidFill>
                  <a:srgbClr val="FF0000"/>
                </a:solidFill>
                <a:latin typeface="楷体" panose="02010609060101010101" charset="-122"/>
                <a:ea typeface="楷体" panose="02010609060101010101" charset="-122"/>
              </a:rPr>
              <a:t>    </a:t>
            </a:r>
            <a:r>
              <a:rPr lang="zh-CN" altLang="en-US" sz="2400" b="1" dirty="0">
                <a:solidFill>
                  <a:srgbClr val="FF0000"/>
                </a:solidFill>
                <a:latin typeface="楷体" panose="02010609060101010101" charset="-122"/>
                <a:ea typeface="楷体" panose="02010609060101010101" charset="-122"/>
              </a:rPr>
              <a:t>课文主要以胡夫金字塔为例，介绍了金字塔建筑年代的久远、外观的雄伟以及精湛的工艺、巧妙的设计，还对古埃及悠久的文明成就做了简要的补充。</a:t>
            </a:r>
            <a:endParaRPr lang="zh-CN" altLang="en-US" sz="2400" b="1"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3" descr="IMG_256"/>
          <p:cNvPicPr>
            <a:picLocks noChangeAspect="1" noChangeArrowheads="1"/>
          </p:cNvPicPr>
          <p:nvPr/>
        </p:nvPicPr>
        <p:blipFill>
          <a:blip r:embed="rId1" cstate="email"/>
          <a:srcRect/>
          <a:stretch>
            <a:fillRect/>
          </a:stretch>
        </p:blipFill>
        <p:spPr bwMode="auto">
          <a:xfrm>
            <a:off x="1202532" y="1463279"/>
            <a:ext cx="1921669" cy="2430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文本框 99"/>
          <p:cNvSpPr txBox="1">
            <a:spLocks noChangeArrowheads="1"/>
          </p:cNvSpPr>
          <p:nvPr/>
        </p:nvSpPr>
        <p:spPr bwMode="auto">
          <a:xfrm>
            <a:off x="3429001" y="1683544"/>
            <a:ext cx="4698206" cy="198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30000"/>
              </a:lnSpc>
            </a:pPr>
            <a:r>
              <a:rPr lang="en-US" altLang="zh-CN" sz="2400" b="1">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《不可思议的金字塔》以说明文的形式编写，主要以传播有关金字塔的知识为目的，指明金字塔的特点，介绍金字塔。</a:t>
            </a:r>
            <a:endParaRPr lang="zh-CN" altLang="en-US" sz="2400" b="1" u="sng">
              <a:latin typeface="黑体" panose="02010609060101010101" charset="-122"/>
              <a:ea typeface="黑体" panose="02010609060101010101" charset="-122"/>
            </a:endParaRPr>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3" descr="IMG_256"/>
          <p:cNvPicPr>
            <a:picLocks noChangeAspect="1" noChangeArrowheads="1"/>
          </p:cNvPicPr>
          <p:nvPr/>
        </p:nvPicPr>
        <p:blipFill>
          <a:blip r:embed="rId1" cstate="email"/>
          <a:srcRect/>
          <a:stretch>
            <a:fillRect/>
          </a:stretch>
        </p:blipFill>
        <p:spPr bwMode="auto">
          <a:xfrm>
            <a:off x="933450" y="1328738"/>
            <a:ext cx="2187179" cy="2607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文本框 2"/>
          <p:cNvSpPr txBox="1">
            <a:spLocks noChangeArrowheads="1"/>
          </p:cNvSpPr>
          <p:nvPr/>
        </p:nvSpPr>
        <p:spPr bwMode="auto">
          <a:xfrm>
            <a:off x="3298032" y="1214438"/>
            <a:ext cx="5145881"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40000"/>
              </a:lnSpc>
            </a:pPr>
            <a:r>
              <a:rPr lang="en-US" altLang="zh-CN" sz="2100" b="1" dirty="0">
                <a:latin typeface="黑体" panose="02010609060101010101" charset="-122"/>
                <a:ea typeface="黑体" panose="02010609060101010101" charset="-122"/>
              </a:rPr>
              <a:t>  </a:t>
            </a:r>
            <a:r>
              <a:rPr lang="zh-CN" altLang="zh-CN" sz="2100" b="1" dirty="0">
                <a:latin typeface="黑体" panose="02010609060101010101" charset="-122"/>
                <a:ea typeface="黑体" panose="02010609060101010101" charset="-122"/>
              </a:rPr>
              <a:t>最大的金字塔</a:t>
            </a:r>
            <a:r>
              <a:rPr lang="en-US" altLang="zh-CN" sz="2100" b="1" dirty="0">
                <a:latin typeface="黑体" panose="02010609060101010101" charset="-122"/>
                <a:ea typeface="黑体" panose="02010609060101010101" charset="-122"/>
              </a:rPr>
              <a:t>--</a:t>
            </a:r>
            <a:r>
              <a:rPr lang="zh-CN" altLang="en-US" sz="2100" b="1" dirty="0">
                <a:latin typeface="黑体" panose="02010609060101010101" charset="-122"/>
                <a:ea typeface="黑体" panose="02010609060101010101" charset="-122"/>
              </a:rPr>
              <a:t>胡夫金字塔</a:t>
            </a:r>
            <a:endParaRPr lang="zh-CN" altLang="en-US" sz="2100" b="1" dirty="0">
              <a:latin typeface="黑体" panose="02010609060101010101" charset="-122"/>
              <a:ea typeface="黑体" panose="02010609060101010101" charset="-122"/>
            </a:endParaRPr>
          </a:p>
          <a:p>
            <a:pPr eaLnBrk="1" hangingPunct="1">
              <a:lnSpc>
                <a:spcPct val="140000"/>
              </a:lnSpc>
            </a:pPr>
            <a:r>
              <a:rPr lang="zh-CN" altLang="en-US" sz="2100" b="1" dirty="0">
                <a:latin typeface="楷体" panose="02010609060101010101" charset="-122"/>
                <a:ea typeface="楷体" panose="02010609060101010101" charset="-122"/>
              </a:rPr>
              <a:t>  塔的重量：约</a:t>
            </a:r>
            <a:r>
              <a:rPr lang="en-US" altLang="zh-CN" sz="2100" b="1" dirty="0">
                <a:latin typeface="楷体" panose="02010609060101010101" charset="-122"/>
                <a:ea typeface="楷体" panose="02010609060101010101" charset="-122"/>
              </a:rPr>
              <a:t>600</a:t>
            </a:r>
            <a:r>
              <a:rPr lang="zh-CN" altLang="en-US" sz="2100" b="1" dirty="0">
                <a:latin typeface="楷体" panose="02010609060101010101" charset="-122"/>
                <a:ea typeface="楷体" panose="02010609060101010101" charset="-122"/>
              </a:rPr>
              <a:t>万吨</a:t>
            </a:r>
            <a:endParaRPr lang="zh-CN" altLang="en-US" sz="2100" b="1" dirty="0">
              <a:latin typeface="楷体" panose="02010609060101010101" charset="-122"/>
              <a:ea typeface="楷体" panose="02010609060101010101" charset="-122"/>
            </a:endParaRPr>
          </a:p>
          <a:p>
            <a:pPr eaLnBrk="1" hangingPunct="1">
              <a:lnSpc>
                <a:spcPct val="140000"/>
              </a:lnSpc>
            </a:pPr>
            <a:r>
              <a:rPr lang="zh-CN" altLang="en-US" sz="2100" b="1" dirty="0">
                <a:latin typeface="楷体" panose="02010609060101010101" charset="-122"/>
                <a:ea typeface="楷体" panose="02010609060101010101" charset="-122"/>
              </a:rPr>
              <a:t>  塔的体积：约</a:t>
            </a:r>
            <a:r>
              <a:rPr lang="en-US" altLang="zh-CN" sz="2100" b="1" dirty="0">
                <a:latin typeface="楷体" panose="02010609060101010101" charset="-122"/>
                <a:ea typeface="楷体" panose="02010609060101010101" charset="-122"/>
              </a:rPr>
              <a:t>260</a:t>
            </a:r>
            <a:r>
              <a:rPr lang="zh-CN" altLang="en-US" sz="2100" b="1" dirty="0">
                <a:latin typeface="楷体" panose="02010609060101010101" charset="-122"/>
                <a:ea typeface="楷体" panose="02010609060101010101" charset="-122"/>
              </a:rPr>
              <a:t>万平方米</a:t>
            </a:r>
            <a:endParaRPr lang="zh-CN" altLang="en-US" sz="2100" b="1" dirty="0">
              <a:latin typeface="楷体" panose="02010609060101010101" charset="-122"/>
              <a:ea typeface="楷体" panose="02010609060101010101" charset="-122"/>
            </a:endParaRPr>
          </a:p>
          <a:p>
            <a:pPr eaLnBrk="1" hangingPunct="1">
              <a:lnSpc>
                <a:spcPct val="140000"/>
              </a:lnSpc>
            </a:pPr>
            <a:r>
              <a:rPr lang="zh-CN" altLang="en-US" sz="2100" b="1" dirty="0">
                <a:latin typeface="楷体" panose="02010609060101010101" charset="-122"/>
                <a:ea typeface="楷体" panose="02010609060101010101" charset="-122"/>
              </a:rPr>
              <a:t>  塔底面积：约</a:t>
            </a:r>
            <a:r>
              <a:rPr lang="en-US" altLang="zh-CN" sz="2100" b="1" dirty="0">
                <a:latin typeface="楷体" panose="02010609060101010101" charset="-122"/>
                <a:ea typeface="楷体" panose="02010609060101010101" charset="-122"/>
              </a:rPr>
              <a:t>5.3</a:t>
            </a:r>
            <a:r>
              <a:rPr lang="zh-CN" altLang="en-US" sz="2100" b="1" dirty="0">
                <a:latin typeface="楷体" panose="02010609060101010101" charset="-122"/>
                <a:ea typeface="楷体" panose="02010609060101010101" charset="-122"/>
              </a:rPr>
              <a:t>万平方米</a:t>
            </a:r>
            <a:endParaRPr lang="zh-CN" altLang="en-US" sz="2100" b="1" dirty="0">
              <a:latin typeface="楷体" panose="02010609060101010101" charset="-122"/>
              <a:ea typeface="楷体" panose="02010609060101010101" charset="-122"/>
            </a:endParaRPr>
          </a:p>
        </p:txBody>
      </p:sp>
      <p:sp>
        <p:nvSpPr>
          <p:cNvPr id="2" name="文本框 1"/>
          <p:cNvSpPr txBox="1">
            <a:spLocks noChangeArrowheads="1"/>
          </p:cNvSpPr>
          <p:nvPr/>
        </p:nvSpPr>
        <p:spPr bwMode="auto">
          <a:xfrm>
            <a:off x="3548062" y="3133725"/>
            <a:ext cx="4786313" cy="1064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pPr>
            <a:r>
              <a:rPr lang="zh-CN" altLang="en-US" sz="2700" b="1">
                <a:solidFill>
                  <a:srgbClr val="73A5FE"/>
                </a:solidFill>
                <a:latin typeface="楷体" panose="02010609060101010101" charset="-122"/>
                <a:ea typeface="楷体" panose="02010609060101010101" charset="-122"/>
                <a:sym typeface="微软雅黑" panose="020B0503020204020204" pitchFamily="34" charset="-122"/>
              </a:rPr>
              <a:t>列数字：</a:t>
            </a:r>
            <a:r>
              <a:rPr lang="zh-CN" altLang="en-US" sz="2700">
                <a:solidFill>
                  <a:srgbClr val="C00000"/>
                </a:solidFill>
                <a:latin typeface="宋体" panose="02010600030101010101" pitchFamily="2" charset="-122"/>
                <a:ea typeface="宋体" panose="02010600030101010101" pitchFamily="2" charset="-122"/>
              </a:rPr>
              <a:t>运用准确的科学数据具体地说明金字塔的大小。</a:t>
            </a:r>
            <a:endParaRPr lang="zh-CN" altLang="en-US" sz="2700" b="1">
              <a:solidFill>
                <a:srgbClr val="C00000"/>
              </a:solidFill>
              <a:latin typeface="宋体" panose="02010600030101010101" pitchFamily="2" charset="-122"/>
              <a:ea typeface="宋体" panose="02010600030101010101" pitchFamily="2" charset="-122"/>
              <a:sym typeface="微软雅黑" panose="020B0503020204020204" pitchFamily="34"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文本框 99"/>
          <p:cNvSpPr txBox="1">
            <a:spLocks noChangeArrowheads="1"/>
          </p:cNvSpPr>
          <p:nvPr/>
        </p:nvSpPr>
        <p:spPr bwMode="auto">
          <a:xfrm>
            <a:off x="1228725" y="1082278"/>
            <a:ext cx="6796088" cy="1508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en-US" altLang="zh-CN" sz="2400" b="1" dirty="0">
                <a:latin typeface="楷体" panose="02010609060101010101" charset="-122"/>
                <a:ea typeface="楷体" panose="02010609060101010101" charset="-122"/>
              </a:rPr>
              <a:t>    </a:t>
            </a:r>
            <a:r>
              <a:rPr lang="zh-CN" altLang="en-US" sz="2400" b="1" dirty="0">
                <a:latin typeface="楷体" panose="02010609060101010101" charset="-122"/>
                <a:ea typeface="楷体" panose="02010609060101010101" charset="-122"/>
              </a:rPr>
              <a:t>用大约</a:t>
            </a:r>
            <a:r>
              <a:rPr lang="en-US" altLang="zh-CN" sz="2400" b="1" dirty="0">
                <a:latin typeface="楷体" panose="02010609060101010101" charset="-122"/>
                <a:ea typeface="楷体" panose="02010609060101010101" charset="-122"/>
              </a:rPr>
              <a:t>230</a:t>
            </a:r>
            <a:r>
              <a:rPr lang="zh-CN" altLang="en-US" sz="2400" b="1" dirty="0">
                <a:latin typeface="楷体" panose="02010609060101010101" charset="-122"/>
                <a:ea typeface="楷体" panose="02010609060101010101" charset="-122"/>
              </a:rPr>
              <a:t>万块石头建成，平均每块重</a:t>
            </a:r>
            <a:r>
              <a:rPr lang="en-US" altLang="zh-CN" sz="2400" b="1" dirty="0">
                <a:latin typeface="楷体" panose="02010609060101010101" charset="-122"/>
                <a:ea typeface="楷体" panose="02010609060101010101" charset="-122"/>
              </a:rPr>
              <a:t>2.5</a:t>
            </a:r>
            <a:r>
              <a:rPr lang="zh-CN" altLang="zh-CN" sz="2400" b="1" dirty="0">
                <a:latin typeface="楷体" panose="02010609060101010101" charset="-122"/>
                <a:ea typeface="楷体" panose="02010609060101010101" charset="-122"/>
              </a:rPr>
              <a:t>吨。整个胡夫金字塔相当于</a:t>
            </a:r>
            <a:r>
              <a:rPr lang="en-US" altLang="zh-CN" sz="2400" b="1" dirty="0">
                <a:latin typeface="楷体" panose="02010609060101010101" charset="-122"/>
                <a:ea typeface="楷体" panose="02010609060101010101" charset="-122"/>
              </a:rPr>
              <a:t>50</a:t>
            </a:r>
            <a:r>
              <a:rPr lang="zh-CN" altLang="en-US" sz="2400" b="1" dirty="0">
                <a:latin typeface="楷体" panose="02010609060101010101" charset="-122"/>
                <a:ea typeface="楷体" panose="02010609060101010101" charset="-122"/>
              </a:rPr>
              <a:t>层楼高，面积有</a:t>
            </a:r>
            <a:r>
              <a:rPr lang="en-US" altLang="zh-CN" sz="2400" b="1" dirty="0">
                <a:latin typeface="楷体" panose="02010609060101010101" charset="-122"/>
                <a:ea typeface="楷体" panose="02010609060101010101" charset="-122"/>
              </a:rPr>
              <a:t>126</a:t>
            </a:r>
            <a:r>
              <a:rPr lang="zh-CN" altLang="en-US" sz="2400" b="1" dirty="0">
                <a:latin typeface="楷体" panose="02010609060101010101" charset="-122"/>
                <a:ea typeface="楷体" panose="02010609060101010101" charset="-122"/>
              </a:rPr>
              <a:t>个篮球场那么大。</a:t>
            </a:r>
            <a:endParaRPr lang="zh-CN" altLang="en-US" sz="2100" b="1" dirty="0">
              <a:latin typeface="楷体" panose="02010609060101010101" charset="-122"/>
              <a:ea typeface="楷体" panose="02010609060101010101" charset="-122"/>
            </a:endParaRPr>
          </a:p>
        </p:txBody>
      </p:sp>
      <p:sp>
        <p:nvSpPr>
          <p:cNvPr id="2" name="文本框 1"/>
          <p:cNvSpPr txBox="1">
            <a:spLocks noChangeArrowheads="1"/>
          </p:cNvSpPr>
          <p:nvPr/>
        </p:nvSpPr>
        <p:spPr bwMode="auto">
          <a:xfrm>
            <a:off x="1556148" y="2684860"/>
            <a:ext cx="6640115" cy="206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pPr>
            <a:r>
              <a:rPr lang="zh-CN" altLang="en-US" sz="2700" b="1" noProof="1">
                <a:solidFill>
                  <a:srgbClr val="73A5FE"/>
                </a:solidFill>
                <a:latin typeface="楷体" panose="02010609060101010101" charset="-122"/>
                <a:ea typeface="楷体" panose="02010609060101010101" charset="-122"/>
              </a:rPr>
              <a:t>作比较</a:t>
            </a:r>
            <a:r>
              <a:rPr lang="zh-CN" altLang="en-US" sz="2700" noProof="1">
                <a:solidFill>
                  <a:srgbClr val="73A5FE"/>
                </a:solidFill>
                <a:latin typeface="黑体" panose="02010609060101010101" charset="-122"/>
                <a:ea typeface="黑体" panose="02010609060101010101" charset="-122"/>
              </a:rPr>
              <a:t>：</a:t>
            </a:r>
            <a:r>
              <a:rPr lang="zh-CN" altLang="en-US" sz="2700" b="1" noProof="1">
                <a:solidFill>
                  <a:srgbClr val="FF0000"/>
                </a:solidFill>
                <a:latin typeface="宋体" panose="02010600030101010101" pitchFamily="2" charset="-122"/>
                <a:ea typeface="宋体" panose="02010600030101010101" pitchFamily="2" charset="-122"/>
              </a:rPr>
              <a:t>通过鲜明对比</a:t>
            </a:r>
            <a:r>
              <a:rPr lang="zh-CN" altLang="zh-CN" sz="2700" b="1" noProof="1">
                <a:solidFill>
                  <a:srgbClr val="FF0000"/>
                </a:solidFill>
                <a:latin typeface="宋体" panose="02010600030101010101" pitchFamily="2" charset="-122"/>
                <a:ea typeface="宋体" panose="02010600030101010101" pitchFamily="2" charset="-122"/>
              </a:rPr>
              <a:t>,</a:t>
            </a:r>
            <a:r>
              <a:rPr lang="zh-CN" altLang="en-US" sz="2700" b="1" noProof="1">
                <a:solidFill>
                  <a:srgbClr val="FF0000"/>
                </a:solidFill>
                <a:latin typeface="宋体" panose="02010600030101010101" pitchFamily="2" charset="-122"/>
                <a:ea typeface="宋体" panose="02010600030101010101" pitchFamily="2" charset="-122"/>
              </a:rPr>
              <a:t>突出强调金字塔的特点</a:t>
            </a:r>
            <a:r>
              <a:rPr lang="zh-CN" altLang="zh-CN" sz="2700" b="1" noProof="1">
                <a:solidFill>
                  <a:srgbClr val="FF0000"/>
                </a:solidFill>
                <a:latin typeface="宋体" panose="02010600030101010101" pitchFamily="2" charset="-122"/>
                <a:ea typeface="宋体" panose="02010600030101010101" pitchFamily="2" charset="-122"/>
              </a:rPr>
              <a:t>(</a:t>
            </a:r>
            <a:r>
              <a:rPr lang="zh-CN" altLang="en-US" sz="2700" b="1" noProof="1">
                <a:solidFill>
                  <a:srgbClr val="FF0000"/>
                </a:solidFill>
                <a:latin typeface="宋体" panose="02010600030101010101" pitchFamily="2" charset="-122"/>
                <a:ea typeface="宋体" panose="02010600030101010101" pitchFamily="2" charset="-122"/>
              </a:rPr>
              <a:t>地位</a:t>
            </a:r>
            <a:r>
              <a:rPr lang="zh-CN" altLang="zh-CN" sz="2700" b="1" noProof="1">
                <a:solidFill>
                  <a:srgbClr val="FF0000"/>
                </a:solidFill>
                <a:latin typeface="宋体" panose="02010600030101010101" pitchFamily="2" charset="-122"/>
                <a:ea typeface="宋体" panose="02010600030101010101" pitchFamily="2" charset="-122"/>
              </a:rPr>
              <a:t>)</a:t>
            </a:r>
            <a:r>
              <a:rPr lang="zh-CN" altLang="en-US" sz="2700" b="1" noProof="1">
                <a:solidFill>
                  <a:srgbClr val="FF0000"/>
                </a:solidFill>
                <a:latin typeface="宋体" panose="02010600030101010101" pitchFamily="2" charset="-122"/>
                <a:ea typeface="宋体" panose="02010600030101010101" pitchFamily="2" charset="-122"/>
              </a:rPr>
              <a:t>。</a:t>
            </a:r>
            <a:endParaRPr lang="zh-CN" altLang="zh-CN" sz="2700" noProof="1">
              <a:solidFill>
                <a:srgbClr val="FF0000"/>
              </a:solidFill>
              <a:latin typeface="宋体" panose="02010600030101010101" pitchFamily="2" charset="-122"/>
              <a:ea typeface="宋体" panose="02010600030101010101" pitchFamily="2" charset="-122"/>
            </a:endParaRPr>
          </a:p>
          <a:p>
            <a:pPr eaLnBrk="1" hangingPunct="1">
              <a:lnSpc>
                <a:spcPct val="120000"/>
              </a:lnSpc>
            </a:pPr>
            <a:r>
              <a:rPr lang="zh-CN" altLang="en-US" sz="2700" noProof="1">
                <a:solidFill>
                  <a:srgbClr val="73A5FE"/>
                </a:solidFill>
                <a:latin typeface="楷体" panose="02010609060101010101" charset="-122"/>
                <a:ea typeface="楷体" panose="02010609060101010101" charset="-122"/>
              </a:rPr>
              <a:t>列数字：</a:t>
            </a:r>
            <a:r>
              <a:rPr lang="zh-CN" altLang="en-US" sz="2700" b="1" noProof="1">
                <a:solidFill>
                  <a:srgbClr val="FF0000"/>
                </a:solidFill>
                <a:latin typeface="宋体" panose="02010600030101010101" pitchFamily="2" charset="-122"/>
                <a:ea typeface="宋体" panose="02010600030101010101" pitchFamily="2" charset="-122"/>
              </a:rPr>
              <a:t>运用一系列数据具体写出了胡夫金字塔的特点。</a:t>
            </a:r>
            <a:endParaRPr lang="zh-CN" altLang="en-US" sz="2700" b="1" noProof="1">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0588" y="586979"/>
            <a:ext cx="1706166" cy="484584"/>
          </a:xfrm>
          <a:prstGeom prst="rect">
            <a:avLst/>
          </a:prstGeom>
          <a:noFill/>
        </p:spPr>
        <p:txBody>
          <a:bodyPr lIns="68580" tIns="34290" rIns="68580" bIns="34290">
            <a:spAutoFit/>
          </a:bodyPr>
          <a:lstStyle/>
          <a:p>
            <a:pPr fontAlgn="auto">
              <a:defRPr/>
            </a:pPr>
            <a:r>
              <a:rPr lang="zh-CN" altLang="en-US" sz="2700" b="1" spc="300" noProof="1">
                <a:solidFill>
                  <a:srgbClr val="B57E60"/>
                </a:solidFill>
                <a:latin typeface="黑体" panose="02010609060101010101" charset="-122"/>
                <a:ea typeface="黑体" panose="02010609060101010101" charset="-122"/>
              </a:rPr>
              <a:t>讨论交流</a:t>
            </a:r>
            <a:endParaRPr lang="zh-CN" altLang="en-US" sz="2700" b="1" spc="300" noProof="1">
              <a:solidFill>
                <a:srgbClr val="B57E60"/>
              </a:solidFill>
              <a:latin typeface="黑体" panose="02010609060101010101" charset="-122"/>
              <a:ea typeface="黑体" panose="02010609060101010101" charset="-122"/>
            </a:endParaRPr>
          </a:p>
        </p:txBody>
      </p:sp>
      <p:pic>
        <p:nvPicPr>
          <p:cNvPr id="44035" name="图片 2" descr="金字塔多少分"/>
          <p:cNvPicPr>
            <a:picLocks noChangeAspect="1" noChangeArrowheads="1"/>
          </p:cNvPicPr>
          <p:nvPr/>
        </p:nvPicPr>
        <p:blipFill>
          <a:blip r:embed="rId1" cstate="email"/>
          <a:srcRect/>
          <a:stretch>
            <a:fillRect/>
          </a:stretch>
        </p:blipFill>
        <p:spPr bwMode="auto">
          <a:xfrm>
            <a:off x="1376363" y="1419225"/>
            <a:ext cx="2865835" cy="286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文本框 99"/>
          <p:cNvSpPr txBox="1">
            <a:spLocks noChangeArrowheads="1"/>
          </p:cNvSpPr>
          <p:nvPr/>
        </p:nvSpPr>
        <p:spPr bwMode="auto">
          <a:xfrm>
            <a:off x="4420792" y="1329928"/>
            <a:ext cx="3992165" cy="908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en-US" altLang="zh-CN" sz="2100" b="1" dirty="0">
                <a:latin typeface="黑体" panose="02010609060101010101" charset="-122"/>
                <a:ea typeface="黑体" panose="02010609060101010101" charset="-122"/>
              </a:rPr>
              <a:t>    </a:t>
            </a:r>
            <a:r>
              <a:rPr lang="zh-CN" altLang="en-US" sz="2100" b="1" dirty="0">
                <a:latin typeface="黑体" panose="02010609060101010101" charset="-122"/>
                <a:ea typeface="黑体" panose="02010609060101010101" charset="-122"/>
              </a:rPr>
              <a:t>当时既没有车辆，又没有机器，人们是怎么修建金字塔的呢？</a:t>
            </a:r>
            <a:endParaRPr lang="zh-CN" altLang="en-US" sz="2100" b="1" dirty="0">
              <a:latin typeface="黑体" panose="02010609060101010101" charset="-122"/>
              <a:ea typeface="黑体" panose="02010609060101010101" charset="-122"/>
            </a:endParaRPr>
          </a:p>
        </p:txBody>
      </p:sp>
      <p:sp>
        <p:nvSpPr>
          <p:cNvPr id="4" name="文本框 3"/>
          <p:cNvSpPr txBox="1">
            <a:spLocks noChangeArrowheads="1"/>
          </p:cNvSpPr>
          <p:nvPr/>
        </p:nvSpPr>
        <p:spPr bwMode="auto">
          <a:xfrm>
            <a:off x="4399360" y="2370535"/>
            <a:ext cx="4013597" cy="1839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pPr>
            <a:r>
              <a:rPr lang="en-US" altLang="zh-CN" sz="2400" b="1" dirty="0">
                <a:solidFill>
                  <a:srgbClr val="FF0000"/>
                </a:solidFill>
                <a:latin typeface="楷体" panose="02010609060101010101" charset="-122"/>
                <a:ea typeface="楷体" panose="02010609060101010101" charset="-122"/>
              </a:rPr>
              <a:t>    </a:t>
            </a:r>
            <a:r>
              <a:rPr lang="zh-CN" altLang="en-US" sz="2400" b="1" dirty="0">
                <a:solidFill>
                  <a:srgbClr val="FF0000"/>
                </a:solidFill>
                <a:latin typeface="楷体" panose="02010609060101010101" charset="-122"/>
                <a:ea typeface="楷体" panose="02010609060101010101" charset="-122"/>
              </a:rPr>
              <a:t>古埃及人动用了无数的人力，利用木筏顺着尼罗河，远从一千多公里外的地方担石头搬运过来。</a:t>
            </a:r>
            <a:endParaRPr lang="zh-CN" altLang="en-US" sz="2400" b="1"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0588" y="586979"/>
            <a:ext cx="1706166" cy="484584"/>
          </a:xfrm>
          <a:prstGeom prst="rect">
            <a:avLst/>
          </a:prstGeom>
          <a:noFill/>
        </p:spPr>
        <p:txBody>
          <a:bodyPr lIns="68580" tIns="34290" rIns="68580" bIns="34290">
            <a:spAutoFit/>
          </a:bodyPr>
          <a:lstStyle/>
          <a:p>
            <a:pPr fontAlgn="auto">
              <a:defRPr/>
            </a:pPr>
            <a:r>
              <a:rPr lang="zh-CN" altLang="en-US" sz="2700" b="1" spc="300" noProof="1">
                <a:solidFill>
                  <a:srgbClr val="B57E60"/>
                </a:solidFill>
                <a:latin typeface="黑体" panose="02010609060101010101" charset="-122"/>
                <a:ea typeface="黑体" panose="02010609060101010101" charset="-122"/>
              </a:rPr>
              <a:t>合作探究</a:t>
            </a:r>
            <a:endParaRPr lang="zh-CN" altLang="en-US" sz="2700" b="1" spc="300" noProof="1">
              <a:solidFill>
                <a:srgbClr val="B57E60"/>
              </a:solidFill>
              <a:latin typeface="黑体" panose="02010609060101010101" charset="-122"/>
              <a:ea typeface="黑体" panose="02010609060101010101" charset="-122"/>
            </a:endParaRPr>
          </a:p>
        </p:txBody>
      </p:sp>
      <p:sp>
        <p:nvSpPr>
          <p:cNvPr id="45059" name="文本框 99"/>
          <p:cNvSpPr txBox="1">
            <a:spLocks noChangeArrowheads="1"/>
          </p:cNvSpPr>
          <p:nvPr/>
        </p:nvSpPr>
        <p:spPr bwMode="auto">
          <a:xfrm>
            <a:off x="1025129" y="1196579"/>
            <a:ext cx="7060406" cy="1027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30000"/>
              </a:lnSpc>
            </a:pPr>
            <a:r>
              <a:rPr lang="en-US" altLang="zh-CN" sz="2400" b="1" dirty="0">
                <a:latin typeface="黑体" panose="02010609060101010101" charset="-122"/>
                <a:ea typeface="黑体" panose="02010609060101010101" charset="-122"/>
              </a:rPr>
              <a:t>    </a:t>
            </a:r>
            <a:r>
              <a:rPr lang="zh-CN" altLang="en-US" sz="2400" b="1" dirty="0">
                <a:latin typeface="黑体" panose="02010609060101010101" charset="-122"/>
                <a:ea typeface="黑体" panose="02010609060101010101" charset="-122"/>
              </a:rPr>
              <a:t>说说《金字塔夕照》和</a:t>
            </a:r>
            <a:r>
              <a:rPr lang="zh-CN" altLang="en-US" sz="2400" b="1" dirty="0">
                <a:latin typeface="黑体" panose="02010609060101010101" charset="-122"/>
                <a:ea typeface="黑体" panose="02010609060101010101" charset="-122"/>
                <a:sym typeface="微软雅黑" panose="020B0503020204020204" pitchFamily="34" charset="-122"/>
              </a:rPr>
              <a:t>《不可思议的金字塔》这两篇文章哪些内容是相互印证的？</a:t>
            </a:r>
            <a:endParaRPr lang="zh-CN" altLang="en-US" sz="2400" b="1" dirty="0">
              <a:latin typeface="黑体" panose="02010609060101010101" charset="-122"/>
              <a:ea typeface="黑体" panose="02010609060101010101" charset="-122"/>
            </a:endParaRPr>
          </a:p>
        </p:txBody>
      </p:sp>
      <p:sp>
        <p:nvSpPr>
          <p:cNvPr id="45060" name="矩形 7"/>
          <p:cNvSpPr>
            <a:spLocks noChangeArrowheads="1"/>
          </p:cNvSpPr>
          <p:nvPr/>
        </p:nvSpPr>
        <p:spPr bwMode="auto">
          <a:xfrm>
            <a:off x="1385887" y="2352675"/>
            <a:ext cx="6243638"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20000"/>
              </a:lnSpc>
            </a:pPr>
            <a:r>
              <a:rPr lang="en-US" altLang="zh-CN" sz="2100" b="1" dirty="0">
                <a:solidFill>
                  <a:srgbClr val="FF0000"/>
                </a:solidFill>
                <a:latin typeface="楷体" panose="02010609060101010101" charset="-122"/>
                <a:ea typeface="楷体" panose="02010609060101010101" charset="-122"/>
              </a:rPr>
              <a:t>    </a:t>
            </a:r>
            <a:r>
              <a:rPr lang="zh-CN" altLang="en-US" sz="2100" b="1" dirty="0">
                <a:solidFill>
                  <a:srgbClr val="FF0000"/>
                </a:solidFill>
                <a:latin typeface="楷体" panose="02010609060101010101" charset="-122"/>
                <a:ea typeface="楷体" panose="02010609060101010101" charset="-122"/>
              </a:rPr>
              <a:t>在金色的夕阳下，金色的田野，金色的沙漠，连尼罗河的河水也泛着金光，人那古老的金字塔啊，简直就像是用纯金铸成的。</a:t>
            </a:r>
            <a:endParaRPr lang="en-US" altLang="zh-CN" sz="2100" b="1" dirty="0">
              <a:solidFill>
                <a:srgbClr val="FF0000"/>
              </a:solidFill>
              <a:latin typeface="楷体" panose="02010609060101010101" charset="-122"/>
              <a:ea typeface="楷体" panose="02010609060101010101" charset="-122"/>
            </a:endParaRPr>
          </a:p>
          <a:p>
            <a:pPr>
              <a:lnSpc>
                <a:spcPct val="120000"/>
              </a:lnSpc>
            </a:pPr>
            <a:r>
              <a:rPr lang="zh-CN" altLang="en-US" sz="2100" b="1" dirty="0">
                <a:solidFill>
                  <a:srgbClr val="FF0000"/>
                </a:solidFill>
                <a:latin typeface="楷体" panose="02010609060101010101" charset="-122"/>
                <a:ea typeface="楷体" panose="02010609060101010101" charset="-122"/>
              </a:rPr>
              <a:t>    金字塔就建在尼罗河的西岸。</a:t>
            </a:r>
            <a:endParaRPr lang="zh-CN" altLang="en-US" sz="2100" b="1" dirty="0">
              <a:solidFill>
                <a:srgbClr val="FF0000"/>
              </a:solidFill>
              <a:latin typeface="楷体" panose="02010609060101010101" charset="-122"/>
              <a:ea typeface="楷体" panose="02010609060101010101" charset="-122"/>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0588" y="586979"/>
            <a:ext cx="1706166" cy="484584"/>
          </a:xfrm>
          <a:prstGeom prst="rect">
            <a:avLst/>
          </a:prstGeom>
          <a:noFill/>
        </p:spPr>
        <p:txBody>
          <a:bodyPr lIns="68580" tIns="34290" rIns="68580" bIns="34290">
            <a:spAutoFit/>
          </a:bodyPr>
          <a:lstStyle/>
          <a:p>
            <a:pPr fontAlgn="auto">
              <a:defRPr/>
            </a:pPr>
            <a:r>
              <a:rPr lang="zh-CN" altLang="en-US" sz="2700" b="1" spc="300" noProof="1">
                <a:solidFill>
                  <a:srgbClr val="B57E60"/>
                </a:solidFill>
                <a:latin typeface="黑体" panose="02010609060101010101" charset="-122"/>
                <a:ea typeface="黑体" panose="02010609060101010101" charset="-122"/>
              </a:rPr>
              <a:t>课后练习</a:t>
            </a:r>
            <a:endParaRPr lang="zh-CN" altLang="en-US" sz="2700" b="1" spc="300" noProof="1">
              <a:solidFill>
                <a:srgbClr val="B57E60"/>
              </a:solidFill>
              <a:latin typeface="黑体" panose="02010609060101010101" charset="-122"/>
              <a:ea typeface="黑体" panose="02010609060101010101" charset="-122"/>
            </a:endParaRPr>
          </a:p>
        </p:txBody>
      </p:sp>
      <p:sp>
        <p:nvSpPr>
          <p:cNvPr id="4" name="任意多边形 3"/>
          <p:cNvSpPr/>
          <p:nvPr/>
        </p:nvSpPr>
        <p:spPr>
          <a:xfrm>
            <a:off x="997744" y="1313260"/>
            <a:ext cx="7224713" cy="2894409"/>
          </a:xfrm>
          <a:custGeom>
            <a:avLst/>
            <a:gdLst>
              <a:gd name="connsiteX0" fmla="*/ 1554 w 7982"/>
              <a:gd name="connsiteY0" fmla="*/ 3108 h 3109"/>
              <a:gd name="connsiteX1" fmla="*/ 0 w 7982"/>
              <a:gd name="connsiteY1" fmla="*/ 3109 h 3109"/>
              <a:gd name="connsiteX2" fmla="*/ 0 w 7982"/>
              <a:gd name="connsiteY2" fmla="*/ 0 h 3109"/>
              <a:gd name="connsiteX3" fmla="*/ 7982 w 7982"/>
              <a:gd name="connsiteY3" fmla="*/ 0 h 3109"/>
              <a:gd name="connsiteX4" fmla="*/ 7982 w 7982"/>
              <a:gd name="connsiteY4" fmla="*/ 3109 h 3109"/>
              <a:gd name="connsiteX5" fmla="*/ 6336 w 7982"/>
              <a:gd name="connsiteY5" fmla="*/ 3108 h 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82" h="3109">
                <a:moveTo>
                  <a:pt x="1554" y="3108"/>
                </a:moveTo>
                <a:lnTo>
                  <a:pt x="0" y="3109"/>
                </a:lnTo>
                <a:lnTo>
                  <a:pt x="0" y="0"/>
                </a:lnTo>
                <a:lnTo>
                  <a:pt x="7982" y="0"/>
                </a:lnTo>
                <a:lnTo>
                  <a:pt x="7982" y="3109"/>
                </a:lnTo>
                <a:lnTo>
                  <a:pt x="6336" y="3108"/>
                </a:lnTo>
              </a:path>
            </a:pathLst>
          </a:custGeom>
          <a:noFill/>
          <a:ln w="3810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defRPr/>
            </a:pPr>
            <a:endParaRPr lang="zh-CN" altLang="en-US" noProof="1"/>
          </a:p>
        </p:txBody>
      </p:sp>
      <p:pic>
        <p:nvPicPr>
          <p:cNvPr id="46084" name="图片 9" descr="色发给"/>
          <p:cNvPicPr>
            <a:picLocks noChangeAspect="1" noChangeArrowheads="1"/>
          </p:cNvPicPr>
          <p:nvPr/>
        </p:nvPicPr>
        <p:blipFill>
          <a:blip r:embed="rId1" cstate="email">
            <a:clrChange>
              <a:clrFrom>
                <a:srgbClr val="F7F7F7"/>
              </a:clrFrom>
              <a:clrTo>
                <a:srgbClr val="F7F7F7">
                  <a:alpha val="0"/>
                </a:srgbClr>
              </a:clrTo>
            </a:clrChange>
          </a:blip>
          <a:srcRect/>
          <a:stretch>
            <a:fillRect/>
          </a:stretch>
        </p:blipFill>
        <p:spPr bwMode="auto">
          <a:xfrm>
            <a:off x="3205163" y="3121819"/>
            <a:ext cx="2593181" cy="22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文本框 2"/>
          <p:cNvSpPr txBox="1">
            <a:spLocks noChangeArrowheads="1"/>
          </p:cNvSpPr>
          <p:nvPr/>
        </p:nvSpPr>
        <p:spPr bwMode="auto">
          <a:xfrm>
            <a:off x="1688306" y="1775222"/>
            <a:ext cx="4511279" cy="436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400">
                <a:latin typeface="黑体" panose="02010609060101010101" charset="-122"/>
                <a:ea typeface="黑体" panose="02010609060101010101" charset="-122"/>
              </a:rPr>
              <a:t>1.</a:t>
            </a:r>
            <a:r>
              <a:rPr lang="zh-CN" altLang="en-US" sz="2400">
                <a:latin typeface="黑体" panose="02010609060101010101" charset="-122"/>
                <a:ea typeface="黑体" panose="02010609060101010101" charset="-122"/>
              </a:rPr>
              <a:t>用你喜欢的方式介绍金字塔。</a:t>
            </a:r>
            <a:endParaRPr lang="zh-CN" altLang="en-US" sz="2400">
              <a:latin typeface="黑体" panose="02010609060101010101" charset="-122"/>
              <a:ea typeface="黑体" panose="02010609060101010101" charset="-122"/>
            </a:endParaRPr>
          </a:p>
        </p:txBody>
      </p:sp>
      <p:sp>
        <p:nvSpPr>
          <p:cNvPr id="46086" name="文本框 4"/>
          <p:cNvSpPr txBox="1">
            <a:spLocks noChangeArrowheads="1"/>
          </p:cNvSpPr>
          <p:nvPr/>
        </p:nvSpPr>
        <p:spPr bwMode="auto">
          <a:xfrm>
            <a:off x="1688307" y="2397919"/>
            <a:ext cx="5412581"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400">
                <a:latin typeface="黑体" panose="02010609060101010101" charset="-122"/>
                <a:ea typeface="黑体" panose="02010609060101010101" charset="-122"/>
              </a:rPr>
              <a:t>2.</a:t>
            </a:r>
            <a:r>
              <a:rPr lang="zh-CN" altLang="en-US" sz="2400">
                <a:latin typeface="黑体" panose="02010609060101010101" charset="-122"/>
                <a:ea typeface="黑体" panose="02010609060101010101" charset="-122"/>
              </a:rPr>
              <a:t>课下搜集有关金字塔的资料，读一读。</a:t>
            </a:r>
            <a:endParaRPr lang="zh-CN" altLang="en-US" sz="2400">
              <a:latin typeface="黑体" panose="02010609060101010101" charset="-122"/>
              <a:ea typeface="黑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0588" y="604838"/>
            <a:ext cx="1706166" cy="483394"/>
          </a:xfrm>
          <a:prstGeom prst="rect">
            <a:avLst/>
          </a:prstGeom>
          <a:noFill/>
        </p:spPr>
        <p:txBody>
          <a:bodyPr lIns="68580" tIns="34290" rIns="68580" bIns="34290">
            <a:spAutoFit/>
          </a:bodyPr>
          <a:lstStyle/>
          <a:p>
            <a:pPr fontAlgn="auto">
              <a:defRPr/>
            </a:pPr>
            <a:r>
              <a:rPr lang="zh-CN" altLang="en-US" sz="2700" b="1" spc="300" noProof="1">
                <a:solidFill>
                  <a:srgbClr val="B57E60"/>
                </a:solidFill>
                <a:latin typeface="黑体" panose="02010609060101010101" charset="-122"/>
                <a:ea typeface="黑体" panose="02010609060101010101" charset="-122"/>
              </a:rPr>
              <a:t>作者简介</a:t>
            </a:r>
            <a:endParaRPr lang="zh-CN" altLang="en-US" sz="2700" b="1" spc="300" noProof="1">
              <a:solidFill>
                <a:srgbClr val="B57E60"/>
              </a:solidFill>
              <a:latin typeface="黑体" panose="02010609060101010101" charset="-122"/>
              <a:ea typeface="黑体" panose="02010609060101010101" charset="-122"/>
            </a:endParaRPr>
          </a:p>
        </p:txBody>
      </p:sp>
      <p:sp>
        <p:nvSpPr>
          <p:cNvPr id="5" name="文本框 4"/>
          <p:cNvSpPr txBox="1"/>
          <p:nvPr/>
        </p:nvSpPr>
        <p:spPr>
          <a:xfrm>
            <a:off x="4129088" y="1254919"/>
            <a:ext cx="4408885" cy="2726531"/>
          </a:xfrm>
          <a:prstGeom prst="rect">
            <a:avLst/>
          </a:prstGeom>
          <a:noFill/>
        </p:spPr>
        <p:txBody>
          <a:bodyPr lIns="68580" tIns="34290" rIns="68580" bIns="34290">
            <a:spAutoFit/>
          </a:bodyPr>
          <a:lstStyle/>
          <a:p>
            <a:pPr algn="just" fontAlgn="auto">
              <a:lnSpc>
                <a:spcPct val="120000"/>
              </a:lnSpc>
              <a:defRPr/>
            </a:pPr>
            <a:r>
              <a:rPr lang="en-US" altLang="zh-CN" sz="2400" b="1" spc="300" noProof="1">
                <a:latin typeface="黑体" panose="02010609060101010101" charset="-122"/>
                <a:ea typeface="黑体" panose="02010609060101010101" charset="-122"/>
                <a:cs typeface="黑体" panose="02010609060101010101" charset="-122"/>
                <a:sym typeface="+mn-ea"/>
              </a:rPr>
              <a:t>   </a:t>
            </a:r>
            <a:r>
              <a:rPr lang="zh-CN" altLang="en-US" sz="2400" b="1" spc="300" noProof="1">
                <a:latin typeface="黑体" panose="02010609060101010101" charset="-122"/>
                <a:ea typeface="黑体" panose="02010609060101010101" charset="-122"/>
                <a:cs typeface="黑体" panose="02010609060101010101" charset="-122"/>
                <a:sym typeface="+mn-ea"/>
              </a:rPr>
              <a:t>穆青</a:t>
            </a:r>
            <a:r>
              <a:rPr lang="en-US" altLang="zh-CN" sz="2400" b="1" spc="300" noProof="1">
                <a:latin typeface="黑体" panose="02010609060101010101" charset="-122"/>
                <a:ea typeface="黑体" panose="02010609060101010101" charset="-122"/>
                <a:cs typeface="黑体" panose="02010609060101010101" charset="-122"/>
                <a:sym typeface="+mn-ea"/>
              </a:rPr>
              <a:t>(1921</a:t>
            </a:r>
            <a:r>
              <a:rPr lang="zh-CN" altLang="en-US" sz="2400" b="1" spc="300" noProof="1">
                <a:latin typeface="黑体" panose="02010609060101010101" charset="-122"/>
                <a:ea typeface="黑体" panose="02010609060101010101" charset="-122"/>
                <a:cs typeface="黑体" panose="02010609060101010101" charset="-122"/>
                <a:sym typeface="+mn-ea"/>
              </a:rPr>
              <a:t>年</a:t>
            </a:r>
            <a:r>
              <a:rPr lang="en-US" altLang="zh-CN" sz="2400" b="1" spc="300" noProof="1">
                <a:latin typeface="黑体" panose="02010609060101010101" charset="-122"/>
                <a:ea typeface="黑体" panose="02010609060101010101" charset="-122"/>
                <a:cs typeface="黑体" panose="02010609060101010101" charset="-122"/>
                <a:sym typeface="+mn-ea"/>
              </a:rPr>
              <a:t>—2003</a:t>
            </a:r>
            <a:r>
              <a:rPr lang="zh-CN" altLang="en-US" sz="2400" b="1" spc="300" noProof="1">
                <a:latin typeface="黑体" panose="02010609060101010101" charset="-122"/>
                <a:ea typeface="黑体" panose="02010609060101010101" charset="-122"/>
                <a:cs typeface="黑体" panose="02010609060101010101" charset="-122"/>
                <a:sym typeface="+mn-ea"/>
              </a:rPr>
              <a:t>年</a:t>
            </a:r>
            <a:r>
              <a:rPr lang="en-US" altLang="zh-CN" sz="2400" b="1" spc="300" noProof="1">
                <a:latin typeface="黑体" panose="02010609060101010101" charset="-122"/>
                <a:ea typeface="黑体" panose="02010609060101010101" charset="-122"/>
                <a:cs typeface="黑体" panose="02010609060101010101" charset="-122"/>
                <a:sym typeface="+mn-ea"/>
              </a:rPr>
              <a:t>)</a:t>
            </a:r>
            <a:r>
              <a:rPr lang="zh-CN" altLang="en-US" sz="2400" b="1" spc="300" noProof="1">
                <a:latin typeface="黑体" panose="02010609060101010101" charset="-122"/>
                <a:ea typeface="黑体" panose="02010609060101010101" charset="-122"/>
                <a:cs typeface="黑体" panose="02010609060101010101" charset="-122"/>
                <a:sym typeface="+mn-ea"/>
              </a:rPr>
              <a:t>，新华通讯社原社长、当代著名新闻记者。他的新闻作品、新闻主张和新闻实践，均为</a:t>
            </a:r>
            <a:r>
              <a:rPr lang="en-US" altLang="zh-CN" sz="2400" b="1" spc="300" noProof="1">
                <a:latin typeface="黑体" panose="02010609060101010101" charset="-122"/>
                <a:ea typeface="黑体" panose="02010609060101010101" charset="-122"/>
                <a:cs typeface="黑体" panose="02010609060101010101" charset="-122"/>
                <a:sym typeface="+mn-ea"/>
              </a:rPr>
              <a:t>20</a:t>
            </a:r>
            <a:r>
              <a:rPr lang="zh-CN" altLang="en-US" sz="2400" b="1" spc="300" noProof="1">
                <a:latin typeface="黑体" panose="02010609060101010101" charset="-122"/>
                <a:ea typeface="黑体" panose="02010609060101010101" charset="-122"/>
                <a:cs typeface="黑体" panose="02010609060101010101" charset="-122"/>
                <a:sym typeface="+mn-ea"/>
              </a:rPr>
              <a:t>世纪中国新闻史上不可或缺的重要部分。</a:t>
            </a:r>
            <a:endParaRPr lang="zh-CN" altLang="en-US" sz="2400" b="1" spc="300" noProof="1">
              <a:latin typeface="黑体" panose="02010609060101010101" charset="-122"/>
              <a:ea typeface="黑体" panose="02010609060101010101" charset="-122"/>
              <a:cs typeface="黑体" panose="02010609060101010101" charset="-122"/>
              <a:sym typeface="+mn-ea"/>
            </a:endParaRPr>
          </a:p>
        </p:txBody>
      </p:sp>
      <p:pic>
        <p:nvPicPr>
          <p:cNvPr id="26628" name="图片 9" descr="IMG_256"/>
          <p:cNvPicPr>
            <a:picLocks noChangeAspect="1" noChangeArrowheads="1"/>
          </p:cNvPicPr>
          <p:nvPr/>
        </p:nvPicPr>
        <p:blipFill>
          <a:blip r:embed="rId1" cstate="email"/>
          <a:srcRect/>
          <a:stretch>
            <a:fillRect/>
          </a:stretch>
        </p:blipFill>
        <p:spPr bwMode="auto">
          <a:xfrm>
            <a:off x="1166813" y="1290638"/>
            <a:ext cx="2402681"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0588" y="604838"/>
            <a:ext cx="1706166" cy="483394"/>
          </a:xfrm>
          <a:prstGeom prst="rect">
            <a:avLst/>
          </a:prstGeom>
          <a:noFill/>
        </p:spPr>
        <p:txBody>
          <a:bodyPr lIns="68580" tIns="34290" rIns="68580" bIns="34290">
            <a:spAutoFit/>
          </a:bodyPr>
          <a:lstStyle/>
          <a:p>
            <a:pPr fontAlgn="auto">
              <a:defRPr/>
            </a:pPr>
            <a:r>
              <a:rPr lang="zh-CN" altLang="en-US" sz="2700" b="1" spc="300" noProof="1">
                <a:solidFill>
                  <a:srgbClr val="B57E60"/>
                </a:solidFill>
                <a:latin typeface="黑体" panose="02010609060101010101" charset="-122"/>
                <a:ea typeface="黑体" panose="02010609060101010101" charset="-122"/>
              </a:rPr>
              <a:t>教学目标</a:t>
            </a:r>
            <a:endParaRPr lang="zh-CN" altLang="en-US" sz="2700" b="1" spc="300" noProof="1">
              <a:solidFill>
                <a:srgbClr val="B57E60"/>
              </a:solidFill>
              <a:latin typeface="黑体" panose="02010609060101010101" charset="-122"/>
              <a:ea typeface="黑体" panose="02010609060101010101" charset="-122"/>
            </a:endParaRPr>
          </a:p>
        </p:txBody>
      </p:sp>
      <p:pic>
        <p:nvPicPr>
          <p:cNvPr id="27651" name="图片 2" descr="艾尔 - 副本"/>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1029891" y="1353742"/>
            <a:ext cx="536972" cy="53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1690688" y="1351360"/>
            <a:ext cx="6466285" cy="908447"/>
          </a:xfrm>
          <a:prstGeom prst="rect">
            <a:avLst/>
          </a:prstGeom>
          <a:noFill/>
        </p:spPr>
        <p:txBody>
          <a:bodyPr lIns="68580" tIns="34290" rIns="68580" bIns="34290">
            <a:spAutoFit/>
          </a:bodyPr>
          <a:lstStyle/>
          <a:p>
            <a:pPr algn="just" fontAlgn="auto">
              <a:lnSpc>
                <a:spcPct val="130000"/>
              </a:lnSpc>
              <a:defRPr/>
            </a:pPr>
            <a:r>
              <a:rPr lang="zh-CN" altLang="en-US" sz="2100" b="1" spc="150" noProof="1">
                <a:latin typeface="黑体" panose="02010609060101010101" charset="-122"/>
                <a:ea typeface="黑体" panose="02010609060101010101" charset="-122"/>
                <a:cs typeface="黑体" panose="02010609060101010101" charset="-122"/>
                <a:sym typeface="+mn-ea"/>
              </a:rPr>
              <a:t>认识</a:t>
            </a:r>
            <a:r>
              <a:rPr lang="en-US" altLang="zh-CN" sz="2100" b="1" spc="150" noProof="1">
                <a:latin typeface="黑体" panose="02010609060101010101" charset="-122"/>
                <a:ea typeface="黑体" panose="02010609060101010101" charset="-122"/>
                <a:cs typeface="黑体" panose="02010609060101010101" charset="-122"/>
                <a:sym typeface="+mn-ea"/>
              </a:rPr>
              <a:t>“</a:t>
            </a:r>
            <a:r>
              <a:rPr lang="zh-CN" altLang="en-US" sz="2100" b="1" spc="150" noProof="1">
                <a:latin typeface="黑体" panose="02010609060101010101" charset="-122"/>
                <a:ea typeface="黑体" panose="02010609060101010101" charset="-122"/>
                <a:cs typeface="黑体" panose="02010609060101010101" charset="-122"/>
                <a:sym typeface="+mn-ea"/>
              </a:rPr>
              <a:t>澄、译</a:t>
            </a:r>
            <a:r>
              <a:rPr lang="en-US" altLang="zh-CN" sz="2100" b="1" spc="150" noProof="1">
                <a:latin typeface="黑体" panose="02010609060101010101" charset="-122"/>
                <a:ea typeface="黑体" panose="02010609060101010101" charset="-122"/>
                <a:cs typeface="黑体" panose="02010609060101010101" charset="-122"/>
                <a:sym typeface="+mn-ea"/>
              </a:rPr>
              <a:t>”</a:t>
            </a:r>
            <a:r>
              <a:rPr lang="zh-CN" altLang="en-US" sz="2100" b="1" spc="150" noProof="1">
                <a:latin typeface="黑体" panose="02010609060101010101" charset="-122"/>
                <a:ea typeface="黑体" panose="02010609060101010101" charset="-122"/>
                <a:cs typeface="黑体" panose="02010609060101010101" charset="-122"/>
                <a:sym typeface="+mn-ea"/>
              </a:rPr>
              <a:t>等</a:t>
            </a:r>
            <a:r>
              <a:rPr lang="en-US" altLang="zh-CN" sz="2100" b="1" spc="150" noProof="1">
                <a:latin typeface="黑体" panose="02010609060101010101" charset="-122"/>
                <a:ea typeface="黑体" panose="02010609060101010101" charset="-122"/>
                <a:cs typeface="黑体" panose="02010609060101010101" charset="-122"/>
                <a:sym typeface="+mn-ea"/>
              </a:rPr>
              <a:t>12</a:t>
            </a:r>
            <a:r>
              <a:rPr lang="zh-CN" altLang="en-US" sz="2100" b="1" spc="150" noProof="1">
                <a:latin typeface="黑体" panose="02010609060101010101" charset="-122"/>
                <a:ea typeface="黑体" panose="02010609060101010101" charset="-122"/>
                <a:cs typeface="黑体" panose="02010609060101010101" charset="-122"/>
                <a:sym typeface="+mn-ea"/>
              </a:rPr>
              <a:t>个生字，正确理解课文中的相关词语。</a:t>
            </a:r>
            <a:endParaRPr lang="zh-CN" altLang="en-US" sz="2100" b="1" spc="150" noProof="1">
              <a:latin typeface="黑体" panose="02010609060101010101" charset="-122"/>
              <a:ea typeface="黑体" panose="02010609060101010101" charset="-122"/>
              <a:cs typeface="黑体" panose="02010609060101010101" charset="-122"/>
              <a:sym typeface="+mn-ea"/>
            </a:endParaRPr>
          </a:p>
        </p:txBody>
      </p:sp>
      <p:pic>
        <p:nvPicPr>
          <p:cNvPr id="27653" name="图片 2" descr="艾尔 - 副本"/>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1029891" y="2349104"/>
            <a:ext cx="536972" cy="53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1690688" y="2346722"/>
            <a:ext cx="6466285" cy="908447"/>
          </a:xfrm>
          <a:prstGeom prst="rect">
            <a:avLst/>
          </a:prstGeom>
          <a:noFill/>
        </p:spPr>
        <p:txBody>
          <a:bodyPr lIns="68580" tIns="34290" rIns="68580" bIns="34290">
            <a:spAutoFit/>
          </a:bodyPr>
          <a:lstStyle/>
          <a:p>
            <a:pPr algn="just" fontAlgn="auto">
              <a:lnSpc>
                <a:spcPct val="130000"/>
              </a:lnSpc>
              <a:defRPr/>
            </a:pPr>
            <a:r>
              <a:rPr sz="2100" b="1" spc="150" noProof="1">
                <a:latin typeface="黑体" panose="02010609060101010101" charset="-122"/>
                <a:ea typeface="黑体" panose="02010609060101010101" charset="-122"/>
                <a:cs typeface="黑体" panose="02010609060101010101" charset="-122"/>
                <a:sym typeface="+mn-ea"/>
              </a:rPr>
              <a:t>了解两篇文章介绍金字塔的方式有什么不同，借助课文内容进行大胆推测金字塔是如何建成的。</a:t>
            </a:r>
            <a:endParaRPr sz="2100" b="1" spc="150" noProof="1">
              <a:latin typeface="黑体" panose="02010609060101010101" charset="-122"/>
              <a:ea typeface="黑体" panose="02010609060101010101" charset="-122"/>
              <a:cs typeface="黑体" panose="02010609060101010101" charset="-122"/>
              <a:sym typeface="+mn-ea"/>
            </a:endParaRPr>
          </a:p>
        </p:txBody>
      </p:sp>
      <p:pic>
        <p:nvPicPr>
          <p:cNvPr id="27655" name="图片 4" descr="艾尔 - 副本"/>
          <p:cNvPicPr>
            <a:picLocks noChangeAspect="1" noChangeArrowheads="1"/>
          </p:cNvPicPr>
          <p:nvPr/>
        </p:nvPicPr>
        <p:blipFill>
          <a:blip r:embed="rId1" cstate="email">
            <a:clrChange>
              <a:clrFrom>
                <a:srgbClr val="FFFFFF"/>
              </a:clrFrom>
              <a:clrTo>
                <a:srgbClr val="FFFFFF">
                  <a:alpha val="0"/>
                </a:srgbClr>
              </a:clrTo>
            </a:clrChange>
          </a:blip>
          <a:srcRect/>
          <a:stretch>
            <a:fillRect/>
          </a:stretch>
        </p:blipFill>
        <p:spPr bwMode="auto">
          <a:xfrm>
            <a:off x="1029891" y="3336131"/>
            <a:ext cx="536972" cy="534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p:nvPr/>
        </p:nvSpPr>
        <p:spPr>
          <a:xfrm>
            <a:off x="1690688" y="3368279"/>
            <a:ext cx="6466285" cy="488156"/>
          </a:xfrm>
          <a:prstGeom prst="rect">
            <a:avLst/>
          </a:prstGeom>
          <a:noFill/>
        </p:spPr>
        <p:txBody>
          <a:bodyPr lIns="68580" tIns="34290" rIns="68580" bIns="34290">
            <a:spAutoFit/>
          </a:bodyPr>
          <a:lstStyle/>
          <a:p>
            <a:pPr algn="just" fontAlgn="auto">
              <a:lnSpc>
                <a:spcPct val="130000"/>
              </a:lnSpc>
              <a:defRPr/>
            </a:pPr>
            <a:r>
              <a:rPr sz="2100" b="1" spc="150" noProof="1">
                <a:latin typeface="黑体" panose="02010609060101010101" charset="-122"/>
                <a:ea typeface="黑体" panose="02010609060101010101" charset="-122"/>
                <a:cs typeface="黑体" panose="02010609060101010101" charset="-122"/>
                <a:sym typeface="+mn-ea"/>
              </a:rPr>
              <a:t>学习烘托、渲染的文学表达手法</a:t>
            </a:r>
            <a:r>
              <a:rPr lang="zh-CN" altLang="en-US" sz="2100" b="1" spc="150" noProof="1">
                <a:latin typeface="黑体" panose="02010609060101010101" charset="-122"/>
                <a:ea typeface="黑体" panose="02010609060101010101" charset="-122"/>
                <a:cs typeface="黑体" panose="02010609060101010101" charset="-122"/>
                <a:sym typeface="+mn-ea"/>
              </a:rPr>
              <a:t>。</a:t>
            </a:r>
            <a:endParaRPr lang="zh-CN" altLang="en-US" sz="2100" b="1" spc="150" noProof="1">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933450" y="604838"/>
            <a:ext cx="1706166" cy="483394"/>
          </a:xfrm>
          <a:prstGeom prst="rect">
            <a:avLst/>
          </a:prstGeom>
          <a:noFill/>
        </p:spPr>
        <p:txBody>
          <a:bodyPr lIns="68580" tIns="34290" rIns="68580" bIns="34290">
            <a:spAutoFit/>
          </a:bodyPr>
          <a:lstStyle/>
          <a:p>
            <a:pPr fontAlgn="auto">
              <a:defRPr/>
            </a:pPr>
            <a:r>
              <a:rPr lang="zh-CN" altLang="en-US" sz="2700" b="1" spc="1200" noProof="1">
                <a:solidFill>
                  <a:srgbClr val="B57E60"/>
                </a:solidFill>
                <a:latin typeface="黑体" panose="02010609060101010101" charset="-122"/>
                <a:ea typeface="黑体" panose="02010609060101010101" charset="-122"/>
              </a:rPr>
              <a:t>会认字</a:t>
            </a:r>
            <a:endParaRPr lang="zh-CN" altLang="en-US" sz="2700" b="1" spc="1200" noProof="1">
              <a:solidFill>
                <a:srgbClr val="B57E60"/>
              </a:solidFill>
              <a:latin typeface="黑体" panose="02010609060101010101" charset="-122"/>
              <a:ea typeface="黑体" panose="02010609060101010101" charset="-122"/>
            </a:endParaRPr>
          </a:p>
        </p:txBody>
      </p:sp>
      <p:cxnSp>
        <p:nvCxnSpPr>
          <p:cNvPr id="30" name="直接连接符 29"/>
          <p:cNvCxnSpPr/>
          <p:nvPr/>
        </p:nvCxnSpPr>
        <p:spPr>
          <a:xfrm>
            <a:off x="500062" y="1650206"/>
            <a:ext cx="8367713" cy="4763"/>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92919" y="2427685"/>
            <a:ext cx="8359379" cy="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2502694" y="1668066"/>
            <a:ext cx="710804" cy="760809"/>
          </a:xfrm>
          <a:prstGeom prst="rect">
            <a:avLst/>
          </a:prstGeom>
          <a:noFill/>
        </p:spPr>
        <p:txBody>
          <a:bodyPr wrap="none" lIns="68580" tIns="34290" rIns="68580" bIns="34290">
            <a:spAutoFit/>
          </a:bodyPr>
          <a:lstStyle/>
          <a:p>
            <a:pPr eaLnBrk="0" fontAlgn="auto" hangingPunct="0">
              <a:defRPr/>
            </a:pPr>
            <a:r>
              <a:rPr lang="zh-CN" altLang="en-US" sz="4500" b="1" noProof="1">
                <a:solidFill>
                  <a:schemeClr val="accent5">
                    <a:lumMod val="50000"/>
                  </a:schemeClr>
                </a:solidFill>
                <a:latin typeface="楷体" panose="02010609060101010101" charset="-122"/>
                <a:ea typeface="楷体" panose="02010609060101010101" charset="-122"/>
                <a:sym typeface="+mn-ea"/>
              </a:rPr>
              <a:t>译</a:t>
            </a:r>
            <a:endParaRPr lang="zh-CN" altLang="en-US" sz="4500" b="1" noProof="1">
              <a:solidFill>
                <a:schemeClr val="accent5">
                  <a:lumMod val="50000"/>
                </a:schemeClr>
              </a:solidFill>
              <a:latin typeface="楷体" panose="02010609060101010101" charset="-122"/>
              <a:ea typeface="楷体" panose="02010609060101010101" charset="-122"/>
              <a:sym typeface="+mn-ea"/>
            </a:endParaRPr>
          </a:p>
        </p:txBody>
      </p:sp>
      <p:sp>
        <p:nvSpPr>
          <p:cNvPr id="45" name="文本框 44"/>
          <p:cNvSpPr txBox="1">
            <a:spLocks noChangeArrowheads="1"/>
          </p:cNvSpPr>
          <p:nvPr/>
        </p:nvSpPr>
        <p:spPr bwMode="auto">
          <a:xfrm>
            <a:off x="2272904" y="1181100"/>
            <a:ext cx="1173956" cy="43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en-US" altLang="zh-CN" sz="2400" b="1">
                <a:solidFill>
                  <a:srgbClr val="FF0000"/>
                </a:solidFill>
                <a:latin typeface="GB Pinyinok-D" panose="02010601030101010101" charset="-122"/>
                <a:ea typeface="GB Pinyinok-D" panose="02010601030101010101" charset="-122"/>
              </a:rPr>
              <a:t>yì</a:t>
            </a:r>
            <a:endParaRPr lang="en-US" altLang="zh-CN" sz="2400" b="1">
              <a:solidFill>
                <a:srgbClr val="FF0000"/>
              </a:solidFill>
              <a:latin typeface="GB Pinyinok-D" panose="02010601030101010101" charset="-122"/>
              <a:ea typeface="GB Pinyinok-D" panose="02010601030101010101" charset="-122"/>
            </a:endParaRPr>
          </a:p>
        </p:txBody>
      </p:sp>
      <p:sp>
        <p:nvSpPr>
          <p:cNvPr id="46" name="文本框 45"/>
          <p:cNvSpPr txBox="1"/>
          <p:nvPr/>
        </p:nvSpPr>
        <p:spPr>
          <a:xfrm>
            <a:off x="3562350" y="1668066"/>
            <a:ext cx="710804" cy="760809"/>
          </a:xfrm>
          <a:prstGeom prst="rect">
            <a:avLst/>
          </a:prstGeom>
          <a:noFill/>
        </p:spPr>
        <p:txBody>
          <a:bodyPr wrap="none" lIns="68580" tIns="34290" rIns="68580" bIns="34290">
            <a:spAutoFit/>
          </a:bodyPr>
          <a:lstStyle/>
          <a:p>
            <a:pPr eaLnBrk="0" fontAlgn="auto" hangingPunct="0">
              <a:defRPr/>
            </a:pPr>
            <a:r>
              <a:rPr lang="zh-CN" altLang="en-US" sz="4500" b="1" noProof="1">
                <a:solidFill>
                  <a:schemeClr val="accent5">
                    <a:lumMod val="50000"/>
                  </a:schemeClr>
                </a:solidFill>
                <a:latin typeface="楷体" panose="02010609060101010101" charset="-122"/>
                <a:ea typeface="楷体" panose="02010609060101010101" charset="-122"/>
                <a:sym typeface="+mn-ea"/>
              </a:rPr>
              <a:t>愧</a:t>
            </a:r>
            <a:endParaRPr lang="zh-CN" altLang="en-US" sz="4500" b="1" noProof="1">
              <a:solidFill>
                <a:schemeClr val="accent5">
                  <a:lumMod val="50000"/>
                </a:schemeClr>
              </a:solidFill>
              <a:latin typeface="楷体" panose="02010609060101010101" charset="-122"/>
              <a:ea typeface="楷体" panose="02010609060101010101" charset="-122"/>
              <a:sym typeface="+mn-ea"/>
            </a:endParaRPr>
          </a:p>
        </p:txBody>
      </p:sp>
      <p:sp>
        <p:nvSpPr>
          <p:cNvPr id="47" name="文本框 46"/>
          <p:cNvSpPr txBox="1">
            <a:spLocks noChangeArrowheads="1"/>
          </p:cNvSpPr>
          <p:nvPr/>
        </p:nvSpPr>
        <p:spPr bwMode="auto">
          <a:xfrm>
            <a:off x="3321844" y="1182291"/>
            <a:ext cx="1175147" cy="436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en-US" altLang="zh-CN" sz="2400" b="1">
                <a:solidFill>
                  <a:srgbClr val="FF0000"/>
                </a:solidFill>
                <a:latin typeface="GB Pinyinok-D" panose="02010601030101010101" charset="-122"/>
                <a:ea typeface="GB Pinyinok-D" panose="02010601030101010101" charset="-122"/>
              </a:rPr>
              <a:t>kuì</a:t>
            </a:r>
            <a:endParaRPr lang="en-US" altLang="zh-CN" sz="2400" b="1">
              <a:solidFill>
                <a:srgbClr val="FF0000"/>
              </a:solidFill>
              <a:latin typeface="GB Pinyinok-D" panose="02010601030101010101" charset="-122"/>
              <a:ea typeface="GB Pinyinok-D" panose="02010601030101010101" charset="-122"/>
            </a:endParaRPr>
          </a:p>
        </p:txBody>
      </p:sp>
      <p:sp>
        <p:nvSpPr>
          <p:cNvPr id="48" name="文本框 47"/>
          <p:cNvSpPr txBox="1"/>
          <p:nvPr/>
        </p:nvSpPr>
        <p:spPr>
          <a:xfrm>
            <a:off x="4622006" y="1668066"/>
            <a:ext cx="710804" cy="760809"/>
          </a:xfrm>
          <a:prstGeom prst="rect">
            <a:avLst/>
          </a:prstGeom>
          <a:noFill/>
        </p:spPr>
        <p:txBody>
          <a:bodyPr wrap="none" lIns="68580" tIns="34290" rIns="68580" bIns="34290">
            <a:spAutoFit/>
          </a:bodyPr>
          <a:lstStyle/>
          <a:p>
            <a:pPr eaLnBrk="0" fontAlgn="auto" hangingPunct="0">
              <a:defRPr/>
            </a:pPr>
            <a:r>
              <a:rPr lang="zh-CN" altLang="en-US" sz="4500" b="1" noProof="1">
                <a:solidFill>
                  <a:schemeClr val="accent5">
                    <a:lumMod val="50000"/>
                  </a:schemeClr>
                </a:solidFill>
                <a:latin typeface="楷体" panose="02010609060101010101" charset="-122"/>
                <a:ea typeface="楷体" panose="02010609060101010101" charset="-122"/>
                <a:sym typeface="+mn-ea"/>
              </a:rPr>
              <a:t>熠</a:t>
            </a:r>
            <a:endParaRPr lang="zh-CN" altLang="en-US" sz="4500" b="1" noProof="1">
              <a:solidFill>
                <a:schemeClr val="accent5">
                  <a:lumMod val="50000"/>
                </a:schemeClr>
              </a:solidFill>
              <a:latin typeface="楷体" panose="02010609060101010101" charset="-122"/>
              <a:ea typeface="楷体" panose="02010609060101010101" charset="-122"/>
              <a:sym typeface="+mn-ea"/>
            </a:endParaRPr>
          </a:p>
        </p:txBody>
      </p:sp>
      <p:sp>
        <p:nvSpPr>
          <p:cNvPr id="49" name="文本框 48"/>
          <p:cNvSpPr txBox="1">
            <a:spLocks noChangeArrowheads="1"/>
          </p:cNvSpPr>
          <p:nvPr/>
        </p:nvSpPr>
        <p:spPr bwMode="auto">
          <a:xfrm>
            <a:off x="4391026" y="1183482"/>
            <a:ext cx="1175147" cy="43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en-US" altLang="zh-CN" sz="2400" b="1">
                <a:solidFill>
                  <a:srgbClr val="FF0000"/>
                </a:solidFill>
                <a:latin typeface="GB Pinyinok-D" panose="02010601030101010101" charset="-122"/>
                <a:ea typeface="GB Pinyinok-D" panose="02010601030101010101" charset="-122"/>
              </a:rPr>
              <a:t>yì</a:t>
            </a:r>
            <a:endParaRPr lang="en-US" altLang="zh-CN" sz="2400" b="1">
              <a:solidFill>
                <a:srgbClr val="FF0000"/>
              </a:solidFill>
              <a:latin typeface="GB Pinyinok-D" panose="02010601030101010101" charset="-122"/>
              <a:ea typeface="GB Pinyinok-D" panose="02010601030101010101" charset="-122"/>
            </a:endParaRPr>
          </a:p>
        </p:txBody>
      </p:sp>
      <p:sp>
        <p:nvSpPr>
          <p:cNvPr id="50" name="文本框 49"/>
          <p:cNvSpPr txBox="1"/>
          <p:nvPr/>
        </p:nvSpPr>
        <p:spPr>
          <a:xfrm>
            <a:off x="5680473" y="1668066"/>
            <a:ext cx="710803" cy="760809"/>
          </a:xfrm>
          <a:prstGeom prst="rect">
            <a:avLst/>
          </a:prstGeom>
          <a:noFill/>
        </p:spPr>
        <p:txBody>
          <a:bodyPr wrap="none" lIns="68580" tIns="34290" rIns="68580" bIns="34290">
            <a:spAutoFit/>
          </a:bodyPr>
          <a:lstStyle/>
          <a:p>
            <a:pPr eaLnBrk="0" fontAlgn="auto" hangingPunct="0">
              <a:defRPr/>
            </a:pPr>
            <a:r>
              <a:rPr lang="zh-CN" altLang="en-US" sz="4500" b="1" noProof="1">
                <a:solidFill>
                  <a:schemeClr val="accent5">
                    <a:lumMod val="50000"/>
                  </a:schemeClr>
                </a:solidFill>
                <a:latin typeface="楷体" panose="02010609060101010101" charset="-122"/>
                <a:ea typeface="楷体" panose="02010609060101010101" charset="-122"/>
                <a:sym typeface="+mn-ea"/>
              </a:rPr>
              <a:t>遐</a:t>
            </a:r>
            <a:endParaRPr lang="zh-CN" altLang="en-US" sz="4500" b="1" noProof="1">
              <a:solidFill>
                <a:schemeClr val="accent5">
                  <a:lumMod val="50000"/>
                </a:schemeClr>
              </a:solidFill>
              <a:latin typeface="楷体" panose="02010609060101010101" charset="-122"/>
              <a:ea typeface="楷体" panose="02010609060101010101" charset="-122"/>
              <a:sym typeface="+mn-ea"/>
            </a:endParaRPr>
          </a:p>
        </p:txBody>
      </p:sp>
      <p:sp>
        <p:nvSpPr>
          <p:cNvPr id="51" name="文本框 50"/>
          <p:cNvSpPr txBox="1">
            <a:spLocks noChangeArrowheads="1"/>
          </p:cNvSpPr>
          <p:nvPr/>
        </p:nvSpPr>
        <p:spPr bwMode="auto">
          <a:xfrm>
            <a:off x="5562600" y="1175147"/>
            <a:ext cx="941785" cy="436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en-US" altLang="zh-CN" sz="2400" b="1">
                <a:solidFill>
                  <a:srgbClr val="FF0000"/>
                </a:solidFill>
                <a:latin typeface="GB Pinyinok-D" panose="02010601030101010101" charset="-122"/>
                <a:ea typeface="GB Pinyinok-D" panose="02010601030101010101" charset="-122"/>
              </a:rPr>
              <a:t>xiá</a:t>
            </a:r>
            <a:endParaRPr lang="en-US" altLang="zh-CN" sz="2400" b="1">
              <a:solidFill>
                <a:srgbClr val="FF0000"/>
              </a:solidFill>
              <a:latin typeface="GB Pinyinok-D" panose="02010601030101010101" charset="-122"/>
              <a:ea typeface="GB Pinyinok-D" panose="02010601030101010101" charset="-122"/>
            </a:endParaRPr>
          </a:p>
        </p:txBody>
      </p:sp>
      <p:sp>
        <p:nvSpPr>
          <p:cNvPr id="52" name="文本框 1"/>
          <p:cNvSpPr txBox="1">
            <a:spLocks noChangeArrowheads="1"/>
          </p:cNvSpPr>
          <p:nvPr/>
        </p:nvSpPr>
        <p:spPr bwMode="auto">
          <a:xfrm>
            <a:off x="2400300" y="2456260"/>
            <a:ext cx="947738" cy="48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zh-CN" altLang="en-US" sz="2700">
                <a:latin typeface="汉仪中楷简" panose="02010604000101010101" charset="-122"/>
                <a:ea typeface="汉仪中楷简" panose="02010604000101010101" charset="-122"/>
              </a:rPr>
              <a:t>翻译  </a:t>
            </a:r>
            <a:endParaRPr lang="zh-CN" altLang="en-US" sz="2700">
              <a:latin typeface="汉仪中楷简" panose="02010604000101010101" charset="-122"/>
              <a:ea typeface="汉仪中楷简" panose="02010604000101010101" charset="-122"/>
            </a:endParaRPr>
          </a:p>
        </p:txBody>
      </p:sp>
      <p:sp>
        <p:nvSpPr>
          <p:cNvPr id="53" name="文本框 1"/>
          <p:cNvSpPr txBox="1">
            <a:spLocks noChangeArrowheads="1"/>
          </p:cNvSpPr>
          <p:nvPr/>
        </p:nvSpPr>
        <p:spPr bwMode="auto">
          <a:xfrm>
            <a:off x="3468291" y="2463404"/>
            <a:ext cx="947738" cy="48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zh-CN" altLang="en-US" sz="2700">
                <a:latin typeface="汉仪中楷简" panose="02010604000101010101" charset="-122"/>
                <a:ea typeface="汉仪中楷简" panose="02010604000101010101" charset="-122"/>
              </a:rPr>
              <a:t>惭愧  </a:t>
            </a:r>
            <a:endParaRPr lang="zh-CN" altLang="en-US" sz="2700">
              <a:latin typeface="汉仪中楷简" panose="02010604000101010101" charset="-122"/>
              <a:ea typeface="汉仪中楷简" panose="02010604000101010101" charset="-122"/>
            </a:endParaRPr>
          </a:p>
        </p:txBody>
      </p:sp>
      <p:sp>
        <p:nvSpPr>
          <p:cNvPr id="55" name="文本框 1"/>
          <p:cNvSpPr txBox="1">
            <a:spLocks noChangeArrowheads="1"/>
          </p:cNvSpPr>
          <p:nvPr/>
        </p:nvSpPr>
        <p:spPr bwMode="auto">
          <a:xfrm>
            <a:off x="4536281" y="2463404"/>
            <a:ext cx="947738" cy="48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zh-CN" altLang="en-US" sz="2700">
                <a:latin typeface="汉仪中楷简" panose="02010604000101010101" charset="-122"/>
                <a:ea typeface="汉仪中楷简" panose="02010604000101010101" charset="-122"/>
              </a:rPr>
              <a:t>熠熠  </a:t>
            </a:r>
            <a:endParaRPr lang="zh-CN" altLang="en-US" sz="2700">
              <a:latin typeface="汉仪中楷简" panose="02010604000101010101" charset="-122"/>
              <a:ea typeface="汉仪中楷简" panose="02010604000101010101" charset="-122"/>
            </a:endParaRPr>
          </a:p>
        </p:txBody>
      </p:sp>
      <p:sp>
        <p:nvSpPr>
          <p:cNvPr id="56" name="文本框 1"/>
          <p:cNvSpPr txBox="1">
            <a:spLocks noChangeArrowheads="1"/>
          </p:cNvSpPr>
          <p:nvPr/>
        </p:nvSpPr>
        <p:spPr bwMode="auto">
          <a:xfrm>
            <a:off x="5575697" y="2463404"/>
            <a:ext cx="947738" cy="48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zh-CN" altLang="en-US" sz="2700">
                <a:latin typeface="汉仪中楷简" panose="02010604000101010101" charset="-122"/>
                <a:ea typeface="汉仪中楷简" panose="02010604000101010101" charset="-122"/>
              </a:rPr>
              <a:t>遐想  </a:t>
            </a:r>
            <a:endParaRPr lang="zh-CN" altLang="en-US" sz="2700">
              <a:latin typeface="汉仪中楷简" panose="02010604000101010101" charset="-122"/>
              <a:ea typeface="汉仪中楷简" panose="02010604000101010101" charset="-122"/>
            </a:endParaRPr>
          </a:p>
        </p:txBody>
      </p:sp>
      <p:sp>
        <p:nvSpPr>
          <p:cNvPr id="57" name="文本框 56"/>
          <p:cNvSpPr txBox="1"/>
          <p:nvPr/>
        </p:nvSpPr>
        <p:spPr>
          <a:xfrm>
            <a:off x="1532335" y="3502819"/>
            <a:ext cx="710803" cy="760810"/>
          </a:xfrm>
          <a:prstGeom prst="rect">
            <a:avLst/>
          </a:prstGeom>
          <a:noFill/>
        </p:spPr>
        <p:txBody>
          <a:bodyPr wrap="none" lIns="68580" tIns="34290" rIns="68580" bIns="34290">
            <a:spAutoFit/>
          </a:bodyPr>
          <a:lstStyle/>
          <a:p>
            <a:pPr eaLnBrk="0" fontAlgn="auto" hangingPunct="0">
              <a:defRPr/>
            </a:pPr>
            <a:r>
              <a:rPr lang="zh-CN" altLang="en-US" sz="4500" b="1" noProof="1">
                <a:solidFill>
                  <a:schemeClr val="accent5">
                    <a:lumMod val="50000"/>
                  </a:schemeClr>
                </a:solidFill>
                <a:latin typeface="楷体" panose="02010609060101010101" charset="-122"/>
                <a:ea typeface="楷体" panose="02010609060101010101" charset="-122"/>
                <a:sym typeface="+mn-ea"/>
              </a:rPr>
              <a:t>黏</a:t>
            </a:r>
            <a:endParaRPr lang="zh-CN" altLang="en-US" sz="4500" b="1" noProof="1">
              <a:solidFill>
                <a:schemeClr val="accent5">
                  <a:lumMod val="50000"/>
                </a:schemeClr>
              </a:solidFill>
              <a:latin typeface="楷体" panose="02010609060101010101" charset="-122"/>
              <a:ea typeface="楷体" panose="02010609060101010101" charset="-122"/>
              <a:sym typeface="+mn-ea"/>
            </a:endParaRPr>
          </a:p>
        </p:txBody>
      </p:sp>
      <p:sp>
        <p:nvSpPr>
          <p:cNvPr id="58" name="文本框 57"/>
          <p:cNvSpPr txBox="1">
            <a:spLocks noChangeArrowheads="1"/>
          </p:cNvSpPr>
          <p:nvPr/>
        </p:nvSpPr>
        <p:spPr bwMode="auto">
          <a:xfrm>
            <a:off x="1306117" y="3015854"/>
            <a:ext cx="1173956" cy="436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en-US" altLang="zh-CN" sz="2400" b="1">
                <a:solidFill>
                  <a:srgbClr val="FF0000"/>
                </a:solidFill>
                <a:latin typeface="GB Pinyinok-D" panose="02010601030101010101" charset="-122"/>
                <a:ea typeface="GB Pinyinok-D" panose="02010601030101010101" charset="-122"/>
              </a:rPr>
              <a:t>nián</a:t>
            </a:r>
            <a:endParaRPr lang="en-US" altLang="zh-CN" sz="2400" b="1">
              <a:solidFill>
                <a:srgbClr val="FF0000"/>
              </a:solidFill>
              <a:latin typeface="GB Pinyinok-D" panose="02010601030101010101" charset="-122"/>
              <a:ea typeface="GB Pinyinok-D" panose="02010601030101010101" charset="-122"/>
            </a:endParaRPr>
          </a:p>
        </p:txBody>
      </p:sp>
      <p:sp>
        <p:nvSpPr>
          <p:cNvPr id="59" name="文本框 1"/>
          <p:cNvSpPr txBox="1">
            <a:spLocks noChangeArrowheads="1"/>
          </p:cNvSpPr>
          <p:nvPr/>
        </p:nvSpPr>
        <p:spPr bwMode="auto">
          <a:xfrm>
            <a:off x="1414462" y="4291013"/>
            <a:ext cx="947738" cy="48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zh-CN" altLang="en-US" sz="2700">
                <a:latin typeface="汉仪中楷简" panose="02010604000101010101" charset="-122"/>
                <a:ea typeface="汉仪中楷简" panose="02010604000101010101" charset="-122"/>
              </a:rPr>
              <a:t>黏人  </a:t>
            </a:r>
            <a:endParaRPr lang="zh-CN" altLang="en-US" sz="2700">
              <a:latin typeface="汉仪中楷简" panose="02010604000101010101" charset="-122"/>
              <a:ea typeface="汉仪中楷简" panose="02010604000101010101" charset="-122"/>
            </a:endParaRPr>
          </a:p>
        </p:txBody>
      </p:sp>
      <p:cxnSp>
        <p:nvCxnSpPr>
          <p:cNvPr id="60" name="直接连接符 59"/>
          <p:cNvCxnSpPr/>
          <p:nvPr/>
        </p:nvCxnSpPr>
        <p:spPr>
          <a:xfrm>
            <a:off x="345281" y="3484960"/>
            <a:ext cx="8367713" cy="4763"/>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38137" y="4262438"/>
            <a:ext cx="8359379" cy="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2601516" y="3502819"/>
            <a:ext cx="710803" cy="760810"/>
          </a:xfrm>
          <a:prstGeom prst="rect">
            <a:avLst/>
          </a:prstGeom>
          <a:noFill/>
        </p:spPr>
        <p:txBody>
          <a:bodyPr wrap="none" lIns="68580" tIns="34290" rIns="68580" bIns="34290">
            <a:spAutoFit/>
          </a:bodyPr>
          <a:lstStyle/>
          <a:p>
            <a:pPr eaLnBrk="0" fontAlgn="auto" hangingPunct="0">
              <a:defRPr/>
            </a:pPr>
            <a:r>
              <a:rPr lang="zh-CN" altLang="en-US" sz="4500" b="1" noProof="1">
                <a:solidFill>
                  <a:schemeClr val="accent5">
                    <a:lumMod val="50000"/>
                  </a:schemeClr>
                </a:solidFill>
                <a:latin typeface="楷体" panose="02010609060101010101" charset="-122"/>
                <a:ea typeface="楷体" panose="02010609060101010101" charset="-122"/>
                <a:sym typeface="+mn-ea"/>
              </a:rPr>
              <a:t>刃</a:t>
            </a:r>
            <a:endParaRPr lang="zh-CN" altLang="en-US" sz="4500" b="1" noProof="1">
              <a:solidFill>
                <a:schemeClr val="accent5">
                  <a:lumMod val="50000"/>
                </a:schemeClr>
              </a:solidFill>
              <a:latin typeface="楷体" panose="02010609060101010101" charset="-122"/>
              <a:ea typeface="楷体" panose="02010609060101010101" charset="-122"/>
              <a:sym typeface="+mn-ea"/>
            </a:endParaRPr>
          </a:p>
        </p:txBody>
      </p:sp>
      <p:sp>
        <p:nvSpPr>
          <p:cNvPr id="63" name="文本框 62"/>
          <p:cNvSpPr txBox="1">
            <a:spLocks noChangeArrowheads="1"/>
          </p:cNvSpPr>
          <p:nvPr/>
        </p:nvSpPr>
        <p:spPr bwMode="auto">
          <a:xfrm>
            <a:off x="2361010" y="3017044"/>
            <a:ext cx="1175147" cy="43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en-US" altLang="zh-CN" sz="2400" b="1">
                <a:solidFill>
                  <a:srgbClr val="FF0000"/>
                </a:solidFill>
                <a:latin typeface="GB Pinyinok-D" panose="02010601030101010101" charset="-122"/>
                <a:ea typeface="GB Pinyinok-D" panose="02010601030101010101" charset="-122"/>
              </a:rPr>
              <a:t>rèn</a:t>
            </a:r>
            <a:endParaRPr lang="en-US" altLang="zh-CN" sz="2400" b="1">
              <a:solidFill>
                <a:srgbClr val="FF0000"/>
              </a:solidFill>
              <a:latin typeface="GB Pinyinok-D" panose="02010601030101010101" charset="-122"/>
              <a:ea typeface="GB Pinyinok-D" panose="02010601030101010101" charset="-122"/>
            </a:endParaRPr>
          </a:p>
        </p:txBody>
      </p:sp>
      <p:sp>
        <p:nvSpPr>
          <p:cNvPr id="64" name="文本框 63"/>
          <p:cNvSpPr txBox="1"/>
          <p:nvPr/>
        </p:nvSpPr>
        <p:spPr>
          <a:xfrm>
            <a:off x="4568429" y="3502819"/>
            <a:ext cx="710803" cy="760810"/>
          </a:xfrm>
          <a:prstGeom prst="rect">
            <a:avLst/>
          </a:prstGeom>
          <a:noFill/>
        </p:spPr>
        <p:txBody>
          <a:bodyPr wrap="none" lIns="68580" tIns="34290" rIns="68580" bIns="34290">
            <a:spAutoFit/>
          </a:bodyPr>
          <a:lstStyle/>
          <a:p>
            <a:pPr eaLnBrk="0" fontAlgn="auto" hangingPunct="0">
              <a:defRPr/>
            </a:pPr>
            <a:r>
              <a:rPr lang="zh-CN" altLang="en-US" sz="4500" b="1" noProof="1">
                <a:solidFill>
                  <a:schemeClr val="accent5">
                    <a:lumMod val="50000"/>
                  </a:schemeClr>
                </a:solidFill>
                <a:latin typeface="楷体" panose="02010609060101010101" charset="-122"/>
                <a:ea typeface="楷体" panose="02010609060101010101" charset="-122"/>
                <a:sym typeface="+mn-ea"/>
              </a:rPr>
              <a:t>滥</a:t>
            </a:r>
            <a:endParaRPr lang="zh-CN" altLang="en-US" sz="4500" b="1" noProof="1">
              <a:solidFill>
                <a:schemeClr val="accent5">
                  <a:lumMod val="50000"/>
                </a:schemeClr>
              </a:solidFill>
              <a:latin typeface="楷体" panose="02010609060101010101" charset="-122"/>
              <a:ea typeface="楷体" panose="02010609060101010101" charset="-122"/>
              <a:sym typeface="+mn-ea"/>
            </a:endParaRPr>
          </a:p>
        </p:txBody>
      </p:sp>
      <p:sp>
        <p:nvSpPr>
          <p:cNvPr id="65" name="文本框 64"/>
          <p:cNvSpPr txBox="1">
            <a:spLocks noChangeArrowheads="1"/>
          </p:cNvSpPr>
          <p:nvPr/>
        </p:nvSpPr>
        <p:spPr bwMode="auto">
          <a:xfrm>
            <a:off x="4301728" y="3018235"/>
            <a:ext cx="1175147" cy="436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en-US" altLang="zh-CN" sz="2400" b="1">
                <a:solidFill>
                  <a:srgbClr val="FF0000"/>
                </a:solidFill>
                <a:latin typeface="GB Pinyinok-D" panose="02010601030101010101" charset="-122"/>
                <a:ea typeface="GB Pinyinok-D" panose="02010601030101010101" charset="-122"/>
              </a:rPr>
              <a:t>làn</a:t>
            </a:r>
            <a:endParaRPr lang="en-US" altLang="zh-CN" sz="2400" b="1">
              <a:solidFill>
                <a:srgbClr val="FF0000"/>
              </a:solidFill>
              <a:latin typeface="GB Pinyinok-D" panose="02010601030101010101" charset="-122"/>
              <a:ea typeface="GB Pinyinok-D" panose="02010601030101010101" charset="-122"/>
            </a:endParaRPr>
          </a:p>
        </p:txBody>
      </p:sp>
      <p:sp>
        <p:nvSpPr>
          <p:cNvPr id="66" name="文本框 65"/>
          <p:cNvSpPr txBox="1"/>
          <p:nvPr/>
        </p:nvSpPr>
        <p:spPr>
          <a:xfrm>
            <a:off x="5626894" y="3502819"/>
            <a:ext cx="710804" cy="760810"/>
          </a:xfrm>
          <a:prstGeom prst="rect">
            <a:avLst/>
          </a:prstGeom>
          <a:noFill/>
        </p:spPr>
        <p:txBody>
          <a:bodyPr wrap="none" lIns="68580" tIns="34290" rIns="68580" bIns="34290">
            <a:spAutoFit/>
          </a:bodyPr>
          <a:lstStyle/>
          <a:p>
            <a:pPr eaLnBrk="0" fontAlgn="auto" hangingPunct="0">
              <a:defRPr/>
            </a:pPr>
            <a:r>
              <a:rPr lang="zh-CN" altLang="en-US" sz="4500" b="1" noProof="1">
                <a:solidFill>
                  <a:schemeClr val="accent5">
                    <a:lumMod val="50000"/>
                  </a:schemeClr>
                </a:solidFill>
                <a:latin typeface="楷体" panose="02010609060101010101" charset="-122"/>
                <a:ea typeface="楷体" panose="02010609060101010101" charset="-122"/>
                <a:sym typeface="+mn-ea"/>
              </a:rPr>
              <a:t>淤</a:t>
            </a:r>
            <a:endParaRPr lang="zh-CN" altLang="en-US" sz="4500" b="1" noProof="1">
              <a:solidFill>
                <a:schemeClr val="accent5">
                  <a:lumMod val="50000"/>
                </a:schemeClr>
              </a:solidFill>
              <a:latin typeface="楷体" panose="02010609060101010101" charset="-122"/>
              <a:ea typeface="楷体" panose="02010609060101010101" charset="-122"/>
              <a:sym typeface="+mn-ea"/>
            </a:endParaRPr>
          </a:p>
        </p:txBody>
      </p:sp>
      <p:sp>
        <p:nvSpPr>
          <p:cNvPr id="67" name="文本框 66"/>
          <p:cNvSpPr txBox="1">
            <a:spLocks noChangeArrowheads="1"/>
          </p:cNvSpPr>
          <p:nvPr/>
        </p:nvSpPr>
        <p:spPr bwMode="auto">
          <a:xfrm>
            <a:off x="5509022" y="3009900"/>
            <a:ext cx="941784" cy="43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en-US" altLang="zh-CN" sz="2400" b="1">
                <a:solidFill>
                  <a:srgbClr val="FF0000"/>
                </a:solidFill>
                <a:latin typeface="GB Pinyinok-D" panose="02010601030101010101" charset="-122"/>
                <a:ea typeface="GB Pinyinok-D" panose="02010601030101010101" charset="-122"/>
              </a:rPr>
              <a:t>yū</a:t>
            </a:r>
            <a:endParaRPr lang="en-US" altLang="zh-CN" sz="2400" b="1">
              <a:solidFill>
                <a:srgbClr val="FF0000"/>
              </a:solidFill>
              <a:latin typeface="GB Pinyinok-D" panose="02010601030101010101" charset="-122"/>
              <a:ea typeface="GB Pinyinok-D" panose="02010601030101010101" charset="-122"/>
            </a:endParaRPr>
          </a:p>
        </p:txBody>
      </p:sp>
      <p:sp>
        <p:nvSpPr>
          <p:cNvPr id="68" name="文本框 67"/>
          <p:cNvSpPr txBox="1"/>
          <p:nvPr/>
        </p:nvSpPr>
        <p:spPr>
          <a:xfrm>
            <a:off x="6687741" y="3502819"/>
            <a:ext cx="710803" cy="760810"/>
          </a:xfrm>
          <a:prstGeom prst="rect">
            <a:avLst/>
          </a:prstGeom>
          <a:noFill/>
        </p:spPr>
        <p:txBody>
          <a:bodyPr wrap="none" lIns="68580" tIns="34290" rIns="68580" bIns="34290">
            <a:spAutoFit/>
          </a:bodyPr>
          <a:lstStyle/>
          <a:p>
            <a:pPr eaLnBrk="0" fontAlgn="auto" hangingPunct="0">
              <a:defRPr/>
            </a:pPr>
            <a:r>
              <a:rPr lang="zh-CN" altLang="en-US" sz="4500" b="1" noProof="1">
                <a:solidFill>
                  <a:schemeClr val="accent5">
                    <a:lumMod val="50000"/>
                  </a:schemeClr>
                </a:solidFill>
                <a:latin typeface="楷体" panose="02010609060101010101" charset="-122"/>
                <a:ea typeface="楷体" panose="02010609060101010101" charset="-122"/>
                <a:sym typeface="+mn-ea"/>
              </a:rPr>
              <a:t>湛</a:t>
            </a:r>
            <a:endParaRPr lang="zh-CN" altLang="en-US" sz="4500" b="1" noProof="1">
              <a:solidFill>
                <a:schemeClr val="accent5">
                  <a:lumMod val="50000"/>
                </a:schemeClr>
              </a:solidFill>
              <a:latin typeface="楷体" panose="02010609060101010101" charset="-122"/>
              <a:ea typeface="楷体" panose="02010609060101010101" charset="-122"/>
              <a:sym typeface="+mn-ea"/>
            </a:endParaRPr>
          </a:p>
        </p:txBody>
      </p:sp>
      <p:sp>
        <p:nvSpPr>
          <p:cNvPr id="69" name="文本框 68"/>
          <p:cNvSpPr txBox="1">
            <a:spLocks noChangeArrowheads="1"/>
          </p:cNvSpPr>
          <p:nvPr/>
        </p:nvSpPr>
        <p:spPr bwMode="auto">
          <a:xfrm>
            <a:off x="6444854" y="3002756"/>
            <a:ext cx="1173956" cy="43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en-US" altLang="zh-CN" sz="2400" b="1">
                <a:solidFill>
                  <a:srgbClr val="FF0000"/>
                </a:solidFill>
                <a:latin typeface="GB Pinyinok-D" panose="02010601030101010101" charset="-122"/>
                <a:ea typeface="GB Pinyinok-D" panose="02010601030101010101" charset="-122"/>
              </a:rPr>
              <a:t>zhàn</a:t>
            </a:r>
            <a:endParaRPr lang="en-US" altLang="zh-CN" sz="2400" b="1">
              <a:solidFill>
                <a:srgbClr val="FF0000"/>
              </a:solidFill>
              <a:latin typeface="GB Pinyinok-D" panose="02010601030101010101" charset="-122"/>
              <a:ea typeface="GB Pinyinok-D" panose="02010601030101010101" charset="-122"/>
            </a:endParaRPr>
          </a:p>
        </p:txBody>
      </p:sp>
      <p:sp>
        <p:nvSpPr>
          <p:cNvPr id="70" name="文本框 1"/>
          <p:cNvSpPr txBox="1">
            <a:spLocks noChangeArrowheads="1"/>
          </p:cNvSpPr>
          <p:nvPr/>
        </p:nvSpPr>
        <p:spPr bwMode="auto">
          <a:xfrm>
            <a:off x="2507456" y="4298157"/>
            <a:ext cx="947738" cy="48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zh-CN" altLang="en-US" sz="2700">
                <a:latin typeface="汉仪中楷简" panose="02010604000101010101" charset="-122"/>
                <a:ea typeface="汉仪中楷简" panose="02010604000101010101" charset="-122"/>
              </a:rPr>
              <a:t>刀刃  </a:t>
            </a:r>
            <a:endParaRPr lang="zh-CN" altLang="en-US" sz="2700">
              <a:latin typeface="汉仪中楷简" panose="02010604000101010101" charset="-122"/>
              <a:ea typeface="汉仪中楷简" panose="02010604000101010101" charset="-122"/>
            </a:endParaRPr>
          </a:p>
        </p:txBody>
      </p:sp>
      <p:sp>
        <p:nvSpPr>
          <p:cNvPr id="71" name="文本框 1"/>
          <p:cNvSpPr txBox="1">
            <a:spLocks noChangeArrowheads="1"/>
          </p:cNvSpPr>
          <p:nvPr/>
        </p:nvSpPr>
        <p:spPr bwMode="auto">
          <a:xfrm>
            <a:off x="4482703" y="4298157"/>
            <a:ext cx="947738" cy="48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zh-CN" altLang="en-US" sz="2700">
                <a:latin typeface="汉仪中楷简" panose="02010604000101010101" charset="-122"/>
                <a:ea typeface="汉仪中楷简" panose="02010604000101010101" charset="-122"/>
              </a:rPr>
              <a:t>泛滥  </a:t>
            </a:r>
            <a:endParaRPr lang="zh-CN" altLang="en-US" sz="2700">
              <a:latin typeface="汉仪中楷简" panose="02010604000101010101" charset="-122"/>
              <a:ea typeface="汉仪中楷简" panose="02010604000101010101" charset="-122"/>
            </a:endParaRPr>
          </a:p>
        </p:txBody>
      </p:sp>
      <p:sp>
        <p:nvSpPr>
          <p:cNvPr id="72" name="文本框 1"/>
          <p:cNvSpPr txBox="1">
            <a:spLocks noChangeArrowheads="1"/>
          </p:cNvSpPr>
          <p:nvPr/>
        </p:nvSpPr>
        <p:spPr bwMode="auto">
          <a:xfrm>
            <a:off x="5522119" y="4298157"/>
            <a:ext cx="947738" cy="48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zh-CN" altLang="en-US" sz="2700">
                <a:latin typeface="汉仪中楷简" panose="02010604000101010101" charset="-122"/>
                <a:ea typeface="汉仪中楷简" panose="02010604000101010101" charset="-122"/>
              </a:rPr>
              <a:t>淤泥  </a:t>
            </a:r>
            <a:endParaRPr lang="zh-CN" altLang="en-US" sz="2700">
              <a:latin typeface="汉仪中楷简" panose="02010604000101010101" charset="-122"/>
              <a:ea typeface="汉仪中楷简" panose="02010604000101010101" charset="-122"/>
            </a:endParaRPr>
          </a:p>
        </p:txBody>
      </p:sp>
      <p:sp>
        <p:nvSpPr>
          <p:cNvPr id="73" name="文本框 1"/>
          <p:cNvSpPr txBox="1">
            <a:spLocks noChangeArrowheads="1"/>
          </p:cNvSpPr>
          <p:nvPr/>
        </p:nvSpPr>
        <p:spPr bwMode="auto">
          <a:xfrm>
            <a:off x="6590110" y="4298157"/>
            <a:ext cx="947738" cy="48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zh-CN" altLang="en-US" sz="2700">
                <a:latin typeface="汉仪中楷简" panose="02010604000101010101" charset="-122"/>
                <a:ea typeface="汉仪中楷简" panose="02010604000101010101" charset="-122"/>
              </a:rPr>
              <a:t>湛蓝  </a:t>
            </a:r>
            <a:endParaRPr lang="zh-CN" altLang="en-US" sz="2700">
              <a:latin typeface="汉仪中楷简" panose="02010604000101010101" charset="-122"/>
              <a:ea typeface="汉仪中楷简" panose="02010604000101010101" charset="-122"/>
            </a:endParaRPr>
          </a:p>
        </p:txBody>
      </p:sp>
      <p:sp>
        <p:nvSpPr>
          <p:cNvPr id="74" name="文本框 73"/>
          <p:cNvSpPr txBox="1"/>
          <p:nvPr/>
        </p:nvSpPr>
        <p:spPr>
          <a:xfrm>
            <a:off x="3576637" y="3515916"/>
            <a:ext cx="710804" cy="760809"/>
          </a:xfrm>
          <a:prstGeom prst="rect">
            <a:avLst/>
          </a:prstGeom>
          <a:noFill/>
        </p:spPr>
        <p:txBody>
          <a:bodyPr wrap="none" lIns="68580" tIns="34290" rIns="68580" bIns="34290">
            <a:spAutoFit/>
          </a:bodyPr>
          <a:lstStyle/>
          <a:p>
            <a:pPr eaLnBrk="0" fontAlgn="auto" hangingPunct="0">
              <a:defRPr/>
            </a:pPr>
            <a:r>
              <a:rPr lang="zh-CN" altLang="en-US" sz="4500" b="1" noProof="1">
                <a:solidFill>
                  <a:schemeClr val="accent5">
                    <a:lumMod val="50000"/>
                  </a:schemeClr>
                </a:solidFill>
                <a:latin typeface="楷体" panose="02010609060101010101" charset="-122"/>
                <a:ea typeface="楷体" panose="02010609060101010101" charset="-122"/>
                <a:sym typeface="+mn-ea"/>
              </a:rPr>
              <a:t>埃</a:t>
            </a:r>
            <a:endParaRPr lang="zh-CN" altLang="en-US" sz="4500" b="1" noProof="1">
              <a:solidFill>
                <a:schemeClr val="accent5">
                  <a:lumMod val="50000"/>
                </a:schemeClr>
              </a:solidFill>
              <a:latin typeface="楷体" panose="02010609060101010101" charset="-122"/>
              <a:ea typeface="楷体" panose="02010609060101010101" charset="-122"/>
              <a:sym typeface="+mn-ea"/>
            </a:endParaRPr>
          </a:p>
        </p:txBody>
      </p:sp>
      <p:sp>
        <p:nvSpPr>
          <p:cNvPr id="75" name="文本框 74"/>
          <p:cNvSpPr txBox="1">
            <a:spLocks noChangeArrowheads="1"/>
          </p:cNvSpPr>
          <p:nvPr/>
        </p:nvSpPr>
        <p:spPr bwMode="auto">
          <a:xfrm>
            <a:off x="3333750" y="3015854"/>
            <a:ext cx="1173956" cy="436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en-US" altLang="zh-CN" sz="2400" b="1">
                <a:solidFill>
                  <a:srgbClr val="FF0000"/>
                </a:solidFill>
                <a:latin typeface="GB Pinyinok-D" panose="02010601030101010101" charset="-122"/>
                <a:ea typeface="GB Pinyinok-D" panose="02010601030101010101" charset="-122"/>
              </a:rPr>
              <a:t>āi</a:t>
            </a:r>
            <a:endParaRPr lang="en-US" altLang="zh-CN" sz="2400" b="1">
              <a:solidFill>
                <a:srgbClr val="FF0000"/>
              </a:solidFill>
              <a:latin typeface="GB Pinyinok-D" panose="02010601030101010101" charset="-122"/>
              <a:ea typeface="GB Pinyinok-D" panose="02010601030101010101" charset="-122"/>
            </a:endParaRPr>
          </a:p>
        </p:txBody>
      </p:sp>
      <p:sp>
        <p:nvSpPr>
          <p:cNvPr id="76" name="文本框 1"/>
          <p:cNvSpPr txBox="1">
            <a:spLocks noChangeArrowheads="1"/>
          </p:cNvSpPr>
          <p:nvPr/>
        </p:nvSpPr>
        <p:spPr bwMode="auto">
          <a:xfrm>
            <a:off x="3479006" y="4311254"/>
            <a:ext cx="947738" cy="48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a:r>
              <a:rPr lang="zh-CN" altLang="en-US" sz="2700">
                <a:latin typeface="汉仪中楷简" panose="02010604000101010101" charset="-122"/>
                <a:ea typeface="汉仪中楷简" panose="02010604000101010101" charset="-122"/>
              </a:rPr>
              <a:t>埃及 </a:t>
            </a:r>
            <a:endParaRPr lang="zh-CN" altLang="en-US" sz="2700">
              <a:latin typeface="汉仪中楷简" panose="02010604000101010101" charset="-122"/>
              <a:ea typeface="汉仪中楷简" panose="0201060400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7"/>
                                        </p:tgtEl>
                                        <p:attrNameLst>
                                          <p:attrName>ppt_y</p:attrName>
                                        </p:attrNameLst>
                                      </p:cBhvr>
                                      <p:tavLst>
                                        <p:tav tm="0">
                                          <p:val>
                                            <p:strVal val="#ppt_y"/>
                                          </p:val>
                                        </p:tav>
                                        <p:tav tm="100000">
                                          <p:val>
                                            <p:strVal val="#ppt_y"/>
                                          </p:val>
                                        </p:tav>
                                      </p:tavLst>
                                    </p:anim>
                                    <p:anim calcmode="lin" valueType="num">
                                      <p:cBhvr>
                                        <p:cTn id="22"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7"/>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49"/>
                                        </p:tgtEl>
                                        <p:attrNameLst>
                                          <p:attrName>style.visibility</p:attrName>
                                        </p:attrNameLst>
                                      </p:cBhvr>
                                      <p:to>
                                        <p:strVal val="visible"/>
                                      </p:to>
                                    </p:set>
                                    <p:anim calcmode="lin" valueType="num">
                                      <p:cBhvr>
                                        <p:cTn id="33"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49"/>
                                        </p:tgtEl>
                                        <p:attrNameLst>
                                          <p:attrName>ppt_y</p:attrName>
                                        </p:attrNameLst>
                                      </p:cBhvr>
                                      <p:tavLst>
                                        <p:tav tm="0">
                                          <p:val>
                                            <p:strVal val="#ppt_y"/>
                                          </p:val>
                                        </p:tav>
                                        <p:tav tm="100000">
                                          <p:val>
                                            <p:strVal val="#ppt_y"/>
                                          </p:val>
                                        </p:tav>
                                      </p:tavLst>
                                    </p:anim>
                                    <p:anim calcmode="lin" valueType="num">
                                      <p:cBhvr>
                                        <p:cTn id="35"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49"/>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55"/>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41" presetClass="entr" presetSubtype="0" fill="hold" grpId="0" nodeType="clickEffect">
                                  <p:stCondLst>
                                    <p:cond delay="0"/>
                                  </p:stCondLst>
                                  <p:iterate type="lt">
                                    <p:tmPct val="10000"/>
                                  </p:iterate>
                                  <p:childTnLst>
                                    <p:set>
                                      <p:cBhvr>
                                        <p:cTn id="45" dur="1" fill="hold">
                                          <p:stCondLst>
                                            <p:cond delay="0"/>
                                          </p:stCondLst>
                                        </p:cTn>
                                        <p:tgtEl>
                                          <p:spTgt spid="51"/>
                                        </p:tgtEl>
                                        <p:attrNameLst>
                                          <p:attrName>style.visibility</p:attrName>
                                        </p:attrNameLst>
                                      </p:cBhvr>
                                      <p:to>
                                        <p:strVal val="visible"/>
                                      </p:to>
                                    </p:set>
                                    <p:anim calcmode="lin" valueType="num">
                                      <p:cBhvr>
                                        <p:cTn id="46"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51"/>
                                        </p:tgtEl>
                                        <p:attrNameLst>
                                          <p:attrName>ppt_y</p:attrName>
                                        </p:attrNameLst>
                                      </p:cBhvr>
                                      <p:tavLst>
                                        <p:tav tm="0">
                                          <p:val>
                                            <p:strVal val="#ppt_y"/>
                                          </p:val>
                                        </p:tav>
                                        <p:tav tm="100000">
                                          <p:val>
                                            <p:strVal val="#ppt_y"/>
                                          </p:val>
                                        </p:tav>
                                      </p:tavLst>
                                    </p:anim>
                                    <p:anim calcmode="lin" valueType="num">
                                      <p:cBhvr>
                                        <p:cTn id="48"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51"/>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41" presetClass="entr" presetSubtype="0" fill="hold" grpId="0" nodeType="clickEffect">
                                  <p:stCondLst>
                                    <p:cond delay="0"/>
                                  </p:stCondLst>
                                  <p:iterate type="lt">
                                    <p:tmPct val="10000"/>
                                  </p:iterate>
                                  <p:childTnLst>
                                    <p:set>
                                      <p:cBhvr>
                                        <p:cTn id="58" dur="1" fill="hold">
                                          <p:stCondLst>
                                            <p:cond delay="0"/>
                                          </p:stCondLst>
                                        </p:cTn>
                                        <p:tgtEl>
                                          <p:spTgt spid="58"/>
                                        </p:tgtEl>
                                        <p:attrNameLst>
                                          <p:attrName>style.visibility</p:attrName>
                                        </p:attrNameLst>
                                      </p:cBhvr>
                                      <p:to>
                                        <p:strVal val="visible"/>
                                      </p:to>
                                    </p:set>
                                    <p:anim calcmode="lin" valueType="num">
                                      <p:cBhvr>
                                        <p:cTn id="5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58"/>
                                        </p:tgtEl>
                                        <p:attrNameLst>
                                          <p:attrName>ppt_y</p:attrName>
                                        </p:attrNameLst>
                                      </p:cBhvr>
                                      <p:tavLst>
                                        <p:tav tm="0">
                                          <p:val>
                                            <p:strVal val="#ppt_y"/>
                                          </p:val>
                                        </p:tav>
                                        <p:tav tm="100000">
                                          <p:val>
                                            <p:strVal val="#ppt_y"/>
                                          </p:val>
                                        </p:tav>
                                      </p:tavLst>
                                    </p:anim>
                                    <p:anim calcmode="lin" valueType="num">
                                      <p:cBhvr>
                                        <p:cTn id="6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58"/>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59"/>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41" presetClass="entr" presetSubtype="0" fill="hold" grpId="0" nodeType="clickEffect">
                                  <p:stCondLst>
                                    <p:cond delay="0"/>
                                  </p:stCondLst>
                                  <p:iterate type="lt">
                                    <p:tmPct val="10000"/>
                                  </p:iterate>
                                  <p:childTnLst>
                                    <p:set>
                                      <p:cBhvr>
                                        <p:cTn id="71" dur="1" fill="hold">
                                          <p:stCondLst>
                                            <p:cond delay="0"/>
                                          </p:stCondLst>
                                        </p:cTn>
                                        <p:tgtEl>
                                          <p:spTgt spid="63"/>
                                        </p:tgtEl>
                                        <p:attrNameLst>
                                          <p:attrName>style.visibility</p:attrName>
                                        </p:attrNameLst>
                                      </p:cBhvr>
                                      <p:to>
                                        <p:strVal val="visible"/>
                                      </p:to>
                                    </p:set>
                                    <p:anim calcmode="lin" valueType="num">
                                      <p:cBhvr>
                                        <p:cTn id="72"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63"/>
                                        </p:tgtEl>
                                        <p:attrNameLst>
                                          <p:attrName>ppt_y</p:attrName>
                                        </p:attrNameLst>
                                      </p:cBhvr>
                                      <p:tavLst>
                                        <p:tav tm="0">
                                          <p:val>
                                            <p:strVal val="#ppt_y"/>
                                          </p:val>
                                        </p:tav>
                                        <p:tav tm="100000">
                                          <p:val>
                                            <p:strVal val="#ppt_y"/>
                                          </p:val>
                                        </p:tav>
                                      </p:tavLst>
                                    </p:anim>
                                    <p:anim calcmode="lin" valueType="num">
                                      <p:cBhvr>
                                        <p:cTn id="74"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63"/>
                                        </p:tgtEl>
                                      </p:cBhvr>
                                    </p:animEffec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70"/>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41" presetClass="entr" presetSubtype="0" fill="hold" grpId="0" nodeType="clickEffect">
                                  <p:stCondLst>
                                    <p:cond delay="0"/>
                                  </p:stCondLst>
                                  <p:iterate type="lt">
                                    <p:tmPct val="10000"/>
                                  </p:iterate>
                                  <p:childTnLst>
                                    <p:set>
                                      <p:cBhvr>
                                        <p:cTn id="84" dur="1" fill="hold">
                                          <p:stCondLst>
                                            <p:cond delay="0"/>
                                          </p:stCondLst>
                                        </p:cTn>
                                        <p:tgtEl>
                                          <p:spTgt spid="75"/>
                                        </p:tgtEl>
                                        <p:attrNameLst>
                                          <p:attrName>style.visibility</p:attrName>
                                        </p:attrNameLst>
                                      </p:cBhvr>
                                      <p:to>
                                        <p:strVal val="visible"/>
                                      </p:to>
                                    </p:set>
                                    <p:anim calcmode="lin" valueType="num">
                                      <p:cBhvr>
                                        <p:cTn id="85"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75"/>
                                        </p:tgtEl>
                                        <p:attrNameLst>
                                          <p:attrName>ppt_y</p:attrName>
                                        </p:attrNameLst>
                                      </p:cBhvr>
                                      <p:tavLst>
                                        <p:tav tm="0">
                                          <p:val>
                                            <p:strVal val="#ppt_y"/>
                                          </p:val>
                                        </p:tav>
                                        <p:tav tm="100000">
                                          <p:val>
                                            <p:strVal val="#ppt_y"/>
                                          </p:val>
                                        </p:tav>
                                      </p:tavLst>
                                    </p:anim>
                                    <p:anim calcmode="lin" valueType="num">
                                      <p:cBhvr>
                                        <p:cTn id="87"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75"/>
                                        </p:tgtEl>
                                      </p:cBhvr>
                                    </p:animEffect>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grpId="0" nodeType="clickEffect">
                                  <p:stCondLst>
                                    <p:cond delay="0"/>
                                  </p:stCondLst>
                                  <p:childTnLst>
                                    <p:set>
                                      <p:cBhvr>
                                        <p:cTn id="93" dur="1" fill="hold">
                                          <p:stCondLst>
                                            <p:cond delay="0"/>
                                          </p:stCondLst>
                                        </p:cTn>
                                        <p:tgtEl>
                                          <p:spTgt spid="76"/>
                                        </p:tgtEl>
                                        <p:attrNameLst>
                                          <p:attrName>style.visibility</p:attrName>
                                        </p:attrNameLst>
                                      </p:cBhvr>
                                      <p:to>
                                        <p:strVal val="visible"/>
                                      </p:to>
                                    </p:set>
                                  </p:childTnLst>
                                </p:cTn>
                              </p:par>
                            </p:childTnLst>
                          </p:cTn>
                        </p:par>
                      </p:childTnLst>
                    </p:cTn>
                  </p:par>
                  <p:par>
                    <p:cTn id="94" fill="hold">
                      <p:stCondLst>
                        <p:cond delay="indefinite"/>
                      </p:stCondLst>
                      <p:childTnLst>
                        <p:par>
                          <p:cTn id="95" fill="hold">
                            <p:stCondLst>
                              <p:cond delay="0"/>
                            </p:stCondLst>
                            <p:childTnLst>
                              <p:par>
                                <p:cTn id="96" presetID="41" presetClass="entr" presetSubtype="0" fill="hold" grpId="0" nodeType="clickEffect">
                                  <p:stCondLst>
                                    <p:cond delay="0"/>
                                  </p:stCondLst>
                                  <p:iterate type="lt">
                                    <p:tmPct val="10000"/>
                                  </p:iterate>
                                  <p:childTnLst>
                                    <p:set>
                                      <p:cBhvr>
                                        <p:cTn id="97" dur="1" fill="hold">
                                          <p:stCondLst>
                                            <p:cond delay="0"/>
                                          </p:stCondLst>
                                        </p:cTn>
                                        <p:tgtEl>
                                          <p:spTgt spid="65"/>
                                        </p:tgtEl>
                                        <p:attrNameLst>
                                          <p:attrName>style.visibility</p:attrName>
                                        </p:attrNameLst>
                                      </p:cBhvr>
                                      <p:to>
                                        <p:strVal val="visible"/>
                                      </p:to>
                                    </p:set>
                                    <p:anim calcmode="lin" valueType="num">
                                      <p:cBhvr>
                                        <p:cTn id="98"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65"/>
                                        </p:tgtEl>
                                        <p:attrNameLst>
                                          <p:attrName>ppt_y</p:attrName>
                                        </p:attrNameLst>
                                      </p:cBhvr>
                                      <p:tavLst>
                                        <p:tav tm="0">
                                          <p:val>
                                            <p:strVal val="#ppt_y"/>
                                          </p:val>
                                        </p:tav>
                                        <p:tav tm="100000">
                                          <p:val>
                                            <p:strVal val="#ppt_y"/>
                                          </p:val>
                                        </p:tav>
                                      </p:tavLst>
                                    </p:anim>
                                    <p:anim calcmode="lin" valueType="num">
                                      <p:cBhvr>
                                        <p:cTn id="100"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65"/>
                                        </p:tgtEl>
                                      </p:cBhvr>
                                    </p:animEffec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71"/>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41" presetClass="entr" presetSubtype="0" fill="hold" grpId="0" nodeType="clickEffect">
                                  <p:stCondLst>
                                    <p:cond delay="0"/>
                                  </p:stCondLst>
                                  <p:iterate type="lt">
                                    <p:tmPct val="10000"/>
                                  </p:iterate>
                                  <p:childTnLst>
                                    <p:set>
                                      <p:cBhvr>
                                        <p:cTn id="110" dur="1" fill="hold">
                                          <p:stCondLst>
                                            <p:cond delay="0"/>
                                          </p:stCondLst>
                                        </p:cTn>
                                        <p:tgtEl>
                                          <p:spTgt spid="67"/>
                                        </p:tgtEl>
                                        <p:attrNameLst>
                                          <p:attrName>style.visibility</p:attrName>
                                        </p:attrNameLst>
                                      </p:cBhvr>
                                      <p:to>
                                        <p:strVal val="visible"/>
                                      </p:to>
                                    </p:set>
                                    <p:anim calcmode="lin" valueType="num">
                                      <p:cBhvr>
                                        <p:cTn id="111"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67"/>
                                        </p:tgtEl>
                                        <p:attrNameLst>
                                          <p:attrName>ppt_y</p:attrName>
                                        </p:attrNameLst>
                                      </p:cBhvr>
                                      <p:tavLst>
                                        <p:tav tm="0">
                                          <p:val>
                                            <p:strVal val="#ppt_y"/>
                                          </p:val>
                                        </p:tav>
                                        <p:tav tm="100000">
                                          <p:val>
                                            <p:strVal val="#ppt_y"/>
                                          </p:val>
                                        </p:tav>
                                      </p:tavLst>
                                    </p:anim>
                                    <p:anim calcmode="lin" valueType="num">
                                      <p:cBhvr>
                                        <p:cTn id="113"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67"/>
                                        </p:tgtEl>
                                      </p:cBhvr>
                                    </p:animEffect>
                                  </p:childTnLst>
                                </p:cTn>
                              </p:par>
                            </p:childTnLst>
                          </p:cTn>
                        </p:par>
                      </p:childTnLst>
                    </p:cTn>
                  </p:par>
                  <p:par>
                    <p:cTn id="116" fill="hold">
                      <p:stCondLst>
                        <p:cond delay="indefinite"/>
                      </p:stCondLst>
                      <p:childTnLst>
                        <p:par>
                          <p:cTn id="117" fill="hold">
                            <p:stCondLst>
                              <p:cond delay="0"/>
                            </p:stCondLst>
                            <p:childTnLst>
                              <p:par>
                                <p:cTn id="118" presetID="1" presetClass="entr" presetSubtype="0" fill="hold" grpId="0" nodeType="clickEffect">
                                  <p:stCondLst>
                                    <p:cond delay="0"/>
                                  </p:stCondLst>
                                  <p:childTnLst>
                                    <p:set>
                                      <p:cBhvr>
                                        <p:cTn id="119" dur="1" fill="hold">
                                          <p:stCondLst>
                                            <p:cond delay="0"/>
                                          </p:stCondLst>
                                        </p:cTn>
                                        <p:tgtEl>
                                          <p:spTgt spid="72"/>
                                        </p:tgtEl>
                                        <p:attrNameLst>
                                          <p:attrName>style.visibility</p:attrName>
                                        </p:attrNameLst>
                                      </p:cBhvr>
                                      <p:to>
                                        <p:strVal val="visible"/>
                                      </p:to>
                                    </p:set>
                                  </p:childTnLst>
                                </p:cTn>
                              </p:par>
                            </p:childTnLst>
                          </p:cTn>
                        </p:par>
                      </p:childTnLst>
                    </p:cTn>
                  </p:par>
                  <p:par>
                    <p:cTn id="120" fill="hold">
                      <p:stCondLst>
                        <p:cond delay="indefinite"/>
                      </p:stCondLst>
                      <p:childTnLst>
                        <p:par>
                          <p:cTn id="121" fill="hold">
                            <p:stCondLst>
                              <p:cond delay="0"/>
                            </p:stCondLst>
                            <p:childTnLst>
                              <p:par>
                                <p:cTn id="122" presetID="41" presetClass="entr" presetSubtype="0" fill="hold" grpId="0" nodeType="clickEffect">
                                  <p:stCondLst>
                                    <p:cond delay="0"/>
                                  </p:stCondLst>
                                  <p:iterate type="lt">
                                    <p:tmPct val="10000"/>
                                  </p:iterate>
                                  <p:childTnLst>
                                    <p:set>
                                      <p:cBhvr>
                                        <p:cTn id="123" dur="1" fill="hold">
                                          <p:stCondLst>
                                            <p:cond delay="0"/>
                                          </p:stCondLst>
                                        </p:cTn>
                                        <p:tgtEl>
                                          <p:spTgt spid="69"/>
                                        </p:tgtEl>
                                        <p:attrNameLst>
                                          <p:attrName>style.visibility</p:attrName>
                                        </p:attrNameLst>
                                      </p:cBhvr>
                                      <p:to>
                                        <p:strVal val="visible"/>
                                      </p:to>
                                    </p:set>
                                    <p:anim calcmode="lin" valueType="num">
                                      <p:cBhvr>
                                        <p:cTn id="124"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125" dur="500" fill="hold"/>
                                        <p:tgtEl>
                                          <p:spTgt spid="69"/>
                                        </p:tgtEl>
                                        <p:attrNameLst>
                                          <p:attrName>ppt_y</p:attrName>
                                        </p:attrNameLst>
                                      </p:cBhvr>
                                      <p:tavLst>
                                        <p:tav tm="0">
                                          <p:val>
                                            <p:strVal val="#ppt_y"/>
                                          </p:val>
                                        </p:tav>
                                        <p:tav tm="100000">
                                          <p:val>
                                            <p:strVal val="#ppt_y"/>
                                          </p:val>
                                        </p:tav>
                                      </p:tavLst>
                                    </p:anim>
                                    <p:anim calcmode="lin" valueType="num">
                                      <p:cBhvr>
                                        <p:cTn id="126"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127"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128" dur="500" tmFilter="0,0; .5, 1; 1, 1"/>
                                        <p:tgtEl>
                                          <p:spTgt spid="69"/>
                                        </p:tgtEl>
                                      </p:cBhvr>
                                    </p:animEffect>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grpId="0" nodeType="clickEffect">
                                  <p:stCondLst>
                                    <p:cond delay="0"/>
                                  </p:stCondLst>
                                  <p:childTnLst>
                                    <p:set>
                                      <p:cBhvr>
                                        <p:cTn id="132" dur="1" fill="hold">
                                          <p:stCondLst>
                                            <p:cond delay="0"/>
                                          </p:stCondLst>
                                        </p:cTn>
                                        <p:tgtEl>
                                          <p:spTgt spid="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7" grpId="0"/>
      <p:bldP spid="49" grpId="0"/>
      <p:bldP spid="51" grpId="0"/>
      <p:bldP spid="52" grpId="0"/>
      <p:bldP spid="53" grpId="0"/>
      <p:bldP spid="55" grpId="0"/>
      <p:bldP spid="56" grpId="0"/>
      <p:bldP spid="58" grpId="0"/>
      <p:bldP spid="59" grpId="0"/>
      <p:bldP spid="63" grpId="0"/>
      <p:bldP spid="65" grpId="0"/>
      <p:bldP spid="67" grpId="0"/>
      <p:bldP spid="69" grpId="0"/>
      <p:bldP spid="70" grpId="0"/>
      <p:bldP spid="71" grpId="0"/>
      <p:bldP spid="72" grpId="0"/>
      <p:bldP spid="73" grpId="0"/>
      <p:bldP spid="75" grpId="0"/>
      <p:bldP spid="7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0588" y="595313"/>
            <a:ext cx="1706166" cy="484585"/>
          </a:xfrm>
          <a:prstGeom prst="rect">
            <a:avLst/>
          </a:prstGeom>
          <a:noFill/>
        </p:spPr>
        <p:txBody>
          <a:bodyPr lIns="68580" tIns="34290" rIns="68580" bIns="34290">
            <a:spAutoFit/>
          </a:bodyPr>
          <a:lstStyle/>
          <a:p>
            <a:pPr fontAlgn="auto">
              <a:defRPr/>
            </a:pPr>
            <a:r>
              <a:rPr lang="zh-CN" altLang="en-US" sz="2700" b="1" spc="300" noProof="1">
                <a:solidFill>
                  <a:srgbClr val="B57E60"/>
                </a:solidFill>
                <a:latin typeface="黑体" panose="02010609060101010101" charset="-122"/>
                <a:ea typeface="黑体" panose="02010609060101010101" charset="-122"/>
              </a:rPr>
              <a:t>词语认读</a:t>
            </a:r>
            <a:endParaRPr lang="zh-CN" altLang="en-US" sz="2700" b="1" spc="300" noProof="1">
              <a:solidFill>
                <a:srgbClr val="B57E60"/>
              </a:solidFill>
              <a:latin typeface="黑体" panose="02010609060101010101" charset="-122"/>
              <a:ea typeface="黑体" panose="02010609060101010101" charset="-122"/>
            </a:endParaRPr>
          </a:p>
        </p:txBody>
      </p:sp>
      <p:sp>
        <p:nvSpPr>
          <p:cNvPr id="9" name="î$lîḑe"/>
          <p:cNvSpPr/>
          <p:nvPr/>
        </p:nvSpPr>
        <p:spPr>
          <a:xfrm>
            <a:off x="3283268" y="3627597"/>
            <a:ext cx="862489" cy="862489"/>
          </a:xfrm>
          <a:prstGeom prst="ellipse">
            <a:avLst/>
          </a:prstGeom>
          <a:solidFill>
            <a:sysClr val="window" lastClr="FFFFFF"/>
          </a:solidFill>
          <a:ln w="28575">
            <a:gradFill>
              <a:gsLst>
                <a:gs pos="0">
                  <a:srgbClr val="002060"/>
                </a:gs>
                <a:gs pos="58000">
                  <a:srgbClr val="FFC000"/>
                </a:gs>
                <a:gs pos="100000">
                  <a:srgbClr val="7B7B7B"/>
                </a:gs>
              </a:gsLst>
              <a:lin ang="5400000" scaled="1"/>
            </a:gradFill>
          </a:ln>
        </p:spPr>
        <p:style>
          <a:lnRef idx="2">
            <a:srgbClr val="002060">
              <a:shade val="50000"/>
            </a:srgbClr>
          </a:lnRef>
          <a:fillRef idx="1">
            <a:srgbClr val="002060"/>
          </a:fillRef>
          <a:effectRef idx="0">
            <a:srgbClr val="002060"/>
          </a:effectRef>
          <a:fontRef idx="minor">
            <a:sysClr val="window" lastClr="FFFFFF"/>
          </a:fontRef>
        </p:style>
        <p:txBody>
          <a:bodyPr wrap="none" lIns="68580" tIns="34290" rIns="68580" bIns="34290" anchor="ctr"/>
          <a:lstStyle/>
          <a:p>
            <a:pPr algn="ctr" fontAlgn="auto">
              <a:defRPr/>
            </a:pPr>
            <a:endParaRPr lang="zh-CN" altLang="en-US" sz="2700" b="1" noProof="1">
              <a:solidFill>
                <a:srgbClr val="002060"/>
              </a:solidFill>
              <a:latin typeface="田氏颜体大字库" charset="-122"/>
              <a:ea typeface="田氏颜体大字库" charset="-122"/>
            </a:endParaRPr>
          </a:p>
        </p:txBody>
      </p:sp>
      <p:sp>
        <p:nvSpPr>
          <p:cNvPr id="12" name="îSľîḓe"/>
          <p:cNvSpPr/>
          <p:nvPr/>
        </p:nvSpPr>
        <p:spPr>
          <a:xfrm>
            <a:off x="4270772" y="4052888"/>
            <a:ext cx="514350" cy="514350"/>
          </a:xfrm>
          <a:prstGeom prst="ellipse">
            <a:avLst/>
          </a:prstGeom>
          <a:solidFill>
            <a:srgbClr val="F8D499"/>
          </a:solidFill>
          <a:ln>
            <a:noFill/>
          </a:ln>
          <a:effectLst/>
        </p:spPr>
        <p:style>
          <a:lnRef idx="1">
            <a:srgbClr val="002060"/>
          </a:lnRef>
          <a:fillRef idx="3">
            <a:srgbClr val="002060"/>
          </a:fillRef>
          <a:effectRef idx="2">
            <a:srgbClr val="002060"/>
          </a:effectRef>
          <a:fontRef idx="minor">
            <a:sysClr val="window" lastClr="FFFFFF"/>
          </a:fontRef>
        </p:style>
        <p:txBody>
          <a:bodyPr lIns="91438" tIns="45719" rIns="91438" bIns="45719" anchor="ctr"/>
          <a:lstStyle/>
          <a:p>
            <a:pPr algn="ctr" fontAlgn="auto">
              <a:defRPr/>
            </a:pPr>
            <a:endParaRPr lang="zh-CN" altLang="en-US" sz="1200" b="1" noProof="1">
              <a:latin typeface="田氏颜体大字库" charset="-122"/>
              <a:ea typeface="田氏颜体大字库" charset="-122"/>
            </a:endParaRPr>
          </a:p>
        </p:txBody>
      </p:sp>
      <p:sp>
        <p:nvSpPr>
          <p:cNvPr id="3" name="î$lîḑe"/>
          <p:cNvSpPr/>
          <p:nvPr/>
        </p:nvSpPr>
        <p:spPr>
          <a:xfrm>
            <a:off x="4881086" y="3627597"/>
            <a:ext cx="862489" cy="862489"/>
          </a:xfrm>
          <a:prstGeom prst="ellipse">
            <a:avLst/>
          </a:prstGeom>
          <a:solidFill>
            <a:sysClr val="window" lastClr="FFFFFF"/>
          </a:solidFill>
          <a:ln w="28575">
            <a:gradFill>
              <a:gsLst>
                <a:gs pos="0">
                  <a:srgbClr val="002060"/>
                </a:gs>
                <a:gs pos="58000">
                  <a:srgbClr val="FFC000"/>
                </a:gs>
                <a:gs pos="100000">
                  <a:srgbClr val="7B7B7B"/>
                </a:gs>
              </a:gsLst>
              <a:lin ang="5400000" scaled="1"/>
            </a:gradFill>
          </a:ln>
        </p:spPr>
        <p:style>
          <a:lnRef idx="2">
            <a:srgbClr val="002060">
              <a:shade val="50000"/>
            </a:srgbClr>
          </a:lnRef>
          <a:fillRef idx="1">
            <a:srgbClr val="002060"/>
          </a:fillRef>
          <a:effectRef idx="0">
            <a:srgbClr val="002060"/>
          </a:effectRef>
          <a:fontRef idx="minor">
            <a:sysClr val="window" lastClr="FFFFFF"/>
          </a:fontRef>
        </p:style>
        <p:txBody>
          <a:bodyPr wrap="none" lIns="68580" tIns="34290" rIns="68580" bIns="34290" anchor="ctr"/>
          <a:lstStyle/>
          <a:p>
            <a:pPr algn="ctr" fontAlgn="auto">
              <a:defRPr/>
            </a:pPr>
            <a:endParaRPr lang="zh-CN" altLang="en-US" sz="2700" b="1" noProof="1">
              <a:solidFill>
                <a:srgbClr val="002060"/>
              </a:solidFill>
              <a:latin typeface="田氏颜体大字库" charset="-122"/>
              <a:ea typeface="田氏颜体大字库" charset="-122"/>
            </a:endParaRPr>
          </a:p>
        </p:txBody>
      </p:sp>
      <p:sp>
        <p:nvSpPr>
          <p:cNvPr id="4" name="任意多边形 3"/>
          <p:cNvSpPr/>
          <p:nvPr/>
        </p:nvSpPr>
        <p:spPr>
          <a:xfrm>
            <a:off x="997744" y="1313260"/>
            <a:ext cx="7224713" cy="2894409"/>
          </a:xfrm>
          <a:custGeom>
            <a:avLst/>
            <a:gdLst>
              <a:gd name="connsiteX0" fmla="*/ 1554 w 7982"/>
              <a:gd name="connsiteY0" fmla="*/ 3108 h 3109"/>
              <a:gd name="connsiteX1" fmla="*/ 0 w 7982"/>
              <a:gd name="connsiteY1" fmla="*/ 3109 h 3109"/>
              <a:gd name="connsiteX2" fmla="*/ 0 w 7982"/>
              <a:gd name="connsiteY2" fmla="*/ 0 h 3109"/>
              <a:gd name="connsiteX3" fmla="*/ 7982 w 7982"/>
              <a:gd name="connsiteY3" fmla="*/ 0 h 3109"/>
              <a:gd name="connsiteX4" fmla="*/ 7982 w 7982"/>
              <a:gd name="connsiteY4" fmla="*/ 3109 h 3109"/>
              <a:gd name="connsiteX5" fmla="*/ 6336 w 7982"/>
              <a:gd name="connsiteY5" fmla="*/ 3108 h 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82" h="3109">
                <a:moveTo>
                  <a:pt x="1554" y="3108"/>
                </a:moveTo>
                <a:lnTo>
                  <a:pt x="0" y="3109"/>
                </a:lnTo>
                <a:lnTo>
                  <a:pt x="0" y="0"/>
                </a:lnTo>
                <a:lnTo>
                  <a:pt x="7982" y="0"/>
                </a:lnTo>
                <a:lnTo>
                  <a:pt x="7982" y="3109"/>
                </a:lnTo>
                <a:lnTo>
                  <a:pt x="6336" y="3108"/>
                </a:lnTo>
              </a:path>
            </a:pathLst>
          </a:custGeom>
          <a:noFill/>
          <a:ln w="3810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defRPr/>
            </a:pPr>
            <a:endParaRPr lang="zh-CN" altLang="en-US" noProof="1"/>
          </a:p>
        </p:txBody>
      </p:sp>
      <p:sp>
        <p:nvSpPr>
          <p:cNvPr id="29707" name="文本框 14"/>
          <p:cNvSpPr txBox="1">
            <a:spLocks noChangeArrowheads="1"/>
          </p:cNvSpPr>
          <p:nvPr/>
        </p:nvSpPr>
        <p:spPr bwMode="auto">
          <a:xfrm>
            <a:off x="1627585" y="1724025"/>
            <a:ext cx="6059992"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700" b="1">
                <a:solidFill>
                  <a:srgbClr val="FF0000"/>
                </a:solidFill>
                <a:latin typeface="楷体" panose="02010609060101010101" charset="-122"/>
                <a:ea typeface="楷体" panose="02010609060101010101" charset="-122"/>
              </a:rPr>
              <a:t>译</a:t>
            </a:r>
            <a:r>
              <a:rPr lang="zh-CN" altLang="en-US" sz="2700" b="1">
                <a:latin typeface="楷体" panose="02010609060101010101" charset="-122"/>
                <a:ea typeface="楷体" panose="02010609060101010101" charset="-122"/>
              </a:rPr>
              <a:t>名  不</a:t>
            </a:r>
            <a:r>
              <a:rPr lang="zh-CN" altLang="en-US" sz="2700" b="1">
                <a:solidFill>
                  <a:srgbClr val="FF0000"/>
                </a:solidFill>
                <a:latin typeface="楷体" panose="02010609060101010101" charset="-122"/>
                <a:ea typeface="楷体" panose="02010609060101010101" charset="-122"/>
              </a:rPr>
              <a:t>愧</a:t>
            </a:r>
            <a:r>
              <a:rPr lang="zh-CN" altLang="en-US" sz="2700" b="1">
                <a:latin typeface="楷体" panose="02010609060101010101" charset="-122"/>
                <a:ea typeface="楷体" panose="02010609060101010101" charset="-122"/>
              </a:rPr>
              <a:t>  </a:t>
            </a:r>
            <a:r>
              <a:rPr lang="zh-CN" altLang="en-US" sz="2700" b="1">
                <a:solidFill>
                  <a:srgbClr val="FF0000"/>
                </a:solidFill>
                <a:latin typeface="楷体" panose="02010609060101010101" charset="-122"/>
                <a:ea typeface="楷体" panose="02010609060101010101" charset="-122"/>
              </a:rPr>
              <a:t>遐</a:t>
            </a:r>
            <a:r>
              <a:rPr lang="zh-CN" altLang="en-US" sz="2700" b="1">
                <a:latin typeface="楷体" panose="02010609060101010101" charset="-122"/>
                <a:ea typeface="楷体" panose="02010609060101010101" charset="-122"/>
              </a:rPr>
              <a:t>想  幽思  </a:t>
            </a:r>
            <a:r>
              <a:rPr lang="zh-CN" altLang="en-US" sz="2700" b="1">
                <a:solidFill>
                  <a:srgbClr val="FF0000"/>
                </a:solidFill>
                <a:latin typeface="楷体" panose="02010609060101010101" charset="-122"/>
                <a:ea typeface="楷体" panose="02010609060101010101" charset="-122"/>
              </a:rPr>
              <a:t>熠熠</a:t>
            </a:r>
            <a:r>
              <a:rPr lang="zh-CN" altLang="en-US" sz="2700" b="1">
                <a:latin typeface="楷体" panose="02010609060101010101" charset="-122"/>
                <a:ea typeface="楷体" panose="02010609060101010101" charset="-122"/>
              </a:rPr>
              <a:t>发光  </a:t>
            </a:r>
            <a:endParaRPr lang="zh-CN" altLang="en-US" sz="2700" b="1">
              <a:latin typeface="楷体" panose="02010609060101010101" charset="-122"/>
              <a:ea typeface="楷体" panose="02010609060101010101" charset="-122"/>
            </a:endParaRPr>
          </a:p>
        </p:txBody>
      </p:sp>
      <p:sp>
        <p:nvSpPr>
          <p:cNvPr id="29708" name="文本框 14"/>
          <p:cNvSpPr txBox="1">
            <a:spLocks noChangeArrowheads="1"/>
          </p:cNvSpPr>
          <p:nvPr/>
        </p:nvSpPr>
        <p:spPr bwMode="auto">
          <a:xfrm>
            <a:off x="1627585" y="2321719"/>
            <a:ext cx="6407844"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700" b="1">
                <a:solidFill>
                  <a:srgbClr val="FF0000"/>
                </a:solidFill>
                <a:latin typeface="楷体" panose="02010609060101010101" charset="-122"/>
                <a:ea typeface="楷体" panose="02010609060101010101" charset="-122"/>
              </a:rPr>
              <a:t>淤</a:t>
            </a:r>
            <a:r>
              <a:rPr lang="zh-CN" altLang="en-US" sz="2700" b="1">
                <a:latin typeface="楷体" panose="02010609060101010101" charset="-122"/>
                <a:ea typeface="楷体" panose="02010609060101010101" charset="-122"/>
              </a:rPr>
              <a:t>泥  精</a:t>
            </a:r>
            <a:r>
              <a:rPr lang="zh-CN" altLang="en-US" sz="2700" b="1">
                <a:solidFill>
                  <a:srgbClr val="FF0000"/>
                </a:solidFill>
                <a:latin typeface="楷体" panose="02010609060101010101" charset="-122"/>
                <a:ea typeface="楷体" panose="02010609060101010101" charset="-122"/>
              </a:rPr>
              <a:t>湛</a:t>
            </a:r>
            <a:r>
              <a:rPr lang="zh-CN" altLang="en-US" sz="2700" b="1">
                <a:latin typeface="楷体" panose="02010609060101010101" charset="-122"/>
                <a:ea typeface="楷体" panose="02010609060101010101" charset="-122"/>
              </a:rPr>
              <a:t>  陵墓  缝隙  </a:t>
            </a:r>
            <a:r>
              <a:rPr lang="zh-CN" altLang="en-US" sz="2700" b="1">
                <a:solidFill>
                  <a:srgbClr val="FF0000"/>
                </a:solidFill>
                <a:latin typeface="楷体" panose="02010609060101010101" charset="-122"/>
                <a:ea typeface="楷体" panose="02010609060101010101" charset="-122"/>
              </a:rPr>
              <a:t>埃菲</a:t>
            </a:r>
            <a:r>
              <a:rPr lang="zh-CN" altLang="en-US" sz="2700" b="1">
                <a:latin typeface="楷体" panose="02010609060101010101" charset="-122"/>
                <a:ea typeface="楷体" panose="02010609060101010101" charset="-122"/>
              </a:rPr>
              <a:t>尔铁塔  </a:t>
            </a:r>
            <a:endParaRPr lang="zh-CN" altLang="en-US" sz="2700" b="1">
              <a:latin typeface="楷体" panose="02010609060101010101" charset="-122"/>
              <a:ea typeface="楷体" panose="02010609060101010101" charset="-122"/>
            </a:endParaRPr>
          </a:p>
        </p:txBody>
      </p:sp>
      <p:sp>
        <p:nvSpPr>
          <p:cNvPr id="29709" name="文本框 14"/>
          <p:cNvSpPr txBox="1">
            <a:spLocks noChangeArrowheads="1"/>
          </p:cNvSpPr>
          <p:nvPr/>
        </p:nvSpPr>
        <p:spPr bwMode="auto">
          <a:xfrm>
            <a:off x="1627585" y="2953941"/>
            <a:ext cx="3621825"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700" b="1">
                <a:latin typeface="楷体" panose="02010609060101010101" charset="-122"/>
                <a:ea typeface="楷体" panose="02010609060101010101" charset="-122"/>
              </a:rPr>
              <a:t>雄浑  泛</a:t>
            </a:r>
            <a:r>
              <a:rPr lang="zh-CN" altLang="en-US" sz="2700" b="1">
                <a:solidFill>
                  <a:srgbClr val="FF0000"/>
                </a:solidFill>
                <a:latin typeface="楷体" panose="02010609060101010101" charset="-122"/>
                <a:ea typeface="楷体" panose="02010609060101010101" charset="-122"/>
              </a:rPr>
              <a:t>滥</a:t>
            </a:r>
            <a:r>
              <a:rPr lang="zh-CN" altLang="en-US" sz="2700" b="1">
                <a:latin typeface="楷体" panose="02010609060101010101" charset="-122"/>
                <a:ea typeface="楷体" panose="02010609060101010101" charset="-122"/>
              </a:rPr>
              <a:t>  </a:t>
            </a:r>
            <a:r>
              <a:rPr lang="zh-CN" altLang="en-US" sz="2700" b="1">
                <a:solidFill>
                  <a:srgbClr val="FF0000"/>
                </a:solidFill>
                <a:latin typeface="楷体" panose="02010609060101010101" charset="-122"/>
                <a:ea typeface="楷体" panose="02010609060101010101" charset="-122"/>
              </a:rPr>
              <a:t>黏着</a:t>
            </a:r>
            <a:r>
              <a:rPr lang="zh-CN" altLang="en-US" sz="2700" b="1">
                <a:latin typeface="楷体" panose="02010609060101010101" charset="-122"/>
                <a:ea typeface="楷体" panose="02010609060101010101" charset="-122"/>
              </a:rPr>
              <a:t>物  </a:t>
            </a:r>
            <a:endParaRPr lang="zh-CN" altLang="en-US" sz="2700" b="1">
              <a:latin typeface="楷体" panose="02010609060101010101" charset="-122"/>
              <a:ea typeface="楷体" panose="02010609060101010101"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0588" y="586979"/>
            <a:ext cx="1706166" cy="484584"/>
          </a:xfrm>
          <a:prstGeom prst="rect">
            <a:avLst/>
          </a:prstGeom>
          <a:noFill/>
        </p:spPr>
        <p:txBody>
          <a:bodyPr lIns="68580" tIns="34290" rIns="68580" bIns="34290">
            <a:spAutoFit/>
          </a:bodyPr>
          <a:lstStyle/>
          <a:p>
            <a:pPr fontAlgn="auto">
              <a:defRPr/>
            </a:pPr>
            <a:r>
              <a:rPr lang="zh-CN" altLang="en-US" sz="2700" b="1" spc="300" noProof="1">
                <a:solidFill>
                  <a:srgbClr val="B57E60"/>
                </a:solidFill>
                <a:latin typeface="黑体" panose="02010609060101010101" charset="-122"/>
                <a:ea typeface="黑体" panose="02010609060101010101" charset="-122"/>
              </a:rPr>
              <a:t>词语解释</a:t>
            </a:r>
            <a:endParaRPr lang="en-US" altLang="zh-CN" sz="2700" b="1" spc="300" noProof="1">
              <a:solidFill>
                <a:srgbClr val="B57E60"/>
              </a:solidFill>
              <a:latin typeface="黑体" panose="02010609060101010101" charset="-122"/>
              <a:ea typeface="黑体" panose="02010609060101010101" charset="-122"/>
            </a:endParaRPr>
          </a:p>
        </p:txBody>
      </p:sp>
      <p:grpSp>
        <p:nvGrpSpPr>
          <p:cNvPr id="30723" name="组合 5"/>
          <p:cNvGrpSpPr/>
          <p:nvPr/>
        </p:nvGrpSpPr>
        <p:grpSpPr bwMode="auto">
          <a:xfrm>
            <a:off x="1181101" y="1253728"/>
            <a:ext cx="6956822" cy="504849"/>
            <a:chOff x="1971" y="2663"/>
            <a:chExt cx="14607" cy="1059"/>
          </a:xfrm>
        </p:grpSpPr>
        <p:sp>
          <p:nvSpPr>
            <p:cNvPr id="30736" name="文本框 3"/>
            <p:cNvSpPr txBox="1">
              <a:spLocks noChangeArrowheads="1"/>
            </p:cNvSpPr>
            <p:nvPr/>
          </p:nvSpPr>
          <p:spPr bwMode="auto">
            <a:xfrm>
              <a:off x="1971" y="2754"/>
              <a:ext cx="4353" cy="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b="1">
                  <a:solidFill>
                    <a:srgbClr val="B57E60"/>
                  </a:solidFill>
                  <a:latin typeface="黑体" panose="02010609060101010101" charset="-122"/>
                  <a:ea typeface="黑体" panose="02010609060101010101" charset="-122"/>
                </a:rPr>
                <a:t>【译名】</a:t>
              </a:r>
              <a:endParaRPr lang="zh-CN" altLang="en-US" sz="2400" b="1">
                <a:solidFill>
                  <a:srgbClr val="B57E60"/>
                </a:solidFill>
                <a:latin typeface="黑体" panose="02010609060101010101" charset="-122"/>
                <a:ea typeface="黑体" panose="02010609060101010101" charset="-122"/>
              </a:endParaRPr>
            </a:p>
          </p:txBody>
        </p:sp>
        <p:sp>
          <p:nvSpPr>
            <p:cNvPr id="30737" name="文本框 28"/>
            <p:cNvSpPr txBox="1">
              <a:spLocks noChangeArrowheads="1"/>
            </p:cNvSpPr>
            <p:nvPr/>
          </p:nvSpPr>
          <p:spPr bwMode="auto">
            <a:xfrm>
              <a:off x="4683" y="2663"/>
              <a:ext cx="11895" cy="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ts val="3105"/>
                </a:lnSpc>
              </a:pPr>
              <a:r>
                <a:rPr lang="zh-CN" altLang="en-US" sz="2400" b="1">
                  <a:latin typeface="楷体" panose="02010609060101010101" charset="-122"/>
                  <a:ea typeface="楷体" panose="02010609060101010101" charset="-122"/>
                </a:rPr>
                <a:t>翻译出来的名称。</a:t>
              </a:r>
              <a:endParaRPr lang="zh-CN" altLang="en-US" sz="2400" b="1">
                <a:latin typeface="楷体" panose="02010609060101010101" charset="-122"/>
                <a:ea typeface="楷体" panose="02010609060101010101" charset="-122"/>
              </a:endParaRPr>
            </a:p>
          </p:txBody>
        </p:sp>
      </p:grpSp>
      <p:grpSp>
        <p:nvGrpSpPr>
          <p:cNvPr id="30724" name="组合 5"/>
          <p:cNvGrpSpPr/>
          <p:nvPr/>
        </p:nvGrpSpPr>
        <p:grpSpPr bwMode="auto">
          <a:xfrm>
            <a:off x="1181100" y="1819274"/>
            <a:ext cx="5979319" cy="535715"/>
            <a:chOff x="1971" y="2663"/>
            <a:chExt cx="12646" cy="1128"/>
          </a:xfrm>
        </p:grpSpPr>
        <p:sp>
          <p:nvSpPr>
            <p:cNvPr id="30734" name="文本框 3"/>
            <p:cNvSpPr txBox="1">
              <a:spLocks noChangeArrowheads="1"/>
            </p:cNvSpPr>
            <p:nvPr/>
          </p:nvSpPr>
          <p:spPr bwMode="auto">
            <a:xfrm>
              <a:off x="1971" y="2754"/>
              <a:ext cx="4353" cy="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b="1">
                  <a:solidFill>
                    <a:srgbClr val="B57E60"/>
                  </a:solidFill>
                  <a:latin typeface="黑体" panose="02010609060101010101" charset="-122"/>
                  <a:ea typeface="黑体" panose="02010609060101010101" charset="-122"/>
                </a:rPr>
                <a:t>【遐想】</a:t>
              </a:r>
              <a:endParaRPr lang="zh-CN" altLang="en-US" sz="2400" b="1">
                <a:solidFill>
                  <a:srgbClr val="B57E60"/>
                </a:solidFill>
                <a:latin typeface="黑体" panose="02010609060101010101" charset="-122"/>
                <a:ea typeface="黑体" panose="02010609060101010101" charset="-122"/>
              </a:endParaRPr>
            </a:p>
          </p:txBody>
        </p:sp>
        <p:sp>
          <p:nvSpPr>
            <p:cNvPr id="30735" name="文本框 28"/>
            <p:cNvSpPr txBox="1">
              <a:spLocks noChangeArrowheads="1"/>
            </p:cNvSpPr>
            <p:nvPr/>
          </p:nvSpPr>
          <p:spPr bwMode="auto">
            <a:xfrm>
              <a:off x="4683" y="2663"/>
              <a:ext cx="9934" cy="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pPr>
              <a:r>
                <a:rPr lang="zh-CN" altLang="en-US" sz="2400" b="1">
                  <a:latin typeface="楷体" panose="02010609060101010101" charset="-122"/>
                  <a:ea typeface="楷体" panose="02010609060101010101" charset="-122"/>
                </a:rPr>
                <a:t>指悠远地想象，无拘无束地联想。</a:t>
              </a:r>
              <a:endParaRPr lang="zh-CN" altLang="en-US" sz="2400" b="1">
                <a:latin typeface="楷体" panose="02010609060101010101" charset="-122"/>
                <a:ea typeface="楷体" panose="02010609060101010101" charset="-122"/>
              </a:endParaRPr>
            </a:p>
          </p:txBody>
        </p:sp>
      </p:grpSp>
      <p:grpSp>
        <p:nvGrpSpPr>
          <p:cNvPr id="30725" name="组合 8"/>
          <p:cNvGrpSpPr/>
          <p:nvPr/>
        </p:nvGrpSpPr>
        <p:grpSpPr bwMode="auto">
          <a:xfrm>
            <a:off x="1181100" y="3055143"/>
            <a:ext cx="3031109" cy="535463"/>
            <a:chOff x="1971" y="2663"/>
            <a:chExt cx="6363" cy="1128"/>
          </a:xfrm>
        </p:grpSpPr>
        <p:sp>
          <p:nvSpPr>
            <p:cNvPr id="30732" name="文本框 9"/>
            <p:cNvSpPr txBox="1">
              <a:spLocks noChangeArrowheads="1"/>
            </p:cNvSpPr>
            <p:nvPr/>
          </p:nvSpPr>
          <p:spPr bwMode="auto">
            <a:xfrm>
              <a:off x="1971" y="2754"/>
              <a:ext cx="4353" cy="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b="1">
                  <a:solidFill>
                    <a:srgbClr val="B57E60"/>
                  </a:solidFill>
                  <a:latin typeface="黑体" panose="02010609060101010101" charset="-122"/>
                  <a:ea typeface="黑体" panose="02010609060101010101" charset="-122"/>
                </a:rPr>
                <a:t>【精湛】</a:t>
              </a:r>
              <a:endParaRPr lang="zh-CN" altLang="en-US" sz="2400" b="1">
                <a:solidFill>
                  <a:srgbClr val="B57E60"/>
                </a:solidFill>
                <a:latin typeface="黑体" panose="02010609060101010101" charset="-122"/>
                <a:ea typeface="黑体" panose="02010609060101010101" charset="-122"/>
              </a:endParaRPr>
            </a:p>
          </p:txBody>
        </p:sp>
        <p:sp>
          <p:nvSpPr>
            <p:cNvPr id="30733" name="文本框 28"/>
            <p:cNvSpPr txBox="1">
              <a:spLocks noChangeArrowheads="1"/>
            </p:cNvSpPr>
            <p:nvPr/>
          </p:nvSpPr>
          <p:spPr bwMode="auto">
            <a:xfrm>
              <a:off x="4699" y="2663"/>
              <a:ext cx="3635" cy="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pPr>
              <a:r>
                <a:rPr lang="zh-CN" altLang="en-US" sz="2400" b="1">
                  <a:latin typeface="楷体" panose="02010609060101010101" charset="-122"/>
                  <a:ea typeface="楷体" panose="02010609060101010101" charset="-122"/>
                </a:rPr>
                <a:t>精熟深通。</a:t>
              </a:r>
              <a:endParaRPr lang="zh-CN" altLang="en-US" sz="2400" b="1">
                <a:latin typeface="楷体" panose="02010609060101010101" charset="-122"/>
                <a:ea typeface="楷体" panose="02010609060101010101" charset="-122"/>
              </a:endParaRPr>
            </a:p>
          </p:txBody>
        </p:sp>
      </p:grpSp>
      <p:grpSp>
        <p:nvGrpSpPr>
          <p:cNvPr id="30726" name="组合 11"/>
          <p:cNvGrpSpPr/>
          <p:nvPr/>
        </p:nvGrpSpPr>
        <p:grpSpPr bwMode="auto">
          <a:xfrm>
            <a:off x="1181100" y="3637359"/>
            <a:ext cx="5195177" cy="535531"/>
            <a:chOff x="1971" y="2663"/>
            <a:chExt cx="10908" cy="1125"/>
          </a:xfrm>
        </p:grpSpPr>
        <p:sp>
          <p:nvSpPr>
            <p:cNvPr id="30730" name="文本框 12"/>
            <p:cNvSpPr txBox="1">
              <a:spLocks noChangeArrowheads="1"/>
            </p:cNvSpPr>
            <p:nvPr/>
          </p:nvSpPr>
          <p:spPr bwMode="auto">
            <a:xfrm>
              <a:off x="1971" y="2754"/>
              <a:ext cx="4353" cy="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b="1">
                  <a:solidFill>
                    <a:srgbClr val="B57E60"/>
                  </a:solidFill>
                  <a:latin typeface="黑体" panose="02010609060101010101" charset="-122"/>
                  <a:ea typeface="黑体" panose="02010609060101010101" charset="-122"/>
                </a:rPr>
                <a:t>【熠熠发光】</a:t>
              </a:r>
              <a:endParaRPr lang="zh-CN" altLang="en-US" sz="2400" b="1">
                <a:solidFill>
                  <a:srgbClr val="B57E60"/>
                </a:solidFill>
                <a:latin typeface="黑体" panose="02010609060101010101" charset="-122"/>
                <a:ea typeface="黑体" panose="02010609060101010101" charset="-122"/>
              </a:endParaRPr>
            </a:p>
          </p:txBody>
        </p:sp>
        <p:sp>
          <p:nvSpPr>
            <p:cNvPr id="30731" name="文本框 28"/>
            <p:cNvSpPr txBox="1">
              <a:spLocks noChangeArrowheads="1"/>
            </p:cNvSpPr>
            <p:nvPr/>
          </p:nvSpPr>
          <p:spPr bwMode="auto">
            <a:xfrm>
              <a:off x="5995" y="2663"/>
              <a:ext cx="6884" cy="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pPr>
              <a:r>
                <a:rPr lang="zh-CN" altLang="en-US" sz="2400" b="1">
                  <a:latin typeface="楷体" panose="02010609060101010101" charset="-122"/>
                  <a:ea typeface="楷体" panose="02010609060101010101" charset="-122"/>
                </a:rPr>
                <a:t>形容光彩闪耀的样子。</a:t>
              </a:r>
              <a:endParaRPr lang="zh-CN" altLang="en-US" sz="2400" b="1">
                <a:latin typeface="楷体" panose="02010609060101010101" charset="-122"/>
                <a:ea typeface="楷体" panose="02010609060101010101" charset="-122"/>
              </a:endParaRPr>
            </a:p>
          </p:txBody>
        </p:sp>
      </p:grpSp>
      <p:grpSp>
        <p:nvGrpSpPr>
          <p:cNvPr id="30727" name="组合 5"/>
          <p:cNvGrpSpPr/>
          <p:nvPr/>
        </p:nvGrpSpPr>
        <p:grpSpPr bwMode="auto">
          <a:xfrm>
            <a:off x="1181100" y="2440781"/>
            <a:ext cx="3332555" cy="535759"/>
            <a:chOff x="1971" y="2663"/>
            <a:chExt cx="6998" cy="1126"/>
          </a:xfrm>
        </p:grpSpPr>
        <p:sp>
          <p:nvSpPr>
            <p:cNvPr id="30728" name="文本框 4"/>
            <p:cNvSpPr txBox="1">
              <a:spLocks noChangeArrowheads="1"/>
            </p:cNvSpPr>
            <p:nvPr/>
          </p:nvSpPr>
          <p:spPr bwMode="auto">
            <a:xfrm>
              <a:off x="1971" y="2754"/>
              <a:ext cx="4353" cy="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b="1">
                  <a:solidFill>
                    <a:srgbClr val="B57E60"/>
                  </a:solidFill>
                  <a:latin typeface="黑体" panose="02010609060101010101" charset="-122"/>
                  <a:ea typeface="黑体" panose="02010609060101010101" charset="-122"/>
                </a:rPr>
                <a:t>【幽思】</a:t>
              </a:r>
              <a:endParaRPr lang="zh-CN" altLang="en-US" sz="2400" b="1">
                <a:solidFill>
                  <a:srgbClr val="B57E60"/>
                </a:solidFill>
                <a:latin typeface="黑体" panose="02010609060101010101" charset="-122"/>
                <a:ea typeface="黑体" panose="02010609060101010101" charset="-122"/>
              </a:endParaRPr>
            </a:p>
          </p:txBody>
        </p:sp>
        <p:sp>
          <p:nvSpPr>
            <p:cNvPr id="30729" name="文本框 28"/>
            <p:cNvSpPr txBox="1">
              <a:spLocks noChangeArrowheads="1"/>
            </p:cNvSpPr>
            <p:nvPr/>
          </p:nvSpPr>
          <p:spPr bwMode="auto">
            <a:xfrm>
              <a:off x="4683" y="2663"/>
              <a:ext cx="4286" cy="1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pPr>
              <a:r>
                <a:rPr lang="zh-CN" altLang="en-US" sz="2400" b="1">
                  <a:latin typeface="楷体" panose="02010609060101010101" charset="-122"/>
                  <a:ea typeface="楷体" panose="02010609060101010101" charset="-122"/>
                </a:rPr>
                <a:t>沉静地深思</a:t>
              </a:r>
              <a:r>
                <a:rPr lang="zh-CN" altLang="en-US" sz="2400" b="1">
                  <a:latin typeface="楷体" panose="02010609060101010101" charset="-122"/>
                  <a:ea typeface="楷体" panose="02010609060101010101" charset="-122"/>
                  <a:sym typeface="微软雅黑" panose="020B0503020204020204" pitchFamily="34" charset="-122"/>
                </a:rPr>
                <a:t>。</a:t>
              </a:r>
              <a:endParaRPr lang="zh-CN" altLang="en-US" sz="2400" b="1">
                <a:latin typeface="楷体" panose="02010609060101010101" charset="-122"/>
                <a:ea typeface="楷体" panose="02010609060101010101" charset="-122"/>
              </a:endParaRPr>
            </a:p>
          </p:txBody>
        </p:sp>
      </p:gr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0588" y="586979"/>
            <a:ext cx="1706166" cy="484584"/>
          </a:xfrm>
          <a:prstGeom prst="rect">
            <a:avLst/>
          </a:prstGeom>
          <a:noFill/>
        </p:spPr>
        <p:txBody>
          <a:bodyPr lIns="68580" tIns="34290" rIns="68580" bIns="34290">
            <a:spAutoFit/>
          </a:bodyPr>
          <a:lstStyle/>
          <a:p>
            <a:pPr fontAlgn="auto">
              <a:defRPr/>
            </a:pPr>
            <a:r>
              <a:rPr lang="zh-CN" altLang="en-US" sz="2700" b="1" spc="300" noProof="1">
                <a:solidFill>
                  <a:srgbClr val="B57E60"/>
                </a:solidFill>
                <a:latin typeface="黑体" panose="02010609060101010101" charset="-122"/>
                <a:ea typeface="黑体" panose="02010609060101010101" charset="-122"/>
              </a:rPr>
              <a:t>初读感知</a:t>
            </a:r>
            <a:endParaRPr lang="zh-CN" altLang="en-US" sz="2700" b="1" spc="300" noProof="1">
              <a:solidFill>
                <a:srgbClr val="B57E60"/>
              </a:solidFill>
              <a:latin typeface="黑体" panose="02010609060101010101" charset="-122"/>
              <a:ea typeface="黑体" panose="02010609060101010101" charset="-122"/>
            </a:endParaRPr>
          </a:p>
        </p:txBody>
      </p:sp>
      <p:pic>
        <p:nvPicPr>
          <p:cNvPr id="31747" name="图片 2" descr="timg.jpg发过火"/>
          <p:cNvPicPr>
            <a:picLocks noChangeAspect="1" noChangeArrowheads="1"/>
          </p:cNvPicPr>
          <p:nvPr/>
        </p:nvPicPr>
        <p:blipFill>
          <a:blip r:embed="rId1" cstate="email">
            <a:clrChange>
              <a:clrFrom>
                <a:srgbClr val="F6F6F6"/>
              </a:clrFrom>
              <a:clrTo>
                <a:srgbClr val="F6F6F6">
                  <a:alpha val="0"/>
                </a:srgbClr>
              </a:clrTo>
            </a:clrChange>
          </a:blip>
          <a:srcRect/>
          <a:stretch>
            <a:fillRect/>
          </a:stretch>
        </p:blipFill>
        <p:spPr bwMode="auto">
          <a:xfrm>
            <a:off x="2471737" y="3080147"/>
            <a:ext cx="4054079" cy="1808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文本框 3"/>
          <p:cNvSpPr txBox="1">
            <a:spLocks noChangeArrowheads="1"/>
          </p:cNvSpPr>
          <p:nvPr/>
        </p:nvSpPr>
        <p:spPr bwMode="auto">
          <a:xfrm>
            <a:off x="1493044" y="1248966"/>
            <a:ext cx="5559029" cy="436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dirty="0">
                <a:latin typeface="黑体" panose="02010609060101010101" charset="-122"/>
                <a:ea typeface="黑体" panose="02010609060101010101" charset="-122"/>
              </a:rPr>
              <a:t>《</a:t>
            </a:r>
            <a:r>
              <a:rPr lang="zh-CN" altLang="zh-CN" sz="2400" b="1" dirty="0">
                <a:latin typeface="黑体" panose="02010609060101010101" charset="-122"/>
                <a:ea typeface="黑体" panose="02010609060101010101" charset="-122"/>
                <a:sym typeface="微软雅黑" panose="020B0503020204020204" pitchFamily="34" charset="-122"/>
              </a:rPr>
              <a:t>金字塔夕照</a:t>
            </a:r>
            <a:r>
              <a:rPr lang="zh-CN" altLang="en-US" sz="2400" dirty="0">
                <a:latin typeface="黑体" panose="02010609060101010101" charset="-122"/>
                <a:ea typeface="黑体" panose="02010609060101010101" charset="-122"/>
              </a:rPr>
              <a:t>》这篇课文主要讲了什么？                                                                         </a:t>
            </a:r>
            <a:endParaRPr lang="zh-CN" altLang="en-US" sz="2400" dirty="0">
              <a:latin typeface="黑体" panose="02010609060101010101" charset="-122"/>
              <a:ea typeface="黑体" panose="02010609060101010101" charset="-122"/>
            </a:endParaRPr>
          </a:p>
        </p:txBody>
      </p:sp>
      <p:sp>
        <p:nvSpPr>
          <p:cNvPr id="5" name="文本框 4"/>
          <p:cNvSpPr txBox="1">
            <a:spLocks noChangeArrowheads="1"/>
          </p:cNvSpPr>
          <p:nvPr/>
        </p:nvSpPr>
        <p:spPr bwMode="auto">
          <a:xfrm>
            <a:off x="1681162" y="1846660"/>
            <a:ext cx="5319713" cy="156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pPr>
            <a:r>
              <a:rPr lang="en-US" altLang="zh-CN" sz="2700" b="1" dirty="0">
                <a:solidFill>
                  <a:srgbClr val="FF0000"/>
                </a:solidFill>
                <a:latin typeface="楷体" panose="02010609060101010101" charset="-122"/>
                <a:ea typeface="楷体" panose="02010609060101010101" charset="-122"/>
              </a:rPr>
              <a:t>    </a:t>
            </a:r>
            <a:r>
              <a:rPr lang="zh-CN" altLang="en-US" sz="2700" b="1" dirty="0">
                <a:solidFill>
                  <a:srgbClr val="FF0000"/>
                </a:solidFill>
                <a:latin typeface="楷体" panose="02010609060101010101" charset="-122"/>
                <a:ea typeface="楷体" panose="02010609060101010101" charset="-122"/>
              </a:rPr>
              <a:t>课文主要描写了夕阳下金字塔的雄浑之美以及作者由此引发的万千思绪。</a:t>
            </a:r>
            <a:endParaRPr lang="zh-CN" altLang="en-US" sz="2700" b="1" dirty="0">
              <a:solidFill>
                <a:srgbClr val="FF0000"/>
              </a:solidFill>
              <a:latin typeface="楷体" panose="02010609060101010101" charset="-122"/>
              <a:ea typeface="楷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99"/>
          <p:cNvSpPr txBox="1">
            <a:spLocks noChangeArrowheads="1"/>
          </p:cNvSpPr>
          <p:nvPr/>
        </p:nvSpPr>
        <p:spPr bwMode="auto">
          <a:xfrm>
            <a:off x="881063" y="885825"/>
            <a:ext cx="7278291" cy="316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pPr>
            <a:r>
              <a:rPr lang="en-US" altLang="zh-CN" sz="2400" b="1" dirty="0">
                <a:latin typeface="楷体" panose="02010609060101010101" charset="-122"/>
                <a:ea typeface="楷体" panose="02010609060101010101" charset="-122"/>
              </a:rPr>
              <a:t>    </a:t>
            </a:r>
            <a:r>
              <a:rPr lang="zh-CN" altLang="zh-CN" sz="2400" b="1" dirty="0">
                <a:latin typeface="楷体" panose="02010609060101010101" charset="-122"/>
                <a:ea typeface="楷体" panose="02010609060101010101" charset="-122"/>
              </a:rPr>
              <a:t>九月的开罗是金色的。</a:t>
            </a:r>
            <a:r>
              <a:rPr lang="en-US" altLang="zh-CN" sz="2400" b="1" dirty="0">
                <a:latin typeface="楷体" panose="02010609060101010101" charset="-122"/>
                <a:ea typeface="楷体" panose="02010609060101010101" charset="-122"/>
              </a:rPr>
              <a:t>  </a:t>
            </a:r>
            <a:endParaRPr lang="en-US" altLang="zh-CN" sz="2400" b="1" dirty="0">
              <a:latin typeface="楷体" panose="02010609060101010101" charset="-122"/>
              <a:ea typeface="楷体" panose="02010609060101010101" charset="-122"/>
            </a:endParaRPr>
          </a:p>
          <a:p>
            <a:pPr eaLnBrk="1" hangingPunct="1">
              <a:lnSpc>
                <a:spcPct val="120000"/>
              </a:lnSpc>
            </a:pPr>
            <a:r>
              <a:rPr lang="en-US" altLang="zh-CN" sz="2400" b="1" dirty="0">
                <a:latin typeface="楷体" panose="02010609060101010101" charset="-122"/>
                <a:ea typeface="楷体" panose="02010609060101010101" charset="-122"/>
              </a:rPr>
              <a:t>    </a:t>
            </a:r>
            <a:r>
              <a:rPr lang="zh-CN" altLang="zh-CN" sz="2400" b="1" dirty="0">
                <a:latin typeface="楷体" panose="02010609060101010101" charset="-122"/>
                <a:ea typeface="楷体" panose="02010609060101010101" charset="-122"/>
              </a:rPr>
              <a:t>在</a:t>
            </a:r>
            <a:r>
              <a:rPr lang="zh-CN" altLang="zh-CN" sz="2400" b="1" dirty="0">
                <a:solidFill>
                  <a:srgbClr val="FF0000"/>
                </a:solidFill>
                <a:latin typeface="楷体" panose="02010609060101010101" charset="-122"/>
                <a:ea typeface="楷体" panose="02010609060101010101" charset="-122"/>
              </a:rPr>
              <a:t>金色的</a:t>
            </a:r>
            <a:r>
              <a:rPr lang="zh-CN" altLang="zh-CN" sz="2400" b="1" dirty="0">
                <a:latin typeface="楷体" panose="02010609060101010101" charset="-122"/>
                <a:ea typeface="楷体" panose="02010609060101010101" charset="-122"/>
              </a:rPr>
              <a:t>夕阳下，</a:t>
            </a:r>
            <a:r>
              <a:rPr lang="zh-CN" altLang="zh-CN" sz="2400" b="1" dirty="0">
                <a:solidFill>
                  <a:srgbClr val="FF0000"/>
                </a:solidFill>
                <a:latin typeface="楷体" panose="02010609060101010101" charset="-122"/>
                <a:ea typeface="楷体" panose="02010609060101010101" charset="-122"/>
              </a:rPr>
              <a:t>金色的</a:t>
            </a:r>
            <a:r>
              <a:rPr lang="zh-CN" altLang="zh-CN" sz="2400" b="1" dirty="0">
                <a:latin typeface="楷体" panose="02010609060101010101" charset="-122"/>
                <a:ea typeface="楷体" panose="02010609060101010101" charset="-122"/>
              </a:rPr>
              <a:t>田野，</a:t>
            </a:r>
            <a:r>
              <a:rPr lang="zh-CN" altLang="zh-CN" sz="2400" b="1" dirty="0">
                <a:solidFill>
                  <a:srgbClr val="FF0000"/>
                </a:solidFill>
                <a:latin typeface="楷体" panose="02010609060101010101" charset="-122"/>
                <a:ea typeface="楷体" panose="02010609060101010101" charset="-122"/>
              </a:rPr>
              <a:t>金色的</a:t>
            </a:r>
            <a:r>
              <a:rPr lang="zh-CN" altLang="zh-CN" sz="2400" b="1" dirty="0">
                <a:latin typeface="楷体" panose="02010609060101010101" charset="-122"/>
                <a:ea typeface="楷体" panose="02010609060101010101" charset="-122"/>
              </a:rPr>
              <a:t>沙漠，连尼罗河的河水也泛着</a:t>
            </a:r>
            <a:r>
              <a:rPr lang="zh-CN" altLang="zh-CN" sz="2400" b="1" dirty="0">
                <a:solidFill>
                  <a:srgbClr val="FF0000"/>
                </a:solidFill>
                <a:latin typeface="楷体" panose="02010609060101010101" charset="-122"/>
                <a:ea typeface="楷体" panose="02010609060101010101" charset="-122"/>
              </a:rPr>
              <a:t>金光</a:t>
            </a:r>
            <a:r>
              <a:rPr lang="zh-CN" altLang="zh-CN" sz="2400" b="1" dirty="0">
                <a:latin typeface="楷体" panose="02010609060101010101" charset="-122"/>
                <a:ea typeface="楷体" panose="02010609060101010101" charset="-122"/>
              </a:rPr>
              <a:t>，而那古老的金字塔啊，简直像是用</a:t>
            </a:r>
            <a:r>
              <a:rPr lang="zh-CN" altLang="zh-CN" sz="2400" b="1" dirty="0">
                <a:solidFill>
                  <a:srgbClr val="FF0000"/>
                </a:solidFill>
                <a:latin typeface="楷体" panose="02010609060101010101" charset="-122"/>
                <a:ea typeface="楷体" panose="02010609060101010101" charset="-122"/>
              </a:rPr>
              <a:t>纯金</a:t>
            </a:r>
            <a:r>
              <a:rPr lang="zh-CN" altLang="zh-CN" sz="2400" b="1" dirty="0">
                <a:latin typeface="楷体" panose="02010609060101010101" charset="-122"/>
                <a:ea typeface="楷体" panose="02010609060101010101" charset="-122"/>
              </a:rPr>
              <a:t>铸成的。远远望去，它像飘浮在沙海中的三座</a:t>
            </a:r>
            <a:r>
              <a:rPr lang="zh-CN" altLang="zh-CN" sz="2400" b="1" dirty="0">
                <a:solidFill>
                  <a:srgbClr val="FF0000"/>
                </a:solidFill>
                <a:latin typeface="楷体" panose="02010609060101010101" charset="-122"/>
                <a:ea typeface="楷体" panose="02010609060101010101" charset="-122"/>
              </a:rPr>
              <a:t>金山</a:t>
            </a:r>
            <a:r>
              <a:rPr lang="zh-CN" altLang="zh-CN" sz="2400" b="1" dirty="0">
                <a:latin typeface="楷体" panose="02010609060101010101" charset="-122"/>
                <a:ea typeface="楷体" panose="02010609060101010101" charset="-122"/>
              </a:rPr>
              <a:t>，似乎一切金色的光源，都是从它们那里放射出来的。你看，天上地下，</a:t>
            </a:r>
            <a:r>
              <a:rPr lang="zh-CN" altLang="zh-CN" sz="2400" b="1" dirty="0">
                <a:solidFill>
                  <a:srgbClr val="FF0000"/>
                </a:solidFill>
                <a:latin typeface="楷体" panose="02010609060101010101" charset="-122"/>
                <a:ea typeface="楷体" panose="02010609060101010101" charset="-122"/>
              </a:rPr>
              <a:t>黄澄澄</a:t>
            </a:r>
            <a:r>
              <a:rPr lang="zh-CN" altLang="zh-CN" sz="2400" b="1" dirty="0">
                <a:latin typeface="楷体" panose="02010609060101010101" charset="-122"/>
                <a:ea typeface="楷体" panose="02010609060101010101" charset="-122"/>
              </a:rPr>
              <a:t>，</a:t>
            </a:r>
            <a:r>
              <a:rPr lang="zh-CN" altLang="zh-CN" sz="2400" b="1" dirty="0">
                <a:solidFill>
                  <a:srgbClr val="FF0000"/>
                </a:solidFill>
                <a:latin typeface="楷体" panose="02010609060101010101" charset="-122"/>
                <a:ea typeface="楷体" panose="02010609060101010101" charset="-122"/>
              </a:rPr>
              <a:t>金灿灿</a:t>
            </a:r>
            <a:r>
              <a:rPr lang="zh-CN" altLang="zh-CN" sz="2400" b="1" dirty="0">
                <a:latin typeface="楷体" panose="02010609060101010101" charset="-122"/>
                <a:ea typeface="楷体" panose="02010609060101010101" charset="-122"/>
              </a:rPr>
              <a:t>，一片耀眼的色调，一幅多么开阔而又雄浑的画卷啊！</a:t>
            </a:r>
            <a:r>
              <a:rPr lang="en-US" altLang="zh-CN" sz="2400" b="1" dirty="0">
                <a:latin typeface="楷体" panose="02010609060101010101" charset="-122"/>
                <a:ea typeface="楷体" panose="02010609060101010101" charset="-122"/>
              </a:rPr>
              <a:t>  </a:t>
            </a:r>
            <a:endParaRPr lang="en-US" altLang="en-US" sz="2400" b="1" dirty="0">
              <a:latin typeface="楷体" panose="02010609060101010101" charset="-122"/>
              <a:ea typeface="楷体" panose="02010609060101010101" charset="-122"/>
            </a:endParaRPr>
          </a:p>
        </p:txBody>
      </p:sp>
      <p:sp>
        <p:nvSpPr>
          <p:cNvPr id="3" name="文本框 2"/>
          <p:cNvSpPr txBox="1">
            <a:spLocks noChangeArrowheads="1"/>
          </p:cNvSpPr>
          <p:nvPr/>
        </p:nvSpPr>
        <p:spPr bwMode="auto">
          <a:xfrm>
            <a:off x="1890713" y="4117182"/>
            <a:ext cx="6040041" cy="483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700" b="1">
                <a:solidFill>
                  <a:srgbClr val="FF0000"/>
                </a:solidFill>
                <a:latin typeface="黑体" panose="02010609060101010101" charset="-122"/>
                <a:ea typeface="黑体" panose="02010609060101010101" charset="-122"/>
              </a:rPr>
              <a:t>（写了金字塔</a:t>
            </a:r>
            <a:r>
              <a:rPr lang="zh-CN" altLang="zh-CN" sz="2700" b="1">
                <a:solidFill>
                  <a:srgbClr val="FF0000"/>
                </a:solidFill>
                <a:latin typeface="黑体" panose="02010609060101010101" charset="-122"/>
                <a:ea typeface="黑体" panose="02010609060101010101" charset="-122"/>
                <a:sym typeface="微软雅黑" panose="020B0503020204020204" pitchFamily="34" charset="-122"/>
              </a:rPr>
              <a:t>开阔而又雄浑的特点。）</a:t>
            </a:r>
            <a:endParaRPr lang="zh-CN" altLang="en-US" sz="2700" b="1">
              <a:solidFill>
                <a:srgbClr val="FF0000"/>
              </a:solidFill>
              <a:latin typeface="黑体" panose="02010609060101010101" charset="-122"/>
              <a:ea typeface="黑体" panose="02010609060101010101" charset="-122"/>
              <a:sym typeface="微软雅黑" panose="020B0503020204020204" pitchFamily="34" charset="-122"/>
            </a:endParaRPr>
          </a:p>
        </p:txBody>
      </p:sp>
      <p:sp>
        <p:nvSpPr>
          <p:cNvPr id="2" name="文本框 1"/>
          <p:cNvSpPr txBox="1">
            <a:spLocks noChangeArrowheads="1"/>
          </p:cNvSpPr>
          <p:nvPr/>
        </p:nvSpPr>
        <p:spPr bwMode="auto">
          <a:xfrm>
            <a:off x="4631531" y="890588"/>
            <a:ext cx="135731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a:solidFill>
                  <a:srgbClr val="FF0000"/>
                </a:solidFill>
              </a:rPr>
              <a:t>（总起）</a:t>
            </a:r>
            <a:endParaRPr lang="zh-CN" altLang="en-US" sz="2400">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框 99"/>
          <p:cNvSpPr txBox="1">
            <a:spLocks noChangeArrowheads="1"/>
          </p:cNvSpPr>
          <p:nvPr/>
        </p:nvSpPr>
        <p:spPr bwMode="auto">
          <a:xfrm>
            <a:off x="1133475" y="860822"/>
            <a:ext cx="6892529" cy="322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en-US" altLang="zh-CN" sz="2400" b="1">
                <a:latin typeface="楷体" panose="02010609060101010101" charset="-122"/>
                <a:ea typeface="楷体" panose="02010609060101010101" charset="-122"/>
              </a:rPr>
              <a:t>    </a:t>
            </a:r>
            <a:r>
              <a:rPr lang="zh-CN" altLang="zh-CN" sz="2100" b="1">
                <a:latin typeface="楷体" panose="02010609060101010101" charset="-122"/>
                <a:ea typeface="楷体" panose="02010609060101010101" charset="-122"/>
              </a:rPr>
              <a:t>从少小时候起，我就听到过许多有关金字塔的传说，向往着它神秘的风采。如今，当我来到金字塔下，望着这人间的奇迹，更禁不住思绪激荡。我不知道</a:t>
            </a:r>
            <a:r>
              <a:rPr lang="en-US" altLang="zh-CN" sz="2100" b="1">
                <a:latin typeface="楷体" panose="02010609060101010101" charset="-122"/>
                <a:ea typeface="楷体" panose="02010609060101010101" charset="-122"/>
              </a:rPr>
              <a:t>“</a:t>
            </a:r>
            <a:r>
              <a:rPr lang="zh-CN" altLang="zh-CN" sz="2100" b="1">
                <a:latin typeface="楷体" panose="02010609060101010101" charset="-122"/>
                <a:ea typeface="楷体" panose="02010609060101010101" charset="-122"/>
              </a:rPr>
              <a:t>金字塔</a:t>
            </a:r>
            <a:r>
              <a:rPr lang="en-US" altLang="zh-CN" sz="2100" b="1">
                <a:latin typeface="楷体" panose="02010609060101010101" charset="-122"/>
                <a:ea typeface="楷体" panose="02010609060101010101" charset="-122"/>
              </a:rPr>
              <a:t>”</a:t>
            </a:r>
            <a:r>
              <a:rPr lang="zh-CN" altLang="zh-CN" sz="2100" b="1">
                <a:latin typeface="楷体" panose="02010609060101010101" charset="-122"/>
                <a:ea typeface="楷体" panose="02010609060101010101" charset="-122"/>
              </a:rPr>
              <a:t>这个译名中的</a:t>
            </a:r>
            <a:r>
              <a:rPr lang="en-US" altLang="zh-CN" sz="2100" b="1">
                <a:latin typeface="楷体" panose="02010609060101010101" charset="-122"/>
                <a:ea typeface="楷体" panose="02010609060101010101" charset="-122"/>
              </a:rPr>
              <a:t>“</a:t>
            </a:r>
            <a:r>
              <a:rPr lang="zh-CN" altLang="en-US" sz="2100" b="1">
                <a:latin typeface="楷体" panose="02010609060101010101" charset="-122"/>
                <a:ea typeface="楷体" panose="02010609060101010101" charset="-122"/>
              </a:rPr>
              <a:t>金</a:t>
            </a:r>
            <a:r>
              <a:rPr lang="en-US" altLang="zh-CN" sz="2100" b="1">
                <a:latin typeface="楷体" panose="02010609060101010101" charset="-122"/>
                <a:ea typeface="楷体" panose="02010609060101010101" charset="-122"/>
              </a:rPr>
              <a:t>”</a:t>
            </a:r>
            <a:r>
              <a:rPr lang="zh-CN" altLang="zh-CN" sz="2100" b="1">
                <a:latin typeface="楷体" panose="02010609060101010101" charset="-122"/>
                <a:ea typeface="楷体" panose="02010609060101010101" charset="-122"/>
              </a:rPr>
              <a:t>，最早是怎么得来的。究竟是出于象形，还是会意？无论出于哪一种考虑，我认为都是绝妙的。说它象形，你看它多像一个“金”的汉字；说它会意，几千年来，在人们的心目中，金字塔不愧是熠熠发光的珍宝，人类劳动和智慧的结晶，它无疑比金子还要贵重。</a:t>
            </a:r>
            <a:endParaRPr lang="zh-CN" altLang="zh-CN" sz="2100" b="1">
              <a:latin typeface="楷体" panose="02010609060101010101" charset="-122"/>
              <a:ea typeface="楷体" panose="02010609060101010101" charset="-122"/>
            </a:endParaRPr>
          </a:p>
        </p:txBody>
      </p:sp>
      <p:sp>
        <p:nvSpPr>
          <p:cNvPr id="34819" name="文本框 1"/>
          <p:cNvSpPr txBox="1">
            <a:spLocks noChangeArrowheads="1"/>
          </p:cNvSpPr>
          <p:nvPr/>
        </p:nvSpPr>
        <p:spPr bwMode="auto">
          <a:xfrm>
            <a:off x="927497" y="4062413"/>
            <a:ext cx="7271147"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2400" b="1">
                <a:solidFill>
                  <a:srgbClr val="FF0000"/>
                </a:solidFill>
                <a:latin typeface="仿宋" panose="02010609060101010101" pitchFamily="49" charset="-122"/>
                <a:ea typeface="仿宋" panose="02010609060101010101" pitchFamily="49" charset="-122"/>
              </a:rPr>
              <a:t>    </a:t>
            </a:r>
            <a:r>
              <a:rPr lang="zh-CN" altLang="en-US" sz="2400" b="1">
                <a:solidFill>
                  <a:srgbClr val="FF0000"/>
                </a:solidFill>
                <a:latin typeface="仿宋" panose="02010609060101010101" pitchFamily="49" charset="-122"/>
                <a:ea typeface="仿宋" panose="02010609060101010101" pitchFamily="49" charset="-122"/>
              </a:rPr>
              <a:t>写</a:t>
            </a:r>
            <a:r>
              <a:rPr lang="en-US" altLang="zh-CN" sz="2400" b="1">
                <a:solidFill>
                  <a:srgbClr val="FF0000"/>
                </a:solidFill>
                <a:latin typeface="仿宋" panose="02010609060101010101" pitchFamily="49" charset="-122"/>
                <a:ea typeface="仿宋" panose="02010609060101010101" pitchFamily="49" charset="-122"/>
              </a:rPr>
              <a:t>“</a:t>
            </a:r>
            <a:r>
              <a:rPr lang="zh-CN" altLang="en-US" sz="2400" b="1">
                <a:solidFill>
                  <a:srgbClr val="FF0000"/>
                </a:solidFill>
                <a:latin typeface="仿宋" panose="02010609060101010101" pitchFamily="49" charset="-122"/>
                <a:ea typeface="仿宋" panose="02010609060101010101" pitchFamily="49" charset="-122"/>
              </a:rPr>
              <a:t>我</a:t>
            </a:r>
            <a:r>
              <a:rPr lang="en-US" altLang="zh-CN" sz="2400" b="1">
                <a:solidFill>
                  <a:srgbClr val="FF0000"/>
                </a:solidFill>
                <a:latin typeface="仿宋" panose="02010609060101010101" pitchFamily="49" charset="-122"/>
                <a:ea typeface="仿宋" panose="02010609060101010101" pitchFamily="49" charset="-122"/>
              </a:rPr>
              <a:t>”</a:t>
            </a:r>
            <a:r>
              <a:rPr lang="zh-CN" altLang="en-US" sz="2400" b="1">
                <a:solidFill>
                  <a:srgbClr val="FF0000"/>
                </a:solidFill>
                <a:latin typeface="仿宋" panose="02010609060101010101" pitchFamily="49" charset="-122"/>
                <a:ea typeface="仿宋" panose="02010609060101010101" pitchFamily="49" charset="-122"/>
              </a:rPr>
              <a:t>思考</a:t>
            </a:r>
            <a:r>
              <a:rPr lang="zh-CN" altLang="zh-CN" sz="2400" b="1">
                <a:solidFill>
                  <a:srgbClr val="FF0000"/>
                </a:solidFill>
                <a:latin typeface="仿宋" panose="02010609060101010101" pitchFamily="49" charset="-122"/>
                <a:ea typeface="仿宋" panose="02010609060101010101" pitchFamily="49" charset="-122"/>
                <a:sym typeface="微软雅黑" panose="020B0503020204020204" pitchFamily="34" charset="-122"/>
              </a:rPr>
              <a:t>金字塔这个汉文译名，名字最早是怎么得来的及其贵重的特点。</a:t>
            </a:r>
            <a:endParaRPr lang="zh-CN" altLang="zh-CN" sz="2400" b="1">
              <a:solidFill>
                <a:srgbClr val="FF0000"/>
              </a:solidFill>
              <a:latin typeface="仿宋" panose="02010609060101010101" pitchFamily="49" charset="-122"/>
              <a:ea typeface="仿宋" panose="02010609060101010101" pitchFamily="49" charset="-122"/>
              <a:sym typeface="微软雅黑" panose="020B0503020204020204" pitchFamily="34" charset="-122"/>
            </a:endParaRPr>
          </a:p>
        </p:txBody>
      </p:sp>
    </p:spTree>
    <p:custDataLst>
      <p:tags r:id="rId1"/>
    </p:custDataLst>
  </p:cSld>
  <p:clrMapOvr>
    <a:masterClrMapping/>
  </p:clrMapOvr>
</p:sld>
</file>

<file path=ppt/tags/tag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10.xml><?xml version="1.0" encoding="utf-8"?>
<p:tagLst xmlns:p="http://schemas.openxmlformats.org/presentationml/2006/main">
  <p:tag name="KSO_WM_BEAUTIFY_FLAG" val="#wm#"/>
  <p:tag name="KSO_WM_TEMPLATE_CATEGORY" val="custom"/>
  <p:tag name="KSO_WM_TEMPLATE_INDEX" val="20187308"/>
</p:tagLst>
</file>

<file path=ppt/tags/tag11.xml><?xml version="1.0" encoding="utf-8"?>
<p:tagLst xmlns:p="http://schemas.openxmlformats.org/presentationml/2006/main">
  <p:tag name="KSO_WM_BEAUTIFY_FLAG" val="#wm#"/>
  <p:tag name="KSO_WM_TEMPLATE_CATEGORY" val="custom"/>
  <p:tag name="KSO_WM_TEMPLATE_INDEX" val="20187308"/>
</p:tagLst>
</file>

<file path=ppt/tags/tag12.xml><?xml version="1.0" encoding="utf-8"?>
<p:tagLst xmlns:p="http://schemas.openxmlformats.org/presentationml/2006/main">
  <p:tag name="KSO_WM_BEAUTIFY_FLAG" val="#wm#"/>
  <p:tag name="KSO_WM_TEMPLATE_CATEGORY" val="custom"/>
  <p:tag name="KSO_WM_TEMPLATE_INDEX" val="20187308"/>
</p:tagLst>
</file>

<file path=ppt/tags/tag13.xml><?xml version="1.0" encoding="utf-8"?>
<p:tagLst xmlns:p="http://schemas.openxmlformats.org/presentationml/2006/main">
  <p:tag name="KSO_WM_BEAUTIFY_FLAG" val="#wm#"/>
  <p:tag name="KSO_WM_TEMPLATE_CATEGORY" val="custom"/>
  <p:tag name="KSO_WM_TEMPLATE_INDEX" val="20187308"/>
</p:tagLst>
</file>

<file path=ppt/tags/tag14.xml><?xml version="1.0" encoding="utf-8"?>
<p:tagLst xmlns:p="http://schemas.openxmlformats.org/presentationml/2006/main">
  <p:tag name="KSO_WM_BEAUTIFY_FLAG" val="#wm#"/>
  <p:tag name="KSO_WM_TEMPLATE_CATEGORY" val="custom"/>
  <p:tag name="KSO_WM_TEMPLATE_INDEX" val="20187308"/>
</p:tagLst>
</file>

<file path=ppt/tags/tag15.xml><?xml version="1.0" encoding="utf-8"?>
<p:tagLst xmlns:p="http://schemas.openxmlformats.org/presentationml/2006/main">
  <p:tag name="KSO_WM_BEAUTIFY_FLAG" val="#wm#"/>
  <p:tag name="KSO_WM_TEMPLATE_CATEGORY" val="custom"/>
  <p:tag name="KSO_WM_TEMPLATE_INDEX" val="20187308"/>
</p:tagLst>
</file>

<file path=ppt/tags/tag16.xml><?xml version="1.0" encoding="utf-8"?>
<p:tagLst xmlns:p="http://schemas.openxmlformats.org/presentationml/2006/main">
  <p:tag name="KSO_WM_BEAUTIFY_FLAG" val="#wm#"/>
  <p:tag name="KSO_WM_TEMPLATE_CATEGORY" val="custom"/>
  <p:tag name="KSO_WM_TEMPLATE_INDEX" val="20187308"/>
</p:tagLst>
</file>

<file path=ppt/tags/tag17.xml><?xml version="1.0" encoding="utf-8"?>
<p:tagLst xmlns:p="http://schemas.openxmlformats.org/presentationml/2006/main">
  <p:tag name="KSO_WM_BEAUTIFY_FLAG" val="#wm#"/>
  <p:tag name="KSO_WM_TEMPLATE_CATEGORY" val="custom"/>
  <p:tag name="KSO_WM_TEMPLATE_INDEX" val="20187308"/>
</p:tagLst>
</file>

<file path=ppt/tags/tag18.xml><?xml version="1.0" encoding="utf-8"?>
<p:tagLst xmlns:p="http://schemas.openxmlformats.org/presentationml/2006/main">
  <p:tag name="KSO_WM_BEAUTIFY_FLAG" val="#wm#"/>
  <p:tag name="KSO_WM_TEMPLATE_CATEGORY" val="custom"/>
  <p:tag name="KSO_WM_TEMPLATE_INDEX" val="20187308"/>
</p:tagLst>
</file>

<file path=ppt/tags/tag19.xml><?xml version="1.0" encoding="utf-8"?>
<p:tagLst xmlns:p="http://schemas.openxmlformats.org/presentationml/2006/main">
  <p:tag name="KSO_WM_BEAUTIFY_FLAG" val="#wm#"/>
  <p:tag name="KSO_WM_TEMPLATE_CATEGORY" val="custom"/>
  <p:tag name="KSO_WM_TEMPLATE_INDEX" val="20187308"/>
</p:tagLst>
</file>

<file path=ppt/tags/tag2.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0.xml><?xml version="1.0" encoding="utf-8"?>
<p:tagLst xmlns:p="http://schemas.openxmlformats.org/presentationml/2006/main">
  <p:tag name="KSO_WM_BEAUTIFY_FLAG" val="#wm#"/>
  <p:tag name="KSO_WM_TEMPLATE_CATEGORY" val="custom"/>
  <p:tag name="KSO_WM_TEMPLATE_INDEX" val="20187308"/>
</p:tagLst>
</file>

<file path=ppt/tags/tag3.xml><?xml version="1.0" encoding="utf-8"?>
<p:tagLst xmlns:p="http://schemas.openxmlformats.org/presentationml/2006/main">
  <p:tag name="KSO_WM_BEAUTIFY_FLAG" val="#wm#"/>
  <p:tag name="KSO_WM_TEMPLATE_CATEGORY" val="custom"/>
  <p:tag name="KSO_WM_TEMPLATE_INDEX" val="20187308"/>
</p:tagLst>
</file>

<file path=ppt/tags/tag4.xml><?xml version="1.0" encoding="utf-8"?>
<p:tagLst xmlns:p="http://schemas.openxmlformats.org/presentationml/2006/main">
  <p:tag name="KSO_WM_BEAUTIFY_FLAG" val="#wm#"/>
  <p:tag name="KSO_WM_TEMPLATE_CATEGORY" val="custom"/>
  <p:tag name="KSO_WM_TEMPLATE_INDEX" val="20187308"/>
</p:tagLst>
</file>

<file path=ppt/tags/tag5.xml><?xml version="1.0" encoding="utf-8"?>
<p:tagLst xmlns:p="http://schemas.openxmlformats.org/presentationml/2006/main">
  <p:tag name="KSO_WM_BEAUTIFY_FLAG" val="#wm#"/>
  <p:tag name="KSO_WM_TEMPLATE_CATEGORY" val="custom"/>
  <p:tag name="KSO_WM_TEMPLATE_INDEX" val="20187308"/>
</p:tagLst>
</file>

<file path=ppt/tags/tag6.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BEAUTIFY_FLAG" val="#wm#"/>
  <p:tag name="KSO_WM_TEMPLATE_CATEGORY" val="custom"/>
  <p:tag name="KSO_WM_TEMPLATE_INDEX" val="20187308"/>
</p:tagLst>
</file>

<file path=ppt/tags/tag9.xml><?xml version="1.0" encoding="utf-8"?>
<p:tagLst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1850</Words>
  <Application>WPS 演示</Application>
  <PresentationFormat>全屏显示(16:9)</PresentationFormat>
  <Paragraphs>180</Paragraphs>
  <Slides>19</Slides>
  <Notes>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19</vt:i4>
      </vt:variant>
    </vt:vector>
  </HeadingPairs>
  <TitlesOfParts>
    <vt:vector size="33" baseType="lpstr">
      <vt:lpstr>Arial</vt:lpstr>
      <vt:lpstr>宋体</vt:lpstr>
      <vt:lpstr>Wingdings</vt:lpstr>
      <vt:lpstr>微软雅黑</vt:lpstr>
      <vt:lpstr>Calibri</vt:lpstr>
      <vt:lpstr>黑体</vt:lpstr>
      <vt:lpstr>楷体</vt:lpstr>
      <vt:lpstr>GB Pinyinok-D</vt:lpstr>
      <vt:lpstr>汉仪中楷简</vt:lpstr>
      <vt:lpstr>田氏颜体大字库</vt:lpstr>
      <vt:lpstr>仿宋</vt:lpstr>
      <vt:lpstr>Arial Unicode MS</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第一PPT模板网-WWW.1PPT.COM</dc:creator>
  <cp:lastModifiedBy>Administrator</cp:lastModifiedBy>
  <cp:revision>1</cp:revision>
  <dcterms:created xsi:type="dcterms:W3CDTF">2021-06-08T10:25:37Z</dcterms:created>
  <dcterms:modified xsi:type="dcterms:W3CDTF">2021-06-08T10:25:38Z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