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8" r:id="rId3"/>
  </p:sldMasterIdLst>
  <p:notesMasterIdLst>
    <p:notesMasterId r:id="rId5"/>
  </p:notesMasterIdLst>
  <p:handoutMasterIdLst>
    <p:handoutMasterId r:id="rId59"/>
  </p:handoutMasterIdLst>
  <p:sldIdLst>
    <p:sldId id="323" r:id="rId4"/>
    <p:sldId id="523" r:id="rId6"/>
    <p:sldId id="1007" r:id="rId7"/>
    <p:sldId id="632" r:id="rId8"/>
    <p:sldId id="1058" r:id="rId9"/>
    <p:sldId id="1059" r:id="rId10"/>
    <p:sldId id="634" r:id="rId11"/>
    <p:sldId id="1055" r:id="rId12"/>
    <p:sldId id="1057" r:id="rId13"/>
    <p:sldId id="748" r:id="rId14"/>
    <p:sldId id="586" r:id="rId15"/>
    <p:sldId id="1060" r:id="rId16"/>
    <p:sldId id="925" r:id="rId17"/>
    <p:sldId id="996" r:id="rId18"/>
    <p:sldId id="991" r:id="rId19"/>
    <p:sldId id="639" r:id="rId20"/>
    <p:sldId id="997" r:id="rId21"/>
    <p:sldId id="926" r:id="rId22"/>
    <p:sldId id="922" r:id="rId23"/>
    <p:sldId id="941" r:id="rId24"/>
    <p:sldId id="928" r:id="rId25"/>
    <p:sldId id="992" r:id="rId26"/>
    <p:sldId id="998" r:id="rId27"/>
    <p:sldId id="999" r:id="rId28"/>
    <p:sldId id="1000" r:id="rId29"/>
    <p:sldId id="994" r:id="rId30"/>
    <p:sldId id="973" r:id="rId31"/>
    <p:sldId id="916" r:id="rId32"/>
    <p:sldId id="1061" r:id="rId33"/>
    <p:sldId id="1001" r:id="rId34"/>
    <p:sldId id="1002" r:id="rId35"/>
    <p:sldId id="1003" r:id="rId36"/>
    <p:sldId id="986" r:id="rId37"/>
    <p:sldId id="587" r:id="rId38"/>
    <p:sldId id="1004" r:id="rId39"/>
    <p:sldId id="984" r:id="rId40"/>
    <p:sldId id="1005" r:id="rId41"/>
    <p:sldId id="1006" r:id="rId42"/>
    <p:sldId id="1009" r:id="rId43"/>
    <p:sldId id="988" r:id="rId44"/>
    <p:sldId id="978" r:id="rId45"/>
    <p:sldId id="571" r:id="rId46"/>
    <p:sldId id="601" r:id="rId47"/>
    <p:sldId id="559" r:id="rId48"/>
    <p:sldId id="974" r:id="rId49"/>
    <p:sldId id="1062" r:id="rId50"/>
    <p:sldId id="990" r:id="rId51"/>
    <p:sldId id="936" r:id="rId52"/>
    <p:sldId id="937" r:id="rId53"/>
    <p:sldId id="938" r:id="rId54"/>
    <p:sldId id="939" r:id="rId55"/>
    <p:sldId id="940" r:id="rId56"/>
    <p:sldId id="971" r:id="rId57"/>
    <p:sldId id="1107" r:id="rId58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63"/>
    </p:embeddedFont>
    <p:embeddedFont>
      <p:font typeface="楷体" panose="02010609060101010101" pitchFamily="49" charset="-122"/>
      <p:regular r:id="rId64"/>
    </p:embeddedFont>
    <p:embeddedFont>
      <p:font typeface="Calibri" panose="020F0502020204030204" pitchFamily="34" charset="0"/>
      <p:regular r:id="rId65"/>
      <p:bold r:id="rId66"/>
      <p:italic r:id="rId67"/>
      <p:boldItalic r:id="rId68"/>
    </p:embeddedFont>
    <p:embeddedFont>
      <p:font typeface="幼圆" panose="02010509060101010101" pitchFamily="49" charset="-122"/>
      <p:regular r:id="rId69"/>
    </p:embeddedFont>
    <p:embeddedFont>
      <p:font typeface="华文楷体" panose="02010600040101010101" pitchFamily="2" charset="-122"/>
      <p:regular r:id="rId70"/>
    </p:embeddedFont>
    <p:embeddedFont>
      <p:font typeface="汉语拼音" panose="000B0604020202020204" pitchFamily="34" charset="0"/>
      <p:regular r:id="rId71"/>
    </p:embeddedFont>
    <p:embeddedFont>
      <p:font typeface="微软雅黑" panose="020B0503020204020204" charset="-122"/>
      <p:regular r:id="rId72"/>
    </p:embeddedFont>
    <p:embeddedFont>
      <p:font typeface="仿宋" panose="02010609060101010101" pitchFamily="49" charset="-122"/>
      <p:regular r:id="rId73"/>
    </p:embeddedFont>
    <p:embeddedFont>
      <p:font typeface="Tahoma" panose="020B0604030504040204" pitchFamily="34" charset="0"/>
      <p:regular r:id="rId74"/>
      <p:bold r:id="rId75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FF0000"/>
    <a:srgbClr val="0000FF"/>
    <a:srgbClr val="D60093"/>
    <a:srgbClr val="FFFFFF"/>
    <a:srgbClr val="FF00FF"/>
    <a:srgbClr val="F8324E"/>
    <a:srgbClr val="AAF208"/>
    <a:srgbClr val="00B050"/>
    <a:srgbClr val="A383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6457" autoAdjust="0"/>
    <p:restoredTop sz="94660"/>
  </p:normalViewPr>
  <p:slideViewPr>
    <p:cSldViewPr>
      <p:cViewPr>
        <p:scale>
          <a:sx n="100" d="100"/>
          <a:sy n="100" d="100"/>
        </p:scale>
        <p:origin x="-402" y="-306"/>
      </p:cViewPr>
      <p:guideLst>
        <p:guide orient="horz" pos="3162"/>
        <p:guide pos="57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48" d="100"/>
          <a:sy n="48" d="100"/>
        </p:scale>
        <p:origin x="-2562" y="-108"/>
      </p:cViewPr>
      <p:guideLst>
        <p:guide orient="horz" pos="3123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5" Type="http://schemas.openxmlformats.org/officeDocument/2006/relationships/font" Target="fonts/font13.fntdata"/><Relationship Id="rId74" Type="http://schemas.openxmlformats.org/officeDocument/2006/relationships/font" Target="fonts/font12.fntdata"/><Relationship Id="rId73" Type="http://schemas.openxmlformats.org/officeDocument/2006/relationships/font" Target="fonts/font11.fntdata"/><Relationship Id="rId72" Type="http://schemas.openxmlformats.org/officeDocument/2006/relationships/font" Target="fonts/font10.fntdata"/><Relationship Id="rId71" Type="http://schemas.openxmlformats.org/officeDocument/2006/relationships/font" Target="fonts/font9.fntdata"/><Relationship Id="rId70" Type="http://schemas.openxmlformats.org/officeDocument/2006/relationships/font" Target="fonts/font8.fntdata"/><Relationship Id="rId7" Type="http://schemas.openxmlformats.org/officeDocument/2006/relationships/slide" Target="slides/slide3.xml"/><Relationship Id="rId69" Type="http://schemas.openxmlformats.org/officeDocument/2006/relationships/font" Target="fonts/font7.fntdata"/><Relationship Id="rId68" Type="http://schemas.openxmlformats.org/officeDocument/2006/relationships/font" Target="fonts/font6.fntdata"/><Relationship Id="rId67" Type="http://schemas.openxmlformats.org/officeDocument/2006/relationships/font" Target="fonts/font5.fntdata"/><Relationship Id="rId66" Type="http://schemas.openxmlformats.org/officeDocument/2006/relationships/font" Target="fonts/font4.fntdata"/><Relationship Id="rId65" Type="http://schemas.openxmlformats.org/officeDocument/2006/relationships/font" Target="fonts/font3.fntdata"/><Relationship Id="rId64" Type="http://schemas.openxmlformats.org/officeDocument/2006/relationships/font" Target="fonts/font2.fntdata"/><Relationship Id="rId63" Type="http://schemas.openxmlformats.org/officeDocument/2006/relationships/font" Target="fonts/font1.fntdata"/><Relationship Id="rId62" Type="http://schemas.openxmlformats.org/officeDocument/2006/relationships/tableStyles" Target="tableStyles.xml"/><Relationship Id="rId61" Type="http://schemas.openxmlformats.org/officeDocument/2006/relationships/viewProps" Target="viewProps.xml"/><Relationship Id="rId60" Type="http://schemas.openxmlformats.org/officeDocument/2006/relationships/presProps" Target="presProps.xml"/><Relationship Id="rId6" Type="http://schemas.openxmlformats.org/officeDocument/2006/relationships/slide" Target="slides/slide2.xml"/><Relationship Id="rId59" Type="http://schemas.openxmlformats.org/officeDocument/2006/relationships/handoutMaster" Target="handoutMasters/handoutMaster1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2.jpeg"/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8" Type="http://schemas.openxmlformats.org/officeDocument/2006/relationships/theme" Target="../theme/theme2.xml"/><Relationship Id="rId27" Type="http://schemas.openxmlformats.org/officeDocument/2006/relationships/image" Target="../media/image4.png"/><Relationship Id="rId26" Type="http://schemas.openxmlformats.org/officeDocument/2006/relationships/image" Target="../media/image3.png"/><Relationship Id="rId25" Type="http://schemas.openxmlformats.org/officeDocument/2006/relationships/slideLayout" Target="../slideLayouts/slideLayout34.xml"/><Relationship Id="rId24" Type="http://schemas.openxmlformats.org/officeDocument/2006/relationships/slideLayout" Target="../slideLayouts/slideLayout33.xml"/><Relationship Id="rId23" Type="http://schemas.openxmlformats.org/officeDocument/2006/relationships/slideLayout" Target="../slideLayouts/slideLayout32.xml"/><Relationship Id="rId22" Type="http://schemas.openxmlformats.org/officeDocument/2006/relationships/slideLayout" Target="../slideLayouts/slideLayout31.xml"/><Relationship Id="rId21" Type="http://schemas.openxmlformats.org/officeDocument/2006/relationships/slideLayout" Target="../slideLayouts/slideLayout30.xml"/><Relationship Id="rId20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1.xml"/><Relationship Id="rId19" Type="http://schemas.openxmlformats.org/officeDocument/2006/relationships/slideLayout" Target="../slideLayouts/slideLayout28.xml"/><Relationship Id="rId18" Type="http://schemas.openxmlformats.org/officeDocument/2006/relationships/slideLayout" Target="../slideLayouts/slideLayout27.xml"/><Relationship Id="rId17" Type="http://schemas.openxmlformats.org/officeDocument/2006/relationships/slideLayout" Target="../slideLayouts/slideLayout26.xml"/><Relationship Id="rId16" Type="http://schemas.openxmlformats.org/officeDocument/2006/relationships/slideLayout" Target="../slideLayouts/slideLayout25.xml"/><Relationship Id="rId15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 userDrawn="1"/>
        </p:nvPicPr>
        <p:blipFill>
          <a:blip r:embed="rId10" cstate="print"/>
          <a:srcRect l="9478"/>
          <a:stretch>
            <a:fillRect/>
          </a:stretch>
        </p:blipFill>
        <p:spPr bwMode="auto">
          <a:xfrm>
            <a:off x="0" y="4080721"/>
            <a:ext cx="9144000" cy="1062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5714" name="Picture 2" descr="https://timgsa.baidu.com/timg?image&amp;quality=80&amp;size=b9999_10000&amp;sec=1535212441696&amp;di=8db9bcb6d8b65995220ca31b2f37fe7f&amp;imgtype=0&amp;src=http%3A%2F%2Fpic42.photophoto.cn%2F20170222%2F0021033883917646_b.jpg"/>
          <p:cNvPicPr>
            <a:picLocks noChangeAspect="1" noChangeArrowheads="1"/>
          </p:cNvPicPr>
          <p:nvPr userDrawn="1"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 b="52075"/>
          <a:stretch>
            <a:fillRect/>
          </a:stretch>
        </p:blipFill>
        <p:spPr bwMode="auto">
          <a:xfrm rot="21094772" flipH="1">
            <a:off x="647704" y="3994201"/>
            <a:ext cx="1287843" cy="464705"/>
          </a:xfrm>
          <a:prstGeom prst="rect">
            <a:avLst/>
          </a:prstGeom>
          <a:noFill/>
        </p:spPr>
      </p:pic>
      <p:grpSp>
        <p:nvGrpSpPr>
          <p:cNvPr id="2" name="组合 1"/>
          <p:cNvGrpSpPr/>
          <p:nvPr userDrawn="1"/>
        </p:nvGrpSpPr>
        <p:grpSpPr>
          <a:xfrm>
            <a:off x="1" y="92978"/>
            <a:ext cx="2771800" cy="275590"/>
            <a:chOff x="1" y="92978"/>
            <a:chExt cx="2771800" cy="275590"/>
          </a:xfrm>
        </p:grpSpPr>
        <p:sp>
          <p:nvSpPr>
            <p:cNvPr id="5" name="矩形 4"/>
            <p:cNvSpPr/>
            <p:nvPr userDrawn="1"/>
          </p:nvSpPr>
          <p:spPr>
            <a:xfrm flipH="1">
              <a:off x="1" y="123478"/>
              <a:ext cx="2771800" cy="216000"/>
            </a:xfrm>
            <a:prstGeom prst="rect">
              <a:avLst/>
            </a:prstGeom>
            <a:gradFill flip="none" rotWithShape="1">
              <a:gsLst>
                <a:gs pos="40000">
                  <a:schemeClr val="accent5">
                    <a:lumMod val="60000"/>
                    <a:lumOff val="40000"/>
                  </a:schemeClr>
                </a:gs>
                <a:gs pos="97000">
                  <a:schemeClr val="bg1">
                    <a:alpha val="0"/>
                  </a:schemeClr>
                </a:gs>
                <a:gs pos="70000">
                  <a:schemeClr val="accent5">
                    <a:lumMod val="40000"/>
                    <a:lumOff val="60000"/>
                    <a:alpha val="76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文本框 10"/>
            <p:cNvSpPr txBox="1"/>
            <p:nvPr userDrawn="1"/>
          </p:nvSpPr>
          <p:spPr>
            <a:xfrm>
              <a:off x="193237" y="92978"/>
              <a:ext cx="712470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1200" dirty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1</a:t>
              </a:r>
              <a:r>
                <a:rPr kumimoji="1" lang="zh-CN" altLang="en-US" sz="1200" dirty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   燕子</a:t>
              </a:r>
              <a:endPara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-1"/>
            <a:ext cx="9144000" cy="5143499"/>
            <a:chOff x="0" y="-1"/>
            <a:chExt cx="9144000" cy="5143499"/>
          </a:xfrm>
        </p:grpSpPr>
        <p:pic>
          <p:nvPicPr>
            <p:cNvPr id="12" name="图片 11"/>
            <p:cNvPicPr>
              <a:picLocks noChangeAspect="1"/>
            </p:cNvPicPr>
            <p:nvPr userDrawn="1"/>
          </p:nvPicPr>
          <p:blipFill rotWithShape="1"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5422"/>
            <a:stretch>
              <a:fillRect/>
            </a:stretch>
          </p:blipFill>
          <p:spPr>
            <a:xfrm flipH="1" flipV="1">
              <a:off x="0" y="-1"/>
              <a:ext cx="9144000" cy="5143499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514192"/>
              <a:ext cx="9144000" cy="629306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  <p:sldLayoutId id="2147483681" r:id="rId23"/>
    <p:sldLayoutId id="2147483682" r:id="rId24"/>
    <p:sldLayoutId id="2147483683" r:id="rId2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hyperlink" Target="&#21548;&#20889;-1%20&#29141;&#23376;.mp4" TargetMode="Externa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" Target="slide2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8.png"/><Relationship Id="rId1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0.png"/><Relationship Id="rId1" Type="http://schemas.openxmlformats.org/officeDocument/2006/relationships/image" Target="../media/image11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1.jpeg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6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hyperlink" Target="&#19971;&#24425;-&#35838;&#25991;&#26391;&#35835;-1&#29141;&#23376;.mp4" TargetMode="Externa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7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8.pn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3.png"/><Relationship Id="rId1" Type="http://schemas.openxmlformats.org/officeDocument/2006/relationships/hyperlink" Target="&#38142;&#25509;&#65306;&#20116;&#32447;&#35889;.ppt" TargetMode="External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0.jpeg"/><Relationship Id="rId1" Type="http://schemas.openxmlformats.org/officeDocument/2006/relationships/image" Target="../media/image49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8.png"/><Relationship Id="rId1" Type="http://schemas.openxmlformats.org/officeDocument/2006/relationships/image" Target="../media/image51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2.jpeg"/><Relationship Id="rId1" Type="http://schemas.openxmlformats.org/officeDocument/2006/relationships/image" Target="../media/image38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4.png"/><Relationship Id="rId1" Type="http://schemas.openxmlformats.org/officeDocument/2006/relationships/image" Target="../media/image53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6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hyperlink" Target="&#29983;&#23383;&#35270;&#39057;-2&#26690;&#26519;&#23665;&#27700;.mp4" TargetMode="Externa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 descr="http://bbs.vsread.com/bbsuploadimg/2015-06-29/20150629172513_38202.jpg"/>
          <p:cNvPicPr>
            <a:picLocks noChangeAspect="1" noChangeArrowheads="1"/>
          </p:cNvPicPr>
          <p:nvPr/>
        </p:nvPicPr>
        <p:blipFill>
          <a:blip r:embed="rId1" cstate="print">
            <a:lum contrast="40000"/>
          </a:blip>
          <a:srcRect/>
          <a:stretch>
            <a:fillRect/>
          </a:stretch>
        </p:blipFill>
        <p:spPr bwMode="auto">
          <a:xfrm>
            <a:off x="0" y="0"/>
            <a:ext cx="9143999" cy="5143500"/>
          </a:xfrm>
          <a:prstGeom prst="rect">
            <a:avLst/>
          </a:prstGeom>
          <a:noFill/>
        </p:spPr>
      </p:pic>
      <p:pic>
        <p:nvPicPr>
          <p:cNvPr id="79876" name="Picture 4" descr="http://imgsrc.baidu.com/image/c0%3Dpixel_huitu%2C0%2C0%2C294%2C40/sign=6abb6336b30e7bec37d70ba14656dc54/5fdf8db1cb1349545a999f5d5d4e9258d1094a07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 b="4465"/>
          <a:stretch>
            <a:fillRect/>
          </a:stretch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</p:spPr>
      </p:pic>
      <p:pic>
        <p:nvPicPr>
          <p:cNvPr id="79878" name="Picture 6" descr="http://pic95.nipic.com/file/20160420/6473135_183637306000_2.jpg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 r="-212" b="4442"/>
          <a:stretch>
            <a:fillRect/>
          </a:stretch>
        </p:blipFill>
        <p:spPr bwMode="auto">
          <a:xfrm>
            <a:off x="1" y="-69960"/>
            <a:ext cx="9215470" cy="5213459"/>
          </a:xfrm>
          <a:prstGeom prst="rect">
            <a:avLst/>
          </a:prstGeom>
          <a:noFill/>
        </p:spPr>
      </p:pic>
      <p:pic>
        <p:nvPicPr>
          <p:cNvPr id="79880" name="Picture 8" descr="http://img.pconline.com.cn/images/upload/upc/tx/itbbs/1406/12/c2/35188042_1402523038580_1024x1024it.jpg"/>
          <p:cNvPicPr>
            <a:picLocks noChangeAspect="1" noChangeArrowheads="1"/>
          </p:cNvPicPr>
          <p:nvPr/>
        </p:nvPicPr>
        <p:blipFill>
          <a:blip r:embed="rId4" cstate="print">
            <a:lum contrast="40000"/>
          </a:blip>
          <a:srcRect b="5621"/>
          <a:stretch>
            <a:fillRect/>
          </a:stretch>
        </p:blipFill>
        <p:spPr bwMode="auto">
          <a:xfrm>
            <a:off x="0" y="-142875"/>
            <a:ext cx="9286875" cy="5286375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0" y="428610"/>
            <a:ext cx="3357618" cy="4399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大家知道吗，在自然界中有一种动物总是早早地向人们报告春天的讯息，它和春天有密切的关系，你们知道它是谁吗？（燕子）今天，我们就一起走进课文，走近燕子。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79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98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98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9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21078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2112076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燕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300462" y="1312632"/>
            <a:ext cx="1245290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5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y</a:t>
            </a:r>
            <a:r>
              <a:rPr lang="en-US" altLang="zh-CN" sz="5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sz="5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82560" y="2280667"/>
            <a:ext cx="4375055" cy="23533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7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巧记</a:t>
            </a: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                 </a:t>
            </a:r>
            <a:endParaRPr lang="zh-CN" altLang="en-US" sz="27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字形像一只飞燕，剪刀似的尾巴。</a:t>
            </a:r>
            <a:endParaRPr lang="en-US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en-US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71075" y="2321559"/>
            <a:ext cx="928694" cy="500066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线形标注 2 3"/>
          <p:cNvSpPr/>
          <p:nvPr/>
        </p:nvSpPr>
        <p:spPr>
          <a:xfrm>
            <a:off x="4463973" y="1312593"/>
            <a:ext cx="2970717" cy="54006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14808"/>
              <a:gd name="adj6" fmla="val -38237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不要少写</a:t>
            </a:r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“一”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7585" name="Picture 1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5357818" y="1857370"/>
            <a:ext cx="2357454" cy="1347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" name="组合 2"/>
          <p:cNvGrpSpPr/>
          <p:nvPr/>
        </p:nvGrpSpPr>
        <p:grpSpPr>
          <a:xfrm>
            <a:off x="3635896" y="554509"/>
            <a:ext cx="1944216" cy="577081"/>
            <a:chOff x="3635896" y="554509"/>
            <a:chExt cx="1944216" cy="577081"/>
          </a:xfrm>
        </p:grpSpPr>
        <p:sp>
          <p:nvSpPr>
            <p:cNvPr id="51" name="TextBox 11"/>
            <p:cNvSpPr txBox="1">
              <a:spLocks noChangeArrowheads="1"/>
            </p:cNvSpPr>
            <p:nvPr/>
          </p:nvSpPr>
          <p:spPr bwMode="auto">
            <a:xfrm>
              <a:off x="4125341" y="554509"/>
              <a:ext cx="1454771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易写错</a:t>
              </a:r>
              <a:endPara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3635896" y="627534"/>
              <a:ext cx="456833" cy="456366"/>
              <a:chOff x="631825" y="5181600"/>
              <a:chExt cx="1554163" cy="1552575"/>
            </a:xfrm>
          </p:grpSpPr>
          <p:sp>
            <p:nvSpPr>
              <p:cNvPr id="53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4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5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6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7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8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9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0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1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2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3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4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5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6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7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8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9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0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1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2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3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4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5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6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7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8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9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0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1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3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4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7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7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073241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1974531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沾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071670" y="1091267"/>
            <a:ext cx="1474082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00B0604020202020204" pitchFamily="34" charset="0"/>
              </a:rPr>
              <a:t>zhān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3929058" y="1071552"/>
            <a:ext cx="2970717" cy="540060"/>
          </a:xfrm>
          <a:prstGeom prst="borderCallout2">
            <a:avLst>
              <a:gd name="adj1" fmla="val 96561"/>
              <a:gd name="adj2" fmla="val 49860"/>
              <a:gd name="adj3" fmla="val 96896"/>
              <a:gd name="adj4" fmla="val 50822"/>
              <a:gd name="adj5" fmla="val 346025"/>
              <a:gd name="adj6" fmla="val -40627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不要写成</a:t>
            </a:r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“王”</a:t>
            </a:r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11242" y="2177301"/>
            <a:ext cx="4337222" cy="10534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沾水</a:t>
            </a:r>
            <a:r>
              <a:rPr lang="zh-CN" altLang="en-US" sz="3200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氵</a:t>
            </a:r>
            <a:r>
              <a:rPr lang="en-US" alt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表意，表示被水浸湿。</a:t>
            </a:r>
            <a:endParaRPr lang="zh-CN" altLang="en-US" sz="32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86000" y="2305050"/>
            <a:ext cx="428625" cy="1010285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4" grpId="0" bldLvl="0" animBg="1"/>
      <p:bldP spid="16" grpId="0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0.so.qhmsg.com/bdr/_240_/t01e2c4df36fb663a15.jpg"/>
          <p:cNvPicPr>
            <a:picLocks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00" y="-19774"/>
            <a:ext cx="9201600" cy="513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1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zh-CN" sz="180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AutoShape 3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zh-CN" sz="180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AutoShape 5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3387260" y="573514"/>
            <a:ext cx="456833" cy="456366"/>
            <a:chOff x="631825" y="5181600"/>
            <a:chExt cx="1554163" cy="1552575"/>
          </a:xfrm>
        </p:grpSpPr>
        <p:sp>
          <p:nvSpPr>
            <p:cNvPr id="51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46" name="TextBox 11"/>
          <p:cNvSpPr txBox="1">
            <a:spLocks noChangeArrowheads="1"/>
          </p:cNvSpPr>
          <p:nvPr/>
        </p:nvSpPr>
        <p:spPr bwMode="auto">
          <a:xfrm>
            <a:off x="3876705" y="50162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矩形 3"/>
          <p:cNvSpPr>
            <a:spLocks noChangeArrowheads="1"/>
          </p:cNvSpPr>
          <p:nvPr/>
        </p:nvSpPr>
        <p:spPr bwMode="auto">
          <a:xfrm>
            <a:off x="294928" y="951020"/>
            <a:ext cx="223651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小燕子捉虫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07704" y="3240638"/>
            <a:ext cx="1101090" cy="1180342"/>
            <a:chOff x="3215698" y="3392856"/>
            <a:chExt cx="1101090" cy="1180342"/>
          </a:xfrm>
        </p:grpSpPr>
        <p:sp>
          <p:nvSpPr>
            <p:cNvPr id="43" name="矩形 48"/>
            <p:cNvSpPr>
              <a:spLocks noChangeArrowheads="1"/>
            </p:cNvSpPr>
            <p:nvPr/>
          </p:nvSpPr>
          <p:spPr bwMode="auto">
            <a:xfrm>
              <a:off x="3215698" y="3392856"/>
              <a:ext cx="1101090" cy="645160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鲜艳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8196" name="Picture 4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5709" y="3920735"/>
              <a:ext cx="647700" cy="6524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7883" y="2278617"/>
            <a:ext cx="1295131" cy="877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4" name="组合 83"/>
          <p:cNvGrpSpPr/>
          <p:nvPr/>
        </p:nvGrpSpPr>
        <p:grpSpPr>
          <a:xfrm>
            <a:off x="4484584" y="3125851"/>
            <a:ext cx="1101090" cy="1180342"/>
            <a:chOff x="3215698" y="3392856"/>
            <a:chExt cx="1101090" cy="1180342"/>
          </a:xfrm>
        </p:grpSpPr>
        <p:sp>
          <p:nvSpPr>
            <p:cNvPr id="87" name="矩形 48"/>
            <p:cNvSpPr>
              <a:spLocks noChangeArrowheads="1"/>
            </p:cNvSpPr>
            <p:nvPr/>
          </p:nvSpPr>
          <p:spPr bwMode="auto">
            <a:xfrm>
              <a:off x="3215698" y="3392856"/>
              <a:ext cx="1101090" cy="645160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乐谱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88" name="Picture 4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5709" y="3920735"/>
              <a:ext cx="647700" cy="6524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89" name="组合 88"/>
          <p:cNvGrpSpPr/>
          <p:nvPr/>
        </p:nvGrpSpPr>
        <p:grpSpPr>
          <a:xfrm>
            <a:off x="3120038" y="2060296"/>
            <a:ext cx="1101090" cy="1180342"/>
            <a:chOff x="3215698" y="3392856"/>
            <a:chExt cx="1101090" cy="1180342"/>
          </a:xfrm>
        </p:grpSpPr>
        <p:sp>
          <p:nvSpPr>
            <p:cNvPr id="90" name="矩形 48"/>
            <p:cNvSpPr>
              <a:spLocks noChangeArrowheads="1"/>
            </p:cNvSpPr>
            <p:nvPr/>
          </p:nvSpPr>
          <p:spPr bwMode="auto">
            <a:xfrm>
              <a:off x="3215698" y="3392856"/>
              <a:ext cx="1101090" cy="645160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俊俏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91" name="Picture 4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5709" y="3920735"/>
              <a:ext cx="647700" cy="6524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92" name="组合 91"/>
          <p:cNvGrpSpPr/>
          <p:nvPr/>
        </p:nvGrpSpPr>
        <p:grpSpPr>
          <a:xfrm>
            <a:off x="5814034" y="2017347"/>
            <a:ext cx="1111202" cy="1180342"/>
            <a:chOff x="3215698" y="3392856"/>
            <a:chExt cx="1111202" cy="1180342"/>
          </a:xfrm>
        </p:grpSpPr>
        <p:sp>
          <p:nvSpPr>
            <p:cNvPr id="93" name="矩形 48"/>
            <p:cNvSpPr>
              <a:spLocks noChangeArrowheads="1"/>
            </p:cNvSpPr>
            <p:nvPr/>
          </p:nvSpPr>
          <p:spPr bwMode="auto">
            <a:xfrm>
              <a:off x="3215698" y="3392856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吹拂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94" name="Picture 4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5709" y="3920735"/>
              <a:ext cx="647700" cy="6524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95" name="组合 94"/>
          <p:cNvGrpSpPr/>
          <p:nvPr/>
        </p:nvGrpSpPr>
        <p:grpSpPr>
          <a:xfrm>
            <a:off x="7201116" y="3061531"/>
            <a:ext cx="1101090" cy="1180342"/>
            <a:chOff x="3215698" y="3392856"/>
            <a:chExt cx="1101090" cy="1180342"/>
          </a:xfrm>
        </p:grpSpPr>
        <p:sp>
          <p:nvSpPr>
            <p:cNvPr id="96" name="矩形 48"/>
            <p:cNvSpPr>
              <a:spLocks noChangeArrowheads="1"/>
            </p:cNvSpPr>
            <p:nvPr/>
          </p:nvSpPr>
          <p:spPr bwMode="auto">
            <a:xfrm>
              <a:off x="3215698" y="3392856"/>
              <a:ext cx="1101090" cy="645160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掠过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97" name="Picture 4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5709" y="3920735"/>
              <a:ext cx="647700" cy="6524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98" name="组合 97"/>
          <p:cNvGrpSpPr/>
          <p:nvPr/>
        </p:nvGrpSpPr>
        <p:grpSpPr>
          <a:xfrm>
            <a:off x="5807804" y="3563622"/>
            <a:ext cx="1101090" cy="1180342"/>
            <a:chOff x="3215698" y="3392856"/>
            <a:chExt cx="1101090" cy="1180342"/>
          </a:xfrm>
        </p:grpSpPr>
        <p:sp>
          <p:nvSpPr>
            <p:cNvPr id="99" name="矩形 48"/>
            <p:cNvSpPr>
              <a:spLocks noChangeArrowheads="1"/>
            </p:cNvSpPr>
            <p:nvPr/>
          </p:nvSpPr>
          <p:spPr bwMode="auto">
            <a:xfrm>
              <a:off x="3215698" y="3392856"/>
              <a:ext cx="1101090" cy="645160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偶尔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00" name="Picture 4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5709" y="3920735"/>
              <a:ext cx="647700" cy="6524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85" name="TextBox 84"/>
          <p:cNvSpPr txBox="1"/>
          <p:nvPr/>
        </p:nvSpPr>
        <p:spPr>
          <a:xfrm>
            <a:off x="0" y="4471592"/>
            <a:ext cx="4104456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点击小虫子捉住它</a:t>
            </a:r>
            <a:endParaRPr lang="en-US" altLang="zh-CN" sz="28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</p:childTnLst>
        </p:cTn>
      </p:par>
    </p:tnLst>
    <p:bldLst>
      <p:bldP spid="8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8596" y="1071552"/>
            <a:ext cx="371477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俊俏：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（相貌）好看。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2357436"/>
            <a:ext cx="3620901" cy="1568450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小妹妹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俊俏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的脸上长着一双水灵灵的大眼睛。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0418" name="Picture 2" descr="https://ss3.bdstatic.com/70cFv8Sh_Q1YnxGkpoWK1HF6hhy/it/u=2677695301,1333334237&amp;fm=27&amp;gp=0.jpg"/>
          <p:cNvPicPr>
            <a:picLocks noChangeAspect="1" noChangeArrowheads="1"/>
          </p:cNvPicPr>
          <p:nvPr/>
        </p:nvPicPr>
        <p:blipFill>
          <a:blip r:embed="rId1" cstate="print">
            <a:lum contrast="40000"/>
          </a:blip>
          <a:srcRect/>
          <a:stretch>
            <a:fillRect/>
          </a:stretch>
        </p:blipFill>
        <p:spPr bwMode="auto">
          <a:xfrm>
            <a:off x="4143372" y="1000114"/>
            <a:ext cx="4762500" cy="3171826"/>
          </a:xfrm>
          <a:prstGeom prst="rect">
            <a:avLst/>
          </a:prstGeom>
          <a:noFill/>
        </p:spPr>
      </p:pic>
      <p:grpSp>
        <p:nvGrpSpPr>
          <p:cNvPr id="2" name="组合 1"/>
          <p:cNvGrpSpPr/>
          <p:nvPr/>
        </p:nvGrpSpPr>
        <p:grpSpPr>
          <a:xfrm>
            <a:off x="451686" y="354886"/>
            <a:ext cx="1944216" cy="500137"/>
            <a:chOff x="882216" y="641906"/>
            <a:chExt cx="1944216" cy="500137"/>
          </a:xfrm>
        </p:grpSpPr>
        <p:sp>
          <p:nvSpPr>
            <p:cNvPr id="50" name="TextBox 11"/>
            <p:cNvSpPr txBox="1">
              <a:spLocks noChangeArrowheads="1"/>
            </p:cNvSpPr>
            <p:nvPr/>
          </p:nvSpPr>
          <p:spPr bwMode="auto">
            <a:xfrm>
              <a:off x="882216" y="641906"/>
              <a:ext cx="1944216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词语解释</a:t>
              </a:r>
              <a:endPara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411760" y="807590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891326" y="818043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8596" y="857238"/>
            <a:ext cx="31432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掠过：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扫过，擦过；闪过。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8914" y="2393947"/>
            <a:ext cx="3429024" cy="1076325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海鸥飞快地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掠过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海面。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2466" name="Picture 2" descr="https://timgsa.baidu.com/timg?image&amp;quality=80&amp;size=b9999_10000&amp;sec=1535129510519&amp;di=4e6c16b3c67cb153ed26ee96aab25652&amp;imgtype=0&amp;src=http%3A%2F%2Fimgsrc.baidu.com%2Fimage%2Fc0%253Dpixel_huitu%252C0%252C0%252C294%252C40%2Fsign%3Db5bec52cb7315c60579863afe4c9ae7f%2Fd0c8a786c9177f3e324995347bcf3bc79f3d568d.jpg"/>
          <p:cNvPicPr>
            <a:picLocks noChangeAspect="1" noChangeArrowheads="1"/>
          </p:cNvPicPr>
          <p:nvPr/>
        </p:nvPicPr>
        <p:blipFill>
          <a:blip r:embed="rId1" cstate="print">
            <a:lum contrast="40000"/>
          </a:blip>
          <a:srcRect b="6062"/>
          <a:stretch>
            <a:fillRect/>
          </a:stretch>
        </p:blipFill>
        <p:spPr bwMode="auto">
          <a:xfrm>
            <a:off x="4071934" y="785800"/>
            <a:ext cx="4857784" cy="331061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076056" y="1079327"/>
            <a:ext cx="339725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痕迹</a:t>
            </a:r>
            <a:r>
              <a:rPr lang="en-US" altLang="zh-CN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:</a:t>
            </a:r>
            <a:r>
              <a:rPr lang="zh-CN" altLang="en-US" sz="2400" b="1" dirty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charset="0"/>
              </a:rPr>
              <a:t>物体留下的印儿。</a:t>
            </a:r>
            <a:endParaRPr lang="zh-CN" altLang="en-US" sz="2400" b="1" dirty="0"/>
          </a:p>
        </p:txBody>
      </p:sp>
      <p:sp>
        <p:nvSpPr>
          <p:cNvPr id="9" name="矩形 8"/>
          <p:cNvSpPr/>
          <p:nvPr/>
        </p:nvSpPr>
        <p:spPr>
          <a:xfrm>
            <a:off x="107504" y="1079327"/>
            <a:ext cx="347027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几痕</a:t>
            </a:r>
            <a:r>
              <a:rPr lang="en-US" altLang="zh-CN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:</a:t>
            </a:r>
            <a:r>
              <a:rPr lang="zh-CN" altLang="en-US" sz="2400" b="1" dirty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charset="0"/>
              </a:rPr>
              <a:t>几道。痕迹很浅</a:t>
            </a:r>
            <a:r>
              <a:rPr lang="zh-CN" altLang="en-US" b="1" dirty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charset="0"/>
              </a:rPr>
              <a:t>。</a:t>
            </a: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0" name="AutoShape 33" descr="20%"/>
          <p:cNvSpPr>
            <a:spLocks noChangeArrowheads="1"/>
          </p:cNvSpPr>
          <p:nvPr/>
        </p:nvSpPr>
        <p:spPr bwMode="auto">
          <a:xfrm rot="5400000">
            <a:off x="1676960" y="1736685"/>
            <a:ext cx="781962" cy="723900"/>
          </a:xfrm>
          <a:prstGeom prst="rightArrow">
            <a:avLst>
              <a:gd name="adj1" fmla="val 50000"/>
              <a:gd name="adj2" fmla="val 41278"/>
            </a:avLst>
          </a:prstGeom>
          <a:blipFill dpi="0" rotWithShape="0">
            <a:blip r:embed="rId1" cstate="print"/>
            <a:srcRect/>
            <a:tile tx="0" ty="0" sx="100000" sy="100000" flip="none" algn="tl"/>
          </a:blipFill>
          <a:ln w="9525">
            <a:solidFill>
              <a:srgbClr val="00CC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1" name="AutoShape 33" descr="20%"/>
          <p:cNvSpPr>
            <a:spLocks noChangeArrowheads="1"/>
          </p:cNvSpPr>
          <p:nvPr/>
        </p:nvSpPr>
        <p:spPr bwMode="auto">
          <a:xfrm rot="5400000">
            <a:off x="6238069" y="1700681"/>
            <a:ext cx="853969" cy="723900"/>
          </a:xfrm>
          <a:prstGeom prst="rightArrow">
            <a:avLst>
              <a:gd name="adj1" fmla="val 50000"/>
              <a:gd name="adj2" fmla="val 41278"/>
            </a:avLst>
          </a:prstGeom>
          <a:blipFill dpi="0" rotWithShape="0">
            <a:blip r:embed="rId1" cstate="print"/>
            <a:srcRect/>
            <a:tile tx="0" ty="0" sx="100000" sy="100000" flip="none" algn="tl"/>
          </a:blipFill>
          <a:ln w="9525">
            <a:solidFill>
              <a:srgbClr val="00CC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pic>
        <p:nvPicPr>
          <p:cNvPr id="61442" name="Picture 2" descr="http://photos.tuchong.com/536149/ft640/31530960.jpg"/>
          <p:cNvPicPr>
            <a:picLocks noChangeAspect="1" noChangeArrowheads="1"/>
          </p:cNvPicPr>
          <p:nvPr/>
        </p:nvPicPr>
        <p:blipFill>
          <a:blip r:embed="rId2" cstate="print">
            <a:lum contrast="30000"/>
          </a:blip>
          <a:srcRect/>
          <a:stretch>
            <a:fillRect/>
          </a:stretch>
        </p:blipFill>
        <p:spPr bwMode="auto">
          <a:xfrm>
            <a:off x="71755" y="2500312"/>
            <a:ext cx="4429124" cy="2643188"/>
          </a:xfrm>
          <a:prstGeom prst="rect">
            <a:avLst/>
          </a:prstGeom>
          <a:noFill/>
        </p:spPr>
      </p:pic>
      <p:sp>
        <p:nvSpPr>
          <p:cNvPr id="12" name="椭圆 11"/>
          <p:cNvSpPr/>
          <p:nvPr/>
        </p:nvSpPr>
        <p:spPr>
          <a:xfrm>
            <a:off x="1071855" y="3357568"/>
            <a:ext cx="1500198" cy="500066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1444" name="Picture 4" descr="http://imgsrc.baidu.com/image/c0%3Dpixel_huitu%2C0%2C0%2C294%2C40/sign=4b7d4efe9b529822113e3183beb21ea7/3bf33a87e950352acb0257315843fbf2b2118ba3.jpg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 r="-146" b="4500"/>
          <a:stretch>
            <a:fillRect/>
          </a:stretch>
        </p:blipFill>
        <p:spPr bwMode="auto">
          <a:xfrm>
            <a:off x="4572317" y="2428874"/>
            <a:ext cx="4429156" cy="2714626"/>
          </a:xfrm>
          <a:prstGeom prst="rect">
            <a:avLst/>
          </a:prstGeom>
          <a:noFill/>
        </p:spPr>
      </p:pic>
      <p:sp>
        <p:nvSpPr>
          <p:cNvPr id="13" name="椭圆 12"/>
          <p:cNvSpPr/>
          <p:nvPr/>
        </p:nvSpPr>
        <p:spPr>
          <a:xfrm rot="1234271">
            <a:off x="5429573" y="3571882"/>
            <a:ext cx="1714512" cy="571504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  <p:bldP spid="11" grpId="0" animBg="1"/>
      <p:bldP spid="12" grpId="0" bldLvl="0" animBg="1"/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78" name="矩形 4"/>
          <p:cNvSpPr/>
          <p:nvPr/>
        </p:nvSpPr>
        <p:spPr>
          <a:xfrm>
            <a:off x="928662" y="1785932"/>
            <a:ext cx="6858048" cy="139700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课文是按照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的顺序来写燕子的。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589045" y="2582734"/>
            <a:ext cx="407804" cy="284693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4289733" y="1733426"/>
            <a:ext cx="1973580" cy="6223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由远到近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6"/>
          <p:cNvSpPr txBox="1"/>
          <p:nvPr/>
        </p:nvSpPr>
        <p:spPr>
          <a:xfrm>
            <a:off x="928370" y="906780"/>
            <a:ext cx="5804535" cy="710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课文是什么顺序描写燕子的？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14"/>
          <p:cNvSpPr txBox="1"/>
          <p:nvPr/>
        </p:nvSpPr>
        <p:spPr>
          <a:xfrm>
            <a:off x="536936" y="43615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6"/>
          <p:cNvSpPr txBox="1"/>
          <p:nvPr/>
        </p:nvSpPr>
        <p:spPr>
          <a:xfrm>
            <a:off x="1303020" y="775970"/>
            <a:ext cx="6485255" cy="8128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课文是从哪几方面描写燕子的？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58492" y="1714811"/>
            <a:ext cx="714380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从燕子的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、燕子为春光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、燕子的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、燕子的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四个方面来描写燕子的。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58888" y="1711422"/>
            <a:ext cx="110109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外形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58492" y="2286315"/>
            <a:ext cx="201930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增添生机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11382" y="2286315"/>
            <a:ext cx="110109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飞行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72806" y="2818449"/>
            <a:ext cx="110109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停歇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500034" y="857238"/>
            <a:ext cx="3143561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dirty="0">
                <a:latin typeface="+mj-ea"/>
                <a:ea typeface="+mj-ea"/>
              </a:rPr>
              <a:t>一</a:t>
            </a:r>
            <a:r>
              <a:rPr lang="zh-CN" altLang="en-US" sz="3200" dirty="0" smtClean="0">
                <a:latin typeface="+mj-ea"/>
                <a:ea typeface="+mj-ea"/>
              </a:rPr>
              <a:t>、选字填空。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5" name="矩形 20"/>
          <p:cNvSpPr/>
          <p:nvPr/>
        </p:nvSpPr>
        <p:spPr>
          <a:xfrm>
            <a:off x="571472" y="1571618"/>
            <a:ext cx="4071966" cy="1249680"/>
          </a:xfrm>
          <a:prstGeom prst="rect">
            <a:avLst/>
          </a:prstGeom>
          <a:noFill/>
          <a:ln w="9525">
            <a:solidFill>
              <a:srgbClr val="00B050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俏  梢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俊（    ）树（   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4" name="矩形 20"/>
          <p:cNvSpPr/>
          <p:nvPr/>
        </p:nvSpPr>
        <p:spPr>
          <a:xfrm>
            <a:off x="4859337" y="1535269"/>
            <a:ext cx="4071966" cy="1249680"/>
          </a:xfrm>
          <a:prstGeom prst="rect">
            <a:avLst/>
          </a:prstGeom>
          <a:noFill/>
          <a:ln w="9525">
            <a:solidFill>
              <a:srgbClr val="FFC000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佛  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仿（    ）飘（   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" name="矩形 20"/>
          <p:cNvSpPr/>
          <p:nvPr/>
        </p:nvSpPr>
        <p:spPr>
          <a:xfrm>
            <a:off x="2508223" y="3072450"/>
            <a:ext cx="4643470" cy="1249680"/>
          </a:xfrm>
          <a:prstGeom prst="rect">
            <a:avLst/>
          </a:prstGeom>
          <a:noFill/>
          <a:ln w="9525">
            <a:solidFill>
              <a:srgbClr val="0000FF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沾  站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）水 （    ）立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71604" y="2214560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俏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71868" y="2214877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梢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859469" y="2143439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佛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859733" y="2143439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拂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079727" y="3643954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沾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365743" y="3715392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站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14"/>
          <p:cNvSpPr txBox="1"/>
          <p:nvPr/>
        </p:nvSpPr>
        <p:spPr>
          <a:xfrm>
            <a:off x="623793" y="412145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985" y="464821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ldLvl="0" animBg="1"/>
      <p:bldP spid="14" grpId="0" bldLvl="0" animBg="1"/>
      <p:bldP spid="15" grpId="0" bldLvl="0" animBg="1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499504" y="699542"/>
            <a:ext cx="5644132" cy="73404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、给多音字注音并组词。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0"/>
          <p:cNvSpPr/>
          <p:nvPr/>
        </p:nvSpPr>
        <p:spPr>
          <a:xfrm>
            <a:off x="1071538" y="2214560"/>
            <a:ext cx="642942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晕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20"/>
          <p:cNvSpPr/>
          <p:nvPr/>
        </p:nvSpPr>
        <p:spPr>
          <a:xfrm>
            <a:off x="1647840" y="1657339"/>
            <a:ext cx="2566970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____（     ）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20"/>
          <p:cNvSpPr/>
          <p:nvPr/>
        </p:nvSpPr>
        <p:spPr>
          <a:xfrm>
            <a:off x="1643042" y="2643188"/>
            <a:ext cx="2571768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____（     ）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20"/>
          <p:cNvSpPr/>
          <p:nvPr/>
        </p:nvSpPr>
        <p:spPr>
          <a:xfrm>
            <a:off x="4429124" y="2197321"/>
            <a:ext cx="714380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杆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20"/>
          <p:cNvSpPr/>
          <p:nvPr/>
        </p:nvSpPr>
        <p:spPr>
          <a:xfrm>
            <a:off x="5214942" y="1714494"/>
            <a:ext cx="2500330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____（     ）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20"/>
          <p:cNvSpPr/>
          <p:nvPr/>
        </p:nvSpPr>
        <p:spPr>
          <a:xfrm>
            <a:off x="5214942" y="2625949"/>
            <a:ext cx="2571768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____（     ）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左大括号 15"/>
          <p:cNvSpPr/>
          <p:nvPr/>
        </p:nvSpPr>
        <p:spPr>
          <a:xfrm>
            <a:off x="1500166" y="1571618"/>
            <a:ext cx="214314" cy="178595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左大括号 16"/>
          <p:cNvSpPr/>
          <p:nvPr/>
        </p:nvSpPr>
        <p:spPr>
          <a:xfrm>
            <a:off x="4929190" y="1643056"/>
            <a:ext cx="214314" cy="178595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714480" y="2571750"/>
            <a:ext cx="792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yūn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928926" y="264318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头晕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1714480" y="1643056"/>
            <a:ext cx="792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yùn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928926" y="1643056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圆晕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5214942" y="1714494"/>
            <a:ext cx="792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gǎn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500826" y="1714494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笔杆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5214942" y="2571750"/>
            <a:ext cx="792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gān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337935" y="3704590"/>
            <a:ext cx="2338070" cy="472440"/>
            <a:chOff x="9981" y="5834"/>
            <a:chExt cx="3682" cy="744"/>
          </a:xfrm>
        </p:grpSpPr>
        <p:sp>
          <p:nvSpPr>
            <p:cNvPr id="10" name="TextBox 11">
              <a:hlinkClick r:id="rId1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9981" y="5860"/>
              <a:ext cx="2202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latin typeface="Kaiti SC" panose="02010600040101010101" pitchFamily="2" charset="-122"/>
                  <a:ea typeface="Kaiti SC" panose="02010600040101010101" pitchFamily="2" charset="-122"/>
                </a:rPr>
                <a:t>字词听写</a:t>
              </a:r>
              <a:endParaRPr lang="zh-CN" altLang="en-US" sz="2400" b="1" dirty="0">
                <a:latin typeface="Kaiti SC" panose="02010600040101010101" pitchFamily="2" charset="-122"/>
                <a:ea typeface="Kaiti SC" panose="0201060004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1" y="5938"/>
              <a:ext cx="553" cy="599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57708">
              <a:off x="12364" y="5834"/>
              <a:ext cx="528" cy="744"/>
            </a:xfrm>
            <a:prstGeom prst="rect">
              <a:avLst/>
            </a:prstGeom>
          </p:spPr>
        </p:pic>
      </p:grpSp>
      <p:sp>
        <p:nvSpPr>
          <p:cNvPr id="30" name="矩形 29"/>
          <p:cNvSpPr/>
          <p:nvPr/>
        </p:nvSpPr>
        <p:spPr>
          <a:xfrm>
            <a:off x="6501143" y="2681605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旗杆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  <p:bldP spid="3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u=633760409,2239638681&amp;fm=214&amp;gp=0.jp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lum contrast="4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圆角矩形 8"/>
          <p:cNvSpPr/>
          <p:nvPr/>
        </p:nvSpPr>
        <p:spPr>
          <a:xfrm>
            <a:off x="2214546" y="928676"/>
            <a:ext cx="4714908" cy="1928826"/>
          </a:xfrm>
          <a:prstGeom prst="roundRect">
            <a:avLst/>
          </a:prstGeom>
          <a:solidFill>
            <a:srgbClr val="FFFFFF">
              <a:alpha val="38824"/>
            </a:srgb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effectLst>
                <a:reflection blurRad="6350" stA="60000" endA="900" endPos="60000" dist="29997" dir="5400000" sy="-100000" algn="bl" rotWithShape="0"/>
              </a:effectLst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2848610" y="1350645"/>
            <a:ext cx="3447415" cy="1083945"/>
          </a:xfrm>
          <a:prstGeom prst="rect">
            <a:avLst/>
          </a:prstGeom>
          <a:noFill/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6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1  燕子</a:t>
            </a:r>
            <a:endParaRPr lang="zh-CN" altLang="en-US" sz="66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2428859" y="1071552"/>
            <a:ext cx="4286281" cy="1643074"/>
          </a:xfrm>
          <a:prstGeom prst="roundRect">
            <a:avLst/>
          </a:prstGeom>
          <a:grpFill/>
          <a:ln w="3175">
            <a:solidFill>
              <a:schemeClr val="bg1">
                <a:lumMod val="8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-14922" y="159510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文本框 1"/>
          <p:cNvSpPr txBox="1"/>
          <p:nvPr/>
        </p:nvSpPr>
        <p:spPr>
          <a:xfrm>
            <a:off x="182871" y="143071"/>
            <a:ext cx="197739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苏教版  语文  三</a:t>
            </a:r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年级  </a:t>
            </a:r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下</a:t>
            </a:r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册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23867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630648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>
            <a:hlinkClick r:id="" action="ppaction://hlinkshowjump?jump=nextslide"/>
          </p:cNvPr>
          <p:cNvSpPr txBox="1"/>
          <p:nvPr/>
        </p:nvSpPr>
        <p:spPr>
          <a:xfrm>
            <a:off x="7275010" y="422793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7" name="文本框 14">
            <a:hlinkClick r:id="rId1" action="ppaction://hlinksldjump"/>
          </p:cNvPr>
          <p:cNvSpPr txBox="1"/>
          <p:nvPr/>
        </p:nvSpPr>
        <p:spPr>
          <a:xfrm>
            <a:off x="7275010" y="4619912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55575" y="1305883"/>
            <a:ext cx="7632849" cy="184023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上节课我们学习了生字词，初步了解了课文的内容，那小燕子的可爱之处还有哪些呢？让我们继续走进课文。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77" y="546963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文本框 11"/>
          <p:cNvSpPr txBox="1"/>
          <p:nvPr/>
        </p:nvSpPr>
        <p:spPr>
          <a:xfrm>
            <a:off x="333190" y="536227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lum bright="6000" contrast="6000"/>
          </a:blip>
          <a:srcRect t="20148" b="16988"/>
          <a:stretch>
            <a:fillRect/>
          </a:stretch>
        </p:blipFill>
        <p:spPr>
          <a:xfrm>
            <a:off x="2732405" y="3146425"/>
            <a:ext cx="3896360" cy="1834515"/>
          </a:xfrm>
          <a:prstGeom prst="rect">
            <a:avLst/>
          </a:prstGeom>
          <a:effectLst>
            <a:softEdge rad="2159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127760" y="1605915"/>
            <a:ext cx="7494270" cy="901700"/>
            <a:chOff x="1558527" y="1832045"/>
            <a:chExt cx="10046210" cy="1202488"/>
          </a:xfrm>
        </p:grpSpPr>
        <p:sp>
          <p:nvSpPr>
            <p:cNvPr id="11" name="文本框 6"/>
            <p:cNvSpPr txBox="1"/>
            <p:nvPr/>
          </p:nvSpPr>
          <p:spPr>
            <a:xfrm>
              <a:off x="1650694" y="1927296"/>
              <a:ext cx="9769708" cy="108223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课文从哪几方面描述了燕子的形象？</a:t>
              </a:r>
              <a:endPara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" name="单圆角矩形 11"/>
            <p:cNvSpPr/>
            <p:nvPr/>
          </p:nvSpPr>
          <p:spPr>
            <a:xfrm flipH="1">
              <a:off x="1558527" y="1832045"/>
              <a:ext cx="10046210" cy="1202488"/>
            </a:xfrm>
            <a:prstGeom prst="snipRoundRect">
              <a:avLst/>
            </a:prstGeom>
            <a:grpFill/>
            <a:ln>
              <a:solidFill>
                <a:schemeClr val="accent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19055" y="400073"/>
            <a:ext cx="2330450" cy="560705"/>
            <a:chOff x="292074" y="533430"/>
            <a:chExt cx="3107265" cy="747607"/>
          </a:xfrm>
        </p:grpSpPr>
        <p:sp>
          <p:nvSpPr>
            <p:cNvPr id="2" name="文本框 14"/>
            <p:cNvSpPr txBox="1"/>
            <p:nvPr/>
          </p:nvSpPr>
          <p:spPr>
            <a:xfrm>
              <a:off x="832247" y="533430"/>
              <a:ext cx="2567092" cy="74760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互动课堂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074" y="533430"/>
              <a:ext cx="540173" cy="672254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833" y="1984385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http://imgsrc.baidu.com/imgad/pic/item/e7cd7b899e510fb3fa13a55ed333c895d0430cf5.jpg"/>
          <p:cNvPicPr>
            <a:picLocks noChangeAspect="1" noChangeArrowheads="1"/>
          </p:cNvPicPr>
          <p:nvPr/>
        </p:nvPicPr>
        <p:blipFill>
          <a:blip r:embed="rId1" cstate="print">
            <a:lum contrast="40000"/>
          </a:blip>
          <a:srcRect b="7937"/>
          <a:stretch>
            <a:fillRect/>
          </a:stretch>
        </p:blipFill>
        <p:spPr bwMode="auto">
          <a:xfrm>
            <a:off x="2786050" y="1643056"/>
            <a:ext cx="4687312" cy="2876840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2571736" y="785800"/>
            <a:ext cx="2432685" cy="622300"/>
          </a:xfrm>
          <a:prstGeom prst="rect">
            <a:avLst/>
          </a:prstGeom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乌黑光亮的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00628" y="785800"/>
            <a:ext cx="1065035" cy="623248"/>
          </a:xfrm>
          <a:prstGeom prst="rect">
            <a:avLst/>
          </a:prstGeom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羽毛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71604" y="785800"/>
            <a:ext cx="1065035" cy="623248"/>
          </a:xfrm>
          <a:prstGeom prst="rect">
            <a:avLst/>
          </a:prstGeom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一身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929322" y="785800"/>
            <a:ext cx="601768" cy="623248"/>
          </a:xfrm>
          <a:prstGeom prst="rect">
            <a:avLst/>
          </a:prstGeom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Freeform 24"/>
          <p:cNvSpPr/>
          <p:nvPr/>
        </p:nvSpPr>
        <p:spPr bwMode="gray">
          <a:xfrm rot="6974872">
            <a:off x="4117985" y="1248585"/>
            <a:ext cx="678007" cy="1480131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rgbClr val="F8324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1928794" y="2643188"/>
            <a:ext cx="7858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颜色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Freeform 24"/>
          <p:cNvSpPr/>
          <p:nvPr/>
        </p:nvSpPr>
        <p:spPr bwMode="gray">
          <a:xfrm rot="6974872" flipV="1">
            <a:off x="2106867" y="1682061"/>
            <a:ext cx="1854257" cy="603687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rgbClr val="F8324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8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4" presetClass="emph" presetSubtype="0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2"/>
      <p:bldP spid="9" grpId="3"/>
      <p:bldP spid="10" grpId="1"/>
      <p:bldP spid="11" grpId="0"/>
      <p:bldP spid="12" grpId="0"/>
      <p:bldP spid="18" grpId="0" animBg="1"/>
      <p:bldP spid="17" grpId="0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imgsrc.baidu.com/imgad/pic/item/730e0cf3d7ca7bcb9a8c5afbb4096b63f724a86b.jpg"/>
          <p:cNvPicPr>
            <a:picLocks noChangeAspect="1" noChangeArrowheads="1"/>
          </p:cNvPicPr>
          <p:nvPr/>
        </p:nvPicPr>
        <p:blipFill>
          <a:blip r:embed="rId1" cstate="print">
            <a:lum contrast="40000"/>
          </a:blip>
          <a:srcRect b="8865"/>
          <a:stretch>
            <a:fillRect/>
          </a:stretch>
        </p:blipFill>
        <p:spPr bwMode="auto">
          <a:xfrm>
            <a:off x="2571736" y="1643056"/>
            <a:ext cx="4929222" cy="2991081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2571736" y="785800"/>
            <a:ext cx="2454839" cy="623248"/>
          </a:xfrm>
          <a:prstGeom prst="rect">
            <a:avLst/>
          </a:prstGeom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俊俏轻快的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00628" y="785800"/>
            <a:ext cx="1065035" cy="623248"/>
          </a:xfrm>
          <a:prstGeom prst="rect">
            <a:avLst/>
          </a:prstGeom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翅膀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71604" y="785800"/>
            <a:ext cx="1065035" cy="623248"/>
          </a:xfrm>
          <a:prstGeom prst="rect">
            <a:avLst/>
          </a:prstGeom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一对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929322" y="785800"/>
            <a:ext cx="601768" cy="623248"/>
          </a:xfrm>
          <a:prstGeom prst="rect">
            <a:avLst/>
          </a:prstGeom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Freeform 24"/>
          <p:cNvSpPr/>
          <p:nvPr/>
        </p:nvSpPr>
        <p:spPr bwMode="gray">
          <a:xfrm rot="6974872">
            <a:off x="4281002" y="1243670"/>
            <a:ext cx="695213" cy="1013084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D11364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FACD69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24"/>
          <p:cNvSpPr/>
          <p:nvPr/>
        </p:nvSpPr>
        <p:spPr bwMode="gray">
          <a:xfrm rot="6974872">
            <a:off x="4753950" y="1759009"/>
            <a:ext cx="1221835" cy="268161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1" grpId="0"/>
      <p:bldP spid="12" grpId="0"/>
      <p:bldP spid="15" grpId="0" animBg="1"/>
      <p:bldP spid="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http://img.bimg.126.net/photo/S1pDSjWd3mXGiihGsptqQQ==/5790503220892944513.jpg"/>
          <p:cNvPicPr>
            <a:picLocks noChangeAspect="1" noChangeArrowheads="1"/>
          </p:cNvPicPr>
          <p:nvPr/>
        </p:nvPicPr>
        <p:blipFill>
          <a:blip r:embed="rId1" cstate="print">
            <a:lum contrast="40000"/>
          </a:blip>
          <a:srcRect r="892" b="19767"/>
          <a:stretch>
            <a:fillRect/>
          </a:stretch>
        </p:blipFill>
        <p:spPr bwMode="auto">
          <a:xfrm>
            <a:off x="785786" y="1214428"/>
            <a:ext cx="4500594" cy="2797667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1714480" y="571486"/>
            <a:ext cx="1991571" cy="623248"/>
          </a:xfrm>
          <a:prstGeom prst="rect">
            <a:avLst/>
          </a:prstGeom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剪刀似的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43306" y="571486"/>
            <a:ext cx="1065035" cy="623248"/>
          </a:xfrm>
          <a:prstGeom prst="rect">
            <a:avLst/>
          </a:prstGeom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尾巴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Freeform 24"/>
          <p:cNvSpPr/>
          <p:nvPr/>
        </p:nvSpPr>
        <p:spPr bwMode="gray">
          <a:xfrm rot="6974872" flipH="1">
            <a:off x="4734015" y="1154824"/>
            <a:ext cx="1598261" cy="2166265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D11364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FACD69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24"/>
          <p:cNvSpPr/>
          <p:nvPr/>
        </p:nvSpPr>
        <p:spPr bwMode="gray">
          <a:xfrm rot="6974872">
            <a:off x="3489456" y="840345"/>
            <a:ext cx="686508" cy="1676860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44034" name="Picture 2" descr="http://pic.58pic.com/58pic/14/80/58/44U58PIChqr_102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5715008" y="857238"/>
            <a:ext cx="2414028" cy="2119347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5429256" y="2786064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比喻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00364" y="3571882"/>
            <a:ext cx="47149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形象地写出燕子尾巴的形状。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下箭头 16"/>
          <p:cNvSpPr/>
          <p:nvPr/>
        </p:nvSpPr>
        <p:spPr>
          <a:xfrm>
            <a:off x="5286380" y="2714626"/>
            <a:ext cx="142876" cy="785818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5" grpId="0" animBg="1"/>
      <p:bldP spid="18" grpId="0" animBg="1"/>
      <p:bldP spid="14" grpId="0"/>
      <p:bldP spid="16" grpId="0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928662" y="857238"/>
            <a:ext cx="5697714" cy="623248"/>
          </a:xfrm>
          <a:prstGeom prst="rect">
            <a:avLst/>
          </a:prstGeom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这就是活泼机灵的小燕子。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357422" y="714362"/>
            <a:ext cx="1928826" cy="100013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下箭头 7"/>
          <p:cNvSpPr/>
          <p:nvPr/>
        </p:nvSpPr>
        <p:spPr>
          <a:xfrm>
            <a:off x="3214678" y="1714494"/>
            <a:ext cx="142876" cy="642942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500166" y="2357436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对小燕子喜爱之情。</a:t>
            </a:r>
            <a:endParaRPr lang="zh-CN" altLang="en-US" sz="3600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0418" name="Picture 2" descr="http://imgsrc.baidu.com/imgad/pic/item/4e4a20a4462309f7fd305dd8780e0cf3d6cad699.jpg"/>
          <p:cNvPicPr>
            <a:picLocks noChangeAspect="1" noChangeArrowheads="1"/>
          </p:cNvPicPr>
          <p:nvPr/>
        </p:nvPicPr>
        <p:blipFill>
          <a:blip r:embed="rId1" cstate="print">
            <a:lum contrast="40000"/>
          </a:blip>
          <a:srcRect b="9382"/>
          <a:stretch>
            <a:fillRect/>
          </a:stretch>
        </p:blipFill>
        <p:spPr bwMode="auto">
          <a:xfrm>
            <a:off x="5286380" y="2643188"/>
            <a:ext cx="3664922" cy="228599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7" grpId="0" animBg="1"/>
      <p:bldP spid="8" grpId="0" animBg="1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267459" y="1309637"/>
            <a:ext cx="6980555" cy="1579287"/>
            <a:chOff x="1015642" y="1409095"/>
            <a:chExt cx="11542334" cy="3370280"/>
          </a:xfrm>
        </p:grpSpPr>
        <p:sp>
          <p:nvSpPr>
            <p:cNvPr id="4" name="文本框 6"/>
            <p:cNvSpPr txBox="1"/>
            <p:nvPr/>
          </p:nvSpPr>
          <p:spPr>
            <a:xfrm>
              <a:off x="1282300" y="1510819"/>
              <a:ext cx="10735858" cy="326855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  </a:t>
              </a:r>
              <a:r>
                <a:rPr lang="zh-CN" altLang="en-US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课文抓住哪些景物来描述“烂漫无比的春天”？</a:t>
              </a:r>
              <a:endPara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" name="单圆角矩形 4"/>
            <p:cNvSpPr/>
            <p:nvPr/>
          </p:nvSpPr>
          <p:spPr>
            <a:xfrm flipH="1">
              <a:off x="1015642" y="1409095"/>
              <a:ext cx="11542334" cy="3303225"/>
            </a:xfrm>
            <a:prstGeom prst="snipRoundRect">
              <a:avLst/>
            </a:prstGeom>
            <a:grpFill/>
            <a:ln>
              <a:solidFill>
                <a:schemeClr val="accent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833" y="1984385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71736" y="642924"/>
            <a:ext cx="3818951" cy="730885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微风轻轻地吹拂着。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910" y="500048"/>
            <a:ext cx="1446550" cy="854080"/>
          </a:xfrm>
          <a:prstGeom prst="rect">
            <a:avLst/>
          </a:prstGeom>
          <a:solidFill>
            <a:schemeClr val="accent2"/>
          </a:solidFill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51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微风</a:t>
            </a:r>
            <a:endParaRPr lang="zh-CN" altLang="en-US" sz="51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8370" name="Picture 2" descr="http://imgsrc.baidu.com/image/c0%3Dpixel_huitu%2C0%2C0%2C294%2C40/sign=5fbe22d4aa44ad343ab28fc7b9da6998/77c6a7efce1b9d1633671a58f8deb48f8c546463.jpg"/>
          <p:cNvPicPr>
            <a:picLocks noChangeAspect="1" noChangeArrowheads="1"/>
          </p:cNvPicPr>
          <p:nvPr/>
        </p:nvPicPr>
        <p:blipFill>
          <a:blip r:embed="rId1" cstate="print">
            <a:lum contrast="40000"/>
          </a:blip>
          <a:srcRect b="7300"/>
          <a:stretch>
            <a:fillRect/>
          </a:stretch>
        </p:blipFill>
        <p:spPr bwMode="auto">
          <a:xfrm>
            <a:off x="142844" y="2071684"/>
            <a:ext cx="5857916" cy="2954994"/>
          </a:xfrm>
          <a:prstGeom prst="rect">
            <a:avLst/>
          </a:prstGeom>
          <a:noFill/>
          <a:effectLst/>
        </p:spPr>
      </p:pic>
      <p:sp>
        <p:nvSpPr>
          <p:cNvPr id="5" name="椭圆 4"/>
          <p:cNvSpPr/>
          <p:nvPr/>
        </p:nvSpPr>
        <p:spPr>
          <a:xfrm>
            <a:off x="3428992" y="642924"/>
            <a:ext cx="1357322" cy="71438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形状 7"/>
          <p:cNvCxnSpPr>
            <a:stCxn id="5" idx="4"/>
          </p:cNvCxnSpPr>
          <p:nvPr/>
        </p:nvCxnSpPr>
        <p:spPr>
          <a:xfrm rot="16200000" flipH="1">
            <a:off x="4804173" y="660784"/>
            <a:ext cx="357192" cy="1750232"/>
          </a:xfrm>
          <a:prstGeom prst="bentConnector2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000760" y="1285866"/>
            <a:ext cx="2000264" cy="255454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拟人的手法，形象地写出了春风轻柔的特点。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4" grpId="0" animBg="1"/>
      <p:bldP spid="5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857884" y="1000114"/>
            <a:ext cx="1446550" cy="854080"/>
          </a:xfrm>
          <a:prstGeom prst="rect">
            <a:avLst/>
          </a:prstGeom>
          <a:solidFill>
            <a:schemeClr val="accent2"/>
          </a:solidFill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51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细雨</a:t>
            </a:r>
            <a:endParaRPr lang="zh-CN" altLang="en-US" sz="51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00034" y="3714758"/>
            <a:ext cx="5534033" cy="770890"/>
          </a:xfrm>
          <a:prstGeom prst="rect">
            <a:avLst/>
          </a:prstGeom>
          <a:solidFill>
            <a:schemeClr val="bg1">
              <a:alpha val="74901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毛毛细雨从天上洒落下来。</a:t>
            </a:r>
            <a:endParaRPr lang="zh-CN" altLang="en-US" sz="3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348" name="AutoShape 4" descr="http://img3.imgtn.bdimg.com/it/u=3196854968,2818543267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7350" name="Picture 6" descr="http://photos.tuchong.com/302185/f/17899646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42910" y="285734"/>
            <a:ext cx="5093464" cy="3395643"/>
          </a:xfrm>
          <a:prstGeom prst="rect">
            <a:avLst/>
          </a:prstGeom>
          <a:noFill/>
          <a:effectLst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bldLvl="0" animBg="1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40" y="1151005"/>
            <a:ext cx="7780337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文本框 6"/>
          <p:cNvSpPr txBox="1"/>
          <p:nvPr/>
        </p:nvSpPr>
        <p:spPr>
          <a:xfrm>
            <a:off x="1186758" y="1416603"/>
            <a:ext cx="6696744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毛毛细雨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春雨如油  和风细雨 </a:t>
            </a:r>
            <a:endParaRPr lang="en-US" altLang="zh-CN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春风化雨  春风雨露  斜风细雨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1"/>
          <p:cNvSpPr txBox="1"/>
          <p:nvPr/>
        </p:nvSpPr>
        <p:spPr>
          <a:xfrm>
            <a:off x="1282707" y="488657"/>
            <a:ext cx="4266813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词语积累（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描写春雨的词语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198" y="465178"/>
            <a:ext cx="447979" cy="539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47964" y="771034"/>
            <a:ext cx="4715522" cy="3556000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kumimoji="1" lang="en-US" altLang="zh-CN" sz="2700" b="1" dirty="0" smtClean="0"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kumimoji="1" lang="zh-CN" altLang="en-US" sz="2700" b="1" u="sng" dirty="0" smtClean="0"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郑振铎</a:t>
            </a:r>
            <a:r>
              <a:rPr kumimoji="1" lang="zh-CN" altLang="en-US" sz="2700" b="1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kumimoji="1" lang="en-US" altLang="zh-CN" sz="2700" b="1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1898—1958</a:t>
            </a:r>
            <a:r>
              <a:rPr kumimoji="1" lang="zh-CN" altLang="en-US" sz="2700" b="1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年），出生于浙江温州，原籍福建长乐。中国现代杰出的爱国主义者和社会活动家、作家、诗人、学者、文学评论家、文学史家、翻译家、艺术史家，也是著名的收藏家、训诂家。</a:t>
            </a:r>
            <a:endParaRPr kumimoji="1" lang="zh-CN" altLang="en-US" sz="2700" dirty="0" smtClean="0"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0050" name="Picture 2" descr="http://i.dimg.cc/ab/21/71/04/49/48/60/04/93/be/25/1d/12/61/42/bb.jpg"/>
          <p:cNvPicPr>
            <a:picLocks noChangeAspect="1" noChangeArrowheads="1"/>
          </p:cNvPicPr>
          <p:nvPr/>
        </p:nvPicPr>
        <p:blipFill>
          <a:blip r:embed="rId1" cstate="print">
            <a:lum contrast="20000"/>
          </a:blip>
          <a:srcRect l="15525" r="14013"/>
          <a:stretch>
            <a:fillRect/>
          </a:stretch>
        </p:blipFill>
        <p:spPr bwMode="auto">
          <a:xfrm flipH="1">
            <a:off x="142844" y="857238"/>
            <a:ext cx="3786246" cy="385765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pSp>
        <p:nvGrpSpPr>
          <p:cNvPr id="5" name="组合 4"/>
          <p:cNvGrpSpPr/>
          <p:nvPr/>
        </p:nvGrpSpPr>
        <p:grpSpPr>
          <a:xfrm>
            <a:off x="160049" y="381981"/>
            <a:ext cx="1629583" cy="400110"/>
            <a:chOff x="160049" y="525491"/>
            <a:chExt cx="1629583" cy="40011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0049" y="536227"/>
              <a:ext cx="1629583" cy="3786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8" name="文本框 11"/>
            <p:cNvSpPr txBox="1"/>
            <p:nvPr/>
          </p:nvSpPr>
          <p:spPr>
            <a:xfrm>
              <a:off x="172162" y="525491"/>
              <a:ext cx="12314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 smtClean="0">
                  <a:solidFill>
                    <a:schemeClr val="bg1"/>
                  </a:solidFill>
                </a:rPr>
                <a:t>第一课时</a:t>
              </a:r>
              <a:endParaRPr kumimoji="1" lang="zh-CN" altLang="en-US" sz="20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E:\图片库\柳枝.jpg柳枝"/>
          <p:cNvPicPr>
            <a:picLocks noChangeAspect="1" noChangeArrowheads="1"/>
          </p:cNvPicPr>
          <p:nvPr/>
        </p:nvPicPr>
        <p:blipFill>
          <a:blip r:embed="rId1" cstate="print">
            <a:lum contrast="40000"/>
          </a:blip>
          <a:srcRect/>
          <a:stretch>
            <a:fillRect/>
          </a:stretch>
        </p:blipFill>
        <p:spPr bwMode="auto">
          <a:xfrm>
            <a:off x="676275" y="403860"/>
            <a:ext cx="5970270" cy="3517265"/>
          </a:xfrm>
          <a:prstGeom prst="rect">
            <a:avLst/>
          </a:prstGeom>
          <a:noFill/>
          <a:effectLst/>
        </p:spPr>
      </p:pic>
      <p:sp>
        <p:nvSpPr>
          <p:cNvPr id="7" name="TextBox 6"/>
          <p:cNvSpPr txBox="1"/>
          <p:nvPr/>
        </p:nvSpPr>
        <p:spPr>
          <a:xfrm>
            <a:off x="7004383" y="647686"/>
            <a:ext cx="1446550" cy="854080"/>
          </a:xfrm>
          <a:prstGeom prst="rect">
            <a:avLst/>
          </a:prstGeom>
          <a:solidFill>
            <a:schemeClr val="accent2"/>
          </a:solidFill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51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柳丝</a:t>
            </a:r>
            <a:endParaRPr lang="zh-CN" altLang="en-US" sz="51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19044" y="3920819"/>
            <a:ext cx="7072362" cy="770890"/>
          </a:xfrm>
          <a:prstGeom prst="rect">
            <a:avLst/>
          </a:prstGeom>
          <a:solidFill>
            <a:schemeClr val="bg1">
              <a:alpha val="74901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千万条柔柳展开了鹅黄色的嫩叶。</a:t>
            </a:r>
            <a:endParaRPr lang="zh-CN" altLang="en-US" sz="3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286380" y="571486"/>
            <a:ext cx="3408625" cy="854080"/>
          </a:xfrm>
          <a:prstGeom prst="rect">
            <a:avLst/>
          </a:prstGeom>
          <a:solidFill>
            <a:schemeClr val="accent2"/>
          </a:solidFill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51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青草、绿叶</a:t>
            </a:r>
            <a:endParaRPr lang="zh-CN" altLang="en-US" sz="51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28596" y="714362"/>
            <a:ext cx="3929090" cy="772519"/>
          </a:xfrm>
          <a:prstGeom prst="rect">
            <a:avLst/>
          </a:prstGeom>
          <a:solidFill>
            <a:schemeClr val="bg1">
              <a:alpha val="74901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青的草，绿的芽。</a:t>
            </a:r>
            <a:endParaRPr lang="zh-CN" altLang="en-US" sz="3400" dirty="0"/>
          </a:p>
        </p:txBody>
      </p:sp>
      <p:pic>
        <p:nvPicPr>
          <p:cNvPr id="53250" name="Picture 2" descr="http://pic28.photophoto.cn/20130819/0035035768852834_b.jpg"/>
          <p:cNvPicPr>
            <a:picLocks noChangeAspect="1" noChangeArrowheads="1"/>
          </p:cNvPicPr>
          <p:nvPr/>
        </p:nvPicPr>
        <p:blipFill>
          <a:blip r:embed="rId1" cstate="print">
            <a:lum contrast="40000"/>
          </a:blip>
          <a:srcRect r="520" b="4958"/>
          <a:stretch>
            <a:fillRect/>
          </a:stretch>
        </p:blipFill>
        <p:spPr bwMode="auto">
          <a:xfrm>
            <a:off x="0" y="1487126"/>
            <a:ext cx="5857884" cy="3656374"/>
          </a:xfrm>
          <a:prstGeom prst="rect">
            <a:avLst/>
          </a:prstGeom>
          <a:noFill/>
          <a:effectLst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08712" y="500352"/>
            <a:ext cx="1446550" cy="854080"/>
          </a:xfrm>
          <a:prstGeom prst="rect">
            <a:avLst/>
          </a:prstGeom>
          <a:solidFill>
            <a:schemeClr val="accent2"/>
          </a:solidFill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51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鲜花</a:t>
            </a:r>
            <a:endParaRPr lang="zh-CN" altLang="en-US" sz="51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42910" y="357172"/>
            <a:ext cx="3500462" cy="770890"/>
          </a:xfrm>
          <a:prstGeom prst="rect">
            <a:avLst/>
          </a:prstGeom>
          <a:solidFill>
            <a:schemeClr val="bg1">
              <a:alpha val="74901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各色鲜艳的花。</a:t>
            </a:r>
            <a:endParaRPr lang="zh-CN" altLang="en-US" sz="3400" b="1" dirty="0"/>
          </a:p>
        </p:txBody>
      </p:sp>
      <p:pic>
        <p:nvPicPr>
          <p:cNvPr id="51202" name="Picture 2" descr="http://pic34.photophoto.cn/20150312/0035035724312566_b.jpg"/>
          <p:cNvPicPr>
            <a:picLocks noChangeAspect="1" noChangeArrowheads="1"/>
          </p:cNvPicPr>
          <p:nvPr/>
        </p:nvPicPr>
        <p:blipFill>
          <a:blip r:embed="rId1" cstate="print">
            <a:lum contrast="40000"/>
          </a:blip>
          <a:srcRect b="3853"/>
          <a:stretch>
            <a:fillRect/>
          </a:stretch>
        </p:blipFill>
        <p:spPr bwMode="auto">
          <a:xfrm>
            <a:off x="10795" y="1264276"/>
            <a:ext cx="5620414" cy="3857634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rcRect b="5120"/>
          <a:stretch>
            <a:fillRect/>
          </a:stretch>
        </p:blipFill>
        <p:spPr>
          <a:xfrm>
            <a:off x="11430" y="1264285"/>
            <a:ext cx="5620385" cy="38811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rcRect r="9017" b="4776"/>
          <a:stretch>
            <a:fillRect/>
          </a:stretch>
        </p:blipFill>
        <p:spPr>
          <a:xfrm>
            <a:off x="11430" y="1264285"/>
            <a:ext cx="5621020" cy="39071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lum contrast="6000"/>
          </a:blip>
          <a:srcRect t="6929"/>
          <a:stretch>
            <a:fillRect/>
          </a:stretch>
        </p:blipFill>
        <p:spPr>
          <a:xfrm>
            <a:off x="11430" y="1232535"/>
            <a:ext cx="5642610" cy="394525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bldLvl="0" animBg="1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716" y="658336"/>
            <a:ext cx="82868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讨论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和原句对比读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，哪句写得好，为什么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0034" y="3000378"/>
            <a:ext cx="756087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课文中的原句生动形象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，体现春天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万物生长、百花争艳的生趣。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42910" y="1643056"/>
            <a:ext cx="750099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下过几阵雨。风吹着柳。草、叶、花聚拢来，形成了春天。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6"/>
          <p:cNvSpPr txBox="1"/>
          <p:nvPr/>
        </p:nvSpPr>
        <p:spPr>
          <a:xfrm>
            <a:off x="1357290" y="1428742"/>
            <a:ext cx="5500726" cy="549959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形容雨点很细小，这是春雨的特点。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文本框 3"/>
          <p:cNvSpPr txBox="1"/>
          <p:nvPr/>
        </p:nvSpPr>
        <p:spPr>
          <a:xfrm>
            <a:off x="3115310" y="428610"/>
            <a:ext cx="2885450" cy="67754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毛毛细雨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071802" y="428610"/>
            <a:ext cx="2000264" cy="64807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下箭头 2"/>
          <p:cNvSpPr/>
          <p:nvPr/>
        </p:nvSpPr>
        <p:spPr>
          <a:xfrm>
            <a:off x="4000496" y="1142990"/>
            <a:ext cx="71438" cy="35719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6"/>
          <p:cNvSpPr txBox="1"/>
          <p:nvPr/>
        </p:nvSpPr>
        <p:spPr>
          <a:xfrm>
            <a:off x="1214414" y="3357568"/>
            <a:ext cx="5972862" cy="6280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春天的风轻轻地吹动像抚摸着人一样。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3"/>
          <p:cNvSpPr txBox="1"/>
          <p:nvPr/>
        </p:nvSpPr>
        <p:spPr>
          <a:xfrm>
            <a:off x="2071670" y="2214560"/>
            <a:ext cx="3857652" cy="67754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微风轻轻地吹拂着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928926" y="2214560"/>
            <a:ext cx="2928958" cy="64807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下箭头 11"/>
          <p:cNvSpPr/>
          <p:nvPr/>
        </p:nvSpPr>
        <p:spPr>
          <a:xfrm>
            <a:off x="4000496" y="2928940"/>
            <a:ext cx="71438" cy="35719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9" grpId="0" bldLvl="0"/>
      <p:bldP spid="2" grpId="0" animBg="1"/>
      <p:bldP spid="3" grpId="0" animBg="1"/>
      <p:bldP spid="9" grpId="0"/>
      <p:bldP spid="10" grpId="0" bldLvl="0"/>
      <p:bldP spid="11" grpId="0" animBg="1"/>
      <p:bldP spid="1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6"/>
          <p:cNvSpPr txBox="1"/>
          <p:nvPr/>
        </p:nvSpPr>
        <p:spPr>
          <a:xfrm>
            <a:off x="642910" y="1285232"/>
            <a:ext cx="8001056" cy="93027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柳丝的色彩是黄色的。柳丝的姿态是那样的美；柳丝的枝条是千万条。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文本框 3"/>
          <p:cNvSpPr txBox="1"/>
          <p:nvPr/>
        </p:nvSpPr>
        <p:spPr>
          <a:xfrm>
            <a:off x="1000100" y="428610"/>
            <a:ext cx="6572296" cy="67754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千万条柔柳展开了鹅黄色的嫩叶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4643749" y="428610"/>
            <a:ext cx="1500198" cy="64807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下箭头 2"/>
          <p:cNvSpPr/>
          <p:nvPr/>
        </p:nvSpPr>
        <p:spPr>
          <a:xfrm>
            <a:off x="5358129" y="1076950"/>
            <a:ext cx="71438" cy="35719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6"/>
          <p:cNvSpPr txBox="1"/>
          <p:nvPr/>
        </p:nvSpPr>
        <p:spPr>
          <a:xfrm>
            <a:off x="572106" y="3212473"/>
            <a:ext cx="8215370" cy="93027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这个比喻句以动写静，描绘出春天里树木茂盛，花草繁多，万紫千红，争奇斗艳的生机勃勃的景象。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3"/>
          <p:cNvSpPr txBox="1"/>
          <p:nvPr/>
        </p:nvSpPr>
        <p:spPr>
          <a:xfrm>
            <a:off x="2000866" y="2283779"/>
            <a:ext cx="4314210" cy="67754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都像赶集似的聚拢来。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786948" y="2283779"/>
            <a:ext cx="1500198" cy="64807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下箭头 11"/>
          <p:cNvSpPr/>
          <p:nvPr/>
        </p:nvSpPr>
        <p:spPr>
          <a:xfrm>
            <a:off x="5501962" y="2926404"/>
            <a:ext cx="71438" cy="35719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928662" y="428610"/>
            <a:ext cx="1500198" cy="64807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9" grpId="0" bldLvl="0"/>
      <p:bldP spid="2" grpId="0" bldLvl="0" animBg="1"/>
      <p:bldP spid="3" grpId="0" bldLvl="0" animBg="1"/>
      <p:bldP spid="9" grpId="0"/>
      <p:bldP spid="10" grpId="0" bldLvl="0"/>
      <p:bldP spid="11" grpId="0" bldLvl="0" animBg="1"/>
      <p:bldP spid="12" grpId="0" bldLvl="0" animBg="1"/>
      <p:bldP spid="1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85720" y="1643056"/>
            <a:ext cx="8366760" cy="173037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斜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着身子从天空中</a:t>
            </a: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掠过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飞到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那边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的柳树下了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还有几只</a:t>
            </a: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横掠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过湖面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剪尾或翼尖偶尔</a:t>
            </a: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沾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了一下水面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28662" y="571486"/>
            <a:ext cx="5178876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说说燕子是怎样飞行的。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16865" y="1566545"/>
            <a:ext cx="8509635" cy="117602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l"/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斜、掠、飞到、横掠、沾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等词语突出了燕子飞行时轻快的特点。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7224" y="571486"/>
            <a:ext cx="685804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哪些词写出了燕子飞行的特点？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1986" name="Picture 2" descr="http://img.bimg.126.net/photo/_ubnv_95yAEvMpPkOUJ2Ew==/5136636850009882204.jpg"/>
          <p:cNvPicPr>
            <a:picLocks noChangeAspect="1" noChangeArrowheads="1"/>
          </p:cNvPicPr>
          <p:nvPr/>
        </p:nvPicPr>
        <p:blipFill>
          <a:blip r:embed="rId1" cstate="print">
            <a:lum contrast="40000"/>
          </a:blip>
          <a:srcRect t="17206" r="-175"/>
          <a:stretch>
            <a:fillRect/>
          </a:stretch>
        </p:blipFill>
        <p:spPr bwMode="auto">
          <a:xfrm>
            <a:off x="857543" y="2922907"/>
            <a:ext cx="3857652" cy="2125551"/>
          </a:xfrm>
          <a:prstGeom prst="rect">
            <a:avLst/>
          </a:prstGeom>
          <a:noFill/>
          <a:scene3d>
            <a:camera prst="obliqueTopRight"/>
            <a:lightRig rig="threePt" dir="t"/>
          </a:scene3d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9406" y="560546"/>
            <a:ext cx="82868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讨论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和原句对比读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，哪句写得好，为什么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257274" y="1434776"/>
            <a:ext cx="750099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燕子在天空里掠过，由这边飞到了那边。</a:t>
            </a:r>
            <a:endParaRPr lang="zh-CN" altLang="en-US" sz="32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429895" y="2307590"/>
            <a:ext cx="8230870" cy="1568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   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在微风中，在阳光中，燕子斜着身子从天空中掠过，“唧”的一声，已经由这边的稻田上，飞到那边的柳树下了。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  <p:bldP spid="2150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99745" y="571500"/>
            <a:ext cx="8126095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课文中的句子除突出燕子飞行的特点之外，还写出了春天的景色：微风、阳光、稻田、柳树。这样把燕子和春天紧密地联系起来写，进一步说明“燕子为春光增添了许多生趣，让春天显得更加生气勃勃”。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4" name="TextBox 11"/>
          <p:cNvSpPr txBox="1"/>
          <p:nvPr/>
        </p:nvSpPr>
        <p:spPr>
          <a:xfrm>
            <a:off x="5071899" y="1511012"/>
            <a:ext cx="1286051" cy="70019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唧</a:t>
            </a:r>
            <a:r>
              <a:rPr kumimoji="1" lang="zh-CN" altLang="en-US" sz="4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唧</a:t>
            </a:r>
            <a:endParaRPr kumimoji="1" lang="zh-CN" altLang="en-US" sz="4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3393091" y="1511012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趣</a:t>
            </a:r>
            <a:endParaRPr lang="zh-CN" altLang="en-US" sz="41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919112" y="1511012"/>
            <a:ext cx="12955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</a:t>
            </a: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拂</a:t>
            </a:r>
            <a:endParaRPr lang="zh-CN" altLang="en-US" sz="41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6401994" y="1482955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</a:t>
            </a: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翼</a:t>
            </a:r>
            <a:endParaRPr lang="zh-CN" altLang="en-US" sz="41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3214678" y="3107535"/>
            <a:ext cx="1393222" cy="70019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掠</a:t>
            </a:r>
            <a:r>
              <a:rPr kumimoji="1" lang="zh-CN" altLang="en-US" sz="4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过</a:t>
            </a:r>
            <a:r>
              <a:rPr kumimoji="1" lang="zh-CN" altLang="en-US" sz="41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kumimoji="1" lang="zh-CN" altLang="en-US" sz="41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1742942" y="3107535"/>
            <a:ext cx="1500393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偶</a:t>
            </a: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尔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500298" y="1072186"/>
            <a:ext cx="85736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f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ú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928946" y="1082384"/>
            <a:ext cx="85736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q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ù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068616" y="1082384"/>
            <a:ext cx="85736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j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ī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965020" y="1000748"/>
            <a:ext cx="750252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y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ì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643042" y="2625328"/>
            <a:ext cx="928694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ǒ</a:t>
            </a:r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u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058452" y="2625328"/>
            <a:ext cx="1018124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ju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286004" y="2625328"/>
            <a:ext cx="85736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l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üè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4607901" y="3107535"/>
            <a:ext cx="1226027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疲</a:t>
            </a: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倦</a:t>
            </a:r>
            <a:endParaRPr lang="zh-CN" altLang="en-US" sz="41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572264" y="2643188"/>
            <a:ext cx="642942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p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ǔ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5978837" y="3125395"/>
            <a:ext cx="1226027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曲</a:t>
            </a: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谱</a:t>
            </a:r>
            <a:endParaRPr lang="zh-CN" altLang="en-US" sz="41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786710" y="2643188"/>
            <a:ext cx="71438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f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ú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7264721" y="3125395"/>
            <a:ext cx="1226027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音</a:t>
            </a: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符</a:t>
            </a:r>
            <a:endParaRPr lang="zh-CN" altLang="en-US" sz="41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14">
            <a:hlinkClick r:id="rId1" action="ppaction://hlinkfile"/>
          </p:cNvPr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263" y="532096"/>
            <a:ext cx="351070" cy="38016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337204" y="478306"/>
            <a:ext cx="335134" cy="47233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61784" y="1510576"/>
            <a:ext cx="1121491" cy="438582"/>
            <a:chOff x="505294" y="1510576"/>
            <a:chExt cx="1121491" cy="438582"/>
          </a:xfrm>
        </p:grpSpPr>
        <p:sp>
          <p:nvSpPr>
            <p:cNvPr id="50" name="TextBox 11"/>
            <p:cNvSpPr txBox="1">
              <a:spLocks noChangeArrowheads="1"/>
            </p:cNvSpPr>
            <p:nvPr/>
          </p:nvSpPr>
          <p:spPr bwMode="auto">
            <a:xfrm>
              <a:off x="505294" y="1510576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我会认</a:t>
              </a:r>
              <a:endPara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1524285" y="1582624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525663" y="1582624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1976681" y="1567221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62581" y="1612941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690796" y="154118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61051" y="1557061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418006" y="318075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783891" y="318202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676066" y="3190281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076241" y="315535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350051" y="322139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xit" presetSubtype="0" fill="hold" grpId="1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000"/>
                            </p:stCondLst>
                            <p:childTnLst>
                              <p:par>
                                <p:cTn id="9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4000"/>
                            </p:stCondLst>
                            <p:childTnLst>
                              <p:par>
                                <p:cTn id="9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0"/>
                            </p:stCondLst>
                            <p:childTnLst>
                              <p:par>
                                <p:cTn id="10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000"/>
                            </p:stCondLst>
                            <p:childTnLst>
                              <p:par>
                                <p:cTn id="104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7000"/>
                            </p:stCondLst>
                            <p:childTnLst>
                              <p:par>
                                <p:cTn id="10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000"/>
                            </p:stCondLst>
                            <p:childTnLst>
                              <p:par>
                                <p:cTn id="11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8" grpId="0"/>
      <p:bldP spid="28" grpId="1"/>
      <p:bldP spid="29" grpId="0"/>
      <p:bldP spid="29" grpId="1"/>
      <p:bldP spid="30" grpId="0"/>
      <p:bldP spid="30" grpId="1"/>
      <p:bldP spid="33" grpId="0"/>
      <p:bldP spid="33" grpId="1"/>
      <p:bldP spid="10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21" grpId="0" bldLvl="0" animBg="1"/>
      <p:bldP spid="22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948414" y="822286"/>
            <a:ext cx="6838296" cy="1106522"/>
            <a:chOff x="1015644" y="1409095"/>
            <a:chExt cx="11542334" cy="2236059"/>
          </a:xfrm>
        </p:grpSpPr>
        <p:sp>
          <p:nvSpPr>
            <p:cNvPr id="4" name="文本框 6"/>
            <p:cNvSpPr txBox="1"/>
            <p:nvPr/>
          </p:nvSpPr>
          <p:spPr>
            <a:xfrm>
              <a:off x="1697089" y="1766667"/>
              <a:ext cx="10735858" cy="164196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燕子飞倦了，它</a:t>
              </a:r>
              <a:r>
                <a:rPr lang="zh-CN" altLang="en-US" sz="36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会怎么做呢</a:t>
              </a:r>
              <a:r>
                <a:rPr lang="zh-CN" altLang="en-US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？</a:t>
              </a:r>
              <a:endPara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" name="单圆角矩形 4"/>
            <p:cNvSpPr/>
            <p:nvPr/>
          </p:nvSpPr>
          <p:spPr>
            <a:xfrm flipH="1">
              <a:off x="1015644" y="1409095"/>
              <a:ext cx="11542334" cy="2236059"/>
            </a:xfrm>
            <a:prstGeom prst="snipRoundRect">
              <a:avLst/>
            </a:prstGeom>
            <a:grpFill/>
            <a:ln>
              <a:solidFill>
                <a:schemeClr val="accent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14375" y="2214880"/>
            <a:ext cx="78822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几对小燕子飞倦了，落在电线上休息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857752" y="2285549"/>
            <a:ext cx="571504" cy="500515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下箭头 8"/>
          <p:cNvSpPr/>
          <p:nvPr/>
        </p:nvSpPr>
        <p:spPr>
          <a:xfrm>
            <a:off x="5034922" y="2857502"/>
            <a:ext cx="180020" cy="36004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3796977" y="3217550"/>
            <a:ext cx="30277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写出燕子的轻巧。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9"/>
          <p:cNvSpPr txBox="1"/>
          <p:nvPr/>
        </p:nvSpPr>
        <p:spPr>
          <a:xfrm>
            <a:off x="1838960" y="3839845"/>
            <a:ext cx="5664200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这句话运用了什么修辞手法？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 animBg="1"/>
      <p:bldP spid="10" grpId="0"/>
      <p:bldP spid="1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9"/>
          <p:cNvSpPr txBox="1"/>
          <p:nvPr/>
        </p:nvSpPr>
        <p:spPr>
          <a:xfrm>
            <a:off x="642620" y="815975"/>
            <a:ext cx="1677670" cy="68389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000" b="1" dirty="0" smtClean="0">
                <a:solidFill>
                  <a:srgbClr val="00B0F0"/>
                </a:solidFill>
                <a:latin typeface="+mj-ea"/>
                <a:ea typeface="+mj-ea"/>
              </a:rPr>
              <a:t>拟人</a:t>
            </a:r>
            <a:endParaRPr lang="zh-CN" altLang="en-US" sz="4000" b="1" dirty="0" smtClean="0">
              <a:solidFill>
                <a:srgbClr val="00B0F0"/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2910" y="1500180"/>
            <a:ext cx="3500461" cy="2011045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赋予燕子以人的性格特点，生动形象。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746" name="Picture 2" descr="http://pic118.nipic.com/file/20161224/2290814_215939057000_2.jpg"/>
          <p:cNvPicPr>
            <a:picLocks noChangeAspect="1" noChangeArrowheads="1"/>
          </p:cNvPicPr>
          <p:nvPr/>
        </p:nvPicPr>
        <p:blipFill>
          <a:blip r:embed="rId1" cstate="print"/>
          <a:srcRect r="932" b="4427"/>
          <a:stretch>
            <a:fillRect/>
          </a:stretch>
        </p:blipFill>
        <p:spPr bwMode="auto">
          <a:xfrm>
            <a:off x="4500562" y="500048"/>
            <a:ext cx="2928958" cy="39474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5" grpId="0" bldLvl="0" animBg="1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9"/>
          <p:cNvSpPr txBox="1"/>
          <p:nvPr/>
        </p:nvSpPr>
        <p:spPr>
          <a:xfrm>
            <a:off x="357049" y="1061363"/>
            <a:ext cx="7316315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让我们用拟人的修辞写个句子吧。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9"/>
          <p:cNvSpPr txBox="1"/>
          <p:nvPr/>
        </p:nvSpPr>
        <p:spPr>
          <a:xfrm>
            <a:off x="357158" y="1883722"/>
            <a:ext cx="8648700" cy="184023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风是调皮的，一会儿把那朵悠闲的云赶得满天跑，还不断变化她的面具；一会儿卷起地上的落叶，让她们打着旋儿舞蹈。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85753" y="427561"/>
            <a:ext cx="2099196" cy="561692"/>
            <a:chOff x="755576" y="411510"/>
            <a:chExt cx="2099196" cy="561692"/>
          </a:xfrm>
        </p:grpSpPr>
        <p:sp>
          <p:nvSpPr>
            <p:cNvPr id="3" name="文本框 9"/>
            <p:cNvSpPr txBox="1"/>
            <p:nvPr/>
          </p:nvSpPr>
          <p:spPr>
            <a:xfrm>
              <a:off x="1331640" y="411510"/>
              <a:ext cx="152313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小练笔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411510"/>
              <a:ext cx="559476" cy="545460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928662" y="428610"/>
            <a:ext cx="7128792" cy="1419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蓝天的映衬下，电线杆之间连着的几痕细线，多么像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hlinkClick r:id="rId1" action="ppaction://hlinkpres?slideindex=1&amp;slidetitle="/>
              </a:rPr>
              <a:t>五线谱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哇。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00430" y="3214692"/>
            <a:ext cx="3099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比喻形象、生动。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7158" y="2143122"/>
            <a:ext cx="5109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写出电线的远，若有若无。</a:t>
            </a:r>
            <a:endParaRPr lang="zh-CN" altLang="en-US" sz="3200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285984" y="1214428"/>
            <a:ext cx="571504" cy="571504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下箭头 12"/>
          <p:cNvSpPr/>
          <p:nvPr/>
        </p:nvSpPr>
        <p:spPr>
          <a:xfrm>
            <a:off x="2500298" y="1785932"/>
            <a:ext cx="180020" cy="36004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072066" y="1214428"/>
            <a:ext cx="571504" cy="571504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下箭头 14"/>
          <p:cNvSpPr/>
          <p:nvPr/>
        </p:nvSpPr>
        <p:spPr>
          <a:xfrm>
            <a:off x="5214942" y="1785932"/>
            <a:ext cx="214314" cy="142876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6845300" y="1538605"/>
            <a:ext cx="335280" cy="47244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12" grpId="0" animBg="1"/>
      <p:bldP spid="13" grpId="0" animBg="1"/>
      <p:bldP spid="14" grpId="0" animBg="1"/>
      <p:bldP spid="1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imgsrc.baidu.com/image/c0%3Dshijue1%2C0%2C0%2C294%2C40/sign=c90c71f65ee736d14c1e844bf33925b7/2e2eb9389b504fc2a4608f2fefdde71190ef6dd8.jpg"/>
          <p:cNvPicPr>
            <a:picLocks noChangeAspect="1" noChangeArrowheads="1"/>
          </p:cNvPicPr>
          <p:nvPr/>
        </p:nvPicPr>
        <p:blipFill>
          <a:blip r:embed="rId1" cstate="print">
            <a:lum contrast="40000"/>
          </a:blip>
          <a:srcRect b="7000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35844" name="Picture 4" descr="http://imgsrc.baidu.com/image/c0%3Dshijue1%2C0%2C0%2C294%2C40/sign=dcbf7ef402fa513d45a7649d55043f8e/279759ee3d6d55fbffcb9d0e67224f4a20a4dd8d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 b="6062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714375" y="1214120"/>
            <a:ext cx="741299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繁华嫩叶间，翩翩起舞的蝴蝶多么像舞蹈仙子。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259840" y="339725"/>
            <a:ext cx="2272030" cy="650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仿写比喻句</a:t>
            </a:r>
            <a:endParaRPr lang="en-US" altLang="zh-CN" sz="2800" b="1" dirty="0" smtClean="0">
              <a:solidFill>
                <a:srgbClr val="00B0F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2770" name="Picture 2" descr="http://imgsrc.baidu.com/image/c0%3Dshijue1%2C0%2C0%2C294%2C40/sign=2b9e985ce1f81a4c323fe48abf430a2c/500fd9f9d72a60590280cb322234349b033bba01.jpg"/>
          <p:cNvPicPr>
            <a:picLocks noChangeAspect="1" noChangeArrowheads="1"/>
          </p:cNvPicPr>
          <p:nvPr/>
        </p:nvPicPr>
        <p:blipFill>
          <a:blip r:embed="rId1" cstate="print">
            <a:lum contrast="40000"/>
          </a:blip>
          <a:srcRect b="6847"/>
          <a:stretch>
            <a:fillRect/>
          </a:stretch>
        </p:blipFill>
        <p:spPr bwMode="auto">
          <a:xfrm>
            <a:off x="2571736" y="2493347"/>
            <a:ext cx="4000528" cy="2471995"/>
          </a:xfrm>
          <a:prstGeom prst="rect">
            <a:avLst/>
          </a:prstGeom>
          <a:noFill/>
          <a:scene3d>
            <a:camera prst="perspectiveBelow"/>
            <a:lightRig rig="threePt" dir="t"/>
          </a:scene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683" y="367236"/>
            <a:ext cx="559476" cy="5454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45" y="1313815"/>
            <a:ext cx="7780020" cy="2666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957" y="433316"/>
            <a:ext cx="850943" cy="697101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403648" y="1640870"/>
            <a:ext cx="6048672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这篇课文以燕子为中心，从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燕子的外形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写到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春天的景色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，再写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燕子飞行的情形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，最后写到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燕子停歇时的形象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，从而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赞美了春天美丽的景色，表达了作者欢快的心情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。用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充满欢乐、愉快的心情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齐读全文。</a:t>
            </a:r>
            <a:endParaRPr lang="zh-CN" altLang="en-US" sz="2400" b="1" dirty="0"/>
          </a:p>
        </p:txBody>
      </p:sp>
      <p:sp>
        <p:nvSpPr>
          <p:cNvPr id="17" name="文本框 10"/>
          <p:cNvSpPr txBox="1"/>
          <p:nvPr/>
        </p:nvSpPr>
        <p:spPr>
          <a:xfrm>
            <a:off x="1400175" y="614680"/>
            <a:ext cx="498348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朗读指导（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理解表达第一题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6"/>
          <p:cNvSpPr txBox="1"/>
          <p:nvPr/>
        </p:nvSpPr>
        <p:spPr>
          <a:xfrm>
            <a:off x="866140" y="1097915"/>
            <a:ext cx="755586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学完了课文，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写一写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你喜欢的动物吧。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71472" y="1822920"/>
            <a:ext cx="8072494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小猫的脑袋圆圆的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竖着一对尖尖的小耳朵；那大大的眼睛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白天总是眯成一条缝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可是到了夜里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简直就像两颗闪光的宝石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发出幽幽的蓝光。平时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小猫总是懒洋洋的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走起路来不紧不慢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没有一点儿声响。可是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要是抓起老鼠来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它的动作又非常麻利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简直就跟闪电一样。</a:t>
            </a:r>
            <a:endParaRPr lang="en-US" altLang="zh-CN" sz="28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85753" y="427561"/>
            <a:ext cx="5810885" cy="560705"/>
            <a:chOff x="755576" y="411510"/>
            <a:chExt cx="5810885" cy="560705"/>
          </a:xfrm>
        </p:grpSpPr>
        <p:sp>
          <p:nvSpPr>
            <p:cNvPr id="4" name="文本框 9"/>
            <p:cNvSpPr txBox="1"/>
            <p:nvPr/>
          </p:nvSpPr>
          <p:spPr>
            <a:xfrm>
              <a:off x="1331521" y="411510"/>
              <a:ext cx="5234940" cy="56070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小练笔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（</a:t>
              </a:r>
              <a:r>
                <a:rPr lang="zh-CN" altLang="en-US" sz="2800" b="1" dirty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理解表达第二题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）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411510"/>
              <a:ext cx="559476" cy="545460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1214414" y="1000114"/>
            <a:ext cx="7073283" cy="3368986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643042" y="2238631"/>
            <a:ext cx="553998" cy="761747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dirty="0" smtClean="0"/>
              <a:t>燕子</a:t>
            </a:r>
            <a:endParaRPr lang="zh-CN" altLang="en-US" sz="2700" dirty="0"/>
          </a:p>
        </p:txBody>
      </p:sp>
      <p:sp>
        <p:nvSpPr>
          <p:cNvPr id="13" name="TextBox 12"/>
          <p:cNvSpPr txBox="1"/>
          <p:nvPr/>
        </p:nvSpPr>
        <p:spPr>
          <a:xfrm>
            <a:off x="2500298" y="1428742"/>
            <a:ext cx="2786082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 smtClean="0"/>
              <a:t>羽毛：乌黑发亮</a:t>
            </a:r>
            <a:endParaRPr lang="zh-CN" altLang="en-US" sz="2700" dirty="0"/>
          </a:p>
        </p:txBody>
      </p:sp>
      <p:sp>
        <p:nvSpPr>
          <p:cNvPr id="14" name="TextBox 13"/>
          <p:cNvSpPr txBox="1"/>
          <p:nvPr/>
        </p:nvSpPr>
        <p:spPr>
          <a:xfrm>
            <a:off x="2428860" y="2071684"/>
            <a:ext cx="2643206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 smtClean="0"/>
              <a:t>翅膀：俊俏轻快</a:t>
            </a:r>
            <a:endParaRPr lang="zh-CN" altLang="en-US" sz="2700" dirty="0"/>
          </a:p>
        </p:txBody>
      </p:sp>
      <p:sp>
        <p:nvSpPr>
          <p:cNvPr id="18" name="TextBox 17"/>
          <p:cNvSpPr txBox="1"/>
          <p:nvPr/>
        </p:nvSpPr>
        <p:spPr>
          <a:xfrm>
            <a:off x="2428860" y="2714626"/>
            <a:ext cx="2643206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 smtClean="0"/>
              <a:t>尾巴：剪刀似的</a:t>
            </a:r>
            <a:endParaRPr lang="zh-CN" altLang="en-US" sz="2700" dirty="0"/>
          </a:p>
        </p:txBody>
      </p:sp>
      <p:sp>
        <p:nvSpPr>
          <p:cNvPr id="19" name="TextBox 18"/>
          <p:cNvSpPr txBox="1"/>
          <p:nvPr/>
        </p:nvSpPr>
        <p:spPr>
          <a:xfrm>
            <a:off x="2428860" y="3357568"/>
            <a:ext cx="3357586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 smtClean="0"/>
              <a:t>总的特点：活泼机灵</a:t>
            </a:r>
            <a:endParaRPr lang="zh-CN" altLang="en-US" sz="2700" dirty="0"/>
          </a:p>
        </p:txBody>
      </p:sp>
      <p:sp>
        <p:nvSpPr>
          <p:cNvPr id="25" name="左大括号 24"/>
          <p:cNvSpPr/>
          <p:nvPr/>
        </p:nvSpPr>
        <p:spPr>
          <a:xfrm>
            <a:off x="2143108" y="1428742"/>
            <a:ext cx="214314" cy="2428892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左大括号 25"/>
          <p:cNvSpPr/>
          <p:nvPr/>
        </p:nvSpPr>
        <p:spPr>
          <a:xfrm flipH="1">
            <a:off x="5643570" y="1428742"/>
            <a:ext cx="285752" cy="2428892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6072198" y="2357436"/>
            <a:ext cx="1857388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 smtClean="0"/>
              <a:t>增添生机</a:t>
            </a:r>
            <a:endParaRPr lang="zh-CN" altLang="en-US" sz="2700" dirty="0"/>
          </a:p>
        </p:txBody>
      </p:sp>
      <p:pic>
        <p:nvPicPr>
          <p:cNvPr id="7172" name="Picture 4" descr="http://s6.sinaimg.cn/middle/90ccfad7hc096ebcc9165&amp;690"/>
          <p:cNvPicPr>
            <a:picLocks noChangeAspect="1" noChangeArrowheads="1"/>
          </p:cNvPicPr>
          <p:nvPr/>
        </p:nvPicPr>
        <p:blipFill>
          <a:blip r:embed="rId1" cstate="print">
            <a:lum bright="36000" contrast="10000"/>
          </a:blip>
          <a:srcRect/>
          <a:stretch>
            <a:fillRect/>
          </a:stretch>
        </p:blipFill>
        <p:spPr bwMode="auto">
          <a:xfrm>
            <a:off x="6429388" y="571486"/>
            <a:ext cx="1601552" cy="128588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pSp>
        <p:nvGrpSpPr>
          <p:cNvPr id="2" name="组合 1"/>
          <p:cNvGrpSpPr/>
          <p:nvPr/>
        </p:nvGrpSpPr>
        <p:grpSpPr>
          <a:xfrm>
            <a:off x="192083" y="411510"/>
            <a:ext cx="2651725" cy="561692"/>
            <a:chOff x="192083" y="411510"/>
            <a:chExt cx="2651725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8" y="411510"/>
              <a:ext cx="2219380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结构梳理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4" grpId="0"/>
      <p:bldP spid="18" grpId="0"/>
      <p:bldP spid="19" grpId="0"/>
      <p:bldP spid="25" grpId="0" animBg="1"/>
      <p:bldP spid="26" grpId="0" animBg="1"/>
      <p:bldP spid="2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14348" y="1088064"/>
            <a:ext cx="7315745" cy="302133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这篇课文以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为中心，从燕子的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写到春天的景色，再写燕子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的情形，最后写到燕子停歇时的形象，从而赞美了春天美丽的景色，表达了作者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57356" y="1713543"/>
            <a:ext cx="1000132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外形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43372" y="1142039"/>
            <a:ext cx="1000132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燕子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43174" y="3477903"/>
            <a:ext cx="2357454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欢快的心情 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28662" y="2285047"/>
            <a:ext cx="1143008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飞行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9512" y="411510"/>
            <a:ext cx="2481672" cy="561692"/>
            <a:chOff x="179512" y="411510"/>
            <a:chExt cx="2481672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主题概括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697230" y="1416685"/>
            <a:ext cx="614045" cy="810260"/>
          </a:xfrm>
          <a:prstGeom prst="ellipse">
            <a:avLst/>
          </a:prstGeom>
          <a:solidFill>
            <a:srgbClr val="DCFDFF"/>
          </a:solidFill>
          <a:ln>
            <a:solidFill>
              <a:schemeClr val="tx2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697678" y="1486375"/>
            <a:ext cx="535855" cy="58936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r>
              <a:rPr lang="zh-CN" altLang="en-US" sz="4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晕</a:t>
            </a:r>
            <a:endParaRPr lang="zh-CN" altLang="en-US" sz="41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65675" y="3100869"/>
            <a:ext cx="5839460" cy="560705"/>
          </a:xfrm>
          <a:prstGeom prst="rect">
            <a:avLst/>
          </a:prstGeom>
          <a:solidFill>
            <a:srgbClr val="FDFEC3"/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我突然感到一阵头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晕（        ）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44040" y="1158875"/>
            <a:ext cx="6559550" cy="154559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剪尾或翼尖偶尔沾了一下水面，那小圆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晕（        ）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便一圈一圈地荡漾开去。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752862" y="431959"/>
            <a:ext cx="1974790" cy="559118"/>
            <a:chOff x="3752862" y="431959"/>
            <a:chExt cx="1974790" cy="559118"/>
          </a:xfrm>
        </p:grpSpPr>
        <p:grpSp>
          <p:nvGrpSpPr>
            <p:cNvPr id="13" name="组合 12"/>
            <p:cNvGrpSpPr/>
            <p:nvPr/>
          </p:nvGrpSpPr>
          <p:grpSpPr>
            <a:xfrm>
              <a:off x="3752862" y="526257"/>
              <a:ext cx="410581" cy="377666"/>
              <a:chOff x="631825" y="5181600"/>
              <a:chExt cx="1554163" cy="1552575"/>
            </a:xfrm>
          </p:grpSpPr>
          <p:sp>
            <p:nvSpPr>
              <p:cNvPr id="14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7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8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9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8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4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5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6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7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8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9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0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1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2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3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4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5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6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7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8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9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0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12" name="TextBox 11"/>
            <p:cNvSpPr txBox="1">
              <a:spLocks noChangeArrowheads="1"/>
            </p:cNvSpPr>
            <p:nvPr/>
          </p:nvSpPr>
          <p:spPr bwMode="auto">
            <a:xfrm>
              <a:off x="4162967" y="431959"/>
              <a:ext cx="1564685" cy="559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51435" tIns="25718" rIns="51435" bIns="25718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多音字</a:t>
              </a:r>
              <a:endPara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3940155" y="1607496"/>
            <a:ext cx="7981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yùn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896715" y="3045460"/>
            <a:ext cx="7981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yūn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9" grpId="0" bldLvl="0" animBg="1"/>
      <p:bldP spid="11" grpId="0"/>
      <p:bldP spid="20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71472" y="857238"/>
            <a:ext cx="7929618" cy="338963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描写燕子的诗句</a:t>
            </a:r>
            <a:endParaRPr lang="en-US" altLang="zh-CN" sz="3600" dirty="0" smtClean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无可奈何花落去，似曾相识燕归来。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——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晏殊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浣溪沙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几处早莺争暖树，谁家新燕啄春泥。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——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白居易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钱塘湖春行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79512" y="339755"/>
            <a:ext cx="2376264" cy="561692"/>
            <a:chOff x="179512" y="411510"/>
            <a:chExt cx="2376264" cy="561692"/>
          </a:xfrm>
        </p:grpSpPr>
        <p:sp>
          <p:nvSpPr>
            <p:cNvPr id="7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拓展延伸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142844" y="1644193"/>
            <a:ext cx="8929718" cy="20072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     ）的春天 （     ）的燕子 （     ）的柳丝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00025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     ）的羽毛 （     ）的细雨 （     ）的花     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00025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     ）的尾巴 （     ）的翅膀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571472" y="1786883"/>
            <a:ext cx="1214446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美丽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428992" y="1786883"/>
            <a:ext cx="1214446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机灵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6286512" y="1786883"/>
            <a:ext cx="1214446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细长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55573" y="1131345"/>
            <a:ext cx="4314210" cy="499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一</a:t>
            </a: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、想一想，填一填。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571472" y="2429437"/>
            <a:ext cx="1214446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乌黑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3428992" y="2405695"/>
            <a:ext cx="1214446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毛毛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6286194" y="2429825"/>
            <a:ext cx="1214446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鲜艳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547023" y="3066417"/>
            <a:ext cx="1214446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长长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3428990" y="3066417"/>
            <a:ext cx="1214446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飞翔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9512" y="339755"/>
            <a:ext cx="2376264" cy="561692"/>
            <a:chOff x="179512" y="411510"/>
            <a:chExt cx="2376264" cy="561692"/>
          </a:xfrm>
        </p:grpSpPr>
        <p:sp>
          <p:nvSpPr>
            <p:cNvPr id="10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课堂演练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6"/>
              <a:ext cx="366860" cy="45633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0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3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133065" y="920277"/>
            <a:ext cx="8653777" cy="29616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二、下列句子用了哪些修辞手法，请你辨一辨。</a:t>
            </a:r>
            <a:endParaRPr lang="zh-CN" altLang="en-US" sz="320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endParaRPr lang="zh-CN" altLang="en-US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　 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1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．青的草，绿的芽，各色鲜艳的花，都像赶集似的聚拢来。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(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　　　　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)</a:t>
            </a:r>
            <a:endParaRPr lang="en-US" altLang="zh-CN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endParaRPr lang="en-US" altLang="zh-CN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　 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2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．在蓝天的映衬下，电线杆之间连着几痕细线，多么像五线谱哇！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(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　　　　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)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26043" y="3296610"/>
            <a:ext cx="1214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比喻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69076" y="2108511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拟人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5" grpId="0"/>
      <p:bldP spid="6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465242" y="498319"/>
            <a:ext cx="8290475" cy="930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三、如果请你</a:t>
            </a: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来介绍课文内容，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你想</a:t>
            </a: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怎样描述？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你还喜欢什么小动物？</a:t>
            </a:r>
            <a:endParaRPr lang="zh-CN" altLang="en-US" sz="2800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16765" y="1572569"/>
            <a:ext cx="1000132" cy="461665"/>
          </a:xfrm>
          <a:prstGeom prst="homePlate">
            <a:avLst/>
          </a:prstGeom>
          <a:solidFill>
            <a:schemeClr val="tx1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燕子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2781" y="2572701"/>
            <a:ext cx="1857388" cy="461665"/>
          </a:xfrm>
          <a:prstGeom prst="homePlate">
            <a:avLst/>
          </a:prstGeom>
          <a:solidFill>
            <a:schemeClr val="tx1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飞翔的燕子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30947" y="2644139"/>
            <a:ext cx="2428892" cy="461665"/>
          </a:xfrm>
          <a:prstGeom prst="homePlate">
            <a:avLst/>
          </a:prstGeom>
          <a:solidFill>
            <a:schemeClr val="tx1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停歇时的燕子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45657" y="1572569"/>
            <a:ext cx="1928826" cy="461665"/>
          </a:xfrm>
          <a:prstGeom prst="homePlate">
            <a:avLst/>
          </a:prstGeom>
          <a:solidFill>
            <a:schemeClr val="tx1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可爱的外形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3574087" y="1644007"/>
            <a:ext cx="672434" cy="288032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下箭头 8"/>
          <p:cNvSpPr/>
          <p:nvPr/>
        </p:nvSpPr>
        <p:spPr>
          <a:xfrm>
            <a:off x="5360037" y="2215511"/>
            <a:ext cx="216024" cy="274313"/>
          </a:xfrm>
          <a:prstGeom prst="down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 rot="10800000">
            <a:off x="3991711" y="2772751"/>
            <a:ext cx="360040" cy="230833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1793237" y="3665861"/>
            <a:ext cx="2643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zh-CN" altLang="en-US" sz="2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喜欢小蜜蜂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02785" y="3665855"/>
            <a:ext cx="30353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我喜欢小狗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en-US" altLang="zh-CN" sz="28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2" grpId="0" bldLvl="0" animBg="1"/>
      <p:bldP spid="9" grpId="0" bldLvl="0" animBg="1"/>
      <p:bldP spid="10" grpId="0" bldLvl="0" animBg="1"/>
      <p:bldP spid="12" grpId="0"/>
      <p:bldP spid="1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更多资料请加微信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4660" y="1304925"/>
            <a:ext cx="8030845" cy="13144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933096" y="1723708"/>
            <a:ext cx="593961" cy="810101"/>
          </a:xfrm>
          <a:prstGeom prst="ellipse">
            <a:avLst/>
          </a:prstGeom>
          <a:solidFill>
            <a:srgbClr val="DCFDFF"/>
          </a:solidFill>
          <a:ln>
            <a:solidFill>
              <a:schemeClr val="tx2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826260" y="1080135"/>
            <a:ext cx="6287770" cy="10534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在蓝天的映衬下，电线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杆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之间连着的几痕细线，多么像五线谱哇。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912943" y="1793715"/>
            <a:ext cx="535855" cy="58936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r>
              <a:rPr lang="zh-CN" altLang="en-US" sz="4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杆</a:t>
            </a:r>
            <a:endParaRPr lang="zh-CN" altLang="en-US" sz="41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069190" y="2194689"/>
            <a:ext cx="1080120" cy="4838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700" b="1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gǎn</a:t>
            </a:r>
            <a:endParaRPr lang="en-US" sz="2700" b="1" dirty="0" err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719705" y="2677795"/>
            <a:ext cx="4501515" cy="560705"/>
          </a:xfrm>
          <a:prstGeom prst="rect">
            <a:avLst/>
          </a:prstGeom>
          <a:solidFill>
            <a:srgbClr val="FDFEC3"/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我要改掉咬笔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杆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的毛病。</a:t>
            </a:r>
            <a:endParaRPr lang="zh-CN" altLang="en-US" sz="3200" b="1" dirty="0" smtClean="0"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673332" y="596430"/>
            <a:ext cx="830580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en-US" sz="2700" b="1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gān</a:t>
            </a:r>
            <a:r>
              <a:rPr lang="en-US" altLang="zh-CN" sz="2700" b="1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sz="27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4" grpId="0" bldLvl="0" animBg="1"/>
      <p:bldP spid="32" grpId="0"/>
      <p:bldP spid="51" grpId="0" bldLvl="0" animBg="1"/>
      <p:bldP spid="5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1" name="组合 7"/>
          <p:cNvGrpSpPr/>
          <p:nvPr/>
        </p:nvGrpSpPr>
        <p:grpSpPr>
          <a:xfrm>
            <a:off x="1858569" y="787713"/>
            <a:ext cx="1095518" cy="1139190"/>
            <a:chOff x="2437" y="2032"/>
            <a:chExt cx="1244" cy="1264"/>
          </a:xfrm>
        </p:grpSpPr>
        <p:sp>
          <p:nvSpPr>
            <p:cNvPr id="1235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35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36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292" name="文本框 64"/>
          <p:cNvSpPr txBox="1"/>
          <p:nvPr/>
        </p:nvSpPr>
        <p:spPr>
          <a:xfrm>
            <a:off x="1858570" y="797000"/>
            <a:ext cx="608489" cy="1176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燕</a:t>
            </a:r>
            <a:endParaRPr lang="zh-CN" altLang="en-US" sz="7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文本框 64"/>
          <p:cNvSpPr txBox="1"/>
          <p:nvPr/>
        </p:nvSpPr>
        <p:spPr>
          <a:xfrm>
            <a:off x="3201769" y="823908"/>
            <a:ext cx="999303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俊</a:t>
            </a:r>
            <a:endParaRPr lang="zh-CN" altLang="en-US" sz="7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4534490" y="797238"/>
            <a:ext cx="944527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俏</a:t>
            </a:r>
            <a:endParaRPr lang="zh-CN" altLang="en-US" sz="7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5877214" y="779140"/>
            <a:ext cx="944527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灵</a:t>
            </a:r>
            <a:endParaRPr lang="zh-CN" altLang="en-US" sz="7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0" name="文本框 64"/>
          <p:cNvSpPr txBox="1"/>
          <p:nvPr/>
        </p:nvSpPr>
        <p:spPr>
          <a:xfrm>
            <a:off x="7143768" y="751994"/>
            <a:ext cx="935477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柔</a:t>
            </a:r>
            <a:endParaRPr lang="zh-CN" altLang="en-US" sz="7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2" name="文本框 64"/>
          <p:cNvSpPr txBox="1"/>
          <p:nvPr/>
        </p:nvSpPr>
        <p:spPr>
          <a:xfrm>
            <a:off x="1928794" y="2304095"/>
            <a:ext cx="834658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鲜</a:t>
            </a:r>
            <a:endParaRPr lang="zh-CN" altLang="en-US" sz="7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4" name="文本框 64"/>
          <p:cNvSpPr txBox="1"/>
          <p:nvPr/>
        </p:nvSpPr>
        <p:spPr>
          <a:xfrm>
            <a:off x="3221504" y="2293856"/>
            <a:ext cx="608489" cy="1176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艳</a:t>
            </a:r>
            <a:endParaRPr lang="zh-CN" altLang="en-US" sz="7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6" name="文本框 64"/>
          <p:cNvSpPr txBox="1"/>
          <p:nvPr/>
        </p:nvSpPr>
        <p:spPr>
          <a:xfrm>
            <a:off x="4554225" y="2303142"/>
            <a:ext cx="566811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尔</a:t>
            </a:r>
            <a:endParaRPr lang="zh-CN" altLang="en-US" sz="7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8" name="文本框 64"/>
          <p:cNvSpPr txBox="1"/>
          <p:nvPr/>
        </p:nvSpPr>
        <p:spPr>
          <a:xfrm>
            <a:off x="5933257" y="2304097"/>
            <a:ext cx="608488" cy="1176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沾</a:t>
            </a:r>
            <a:endParaRPr lang="zh-CN" altLang="en-US" sz="7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0" name="文本框 64"/>
          <p:cNvSpPr txBox="1"/>
          <p:nvPr/>
        </p:nvSpPr>
        <p:spPr>
          <a:xfrm>
            <a:off x="7217751" y="2275762"/>
            <a:ext cx="608489" cy="1176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支</a:t>
            </a:r>
            <a:endParaRPr lang="zh-CN" altLang="en-US" sz="7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7"/>
          <p:cNvGrpSpPr/>
          <p:nvPr/>
        </p:nvGrpSpPr>
        <p:grpSpPr>
          <a:xfrm>
            <a:off x="3153185" y="805810"/>
            <a:ext cx="1095518" cy="1139190"/>
            <a:chOff x="2437" y="2032"/>
            <a:chExt cx="1244" cy="1264"/>
          </a:xfrm>
        </p:grpSpPr>
        <p:sp>
          <p:nvSpPr>
            <p:cNvPr id="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" name="组合 7"/>
          <p:cNvGrpSpPr/>
          <p:nvPr/>
        </p:nvGrpSpPr>
        <p:grpSpPr>
          <a:xfrm>
            <a:off x="4484477" y="787713"/>
            <a:ext cx="1095518" cy="1139190"/>
            <a:chOff x="2437" y="2032"/>
            <a:chExt cx="1244" cy="1264"/>
          </a:xfrm>
        </p:grpSpPr>
        <p:sp>
          <p:nvSpPr>
            <p:cNvPr id="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1" name="组合 7"/>
          <p:cNvGrpSpPr/>
          <p:nvPr/>
        </p:nvGrpSpPr>
        <p:grpSpPr>
          <a:xfrm>
            <a:off x="5823390" y="779140"/>
            <a:ext cx="1095518" cy="1139190"/>
            <a:chOff x="2437" y="2032"/>
            <a:chExt cx="1244" cy="1264"/>
          </a:xfrm>
        </p:grpSpPr>
        <p:sp>
          <p:nvSpPr>
            <p:cNvPr id="1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5" name="组合 7"/>
          <p:cNvGrpSpPr/>
          <p:nvPr/>
        </p:nvGrpSpPr>
        <p:grpSpPr>
          <a:xfrm>
            <a:off x="7129438" y="770568"/>
            <a:ext cx="1095518" cy="1139190"/>
            <a:chOff x="2437" y="2032"/>
            <a:chExt cx="1244" cy="1264"/>
          </a:xfrm>
        </p:grpSpPr>
        <p:sp>
          <p:nvSpPr>
            <p:cNvPr id="1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9" name="组合 7"/>
          <p:cNvGrpSpPr/>
          <p:nvPr/>
        </p:nvGrpSpPr>
        <p:grpSpPr>
          <a:xfrm>
            <a:off x="1878304" y="2303143"/>
            <a:ext cx="1095518" cy="1139190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3" name="组合 7"/>
          <p:cNvGrpSpPr/>
          <p:nvPr/>
        </p:nvGrpSpPr>
        <p:grpSpPr>
          <a:xfrm>
            <a:off x="3172920" y="2294570"/>
            <a:ext cx="1095518" cy="1139190"/>
            <a:chOff x="2437" y="2032"/>
            <a:chExt cx="1244" cy="1264"/>
          </a:xfrm>
        </p:grpSpPr>
        <p:sp>
          <p:nvSpPr>
            <p:cNvPr id="2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7" name="组合 7"/>
          <p:cNvGrpSpPr/>
          <p:nvPr/>
        </p:nvGrpSpPr>
        <p:grpSpPr>
          <a:xfrm>
            <a:off x="4504212" y="2285998"/>
            <a:ext cx="1095518" cy="1139190"/>
            <a:chOff x="2437" y="2032"/>
            <a:chExt cx="1244" cy="1264"/>
          </a:xfrm>
        </p:grpSpPr>
        <p:sp>
          <p:nvSpPr>
            <p:cNvPr id="2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35" name="组合 7"/>
          <p:cNvGrpSpPr/>
          <p:nvPr/>
        </p:nvGrpSpPr>
        <p:grpSpPr>
          <a:xfrm>
            <a:off x="5820738" y="2294094"/>
            <a:ext cx="1095518" cy="1139190"/>
            <a:chOff x="2437" y="2032"/>
            <a:chExt cx="1244" cy="1264"/>
          </a:xfrm>
        </p:grpSpPr>
        <p:sp>
          <p:nvSpPr>
            <p:cNvPr id="3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39" name="组合 7"/>
          <p:cNvGrpSpPr/>
          <p:nvPr/>
        </p:nvGrpSpPr>
        <p:grpSpPr>
          <a:xfrm>
            <a:off x="7119820" y="2284571"/>
            <a:ext cx="1095518" cy="1139190"/>
            <a:chOff x="2437" y="2032"/>
            <a:chExt cx="1244" cy="1264"/>
          </a:xfrm>
        </p:grpSpPr>
        <p:sp>
          <p:nvSpPr>
            <p:cNvPr id="4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34" name="组合 33"/>
          <p:cNvGrpSpPr/>
          <p:nvPr/>
        </p:nvGrpSpPr>
        <p:grpSpPr>
          <a:xfrm>
            <a:off x="324034" y="523551"/>
            <a:ext cx="1121491" cy="438582"/>
            <a:chOff x="467544" y="523551"/>
            <a:chExt cx="1121491" cy="438582"/>
          </a:xfrm>
        </p:grpSpPr>
        <p:sp>
          <p:nvSpPr>
            <p:cNvPr id="67" name="TextBox 11">
              <a:hlinkClick r:id="rId1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467544" y="523551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我会写</a:t>
              </a:r>
              <a:endPara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1504535" y="591566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487913" y="617000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4" grpId="0"/>
      <p:bldP spid="12296" grpId="0"/>
      <p:bldP spid="12298" grpId="0"/>
      <p:bldP spid="12300" grpId="0"/>
      <p:bldP spid="12302" grpId="0"/>
      <p:bldP spid="12304" grpId="0"/>
      <p:bldP spid="12306" grpId="0"/>
      <p:bldP spid="12308" grpId="0"/>
      <p:bldP spid="123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3746" y="1359213"/>
            <a:ext cx="2996726" cy="2505217"/>
          </a:xfrm>
          <a:prstGeom prst="rect">
            <a:avLst/>
          </a:prstGeom>
        </p:spPr>
      </p:pic>
      <p:cxnSp>
        <p:nvCxnSpPr>
          <p:cNvPr id="84" name="直线连接符 75"/>
          <p:cNvCxnSpPr/>
          <p:nvPr/>
        </p:nvCxnSpPr>
        <p:spPr>
          <a:xfrm>
            <a:off x="6203721" y="228698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690" y="1419622"/>
            <a:ext cx="2206044" cy="1773932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359213"/>
            <a:ext cx="3115462" cy="2505217"/>
          </a:xfrm>
          <a:prstGeom prst="rect">
            <a:avLst/>
          </a:prstGeom>
        </p:spPr>
      </p:pic>
      <p:sp>
        <p:nvSpPr>
          <p:cNvPr id="87" name="文本框 64"/>
          <p:cNvSpPr txBox="1"/>
          <p:nvPr/>
        </p:nvSpPr>
        <p:spPr>
          <a:xfrm>
            <a:off x="917923" y="1851670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4" name="文本框 64"/>
          <p:cNvSpPr txBox="1"/>
          <p:nvPr/>
        </p:nvSpPr>
        <p:spPr>
          <a:xfrm>
            <a:off x="3703633" y="1851670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独体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文本框 64"/>
          <p:cNvSpPr txBox="1"/>
          <p:nvPr/>
        </p:nvSpPr>
        <p:spPr>
          <a:xfrm>
            <a:off x="6444208" y="1851670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生字归类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cxnSp>
        <p:nvCxnSpPr>
          <p:cNvPr id="135" name="直线连接符 5"/>
          <p:cNvCxnSpPr/>
          <p:nvPr/>
        </p:nvCxnSpPr>
        <p:spPr>
          <a:xfrm>
            <a:off x="669474" y="228698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线连接符 73"/>
          <p:cNvCxnSpPr/>
          <p:nvPr/>
        </p:nvCxnSpPr>
        <p:spPr>
          <a:xfrm flipV="1">
            <a:off x="3625621" y="2283718"/>
            <a:ext cx="1806204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64"/>
          <p:cNvSpPr txBox="1"/>
          <p:nvPr/>
        </p:nvSpPr>
        <p:spPr>
          <a:xfrm>
            <a:off x="2190461" y="2427817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鲜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64"/>
          <p:cNvSpPr txBox="1"/>
          <p:nvPr/>
        </p:nvSpPr>
        <p:spPr>
          <a:xfrm>
            <a:off x="755576" y="2427734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俊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64"/>
          <p:cNvSpPr txBox="1"/>
          <p:nvPr/>
        </p:nvSpPr>
        <p:spPr>
          <a:xfrm>
            <a:off x="795159" y="3075806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艳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64"/>
          <p:cNvSpPr txBox="1"/>
          <p:nvPr/>
        </p:nvSpPr>
        <p:spPr>
          <a:xfrm>
            <a:off x="1467668" y="2427871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俏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64"/>
          <p:cNvSpPr txBox="1"/>
          <p:nvPr/>
        </p:nvSpPr>
        <p:spPr>
          <a:xfrm>
            <a:off x="1515239" y="3075806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沾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64"/>
          <p:cNvSpPr txBox="1"/>
          <p:nvPr/>
        </p:nvSpPr>
        <p:spPr>
          <a:xfrm>
            <a:off x="4283968" y="2427734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尔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64"/>
          <p:cNvSpPr txBox="1"/>
          <p:nvPr/>
        </p:nvSpPr>
        <p:spPr>
          <a:xfrm>
            <a:off x="7428402" y="2427817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灵</a:t>
            </a:r>
            <a:endParaRPr lang="en-US" altLang="zh-CN" sz="3600" b="1" dirty="0" err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64"/>
          <p:cNvSpPr txBox="1"/>
          <p:nvPr/>
        </p:nvSpPr>
        <p:spPr>
          <a:xfrm>
            <a:off x="6444208" y="3075806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柔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64"/>
          <p:cNvSpPr txBox="1"/>
          <p:nvPr/>
        </p:nvSpPr>
        <p:spPr>
          <a:xfrm>
            <a:off x="6384591" y="2427817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燕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64"/>
          <p:cNvSpPr txBox="1"/>
          <p:nvPr/>
        </p:nvSpPr>
        <p:spPr>
          <a:xfrm>
            <a:off x="7491904" y="3075806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支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25" grpId="0"/>
      <p:bldP spid="26" grpId="0"/>
      <p:bldP spid="30" grpId="0"/>
      <p:bldP spid="33" grpId="0"/>
      <p:bldP spid="37" grpId="0"/>
      <p:bldP spid="38" grpId="0"/>
      <p:bldP spid="39" grpId="0"/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467360" y="1275715"/>
            <a:ext cx="7477760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加一加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：鱼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羊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鲜   矛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木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柔    丰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色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艳</a:t>
            </a:r>
            <a:r>
              <a:rPr lang="zh-CN" altLang="en-US" sz="2800" dirty="0" smtClean="0"/>
              <a:t>      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78405" y="2297783"/>
            <a:ext cx="1763051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比一比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389535" y="2491561"/>
            <a:ext cx="530531" cy="13608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冀翼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140710" y="2491740"/>
            <a:ext cx="968375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希冀  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42"/>
          <p:cNvSpPr txBox="1"/>
          <p:nvPr/>
        </p:nvSpPr>
        <p:spPr>
          <a:xfrm>
            <a:off x="3124200" y="3121025"/>
            <a:ext cx="968375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羽翼  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2" grpId="0"/>
      <p:bldP spid="43" grpId="0"/>
      <p:bldP spid="2" grpId="0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2896</Words>
  <Application>WPS 演示</Application>
  <PresentationFormat>全屏显示(16:9)</PresentationFormat>
  <Paragraphs>500</Paragraphs>
  <Slides>54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54</vt:i4>
      </vt:variant>
    </vt:vector>
  </HeadingPairs>
  <TitlesOfParts>
    <vt:vector size="72" baseType="lpstr">
      <vt:lpstr>Arial</vt:lpstr>
      <vt:lpstr>宋体</vt:lpstr>
      <vt:lpstr>Wingdings</vt:lpstr>
      <vt:lpstr>Heiti SC Light</vt:lpstr>
      <vt:lpstr>黑体</vt:lpstr>
      <vt:lpstr>Kaiti SC</vt:lpstr>
      <vt:lpstr>楷体</vt:lpstr>
      <vt:lpstr>Calibri</vt:lpstr>
      <vt:lpstr>幼圆</vt:lpstr>
      <vt:lpstr>华文楷体</vt:lpstr>
      <vt:lpstr>汉语拼音</vt:lpstr>
      <vt:lpstr>微软雅黑</vt:lpstr>
      <vt:lpstr>Arial Unicode MS</vt:lpstr>
      <vt:lpstr>Times New Roman</vt:lpstr>
      <vt:lpstr>仿宋</vt:lpstr>
      <vt:lpstr>Tahoma</vt:lpstr>
      <vt:lpstr>1_Office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HyperlinkBase>www.wang26.cn</HyperlinkBas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2017-03-17T02:28:00Z</dcterms:created>
  <dcterms:modified xsi:type="dcterms:W3CDTF">2019-02-12T00:47:36Z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2052-11.1.0.8236</vt:lpwstr>
  </property>
</Properties>
</file>