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41"/>
  </p:handoutMasterIdLst>
  <p:sldIdLst>
    <p:sldId id="636" r:id="rId3"/>
    <p:sldId id="797" r:id="rId5"/>
    <p:sldId id="898" r:id="rId6"/>
    <p:sldId id="899" r:id="rId7"/>
    <p:sldId id="900" r:id="rId8"/>
    <p:sldId id="798" r:id="rId9"/>
    <p:sldId id="638" r:id="rId10"/>
    <p:sldId id="693" r:id="rId11"/>
    <p:sldId id="694" r:id="rId12"/>
    <p:sldId id="668" r:id="rId13"/>
    <p:sldId id="675" r:id="rId14"/>
    <p:sldId id="701" r:id="rId15"/>
    <p:sldId id="695" r:id="rId16"/>
    <p:sldId id="705" r:id="rId17"/>
    <p:sldId id="735" r:id="rId18"/>
    <p:sldId id="696" r:id="rId19"/>
    <p:sldId id="659" r:id="rId20"/>
    <p:sldId id="697" r:id="rId21"/>
    <p:sldId id="699" r:id="rId22"/>
    <p:sldId id="711" r:id="rId23"/>
    <p:sldId id="770" r:id="rId24"/>
    <p:sldId id="771" r:id="rId25"/>
    <p:sldId id="768" r:id="rId26"/>
    <p:sldId id="712" r:id="rId27"/>
    <p:sldId id="767" r:id="rId28"/>
    <p:sldId id="714" r:id="rId29"/>
    <p:sldId id="718" r:id="rId30"/>
    <p:sldId id="800" r:id="rId31"/>
    <p:sldId id="791" r:id="rId32"/>
    <p:sldId id="796" r:id="rId33"/>
    <p:sldId id="911" r:id="rId34"/>
    <p:sldId id="912" r:id="rId35"/>
    <p:sldId id="913" r:id="rId36"/>
    <p:sldId id="914" r:id="rId37"/>
    <p:sldId id="915" r:id="rId38"/>
    <p:sldId id="916" r:id="rId39"/>
    <p:sldId id="917" r:id="rId40"/>
    <p:sldId id="918" r:id="rId41"/>
    <p:sldId id="919" r:id="rId42"/>
    <p:sldId id="920" r:id="rId43"/>
    <p:sldId id="921" r:id="rId44"/>
    <p:sldId id="922" r:id="rId45"/>
    <p:sldId id="923" r:id="rId46"/>
    <p:sldId id="924" r:id="rId47"/>
    <p:sldId id="925" r:id="rId48"/>
    <p:sldId id="926" r:id="rId49"/>
    <p:sldId id="927" r:id="rId50"/>
    <p:sldId id="928" r:id="rId51"/>
    <p:sldId id="929" r:id="rId52"/>
    <p:sldId id="930" r:id="rId53"/>
    <p:sldId id="931" r:id="rId54"/>
    <p:sldId id="932" r:id="rId55"/>
    <p:sldId id="933" r:id="rId56"/>
    <p:sldId id="934" r:id="rId57"/>
    <p:sldId id="935" r:id="rId58"/>
    <p:sldId id="936" r:id="rId59"/>
    <p:sldId id="937" r:id="rId60"/>
    <p:sldId id="938" r:id="rId61"/>
    <p:sldId id="939" r:id="rId62"/>
    <p:sldId id="940" r:id="rId63"/>
    <p:sldId id="941" r:id="rId64"/>
    <p:sldId id="942" r:id="rId65"/>
    <p:sldId id="943" r:id="rId66"/>
    <p:sldId id="944" r:id="rId67"/>
    <p:sldId id="945" r:id="rId68"/>
    <p:sldId id="946" r:id="rId69"/>
    <p:sldId id="947" r:id="rId70"/>
    <p:sldId id="948" r:id="rId71"/>
    <p:sldId id="949" r:id="rId72"/>
    <p:sldId id="950" r:id="rId73"/>
    <p:sldId id="951" r:id="rId74"/>
    <p:sldId id="952" r:id="rId75"/>
    <p:sldId id="953" r:id="rId76"/>
    <p:sldId id="954" r:id="rId77"/>
    <p:sldId id="955" r:id="rId78"/>
    <p:sldId id="956" r:id="rId79"/>
    <p:sldId id="957" r:id="rId80"/>
    <p:sldId id="958" r:id="rId81"/>
    <p:sldId id="959" r:id="rId82"/>
    <p:sldId id="960" r:id="rId83"/>
    <p:sldId id="961" r:id="rId84"/>
    <p:sldId id="962" r:id="rId85"/>
    <p:sldId id="963" r:id="rId86"/>
    <p:sldId id="964" r:id="rId87"/>
    <p:sldId id="965" r:id="rId88"/>
    <p:sldId id="966" r:id="rId89"/>
    <p:sldId id="967" r:id="rId90"/>
    <p:sldId id="968" r:id="rId91"/>
    <p:sldId id="969" r:id="rId92"/>
    <p:sldId id="970" r:id="rId93"/>
    <p:sldId id="971" r:id="rId94"/>
    <p:sldId id="972" r:id="rId95"/>
    <p:sldId id="990" r:id="rId96"/>
    <p:sldId id="991" r:id="rId97"/>
    <p:sldId id="992" r:id="rId98"/>
    <p:sldId id="993" r:id="rId99"/>
    <p:sldId id="994" r:id="rId100"/>
    <p:sldId id="995" r:id="rId101"/>
    <p:sldId id="996" r:id="rId102"/>
    <p:sldId id="997" r:id="rId103"/>
    <p:sldId id="998" r:id="rId104"/>
    <p:sldId id="999" r:id="rId105"/>
    <p:sldId id="1000" r:id="rId106"/>
    <p:sldId id="1001" r:id="rId107"/>
    <p:sldId id="1002" r:id="rId108"/>
    <p:sldId id="1003" r:id="rId109"/>
    <p:sldId id="1004" r:id="rId110"/>
    <p:sldId id="1005" r:id="rId111"/>
    <p:sldId id="1006" r:id="rId112"/>
    <p:sldId id="1007" r:id="rId113"/>
    <p:sldId id="1008" r:id="rId114"/>
    <p:sldId id="1009" r:id="rId115"/>
    <p:sldId id="1010" r:id="rId116"/>
    <p:sldId id="1011" r:id="rId117"/>
    <p:sldId id="1012" r:id="rId118"/>
    <p:sldId id="1013" r:id="rId119"/>
    <p:sldId id="1014" r:id="rId120"/>
    <p:sldId id="1015" r:id="rId121"/>
    <p:sldId id="1016" r:id="rId122"/>
    <p:sldId id="1017" r:id="rId123"/>
    <p:sldId id="1018" r:id="rId124"/>
    <p:sldId id="1019" r:id="rId125"/>
    <p:sldId id="1020" r:id="rId126"/>
    <p:sldId id="1021" r:id="rId127"/>
    <p:sldId id="1022" r:id="rId128"/>
    <p:sldId id="1023" r:id="rId129"/>
    <p:sldId id="1024" r:id="rId130"/>
    <p:sldId id="1025" r:id="rId131"/>
    <p:sldId id="1026" r:id="rId132"/>
    <p:sldId id="1027" r:id="rId133"/>
    <p:sldId id="1028" r:id="rId134"/>
    <p:sldId id="1029" r:id="rId135"/>
    <p:sldId id="1030" r:id="rId136"/>
    <p:sldId id="1031" r:id="rId137"/>
    <p:sldId id="1032" r:id="rId138"/>
    <p:sldId id="1033" r:id="rId139"/>
    <p:sldId id="1035" r:id="rId140"/>
  </p:sldIdLst>
  <p:sldSz cx="11520170" cy="6480175"/>
  <p:notesSz cx="6735445" cy="9865995"/>
  <p:defaultTextStyle>
    <a:defPPr>
      <a:defRPr lang="zh-CN"/>
    </a:defPPr>
    <a:lvl1pPr marL="0" algn="l" defTabSz="808355" rtl="0" eaLnBrk="1" latinLnBrk="0" hangingPunct="1">
      <a:defRPr sz="1570" kern="1200">
        <a:solidFill>
          <a:schemeClr val="tx1"/>
        </a:solidFill>
        <a:latin typeface="+mn-lt"/>
        <a:ea typeface="+mn-ea"/>
        <a:cs typeface="+mn-cs"/>
      </a:defRPr>
    </a:lvl1pPr>
    <a:lvl2pPr marL="404495" algn="l" defTabSz="808355" rtl="0" eaLnBrk="1" latinLnBrk="0" hangingPunct="1">
      <a:defRPr sz="1570" kern="1200">
        <a:solidFill>
          <a:schemeClr val="tx1"/>
        </a:solidFill>
        <a:latin typeface="+mn-lt"/>
        <a:ea typeface="+mn-ea"/>
        <a:cs typeface="+mn-cs"/>
      </a:defRPr>
    </a:lvl2pPr>
    <a:lvl3pPr marL="808355" algn="l" defTabSz="808355" rtl="0" eaLnBrk="1" latinLnBrk="0" hangingPunct="1">
      <a:defRPr sz="1570" kern="1200">
        <a:solidFill>
          <a:schemeClr val="tx1"/>
        </a:solidFill>
        <a:latin typeface="+mn-lt"/>
        <a:ea typeface="+mn-ea"/>
        <a:cs typeface="+mn-cs"/>
      </a:defRPr>
    </a:lvl3pPr>
    <a:lvl4pPr marL="1212850" algn="l" defTabSz="808355" rtl="0" eaLnBrk="1" latinLnBrk="0" hangingPunct="1">
      <a:defRPr sz="1570" kern="1200">
        <a:solidFill>
          <a:schemeClr val="tx1"/>
        </a:solidFill>
        <a:latin typeface="+mn-lt"/>
        <a:ea typeface="+mn-ea"/>
        <a:cs typeface="+mn-cs"/>
      </a:defRPr>
    </a:lvl4pPr>
    <a:lvl5pPr marL="1616710" algn="l" defTabSz="808355" rtl="0" eaLnBrk="1" latinLnBrk="0" hangingPunct="1">
      <a:defRPr sz="1570" kern="1200">
        <a:solidFill>
          <a:schemeClr val="tx1"/>
        </a:solidFill>
        <a:latin typeface="+mn-lt"/>
        <a:ea typeface="+mn-ea"/>
        <a:cs typeface="+mn-cs"/>
      </a:defRPr>
    </a:lvl5pPr>
    <a:lvl6pPr marL="2021205" algn="l" defTabSz="808355" rtl="0" eaLnBrk="1" latinLnBrk="0" hangingPunct="1">
      <a:defRPr sz="1570" kern="1200">
        <a:solidFill>
          <a:schemeClr val="tx1"/>
        </a:solidFill>
        <a:latin typeface="+mn-lt"/>
        <a:ea typeface="+mn-ea"/>
        <a:cs typeface="+mn-cs"/>
      </a:defRPr>
    </a:lvl6pPr>
    <a:lvl7pPr marL="2425065" algn="l" defTabSz="808355" rtl="0" eaLnBrk="1" latinLnBrk="0" hangingPunct="1">
      <a:defRPr sz="1570" kern="1200">
        <a:solidFill>
          <a:schemeClr val="tx1"/>
        </a:solidFill>
        <a:latin typeface="+mn-lt"/>
        <a:ea typeface="+mn-ea"/>
        <a:cs typeface="+mn-cs"/>
      </a:defRPr>
    </a:lvl7pPr>
    <a:lvl8pPr marL="2829560" algn="l" defTabSz="808355" rtl="0" eaLnBrk="1" latinLnBrk="0" hangingPunct="1">
      <a:defRPr sz="1570" kern="1200">
        <a:solidFill>
          <a:schemeClr val="tx1"/>
        </a:solidFill>
        <a:latin typeface="+mn-lt"/>
        <a:ea typeface="+mn-ea"/>
        <a:cs typeface="+mn-cs"/>
      </a:defRPr>
    </a:lvl8pPr>
    <a:lvl9pPr marL="3234055" algn="l" defTabSz="808355" rtl="0" eaLnBrk="1" latinLnBrk="0" hangingPunct="1">
      <a:defRPr sz="157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598DC"/>
    <a:srgbClr val="E7545E"/>
    <a:srgbClr val="3E8BC0"/>
    <a:srgbClr val="77AED3"/>
    <a:srgbClr val="D1766C"/>
    <a:srgbClr val="5B9BD5"/>
    <a:srgbClr val="C9584B"/>
    <a:srgbClr val="5299C7"/>
    <a:srgbClr val="1876A5"/>
    <a:srgbClr val="DB78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136" autoAdjust="0"/>
    <p:restoredTop sz="94533" autoAdjust="0"/>
  </p:normalViewPr>
  <p:slideViewPr>
    <p:cSldViewPr snapToGrid="0">
      <p:cViewPr varScale="1">
        <p:scale>
          <a:sx n="72" d="100"/>
          <a:sy n="72" d="100"/>
        </p:scale>
        <p:origin x="-1014" y="-90"/>
      </p:cViewPr>
      <p:guideLst>
        <p:guide orient="horz" pos="3514"/>
        <p:guide orient="horz" pos="2619"/>
        <p:guide orient="horz" pos="2618"/>
        <p:guide orient="horz" pos="3637"/>
        <p:guide orient="horz" pos="2544"/>
        <p:guide orient="horz" pos="1556"/>
        <p:guide pos="470"/>
        <p:guide pos="6802"/>
        <p:guide pos="5260"/>
        <p:guide pos="5199"/>
        <p:guide pos="1996"/>
        <p:guide pos="2073"/>
        <p:guide pos="6418"/>
        <p:guide pos="3828"/>
        <p:guide pos="3687"/>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4" Type="http://schemas.openxmlformats.org/officeDocument/2006/relationships/tableStyles" Target="tableStyles.xml"/><Relationship Id="rId143" Type="http://schemas.openxmlformats.org/officeDocument/2006/relationships/viewProps" Target="viewProps.xml"/><Relationship Id="rId142" Type="http://schemas.openxmlformats.org/officeDocument/2006/relationships/presProps" Target="presProps.xml"/><Relationship Id="rId141" Type="http://schemas.openxmlformats.org/officeDocument/2006/relationships/handoutMaster" Target="handoutMasters/handoutMaster1.xml"/><Relationship Id="rId140" Type="http://schemas.openxmlformats.org/officeDocument/2006/relationships/slide" Target="slides/slide137.xml"/><Relationship Id="rId14" Type="http://schemas.openxmlformats.org/officeDocument/2006/relationships/slide" Target="slides/slide11.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19413" cy="493713"/>
          </a:xfrm>
          <a:prstGeom prst="rect">
            <a:avLst/>
          </a:prstGeom>
        </p:spPr>
        <p:txBody>
          <a:bodyPr vert="horz" lIns="91440" tIns="45720" rIns="91440" bIns="45720" rtlCol="0"/>
          <a:lstStyle>
            <a:lvl1pPr algn="l">
              <a:defRPr sz="1200"/>
            </a:lvl1pPr>
          </a:lstStyle>
          <a:p>
            <a:endParaRPr lang="zh-CN" altLang="en-US" dirty="0">
              <a:ea typeface="微软雅黑" panose="020B0503020204020204" pitchFamily="34" charset="-122"/>
            </a:endParaRPr>
          </a:p>
        </p:txBody>
      </p:sp>
      <p:sp>
        <p:nvSpPr>
          <p:cNvPr id="3" name="日期占位符 2"/>
          <p:cNvSpPr>
            <a:spLocks noGrp="1"/>
          </p:cNvSpPr>
          <p:nvPr>
            <p:ph type="dt" sz="quarter" idx="1"/>
          </p:nvPr>
        </p:nvSpPr>
        <p:spPr>
          <a:xfrm>
            <a:off x="3814763" y="0"/>
            <a:ext cx="2919412" cy="493713"/>
          </a:xfrm>
          <a:prstGeom prst="rect">
            <a:avLst/>
          </a:prstGeom>
        </p:spPr>
        <p:txBody>
          <a:bodyPr vert="horz" lIns="91440" tIns="45720" rIns="91440" bIns="45720" rtlCol="0"/>
          <a:lstStyle>
            <a:lvl1pPr algn="r">
              <a:defRPr sz="1200"/>
            </a:lvl1pPr>
          </a:lstStyle>
          <a:p>
            <a:fld id="{41259A7C-CD13-4E4D-AF3D-69422B022AA8}" type="datetimeFigureOut">
              <a:rPr lang="zh-CN" altLang="en-US" smtClean="0">
                <a:ea typeface="微软雅黑" panose="020B0503020204020204" pitchFamily="34" charset="-122"/>
              </a:rPr>
            </a:fld>
            <a:endParaRPr lang="zh-CN" altLang="en-US" dirty="0">
              <a:ea typeface="微软雅黑" panose="020B0503020204020204" pitchFamily="34" charset="-122"/>
            </a:endParaRPr>
          </a:p>
        </p:txBody>
      </p:sp>
      <p:sp>
        <p:nvSpPr>
          <p:cNvPr id="4" name="页脚占位符 3"/>
          <p:cNvSpPr>
            <a:spLocks noGrp="1"/>
          </p:cNvSpPr>
          <p:nvPr>
            <p:ph type="ftr" sz="quarter" idx="2"/>
          </p:nvPr>
        </p:nvSpPr>
        <p:spPr>
          <a:xfrm>
            <a:off x="0" y="9371013"/>
            <a:ext cx="2919413" cy="493712"/>
          </a:xfrm>
          <a:prstGeom prst="rect">
            <a:avLst/>
          </a:prstGeom>
        </p:spPr>
        <p:txBody>
          <a:bodyPr vert="horz" lIns="91440" tIns="45720" rIns="91440" bIns="45720" rtlCol="0" anchor="b"/>
          <a:lstStyle>
            <a:lvl1pPr algn="l">
              <a:defRPr sz="1200"/>
            </a:lvl1pPr>
          </a:lstStyle>
          <a:p>
            <a:endParaRPr lang="zh-CN" altLang="en-US" dirty="0">
              <a:ea typeface="微软雅黑" panose="020B0503020204020204" pitchFamily="34" charset="-122"/>
            </a:endParaRPr>
          </a:p>
        </p:txBody>
      </p:sp>
      <p:sp>
        <p:nvSpPr>
          <p:cNvPr id="5" name="灯片编号占位符 4"/>
          <p:cNvSpPr>
            <a:spLocks noGrp="1"/>
          </p:cNvSpPr>
          <p:nvPr>
            <p:ph type="sldNum" sz="quarter" idx="3"/>
          </p:nvPr>
        </p:nvSpPr>
        <p:spPr>
          <a:xfrm>
            <a:off x="3814763" y="9371013"/>
            <a:ext cx="2919412" cy="493712"/>
          </a:xfrm>
          <a:prstGeom prst="rect">
            <a:avLst/>
          </a:prstGeom>
        </p:spPr>
        <p:txBody>
          <a:bodyPr vert="horz" lIns="91440" tIns="45720" rIns="91440" bIns="45720" rtlCol="0" anchor="b"/>
          <a:lstStyle>
            <a:lvl1pPr algn="r">
              <a:defRPr sz="1200"/>
            </a:lvl1pPr>
          </a:lstStyle>
          <a:p>
            <a:fld id="{D5D832AF-3137-4B9B-BB02-45C41207D9C6}" type="slidenum">
              <a:rPr lang="zh-CN" altLang="en-US" smtClean="0">
                <a:ea typeface="微软雅黑" panose="020B0503020204020204" pitchFamily="34" charset="-122"/>
              </a:rPr>
            </a:fld>
            <a:endParaRPr lang="zh-CN" altLang="en-US" dirty="0">
              <a:ea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ea typeface="微软雅黑" panose="020B0503020204020204" pitchFamily="34" charset="-122"/>
              </a:defRPr>
            </a:lvl1pPr>
          </a:lstStyle>
          <a:p>
            <a:fld id="{370BD5FB-8F22-410E-8E87-E2F8CB96E6E9}"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F85F8BF5-2883-43B4-9EB7-2539B32287BE}"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1194435" rtl="0" eaLnBrk="1" latinLnBrk="0" hangingPunct="1">
      <a:defRPr sz="1570" kern="1200">
        <a:solidFill>
          <a:schemeClr val="tx1"/>
        </a:solidFill>
        <a:latin typeface="+mn-lt"/>
        <a:ea typeface="微软雅黑" panose="020B0503020204020204" pitchFamily="34" charset="-122"/>
        <a:cs typeface="+mn-cs"/>
      </a:defRPr>
    </a:lvl1pPr>
    <a:lvl2pPr marL="597535" algn="l" defTabSz="1194435" rtl="0" eaLnBrk="1" latinLnBrk="0" hangingPunct="1">
      <a:defRPr sz="1570" kern="1200">
        <a:solidFill>
          <a:schemeClr val="tx1"/>
        </a:solidFill>
        <a:latin typeface="+mn-lt"/>
        <a:ea typeface="微软雅黑" panose="020B0503020204020204" pitchFamily="34" charset="-122"/>
        <a:cs typeface="+mn-cs"/>
      </a:defRPr>
    </a:lvl2pPr>
    <a:lvl3pPr marL="1195070" algn="l" defTabSz="1194435" rtl="0" eaLnBrk="1" latinLnBrk="0" hangingPunct="1">
      <a:defRPr sz="1570" kern="1200">
        <a:solidFill>
          <a:schemeClr val="tx1"/>
        </a:solidFill>
        <a:latin typeface="+mn-lt"/>
        <a:ea typeface="微软雅黑" panose="020B0503020204020204" pitchFamily="34" charset="-122"/>
        <a:cs typeface="+mn-cs"/>
      </a:defRPr>
    </a:lvl3pPr>
    <a:lvl4pPr marL="1792605" algn="l" defTabSz="1194435" rtl="0" eaLnBrk="1" latinLnBrk="0" hangingPunct="1">
      <a:defRPr sz="1570" kern="1200">
        <a:solidFill>
          <a:schemeClr val="tx1"/>
        </a:solidFill>
        <a:latin typeface="+mn-lt"/>
        <a:ea typeface="微软雅黑" panose="020B0503020204020204" pitchFamily="34" charset="-122"/>
        <a:cs typeface="+mn-cs"/>
      </a:defRPr>
    </a:lvl4pPr>
    <a:lvl5pPr marL="2390140" algn="l" defTabSz="1194435" rtl="0" eaLnBrk="1" latinLnBrk="0" hangingPunct="1">
      <a:defRPr sz="1570" kern="1200">
        <a:solidFill>
          <a:schemeClr val="tx1"/>
        </a:solidFill>
        <a:latin typeface="+mn-lt"/>
        <a:ea typeface="微软雅黑" panose="020B0503020204020204" pitchFamily="34" charset="-122"/>
        <a:cs typeface="+mn-cs"/>
      </a:defRPr>
    </a:lvl5pPr>
    <a:lvl6pPr marL="2987675" algn="l" defTabSz="1194435" rtl="0" eaLnBrk="1" latinLnBrk="0" hangingPunct="1">
      <a:defRPr sz="1570" kern="1200">
        <a:solidFill>
          <a:schemeClr val="tx1"/>
        </a:solidFill>
        <a:latin typeface="+mn-lt"/>
        <a:ea typeface="+mn-ea"/>
        <a:cs typeface="+mn-cs"/>
      </a:defRPr>
    </a:lvl6pPr>
    <a:lvl7pPr marL="3585210" algn="l" defTabSz="1194435" rtl="0" eaLnBrk="1" latinLnBrk="0" hangingPunct="1">
      <a:defRPr sz="1570" kern="1200">
        <a:solidFill>
          <a:schemeClr val="tx1"/>
        </a:solidFill>
        <a:latin typeface="+mn-lt"/>
        <a:ea typeface="+mn-ea"/>
        <a:cs typeface="+mn-cs"/>
      </a:defRPr>
    </a:lvl7pPr>
    <a:lvl8pPr marL="4182745" algn="l" defTabSz="1194435" rtl="0" eaLnBrk="1" latinLnBrk="0" hangingPunct="1">
      <a:defRPr sz="1570" kern="1200">
        <a:solidFill>
          <a:schemeClr val="tx1"/>
        </a:solidFill>
        <a:latin typeface="+mn-lt"/>
        <a:ea typeface="+mn-ea"/>
        <a:cs typeface="+mn-cs"/>
      </a:defRPr>
    </a:lvl8pPr>
    <a:lvl9pPr marL="4780280" algn="l" defTabSz="1194435" rtl="0" eaLnBrk="1" latinLnBrk="0" hangingPunct="1">
      <a:defRPr sz="157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1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1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1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1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1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1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1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1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1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3.xml"/></Relationships>
</file>

<file path=ppt/notesSlides/_rels/notesSlide1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1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1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1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_rels/notesSlide1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1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1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1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1.xml"/></Relationships>
</file>

<file path=ppt/notesSlides/_rels/notesSlide1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3.xml"/></Relationships>
</file>

<file path=ppt/notesSlides/_rels/notesSlide1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4.xml"/></Relationships>
</file>

<file path=ppt/notesSlides/_rels/notesSlide1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5.xml"/></Relationships>
</file>

<file path=ppt/notesSlides/_rels/notesSlide1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6.xml"/></Relationships>
</file>

<file path=ppt/notesSlides/_rels/notesSlide1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7.xml"/></Relationships>
</file>

<file path=ppt/notesSlides/_rels/notesSlide1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8.xml"/></Relationships>
</file>

<file path=ppt/notesSlides/_rels/notesSlide1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9.xml"/></Relationships>
</file>

<file path=ppt/notesSlides/_rels/notesSlide1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0.xml"/></Relationships>
</file>

<file path=ppt/notesSlides/_rels/notesSlide1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1.xml"/></Relationships>
</file>

<file path=ppt/notesSlides/_rels/notesSlide1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3.xml"/></Relationships>
</file>

<file path=ppt/notesSlides/_rels/notesSlide1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4.xml"/></Relationships>
</file>

<file path=ppt/notesSlides/_rels/notesSlide1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5.xml"/></Relationships>
</file>

<file path=ppt/notesSlides/_rels/notesSlide1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6.xml"/></Relationships>
</file>

<file path=ppt/notesSlides/_rels/notesSlide1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38A8A8-26CF-4FFB-9F83-9D79A350496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38A8A8-26CF-4FFB-9F83-9D79A3504961}"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38A8A8-26CF-4FFB-9F83-9D79A3504961}"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440061" y="1060529"/>
            <a:ext cx="8640366" cy="2256061"/>
          </a:xfrm>
        </p:spPr>
        <p:txBody>
          <a:bodyPr anchor="b"/>
          <a:lstStyle>
            <a:lvl1pPr algn="ctr">
              <a:defRPr sz="5670"/>
            </a:lvl1pPr>
          </a:lstStyle>
          <a:p>
            <a:r>
              <a:rPr lang="zh-CN" altLang="en-US"/>
              <a:t>单击此处编辑母版标题样式</a:t>
            </a:r>
            <a:endParaRPr lang="en-US" dirty="0"/>
          </a:p>
        </p:txBody>
      </p:sp>
      <p:sp>
        <p:nvSpPr>
          <p:cNvPr id="3" name="Subtitle 2"/>
          <p:cNvSpPr>
            <a:spLocks noGrp="1"/>
          </p:cNvSpPr>
          <p:nvPr>
            <p:ph type="subTitle" idx="1"/>
          </p:nvPr>
        </p:nvSpPr>
        <p:spPr>
          <a:xfrm>
            <a:off x="1440061" y="3403592"/>
            <a:ext cx="8640366" cy="1564542"/>
          </a:xfrm>
        </p:spPr>
        <p:txBody>
          <a:bodyPr/>
          <a:lstStyle>
            <a:lvl1pPr marL="0" indent="0" algn="ctr">
              <a:buNone/>
              <a:defRPr sz="2270"/>
            </a:lvl1pPr>
            <a:lvl2pPr marL="431800" indent="0" algn="ctr">
              <a:buNone/>
              <a:defRPr sz="1890"/>
            </a:lvl2pPr>
            <a:lvl3pPr marL="864235" indent="0" algn="ctr">
              <a:buNone/>
              <a:defRPr sz="1700"/>
            </a:lvl3pPr>
            <a:lvl4pPr marL="1296035" indent="0" algn="ctr">
              <a:buNone/>
              <a:defRPr sz="1510"/>
            </a:lvl4pPr>
            <a:lvl5pPr marL="1727835" indent="0" algn="ctr">
              <a:buNone/>
              <a:defRPr sz="1510"/>
            </a:lvl5pPr>
            <a:lvl6pPr marL="2160270" indent="0" algn="ctr">
              <a:buNone/>
              <a:defRPr sz="1510"/>
            </a:lvl6pPr>
            <a:lvl7pPr marL="2592070" indent="0" algn="ctr">
              <a:buNone/>
              <a:defRPr sz="1510"/>
            </a:lvl7pPr>
            <a:lvl8pPr marL="3023870" indent="0" algn="ctr">
              <a:buNone/>
              <a:defRPr sz="1510"/>
            </a:lvl8pPr>
            <a:lvl9pPr marL="3456305" indent="0" algn="ctr">
              <a:buNone/>
              <a:defRPr sz="151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5" name="Footer Placeholder 4"/>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6" name="Slide Number Placeholder 5"/>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5" name="Footer Placeholder 4"/>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6" name="Slide Number Placeholder 5"/>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244349" y="345009"/>
            <a:ext cx="2484105" cy="549164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792033" y="345009"/>
            <a:ext cx="7308310" cy="5491649"/>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5" name="Footer Placeholder 4"/>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6" name="Slide Number Placeholder 5"/>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smtClean="0"/>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fld>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5" name="Footer Placeholder 4"/>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6" name="Slide Number Placeholder 5"/>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86033" y="1615545"/>
            <a:ext cx="9936421" cy="2695572"/>
          </a:xfrm>
        </p:spPr>
        <p:txBody>
          <a:bodyPr anchor="b"/>
          <a:lstStyle>
            <a:lvl1pPr>
              <a:defRPr sz="5670"/>
            </a:lvl1pPr>
          </a:lstStyle>
          <a:p>
            <a:r>
              <a:rPr lang="zh-CN" altLang="en-US"/>
              <a:t>单击此处编辑母版标题样式</a:t>
            </a:r>
            <a:endParaRPr lang="en-US" dirty="0"/>
          </a:p>
        </p:txBody>
      </p:sp>
      <p:sp>
        <p:nvSpPr>
          <p:cNvPr id="3" name="Text Placeholder 2"/>
          <p:cNvSpPr>
            <a:spLocks noGrp="1"/>
          </p:cNvSpPr>
          <p:nvPr>
            <p:ph type="body" idx="1"/>
          </p:nvPr>
        </p:nvSpPr>
        <p:spPr>
          <a:xfrm>
            <a:off x="786033" y="4336618"/>
            <a:ext cx="9936421" cy="1417538"/>
          </a:xfrm>
        </p:spPr>
        <p:txBody>
          <a:bodyPr/>
          <a:lstStyle>
            <a:lvl1pPr marL="0" indent="0">
              <a:buNone/>
              <a:defRPr sz="2270">
                <a:solidFill>
                  <a:schemeClr val="tx1">
                    <a:tint val="75000"/>
                  </a:schemeClr>
                </a:solidFill>
              </a:defRPr>
            </a:lvl1pPr>
            <a:lvl2pPr marL="431800" indent="0">
              <a:buNone/>
              <a:defRPr sz="1890">
                <a:solidFill>
                  <a:schemeClr val="tx1">
                    <a:tint val="75000"/>
                  </a:schemeClr>
                </a:solidFill>
              </a:defRPr>
            </a:lvl2pPr>
            <a:lvl3pPr marL="864235" indent="0">
              <a:buNone/>
              <a:defRPr sz="1700">
                <a:solidFill>
                  <a:schemeClr val="tx1">
                    <a:tint val="75000"/>
                  </a:schemeClr>
                </a:solidFill>
              </a:defRPr>
            </a:lvl3pPr>
            <a:lvl4pPr marL="1296035" indent="0">
              <a:buNone/>
              <a:defRPr sz="1510">
                <a:solidFill>
                  <a:schemeClr val="tx1">
                    <a:tint val="75000"/>
                  </a:schemeClr>
                </a:solidFill>
              </a:defRPr>
            </a:lvl4pPr>
            <a:lvl5pPr marL="1727835" indent="0">
              <a:buNone/>
              <a:defRPr sz="1510">
                <a:solidFill>
                  <a:schemeClr val="tx1">
                    <a:tint val="75000"/>
                  </a:schemeClr>
                </a:solidFill>
              </a:defRPr>
            </a:lvl5pPr>
            <a:lvl6pPr marL="2160270" indent="0">
              <a:buNone/>
              <a:defRPr sz="1510">
                <a:solidFill>
                  <a:schemeClr val="tx1">
                    <a:tint val="75000"/>
                  </a:schemeClr>
                </a:solidFill>
              </a:defRPr>
            </a:lvl6pPr>
            <a:lvl7pPr marL="2592070" indent="0">
              <a:buNone/>
              <a:defRPr sz="1510">
                <a:solidFill>
                  <a:schemeClr val="tx1">
                    <a:tint val="75000"/>
                  </a:schemeClr>
                </a:solidFill>
              </a:defRPr>
            </a:lvl7pPr>
            <a:lvl8pPr marL="3023870" indent="0">
              <a:buNone/>
              <a:defRPr sz="1510">
                <a:solidFill>
                  <a:schemeClr val="tx1">
                    <a:tint val="75000"/>
                  </a:schemeClr>
                </a:solidFill>
              </a:defRPr>
            </a:lvl8pPr>
            <a:lvl9pPr marL="3456305" indent="0">
              <a:buNone/>
              <a:defRPr sz="151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5" name="Footer Placeholder 4"/>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6" name="Slide Number Placeholder 5"/>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792034" y="1725046"/>
            <a:ext cx="4896207" cy="4111612"/>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p:nvPr>
        </p:nvSpPr>
        <p:spPr>
          <a:xfrm>
            <a:off x="5832247" y="1725046"/>
            <a:ext cx="4896207" cy="4111612"/>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6" name="Footer Placeholder 5"/>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7" name="Slide Number Placeholder 6"/>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793534" y="345010"/>
            <a:ext cx="9936421" cy="1252534"/>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793535" y="1588543"/>
            <a:ext cx="4873706" cy="778521"/>
          </a:xfrm>
        </p:spPr>
        <p:txBody>
          <a:bodyPr anchor="b"/>
          <a:lstStyle>
            <a:lvl1pPr marL="0" indent="0">
              <a:buNone/>
              <a:defRPr sz="2270" b="1"/>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793535" y="2367064"/>
            <a:ext cx="4873706" cy="348159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p:nvPr>
        </p:nvSpPr>
        <p:spPr>
          <a:xfrm>
            <a:off x="5832247" y="1588543"/>
            <a:ext cx="4897708" cy="778521"/>
          </a:xfrm>
        </p:spPr>
        <p:txBody>
          <a:bodyPr anchor="b"/>
          <a:lstStyle>
            <a:lvl1pPr marL="0" indent="0">
              <a:buNone/>
              <a:defRPr sz="2270" b="1"/>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5832247" y="2367064"/>
            <a:ext cx="4897708" cy="348159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8" name="Footer Placeholder 7"/>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9" name="Slide Number Placeholder 8"/>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4" name="Footer Placeholder 3"/>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5" name="Slide Number Placeholder 4"/>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3" name="Footer Placeholder 2"/>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4" name="Slide Number Placeholder 3"/>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793535" y="432012"/>
            <a:ext cx="3715657" cy="1512041"/>
          </a:xfrm>
        </p:spPr>
        <p:txBody>
          <a:bodyPr anchor="b"/>
          <a:lstStyle>
            <a:lvl1pPr>
              <a:defRPr sz="3025"/>
            </a:lvl1pPr>
          </a:lstStyle>
          <a:p>
            <a:r>
              <a:rPr lang="zh-CN" altLang="en-US"/>
              <a:t>单击此处编辑母版标题样式</a:t>
            </a:r>
            <a:endParaRPr lang="en-US" dirty="0"/>
          </a:p>
        </p:txBody>
      </p:sp>
      <p:sp>
        <p:nvSpPr>
          <p:cNvPr id="3" name="Content Placeholder 2"/>
          <p:cNvSpPr>
            <a:spLocks noGrp="1"/>
          </p:cNvSpPr>
          <p:nvPr>
            <p:ph idx="1"/>
          </p:nvPr>
        </p:nvSpPr>
        <p:spPr>
          <a:xfrm>
            <a:off x="4897708" y="933026"/>
            <a:ext cx="5832247" cy="4605124"/>
          </a:xfrm>
        </p:spPr>
        <p:txBody>
          <a:bodyPr/>
          <a:lstStyle>
            <a:lvl1pPr>
              <a:defRPr sz="3025"/>
            </a:lvl1pPr>
            <a:lvl2pPr>
              <a:defRPr sz="2645"/>
            </a:lvl2pPr>
            <a:lvl3pPr>
              <a:defRPr sz="2270"/>
            </a:lvl3pPr>
            <a:lvl4pPr>
              <a:defRPr sz="1890"/>
            </a:lvl4pPr>
            <a:lvl5pPr>
              <a:defRPr sz="1890"/>
            </a:lvl5pPr>
            <a:lvl6pPr>
              <a:defRPr sz="1890"/>
            </a:lvl6pPr>
            <a:lvl7pPr>
              <a:defRPr sz="1890"/>
            </a:lvl7pPr>
            <a:lvl8pPr>
              <a:defRPr sz="1890"/>
            </a:lvl8pPr>
            <a:lvl9pPr>
              <a:defRPr sz="189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p:nvPr>
        </p:nvSpPr>
        <p:spPr>
          <a:xfrm>
            <a:off x="793535" y="1944052"/>
            <a:ext cx="3715657" cy="3601598"/>
          </a:xfrm>
        </p:spPr>
        <p:txBody>
          <a:bodyPr/>
          <a:lstStyle>
            <a:lvl1pPr marL="0" indent="0">
              <a:buNone/>
              <a:defRPr sz="1510"/>
            </a:lvl1pPr>
            <a:lvl2pPr marL="431800" indent="0">
              <a:buNone/>
              <a:defRPr sz="1325"/>
            </a:lvl2pPr>
            <a:lvl3pPr marL="864235" indent="0">
              <a:buNone/>
              <a:defRPr sz="1135"/>
            </a:lvl3pPr>
            <a:lvl4pPr marL="1296035" indent="0">
              <a:buNone/>
              <a:defRPr sz="945"/>
            </a:lvl4pPr>
            <a:lvl5pPr marL="1727835" indent="0">
              <a:buNone/>
              <a:defRPr sz="945"/>
            </a:lvl5pPr>
            <a:lvl6pPr marL="2160270" indent="0">
              <a:buNone/>
              <a:defRPr sz="945"/>
            </a:lvl6pPr>
            <a:lvl7pPr marL="2592070" indent="0">
              <a:buNone/>
              <a:defRPr sz="945"/>
            </a:lvl7pPr>
            <a:lvl8pPr marL="3023870" indent="0">
              <a:buNone/>
              <a:defRPr sz="945"/>
            </a:lvl8pPr>
            <a:lvl9pPr marL="3456305" indent="0">
              <a:buNone/>
              <a:defRPr sz="945"/>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6" name="Footer Placeholder 5"/>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7" name="Slide Number Placeholder 6"/>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793535" y="432012"/>
            <a:ext cx="3715657" cy="1512041"/>
          </a:xfrm>
        </p:spPr>
        <p:txBody>
          <a:bodyPr anchor="b"/>
          <a:lstStyle>
            <a:lvl1pPr>
              <a:defRPr sz="3025"/>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4897708" y="933026"/>
            <a:ext cx="5832247" cy="4605124"/>
          </a:xfrm>
        </p:spPr>
        <p:txBody>
          <a:bodyPr anchor="t"/>
          <a:lstStyle>
            <a:lvl1pPr marL="0" indent="0">
              <a:buNone/>
              <a:defRPr sz="3025"/>
            </a:lvl1pPr>
            <a:lvl2pPr marL="431800" indent="0">
              <a:buNone/>
              <a:defRPr sz="2645"/>
            </a:lvl2pPr>
            <a:lvl3pPr marL="864235" indent="0">
              <a:buNone/>
              <a:defRPr sz="2270"/>
            </a:lvl3pPr>
            <a:lvl4pPr marL="1296035" indent="0">
              <a:buNone/>
              <a:defRPr sz="1890"/>
            </a:lvl4pPr>
            <a:lvl5pPr marL="1727835" indent="0">
              <a:buNone/>
              <a:defRPr sz="1890"/>
            </a:lvl5pPr>
            <a:lvl6pPr marL="2160270" indent="0">
              <a:buNone/>
              <a:defRPr sz="1890"/>
            </a:lvl6pPr>
            <a:lvl7pPr marL="2592070" indent="0">
              <a:buNone/>
              <a:defRPr sz="1890"/>
            </a:lvl7pPr>
            <a:lvl8pPr marL="3023870" indent="0">
              <a:buNone/>
              <a:defRPr sz="1890"/>
            </a:lvl8pPr>
            <a:lvl9pPr marL="3456305" indent="0">
              <a:buNone/>
              <a:defRPr sz="1890"/>
            </a:lvl9pPr>
          </a:lstStyle>
          <a:p>
            <a:r>
              <a:rPr lang="zh-CN" altLang="en-US"/>
              <a:t>单击图标添加图片</a:t>
            </a:r>
            <a:endParaRPr lang="en-US" dirty="0"/>
          </a:p>
        </p:txBody>
      </p:sp>
      <p:sp>
        <p:nvSpPr>
          <p:cNvPr id="4" name="Text Placeholder 3"/>
          <p:cNvSpPr>
            <a:spLocks noGrp="1"/>
          </p:cNvSpPr>
          <p:nvPr>
            <p:ph type="body" sz="half" idx="2"/>
          </p:nvPr>
        </p:nvSpPr>
        <p:spPr>
          <a:xfrm>
            <a:off x="793535" y="1944052"/>
            <a:ext cx="3715657" cy="3601598"/>
          </a:xfrm>
        </p:spPr>
        <p:txBody>
          <a:bodyPr/>
          <a:lstStyle>
            <a:lvl1pPr marL="0" indent="0">
              <a:buNone/>
              <a:defRPr sz="1510"/>
            </a:lvl1pPr>
            <a:lvl2pPr marL="431800" indent="0">
              <a:buNone/>
              <a:defRPr sz="1325"/>
            </a:lvl2pPr>
            <a:lvl3pPr marL="864235" indent="0">
              <a:buNone/>
              <a:defRPr sz="1135"/>
            </a:lvl3pPr>
            <a:lvl4pPr marL="1296035" indent="0">
              <a:buNone/>
              <a:defRPr sz="945"/>
            </a:lvl4pPr>
            <a:lvl5pPr marL="1727835" indent="0">
              <a:buNone/>
              <a:defRPr sz="945"/>
            </a:lvl5pPr>
            <a:lvl6pPr marL="2160270" indent="0">
              <a:buNone/>
              <a:defRPr sz="945"/>
            </a:lvl6pPr>
            <a:lvl7pPr marL="2592070" indent="0">
              <a:buNone/>
              <a:defRPr sz="945"/>
            </a:lvl7pPr>
            <a:lvl8pPr marL="3023870" indent="0">
              <a:buNone/>
              <a:defRPr sz="945"/>
            </a:lvl8pPr>
            <a:lvl9pPr marL="3456305" indent="0">
              <a:buNone/>
              <a:defRPr sz="945"/>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6" name="Footer Placeholder 5"/>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7" name="Slide Number Placeholder 6"/>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92034" y="345010"/>
            <a:ext cx="9936421" cy="1252534"/>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792034" y="1725046"/>
            <a:ext cx="9936421" cy="4111612"/>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dirty="0"/>
          </a:p>
        </p:txBody>
      </p:sp>
      <p:sp>
        <p:nvSpPr>
          <p:cNvPr id="4" name="Date Placeholder 3"/>
          <p:cNvSpPr>
            <a:spLocks noGrp="1"/>
          </p:cNvSpPr>
          <p:nvPr>
            <p:ph type="dt" sz="half" idx="2"/>
          </p:nvPr>
        </p:nvSpPr>
        <p:spPr>
          <a:xfrm>
            <a:off x="792033" y="6006163"/>
            <a:ext cx="2592110" cy="345009"/>
          </a:xfrm>
          <a:prstGeom prst="rect">
            <a:avLst/>
          </a:prstGeom>
        </p:spPr>
        <p:txBody>
          <a:bodyPr vert="horz" lIns="91440" tIns="45720" rIns="91440" bIns="45720" rtlCol="0" anchor="ctr"/>
          <a:lstStyle>
            <a:lvl1pPr algn="l">
              <a:defRPr sz="1135">
                <a:solidFill>
                  <a:schemeClr val="tx1">
                    <a:tint val="75000"/>
                  </a:schemeClr>
                </a:solidFill>
              </a:defRPr>
            </a:lvl1pPr>
          </a:lstStyle>
          <a:p>
            <a:fld id="{C764DE79-268F-4C1A-8933-263129D2AF90}" type="datetimeFigureOut">
              <a:rPr lang="en-US" smtClean="0"/>
            </a:fld>
            <a:endParaRPr lang="en-US" dirty="0"/>
          </a:p>
        </p:txBody>
      </p:sp>
      <p:sp>
        <p:nvSpPr>
          <p:cNvPr id="5" name="Footer Placeholder 4"/>
          <p:cNvSpPr>
            <a:spLocks noGrp="1"/>
          </p:cNvSpPr>
          <p:nvPr>
            <p:ph type="ftr" sz="quarter" idx="3"/>
          </p:nvPr>
        </p:nvSpPr>
        <p:spPr>
          <a:xfrm>
            <a:off x="3816162" y="6006163"/>
            <a:ext cx="3888165" cy="345009"/>
          </a:xfrm>
          <a:prstGeom prst="rect">
            <a:avLst/>
          </a:prstGeom>
        </p:spPr>
        <p:txBody>
          <a:bodyPr vert="horz" lIns="91440" tIns="45720" rIns="91440" bIns="45720" rtlCol="0" anchor="ctr"/>
          <a:lstStyle>
            <a:lvl1pPr algn="ctr">
              <a:defRPr sz="1135">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136345" y="6006163"/>
            <a:ext cx="2592110" cy="345009"/>
          </a:xfrm>
          <a:prstGeom prst="rect">
            <a:avLst/>
          </a:prstGeom>
        </p:spPr>
        <p:txBody>
          <a:bodyPr vert="horz" lIns="91440" tIns="45720" rIns="91440" bIns="45720" rtlCol="0" anchor="ctr"/>
          <a:lstStyle>
            <a:lvl1pPr algn="r">
              <a:defRPr sz="1135">
                <a:solidFill>
                  <a:schemeClr val="tx1">
                    <a:tint val="75000"/>
                  </a:schemeClr>
                </a:solidFill>
              </a:defRPr>
            </a:lvl1pPr>
          </a:lstStyle>
          <a:p>
            <a:fld id="{48F63A3B-78C7-47BE-AE5E-E10140E04643}" type="slidenum">
              <a:rPr lang="en-US" smtClean="0"/>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p14:dur="10" advClick="0"/>
    </mc:Choice>
    <mc:Fallback>
      <p:transition advClick="0"/>
    </mc:Fallback>
  </mc:AlternateContent>
  <p:txStyles>
    <p:titleStyle>
      <a:lvl1pPr algn="l" defTabSz="863600" rtl="0" eaLnBrk="1" latinLnBrk="0" hangingPunct="1">
        <a:lnSpc>
          <a:spcPct val="90000"/>
        </a:lnSpc>
        <a:spcBef>
          <a:spcPct val="0"/>
        </a:spcBef>
        <a:buNone/>
        <a:defRPr sz="4160" kern="1200">
          <a:solidFill>
            <a:schemeClr val="tx1"/>
          </a:solidFill>
          <a:latin typeface="+mj-lt"/>
          <a:ea typeface="微软雅黑" panose="020B0503020204020204" pitchFamily="34" charset="-122"/>
          <a:cs typeface="+mj-cs"/>
        </a:defRPr>
      </a:lvl1pPr>
    </p:titleStyle>
    <p:bodyStyle>
      <a:lvl1pPr marL="215900" indent="-215900" algn="l" defTabSz="863600" rtl="0" eaLnBrk="1" latinLnBrk="0" hangingPunct="1">
        <a:lnSpc>
          <a:spcPct val="90000"/>
        </a:lnSpc>
        <a:spcBef>
          <a:spcPts val="945"/>
        </a:spcBef>
        <a:buFont typeface="Arial" panose="020B0604020202020204" pitchFamily="34" charset="0"/>
        <a:buChar char="•"/>
        <a:defRPr sz="2645" kern="1200">
          <a:solidFill>
            <a:schemeClr val="tx1"/>
          </a:solidFill>
          <a:latin typeface="+mn-lt"/>
          <a:ea typeface="微软雅黑" panose="020B0503020204020204" pitchFamily="34" charset="-122"/>
          <a:cs typeface="+mn-cs"/>
        </a:defRPr>
      </a:lvl1pPr>
      <a:lvl2pPr marL="647700" indent="-215900" algn="l" defTabSz="863600" rtl="0" eaLnBrk="1" latinLnBrk="0" hangingPunct="1">
        <a:lnSpc>
          <a:spcPct val="90000"/>
        </a:lnSpc>
        <a:spcBef>
          <a:spcPts val="470"/>
        </a:spcBef>
        <a:buFont typeface="Arial" panose="020B0604020202020204" pitchFamily="34" charset="0"/>
        <a:buChar char="•"/>
        <a:defRPr sz="2270" kern="1200">
          <a:solidFill>
            <a:schemeClr val="tx1"/>
          </a:solidFill>
          <a:latin typeface="+mn-lt"/>
          <a:ea typeface="微软雅黑" panose="020B0503020204020204" pitchFamily="34" charset="-122"/>
          <a:cs typeface="+mn-cs"/>
        </a:defRPr>
      </a:lvl2pPr>
      <a:lvl3pPr marL="1080135" indent="-215900" algn="l" defTabSz="863600" rtl="0" eaLnBrk="1" latinLnBrk="0" hangingPunct="1">
        <a:lnSpc>
          <a:spcPct val="90000"/>
        </a:lnSpc>
        <a:spcBef>
          <a:spcPts val="470"/>
        </a:spcBef>
        <a:buFont typeface="Arial" panose="020B0604020202020204" pitchFamily="34" charset="0"/>
        <a:buChar char="•"/>
        <a:defRPr sz="1890" kern="1200">
          <a:solidFill>
            <a:schemeClr val="tx1"/>
          </a:solidFill>
          <a:latin typeface="+mn-lt"/>
          <a:ea typeface="微软雅黑" panose="020B0503020204020204" pitchFamily="34" charset="-122"/>
          <a:cs typeface="+mn-cs"/>
        </a:defRPr>
      </a:lvl3pPr>
      <a:lvl4pPr marL="1511935" indent="-215900" algn="l" defTabSz="863600"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微软雅黑" panose="020B0503020204020204" pitchFamily="34" charset="-122"/>
          <a:cs typeface="+mn-cs"/>
        </a:defRPr>
      </a:lvl4pPr>
      <a:lvl5pPr marL="1943735" indent="-215900" algn="l" defTabSz="863600"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微软雅黑" panose="020B0503020204020204" pitchFamily="34" charset="-122"/>
          <a:cs typeface="+mn-cs"/>
        </a:defRPr>
      </a:lvl5pPr>
      <a:lvl6pPr marL="2376170" indent="-215900" algn="l" defTabSz="863600"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mn-ea"/>
          <a:cs typeface="+mn-cs"/>
        </a:defRPr>
      </a:lvl6pPr>
      <a:lvl7pPr marL="2807970" indent="-215900" algn="l" defTabSz="863600"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mn-ea"/>
          <a:cs typeface="+mn-cs"/>
        </a:defRPr>
      </a:lvl7pPr>
      <a:lvl8pPr marL="3239770" indent="-215900" algn="l" defTabSz="863600"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mn-ea"/>
          <a:cs typeface="+mn-cs"/>
        </a:defRPr>
      </a:lvl8pPr>
      <a:lvl9pPr marL="3672205" indent="-215900" algn="l" defTabSz="863600"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mn-ea"/>
          <a:cs typeface="+mn-cs"/>
        </a:defRPr>
      </a:lvl9pPr>
    </p:bodyStyle>
    <p:otherStyle>
      <a:defPPr>
        <a:defRPr lang="en-US"/>
      </a:defPPr>
      <a:lvl1pPr marL="0" algn="l" defTabSz="863600" rtl="0" eaLnBrk="1" latinLnBrk="0" hangingPunct="1">
        <a:defRPr sz="1700" kern="1200">
          <a:solidFill>
            <a:schemeClr val="tx1"/>
          </a:solidFill>
          <a:latin typeface="+mn-lt"/>
          <a:ea typeface="+mn-ea"/>
          <a:cs typeface="+mn-cs"/>
        </a:defRPr>
      </a:lvl1pPr>
      <a:lvl2pPr marL="431800" algn="l" defTabSz="863600" rtl="0" eaLnBrk="1" latinLnBrk="0" hangingPunct="1">
        <a:defRPr sz="1700" kern="1200">
          <a:solidFill>
            <a:schemeClr val="tx1"/>
          </a:solidFill>
          <a:latin typeface="+mn-lt"/>
          <a:ea typeface="+mn-ea"/>
          <a:cs typeface="+mn-cs"/>
        </a:defRPr>
      </a:lvl2pPr>
      <a:lvl3pPr marL="864235" algn="l" defTabSz="863600" rtl="0" eaLnBrk="1" latinLnBrk="0" hangingPunct="1">
        <a:defRPr sz="1700" kern="1200">
          <a:solidFill>
            <a:schemeClr val="tx1"/>
          </a:solidFill>
          <a:latin typeface="+mn-lt"/>
          <a:ea typeface="+mn-ea"/>
          <a:cs typeface="+mn-cs"/>
        </a:defRPr>
      </a:lvl3pPr>
      <a:lvl4pPr marL="1296035" algn="l" defTabSz="863600" rtl="0" eaLnBrk="1" latinLnBrk="0" hangingPunct="1">
        <a:defRPr sz="1700" kern="1200">
          <a:solidFill>
            <a:schemeClr val="tx1"/>
          </a:solidFill>
          <a:latin typeface="+mn-lt"/>
          <a:ea typeface="+mn-ea"/>
          <a:cs typeface="+mn-cs"/>
        </a:defRPr>
      </a:lvl4pPr>
      <a:lvl5pPr marL="1727835" algn="l" defTabSz="863600" rtl="0" eaLnBrk="1" latinLnBrk="0" hangingPunct="1">
        <a:defRPr sz="1700" kern="1200">
          <a:solidFill>
            <a:schemeClr val="tx1"/>
          </a:solidFill>
          <a:latin typeface="+mn-lt"/>
          <a:ea typeface="+mn-ea"/>
          <a:cs typeface="+mn-cs"/>
        </a:defRPr>
      </a:lvl5pPr>
      <a:lvl6pPr marL="2160270" algn="l" defTabSz="863600" rtl="0" eaLnBrk="1" latinLnBrk="0" hangingPunct="1">
        <a:defRPr sz="1700" kern="1200">
          <a:solidFill>
            <a:schemeClr val="tx1"/>
          </a:solidFill>
          <a:latin typeface="+mn-lt"/>
          <a:ea typeface="+mn-ea"/>
          <a:cs typeface="+mn-cs"/>
        </a:defRPr>
      </a:lvl6pPr>
      <a:lvl7pPr marL="2592070" algn="l" defTabSz="863600" rtl="0" eaLnBrk="1" latinLnBrk="0" hangingPunct="1">
        <a:defRPr sz="1700" kern="1200">
          <a:solidFill>
            <a:schemeClr val="tx1"/>
          </a:solidFill>
          <a:latin typeface="+mn-lt"/>
          <a:ea typeface="+mn-ea"/>
          <a:cs typeface="+mn-cs"/>
        </a:defRPr>
      </a:lvl7pPr>
      <a:lvl8pPr marL="3023870" algn="l" defTabSz="863600" rtl="0" eaLnBrk="1" latinLnBrk="0" hangingPunct="1">
        <a:defRPr sz="1700" kern="1200">
          <a:solidFill>
            <a:schemeClr val="tx1"/>
          </a:solidFill>
          <a:latin typeface="+mn-lt"/>
          <a:ea typeface="+mn-ea"/>
          <a:cs typeface="+mn-cs"/>
        </a:defRPr>
      </a:lvl8pPr>
      <a:lvl9pPr marL="3456305" algn="l" defTabSz="863600"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2.jpeg"/><Relationship Id="rId8" Type="http://schemas.openxmlformats.org/officeDocument/2006/relationships/slide" Target="slide28.xml"/><Relationship Id="rId7" Type="http://schemas.openxmlformats.org/officeDocument/2006/relationships/slide" Target="slide6.xml"/><Relationship Id="rId6" Type="http://schemas.openxmlformats.org/officeDocument/2006/relationships/slide" Target="slide14.xml"/><Relationship Id="rId5" Type="http://schemas.openxmlformats.org/officeDocument/2006/relationships/slide" Target="slide16.xml"/><Relationship Id="rId4" Type="http://schemas.openxmlformats.org/officeDocument/2006/relationships/slide" Target="slide10.xml"/><Relationship Id="rId3" Type="http://schemas.openxmlformats.org/officeDocument/2006/relationships/image" Target="../media/image1.jpeg"/><Relationship Id="rId2" Type="http://schemas.openxmlformats.org/officeDocument/2006/relationships/slide" Target="slide7.xml"/><Relationship Id="rId17" Type="http://schemas.openxmlformats.org/officeDocument/2006/relationships/notesSlide" Target="../notesSlides/notesSlide1.xml"/><Relationship Id="rId16" Type="http://schemas.openxmlformats.org/officeDocument/2006/relationships/slideLayout" Target="../slideLayouts/slideLayout7.xml"/><Relationship Id="rId15" Type="http://schemas.openxmlformats.org/officeDocument/2006/relationships/image" Target="../media/image4.png"/><Relationship Id="rId14" Type="http://schemas.openxmlformats.org/officeDocument/2006/relationships/image" Target="../media/image3.jpeg"/><Relationship Id="rId13" Type="http://schemas.openxmlformats.org/officeDocument/2006/relationships/slide" Target="slide62.xml"/><Relationship Id="rId12" Type="http://schemas.openxmlformats.org/officeDocument/2006/relationships/slide" Target="slide51.xml"/><Relationship Id="rId11" Type="http://schemas.openxmlformats.org/officeDocument/2006/relationships/slide" Target="slide40.xml"/><Relationship Id="rId10" Type="http://schemas.openxmlformats.org/officeDocument/2006/relationships/slide" Target="slide29.xml"/><Relationship Id="rId1" Type="http://schemas.openxmlformats.org/officeDocument/2006/relationships/slide" Target="slide2.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slide" Target="slide1.xml"/></Relationships>
</file>

<file path=ppt/slides/_rels/slide100.xml.rels><?xml version="1.0" encoding="UTF-8" standalone="yes"?>
<Relationships xmlns="http://schemas.openxmlformats.org/package/2006/relationships"><Relationship Id="rId4" Type="http://schemas.openxmlformats.org/officeDocument/2006/relationships/notesSlide" Target="../notesSlides/notesSlide97.xml"/><Relationship Id="rId3" Type="http://schemas.openxmlformats.org/officeDocument/2006/relationships/slideLayout" Target="../slideLayouts/slideLayout2.xml"/><Relationship Id="rId2" Type="http://schemas.openxmlformats.org/officeDocument/2006/relationships/image" Target="../media/image28.png"/><Relationship Id="rId1" Type="http://schemas.openxmlformats.org/officeDocument/2006/relationships/slide" Target="slide1.xml"/></Relationships>
</file>

<file path=ppt/slides/_rels/slide101.xml.rels><?xml version="1.0" encoding="UTF-8" standalone="yes"?>
<Relationships xmlns="http://schemas.openxmlformats.org/package/2006/relationships"><Relationship Id="rId4" Type="http://schemas.openxmlformats.org/officeDocument/2006/relationships/notesSlide" Target="../notesSlides/notesSlide98.xml"/><Relationship Id="rId3" Type="http://schemas.openxmlformats.org/officeDocument/2006/relationships/slideLayout" Target="../slideLayouts/slideLayout2.xml"/><Relationship Id="rId2" Type="http://schemas.openxmlformats.org/officeDocument/2006/relationships/image" Target="../media/image13.jpeg"/><Relationship Id="rId1" Type="http://schemas.openxmlformats.org/officeDocument/2006/relationships/slide" Target="slide1.xml"/></Relationships>
</file>

<file path=ppt/slides/_rels/slide102.xml.rels><?xml version="1.0" encoding="UTF-8" standalone="yes"?>
<Relationships xmlns="http://schemas.openxmlformats.org/package/2006/relationships"><Relationship Id="rId4" Type="http://schemas.openxmlformats.org/officeDocument/2006/relationships/notesSlide" Target="../notesSlides/notesSlide99.xml"/><Relationship Id="rId3" Type="http://schemas.openxmlformats.org/officeDocument/2006/relationships/slideLayout" Target="../slideLayouts/slideLayout2.xml"/><Relationship Id="rId2" Type="http://schemas.openxmlformats.org/officeDocument/2006/relationships/image" Target="../media/image14.jpeg"/><Relationship Id="rId1" Type="http://schemas.openxmlformats.org/officeDocument/2006/relationships/slide" Target="slide1.xml"/></Relationships>
</file>

<file path=ppt/slides/_rels/slide103.xml.rels><?xml version="1.0" encoding="UTF-8" standalone="yes"?>
<Relationships xmlns="http://schemas.openxmlformats.org/package/2006/relationships"><Relationship Id="rId4" Type="http://schemas.openxmlformats.org/officeDocument/2006/relationships/notesSlide" Target="../notesSlides/notesSlide100.xml"/><Relationship Id="rId3" Type="http://schemas.openxmlformats.org/officeDocument/2006/relationships/slideLayout" Target="../slideLayouts/slideLayout2.xml"/><Relationship Id="rId2" Type="http://schemas.openxmlformats.org/officeDocument/2006/relationships/image" Target="../media/image14.jpeg"/><Relationship Id="rId1" Type="http://schemas.openxmlformats.org/officeDocument/2006/relationships/slide" Target="slide1.xml"/></Relationships>
</file>

<file path=ppt/slides/_rels/slide104.xml.rels><?xml version="1.0" encoding="UTF-8" standalone="yes"?>
<Relationships xmlns="http://schemas.openxmlformats.org/package/2006/relationships"><Relationship Id="rId4" Type="http://schemas.openxmlformats.org/officeDocument/2006/relationships/notesSlide" Target="../notesSlides/notesSlide101.xml"/><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slide" Target="slide1.xml"/></Relationships>
</file>

<file path=ppt/slides/_rels/slide105.xml.rels><?xml version="1.0" encoding="UTF-8" standalone="yes"?>
<Relationships xmlns="http://schemas.openxmlformats.org/package/2006/relationships"><Relationship Id="rId4" Type="http://schemas.openxmlformats.org/officeDocument/2006/relationships/notesSlide" Target="../notesSlides/notesSlide102.xml"/><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slide" Target="slide1.xml"/></Relationships>
</file>

<file path=ppt/slides/_rels/slide106.xml.rels><?xml version="1.0" encoding="UTF-8" standalone="yes"?>
<Relationships xmlns="http://schemas.openxmlformats.org/package/2006/relationships"><Relationship Id="rId4" Type="http://schemas.openxmlformats.org/officeDocument/2006/relationships/notesSlide" Target="../notesSlides/notesSlide103.xml"/><Relationship Id="rId3" Type="http://schemas.openxmlformats.org/officeDocument/2006/relationships/slideLayout" Target="../slideLayouts/slideLayout2.xml"/><Relationship Id="rId2" Type="http://schemas.openxmlformats.org/officeDocument/2006/relationships/image" Target="../media/image16.png"/><Relationship Id="rId1" Type="http://schemas.openxmlformats.org/officeDocument/2006/relationships/slide" Target="slide1.xml"/></Relationships>
</file>

<file path=ppt/slides/_rels/slide107.xml.rels><?xml version="1.0" encoding="UTF-8" standalone="yes"?>
<Relationships xmlns="http://schemas.openxmlformats.org/package/2006/relationships"><Relationship Id="rId4" Type="http://schemas.openxmlformats.org/officeDocument/2006/relationships/notesSlide" Target="../notesSlides/notesSlide104.xml"/><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slide" Target="slide1.xml"/></Relationships>
</file>

<file path=ppt/slides/_rels/slide108.xml.rels><?xml version="1.0" encoding="UTF-8" standalone="yes"?>
<Relationships xmlns="http://schemas.openxmlformats.org/package/2006/relationships"><Relationship Id="rId4" Type="http://schemas.openxmlformats.org/officeDocument/2006/relationships/notesSlide" Target="../notesSlides/notesSlide105.xml"/><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slide" Target="slide1.xml"/></Relationships>
</file>

<file path=ppt/slides/_rels/slide109.xml.rels><?xml version="1.0" encoding="UTF-8" standalone="yes"?>
<Relationships xmlns="http://schemas.openxmlformats.org/package/2006/relationships"><Relationship Id="rId4" Type="http://schemas.openxmlformats.org/officeDocument/2006/relationships/notesSlide" Target="../notesSlides/notesSlide106.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slide" Target="slide1.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slide" Target="slide1.xml"/></Relationships>
</file>

<file path=ppt/slides/_rels/slide110.xml.rels><?xml version="1.0" encoding="UTF-8" standalone="yes"?>
<Relationships xmlns="http://schemas.openxmlformats.org/package/2006/relationships"><Relationship Id="rId4" Type="http://schemas.openxmlformats.org/officeDocument/2006/relationships/notesSlide" Target="../notesSlides/notesSlide107.xml"/><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slide" Target="slide1.xml"/></Relationships>
</file>

<file path=ppt/slides/_rels/slide111.xml.rels><?xml version="1.0" encoding="UTF-8" standalone="yes"?>
<Relationships xmlns="http://schemas.openxmlformats.org/package/2006/relationships"><Relationship Id="rId4" Type="http://schemas.openxmlformats.org/officeDocument/2006/relationships/notesSlide" Target="../notesSlides/notesSlide108.xml"/><Relationship Id="rId3" Type="http://schemas.openxmlformats.org/officeDocument/2006/relationships/slideLayout" Target="../slideLayouts/slideLayout2.xml"/><Relationship Id="rId2" Type="http://schemas.openxmlformats.org/officeDocument/2006/relationships/image" Target="../media/image34.png"/><Relationship Id="rId1" Type="http://schemas.openxmlformats.org/officeDocument/2006/relationships/slide" Target="slide1.xml"/></Relationships>
</file>

<file path=ppt/slides/_rels/slide112.xml.rels><?xml version="1.0" encoding="UTF-8" standalone="yes"?>
<Relationships xmlns="http://schemas.openxmlformats.org/package/2006/relationships"><Relationship Id="rId4" Type="http://schemas.openxmlformats.org/officeDocument/2006/relationships/notesSlide" Target="../notesSlides/notesSlide109.xml"/><Relationship Id="rId3" Type="http://schemas.openxmlformats.org/officeDocument/2006/relationships/slideLayout" Target="../slideLayouts/slideLayout2.xml"/><Relationship Id="rId2" Type="http://schemas.openxmlformats.org/officeDocument/2006/relationships/image" Target="../media/image29.png"/><Relationship Id="rId1" Type="http://schemas.openxmlformats.org/officeDocument/2006/relationships/slide" Target="slide1.xml"/></Relationships>
</file>

<file path=ppt/slides/_rels/slide113.xml.rels><?xml version="1.0" encoding="UTF-8" standalone="yes"?>
<Relationships xmlns="http://schemas.openxmlformats.org/package/2006/relationships"><Relationship Id="rId4" Type="http://schemas.openxmlformats.org/officeDocument/2006/relationships/notesSlide" Target="../notesSlides/notesSlide110.xml"/><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slide" Target="slide1.xml"/></Relationships>
</file>

<file path=ppt/slides/_rels/slide114.xml.rels><?xml version="1.0" encoding="UTF-8" standalone="yes"?>
<Relationships xmlns="http://schemas.openxmlformats.org/package/2006/relationships"><Relationship Id="rId4" Type="http://schemas.openxmlformats.org/officeDocument/2006/relationships/notesSlide" Target="../notesSlides/notesSlide111.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slide" Target="slide1.xml"/></Relationships>
</file>

<file path=ppt/slides/_rels/slide115.xml.rels><?xml version="1.0" encoding="UTF-8" standalone="yes"?>
<Relationships xmlns="http://schemas.openxmlformats.org/package/2006/relationships"><Relationship Id="rId4" Type="http://schemas.openxmlformats.org/officeDocument/2006/relationships/notesSlide" Target="../notesSlides/notesSlide112.xml"/><Relationship Id="rId3" Type="http://schemas.openxmlformats.org/officeDocument/2006/relationships/slideLayout" Target="../slideLayouts/slideLayout2.xml"/><Relationship Id="rId2" Type="http://schemas.openxmlformats.org/officeDocument/2006/relationships/image" Target="../media/image22.jpeg"/><Relationship Id="rId1" Type="http://schemas.openxmlformats.org/officeDocument/2006/relationships/slide" Target="slide1.xml"/></Relationships>
</file>

<file path=ppt/slides/_rels/slide116.xml.rels><?xml version="1.0" encoding="UTF-8" standalone="yes"?>
<Relationships xmlns="http://schemas.openxmlformats.org/package/2006/relationships"><Relationship Id="rId4" Type="http://schemas.openxmlformats.org/officeDocument/2006/relationships/notesSlide" Target="../notesSlides/notesSlide113.xml"/><Relationship Id="rId3" Type="http://schemas.openxmlformats.org/officeDocument/2006/relationships/slideLayout" Target="../slideLayouts/slideLayout2.xml"/><Relationship Id="rId2" Type="http://schemas.openxmlformats.org/officeDocument/2006/relationships/image" Target="../media/image13.jpeg"/><Relationship Id="rId1" Type="http://schemas.openxmlformats.org/officeDocument/2006/relationships/slide" Target="slide1.xml"/></Relationships>
</file>

<file path=ppt/slides/_rels/slide117.xml.rels><?xml version="1.0" encoding="UTF-8" standalone="yes"?>
<Relationships xmlns="http://schemas.openxmlformats.org/package/2006/relationships"><Relationship Id="rId4" Type="http://schemas.openxmlformats.org/officeDocument/2006/relationships/notesSlide" Target="../notesSlides/notesSlide114.xml"/><Relationship Id="rId3" Type="http://schemas.openxmlformats.org/officeDocument/2006/relationships/slideLayout" Target="../slideLayouts/slideLayout2.xml"/><Relationship Id="rId2" Type="http://schemas.openxmlformats.org/officeDocument/2006/relationships/image" Target="../media/image14.jpeg"/><Relationship Id="rId1" Type="http://schemas.openxmlformats.org/officeDocument/2006/relationships/slide" Target="slide1.xml"/></Relationships>
</file>

<file path=ppt/slides/_rels/slide118.xml.rels><?xml version="1.0" encoding="UTF-8" standalone="yes"?>
<Relationships xmlns="http://schemas.openxmlformats.org/package/2006/relationships"><Relationship Id="rId4" Type="http://schemas.openxmlformats.org/officeDocument/2006/relationships/notesSlide" Target="../notesSlides/notesSlide115.xml"/><Relationship Id="rId3" Type="http://schemas.openxmlformats.org/officeDocument/2006/relationships/slideLayout" Target="../slideLayouts/slideLayout2.xml"/><Relationship Id="rId2" Type="http://schemas.openxmlformats.org/officeDocument/2006/relationships/image" Target="../media/image14.jpeg"/><Relationship Id="rId1" Type="http://schemas.openxmlformats.org/officeDocument/2006/relationships/slide" Target="slide1.xml"/></Relationships>
</file>

<file path=ppt/slides/_rels/slide119.xml.rels><?xml version="1.0" encoding="UTF-8" standalone="yes"?>
<Relationships xmlns="http://schemas.openxmlformats.org/package/2006/relationships"><Relationship Id="rId4" Type="http://schemas.openxmlformats.org/officeDocument/2006/relationships/notesSlide" Target="../notesSlides/notesSlide116.xml"/><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slide" Target="slide1.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 Target="slide1.xml"/></Relationships>
</file>

<file path=ppt/slides/_rels/slide120.xml.rels><?xml version="1.0" encoding="UTF-8" standalone="yes"?>
<Relationships xmlns="http://schemas.openxmlformats.org/package/2006/relationships"><Relationship Id="rId4" Type="http://schemas.openxmlformats.org/officeDocument/2006/relationships/notesSlide" Target="../notesSlides/notesSlide117.xml"/><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slide" Target="slide1.xml"/></Relationships>
</file>

<file path=ppt/slides/_rels/slide121.xml.rels><?xml version="1.0" encoding="UTF-8" standalone="yes"?>
<Relationships xmlns="http://schemas.openxmlformats.org/package/2006/relationships"><Relationship Id="rId4" Type="http://schemas.openxmlformats.org/officeDocument/2006/relationships/notesSlide" Target="../notesSlides/notesSlide118.xml"/><Relationship Id="rId3" Type="http://schemas.openxmlformats.org/officeDocument/2006/relationships/slideLayout" Target="../slideLayouts/slideLayout2.xml"/><Relationship Id="rId2" Type="http://schemas.openxmlformats.org/officeDocument/2006/relationships/image" Target="../media/image16.png"/><Relationship Id="rId1" Type="http://schemas.openxmlformats.org/officeDocument/2006/relationships/slide" Target="slide1.xml"/></Relationships>
</file>

<file path=ppt/slides/_rels/slide122.xml.rels><?xml version="1.0" encoding="UTF-8" standalone="yes"?>
<Relationships xmlns="http://schemas.openxmlformats.org/package/2006/relationships"><Relationship Id="rId4" Type="http://schemas.openxmlformats.org/officeDocument/2006/relationships/notesSlide" Target="../notesSlides/notesSlide119.xml"/><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slide" Target="slide1.xml"/></Relationships>
</file>

<file path=ppt/slides/_rels/slide123.xml.rels><?xml version="1.0" encoding="UTF-8" standalone="yes"?>
<Relationships xmlns="http://schemas.openxmlformats.org/package/2006/relationships"><Relationship Id="rId4" Type="http://schemas.openxmlformats.org/officeDocument/2006/relationships/notesSlide" Target="../notesSlides/notesSlide120.xml"/><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slide" Target="slide1.xml"/></Relationships>
</file>

<file path=ppt/slides/_rels/slide124.xml.rels><?xml version="1.0" encoding="UTF-8" standalone="yes"?>
<Relationships xmlns="http://schemas.openxmlformats.org/package/2006/relationships"><Relationship Id="rId4" Type="http://schemas.openxmlformats.org/officeDocument/2006/relationships/notesSlide" Target="../notesSlides/notesSlide121.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slide" Target="slide1.xml"/></Relationships>
</file>

<file path=ppt/slides/_rels/slide125.xml.rels><?xml version="1.0" encoding="UTF-8" standalone="yes"?>
<Relationships xmlns="http://schemas.openxmlformats.org/package/2006/relationships"><Relationship Id="rId4" Type="http://schemas.openxmlformats.org/officeDocument/2006/relationships/notesSlide" Target="../notesSlides/notesSlide122.xml"/><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slide" Target="slide1.xml"/></Relationships>
</file>

<file path=ppt/slides/_rels/slide126.xml.rels><?xml version="1.0" encoding="UTF-8" standalone="yes"?>
<Relationships xmlns="http://schemas.openxmlformats.org/package/2006/relationships"><Relationship Id="rId4" Type="http://schemas.openxmlformats.org/officeDocument/2006/relationships/notesSlide" Target="../notesSlides/notesSlide123.xml"/><Relationship Id="rId3" Type="http://schemas.openxmlformats.org/officeDocument/2006/relationships/slideLayout" Target="../slideLayouts/slideLayout2.xml"/><Relationship Id="rId2" Type="http://schemas.openxmlformats.org/officeDocument/2006/relationships/image" Target="../media/image34.png"/><Relationship Id="rId1" Type="http://schemas.openxmlformats.org/officeDocument/2006/relationships/slide" Target="slide1.xml"/></Relationships>
</file>

<file path=ppt/slides/_rels/slide127.xml.rels><?xml version="1.0" encoding="UTF-8" standalone="yes"?>
<Relationships xmlns="http://schemas.openxmlformats.org/package/2006/relationships"><Relationship Id="rId4" Type="http://schemas.openxmlformats.org/officeDocument/2006/relationships/notesSlide" Target="../notesSlides/notesSlide124.xml"/><Relationship Id="rId3" Type="http://schemas.openxmlformats.org/officeDocument/2006/relationships/slideLayout" Target="../slideLayouts/slideLayout2.xml"/><Relationship Id="rId2" Type="http://schemas.openxmlformats.org/officeDocument/2006/relationships/image" Target="../media/image29.png"/><Relationship Id="rId1" Type="http://schemas.openxmlformats.org/officeDocument/2006/relationships/slide" Target="slide1.xml"/></Relationships>
</file>

<file path=ppt/slides/_rels/slide128.xml.rels><?xml version="1.0" encoding="UTF-8" standalone="yes"?>
<Relationships xmlns="http://schemas.openxmlformats.org/package/2006/relationships"><Relationship Id="rId4" Type="http://schemas.openxmlformats.org/officeDocument/2006/relationships/notesSlide" Target="../notesSlides/notesSlide125.xml"/><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slide" Target="slide1.xml"/></Relationships>
</file>

<file path=ppt/slides/_rels/slide129.xml.rels><?xml version="1.0" encoding="UTF-8" standalone="yes"?>
<Relationships xmlns="http://schemas.openxmlformats.org/package/2006/relationships"><Relationship Id="rId4" Type="http://schemas.openxmlformats.org/officeDocument/2006/relationships/notesSlide" Target="../notesSlides/notesSlide126.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slide" Target="slide1.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image" Target="../media/image13.jpeg"/><Relationship Id="rId1" Type="http://schemas.openxmlformats.org/officeDocument/2006/relationships/slide" Target="slide1.xml"/></Relationships>
</file>

<file path=ppt/slides/_rels/slide130.xml.rels><?xml version="1.0" encoding="UTF-8" standalone="yes"?>
<Relationships xmlns="http://schemas.openxmlformats.org/package/2006/relationships"><Relationship Id="rId4" Type="http://schemas.openxmlformats.org/officeDocument/2006/relationships/notesSlide" Target="../notesSlides/notesSlide127.xml"/><Relationship Id="rId3" Type="http://schemas.openxmlformats.org/officeDocument/2006/relationships/slideLayout" Target="../slideLayouts/slideLayout2.xml"/><Relationship Id="rId2" Type="http://schemas.openxmlformats.org/officeDocument/2006/relationships/image" Target="../media/image22.jpeg"/><Relationship Id="rId1" Type="http://schemas.openxmlformats.org/officeDocument/2006/relationships/slide" Target="slide1.xml"/></Relationships>
</file>

<file path=ppt/slides/_rels/slide131.xml.rels><?xml version="1.0" encoding="UTF-8" standalone="yes"?>
<Relationships xmlns="http://schemas.openxmlformats.org/package/2006/relationships"><Relationship Id="rId4" Type="http://schemas.openxmlformats.org/officeDocument/2006/relationships/notesSlide" Target="../notesSlides/notesSlide128.xml"/><Relationship Id="rId3" Type="http://schemas.openxmlformats.org/officeDocument/2006/relationships/slideLayout" Target="../slideLayouts/slideLayout2.xml"/><Relationship Id="rId2" Type="http://schemas.openxmlformats.org/officeDocument/2006/relationships/image" Target="../media/image14.jpeg"/><Relationship Id="rId1" Type="http://schemas.openxmlformats.org/officeDocument/2006/relationships/slide" Target="slide1.xml"/></Relationships>
</file>

<file path=ppt/slides/_rels/slide132.xml.rels><?xml version="1.0" encoding="UTF-8" standalone="yes"?>
<Relationships xmlns="http://schemas.openxmlformats.org/package/2006/relationships"><Relationship Id="rId4" Type="http://schemas.openxmlformats.org/officeDocument/2006/relationships/notesSlide" Target="../notesSlides/notesSlide129.xml"/><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slide" Target="slide1.xml"/></Relationships>
</file>

<file path=ppt/slides/_rels/slide133.xml.rels><?xml version="1.0" encoding="UTF-8" standalone="yes"?>
<Relationships xmlns="http://schemas.openxmlformats.org/package/2006/relationships"><Relationship Id="rId4" Type="http://schemas.openxmlformats.org/officeDocument/2006/relationships/notesSlide" Target="../notesSlides/notesSlide130.xml"/><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slide" Target="slide1.xml"/></Relationships>
</file>

<file path=ppt/slides/_rels/slide134.xml.rels><?xml version="1.0" encoding="UTF-8" standalone="yes"?>
<Relationships xmlns="http://schemas.openxmlformats.org/package/2006/relationships"><Relationship Id="rId4" Type="http://schemas.openxmlformats.org/officeDocument/2006/relationships/notesSlide" Target="../notesSlides/notesSlide131.xml"/><Relationship Id="rId3" Type="http://schemas.openxmlformats.org/officeDocument/2006/relationships/slideLayout" Target="../slideLayouts/slideLayout2.xml"/><Relationship Id="rId2" Type="http://schemas.openxmlformats.org/officeDocument/2006/relationships/image" Target="../media/image16.png"/><Relationship Id="rId1" Type="http://schemas.openxmlformats.org/officeDocument/2006/relationships/slide" Target="slide1.xml"/></Relationships>
</file>

<file path=ppt/slides/_rels/slide135.xml.rels><?xml version="1.0" encoding="UTF-8" standalone="yes"?>
<Relationships xmlns="http://schemas.openxmlformats.org/package/2006/relationships"><Relationship Id="rId4" Type="http://schemas.openxmlformats.org/officeDocument/2006/relationships/notesSlide" Target="../notesSlides/notesSlide132.xml"/><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slide" Target="slide1.xml"/></Relationships>
</file>

<file path=ppt/slides/_rels/slide136.xml.rels><?xml version="1.0" encoding="UTF-8" standalone="yes"?>
<Relationships xmlns="http://schemas.openxmlformats.org/package/2006/relationships"><Relationship Id="rId4" Type="http://schemas.openxmlformats.org/officeDocument/2006/relationships/notesSlide" Target="../notesSlides/notesSlide133.xml"/><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slide" Target="slide1.xml"/></Relationships>
</file>

<file path=ppt/slides/_rels/slide137.xml.rels><?xml version="1.0" encoding="UTF-8" standalone="yes"?>
<Relationships xmlns="http://schemas.openxmlformats.org/package/2006/relationships"><Relationship Id="rId4" Type="http://schemas.openxmlformats.org/officeDocument/2006/relationships/notesSlide" Target="../notesSlides/notesSlide134.xml"/><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slide" Target="slide1.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image" Target="../media/image14.jpeg"/><Relationship Id="rId1" Type="http://schemas.openxmlformats.org/officeDocument/2006/relationships/slide" Target="slide1.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slide" Target="slide1.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2.xml"/><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 Target="slide1.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slide" Target="slide1.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slide" Target="slide1.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slide" Target="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slide" Target="slide1.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slide" Target="slide1.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slide" Target="slide1.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slide" Target="slide1.xml"/></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2.xml"/><Relationship Id="rId3" Type="http://schemas.openxmlformats.org/officeDocument/2006/relationships/image" Target="../media/image19.png"/><Relationship Id="rId2" Type="http://schemas.openxmlformats.org/officeDocument/2006/relationships/image" Target="../media/image17.jpeg"/><Relationship Id="rId1" Type="http://schemas.openxmlformats.org/officeDocument/2006/relationships/slide" Target="slide1.xml"/></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xml"/><Relationship Id="rId2" Type="http://schemas.openxmlformats.org/officeDocument/2006/relationships/image" Target="../media/image22.jpeg"/><Relationship Id="rId1" Type="http://schemas.openxmlformats.org/officeDocument/2006/relationships/slide" Target="slide1.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2.xml"/><Relationship Id="rId2" Type="http://schemas.openxmlformats.org/officeDocument/2006/relationships/image" Target="../media/image23.png"/><Relationship Id="rId1" Type="http://schemas.openxmlformats.org/officeDocument/2006/relationships/slide" Target="slide1.xml"/></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2.xml"/><Relationship Id="rId2" Type="http://schemas.openxmlformats.org/officeDocument/2006/relationships/image" Target="../media/image24.png"/><Relationship Id="rId1" Type="http://schemas.openxmlformats.org/officeDocument/2006/relationships/slide" Target="slide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slide" Target="slide1.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2.xml"/><Relationship Id="rId4" Type="http://schemas.openxmlformats.org/officeDocument/2006/relationships/image" Target="../media/image5.png"/><Relationship Id="rId3" Type="http://schemas.openxmlformats.org/officeDocument/2006/relationships/slide" Target="slide5.xml"/><Relationship Id="rId2" Type="http://schemas.openxmlformats.org/officeDocument/2006/relationships/slide" Target="slide1.xml"/><Relationship Id="rId1" Type="http://schemas.openxmlformats.org/officeDocument/2006/relationships/slide" Target="slide3.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slide" Target="slide1.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2.xml"/><Relationship Id="rId2" Type="http://schemas.openxmlformats.org/officeDocument/2006/relationships/image" Target="../media/image25.png"/><Relationship Id="rId1" Type="http://schemas.openxmlformats.org/officeDocument/2006/relationships/slide" Target="slide1.xml"/></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2.xml"/><Relationship Id="rId3" Type="http://schemas.openxmlformats.org/officeDocument/2006/relationships/image" Target="../media/image8.jpeg"/><Relationship Id="rId2" Type="http://schemas.openxmlformats.org/officeDocument/2006/relationships/image" Target="../media/image25.png"/><Relationship Id="rId1" Type="http://schemas.openxmlformats.org/officeDocument/2006/relationships/slide" Target="slide1.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slide" Target="slide1.xml"/></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slide" Target="slide1.xml"/></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slide" Target="slide1.xml"/></Relationships>
</file>

<file path=ppt/slides/_rels/slide36.xml.rels><?xml version="1.0" encoding="UTF-8" standalone="yes"?>
<Relationships xmlns="http://schemas.openxmlformats.org/package/2006/relationships"><Relationship Id="rId5" Type="http://schemas.openxmlformats.org/officeDocument/2006/relationships/notesSlide" Target="../notesSlides/notesSlide33.xml"/><Relationship Id="rId4" Type="http://schemas.openxmlformats.org/officeDocument/2006/relationships/slideLayout" Target="../slideLayouts/slideLayout2.xml"/><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 Target="slide1.xml"/></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2.xml"/><Relationship Id="rId2" Type="http://schemas.openxmlformats.org/officeDocument/2006/relationships/image" Target="../media/image26.png"/><Relationship Id="rId1" Type="http://schemas.openxmlformats.org/officeDocument/2006/relationships/slide" Target="slide1.xml"/></Relationships>
</file>

<file path=ppt/slides/_rels/slide38.xml.rels><?xml version="1.0" encoding="UTF-8" standalone="yes"?>
<Relationships xmlns="http://schemas.openxmlformats.org/package/2006/relationships"><Relationship Id="rId5" Type="http://schemas.openxmlformats.org/officeDocument/2006/relationships/notesSlide" Target="../notesSlides/notesSlide35.xml"/><Relationship Id="rId4" Type="http://schemas.openxmlformats.org/officeDocument/2006/relationships/slideLayout" Target="../slideLayouts/slideLayout2.xml"/><Relationship Id="rId3" Type="http://schemas.openxmlformats.org/officeDocument/2006/relationships/image" Target="../media/image27.png"/><Relationship Id="rId2" Type="http://schemas.openxmlformats.org/officeDocument/2006/relationships/image" Target="../media/image11.jpeg"/><Relationship Id="rId1" Type="http://schemas.openxmlformats.org/officeDocument/2006/relationships/slide" Target="slide1.xml"/></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2.xml"/><Relationship Id="rId2" Type="http://schemas.openxmlformats.org/officeDocument/2006/relationships/image" Target="../media/image28.png"/><Relationship Id="rId1" Type="http://schemas.openxmlformats.org/officeDocument/2006/relationships/slide" Target="slide1.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slide" Target="slide5.xml"/><Relationship Id="rId1" Type="http://schemas.openxmlformats.org/officeDocument/2006/relationships/slide" Target="slide1.xml"/></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2.xml"/><Relationship Id="rId2" Type="http://schemas.openxmlformats.org/officeDocument/2006/relationships/image" Target="../media/image26.png"/><Relationship Id="rId1" Type="http://schemas.openxmlformats.org/officeDocument/2006/relationships/slide" Target="slide1.xml"/></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2.xml"/><Relationship Id="rId2" Type="http://schemas.openxmlformats.org/officeDocument/2006/relationships/image" Target="../media/image13.jpeg"/><Relationship Id="rId1" Type="http://schemas.openxmlformats.org/officeDocument/2006/relationships/slide" Target="slide1.xml"/></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2.xml"/><Relationship Id="rId2" Type="http://schemas.openxmlformats.org/officeDocument/2006/relationships/image" Target="../media/image14.jpeg"/><Relationship Id="rId1" Type="http://schemas.openxmlformats.org/officeDocument/2006/relationships/slide" Target="slide1.xml"/></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slide" Target="slide1.xml"/></Relationships>
</file>

<file path=ppt/slides/_rels/slide44.xml.rels><?xml version="1.0" encoding="UTF-8" standalone="yes"?>
<Relationships xmlns="http://schemas.openxmlformats.org/package/2006/relationships"><Relationship Id="rId5" Type="http://schemas.openxmlformats.org/officeDocument/2006/relationships/notesSlide" Target="../notesSlides/notesSlide41.xml"/><Relationship Id="rId4" Type="http://schemas.openxmlformats.org/officeDocument/2006/relationships/slideLayout" Target="../slideLayouts/slideLayout2.xml"/><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 Target="slide1.xml"/></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slide" Target="slide1.xml"/></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slide" Target="slide1.xml"/></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slide" Target="slide1.xml"/></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45.xml"/><Relationship Id="rId3" Type="http://schemas.openxmlformats.org/officeDocument/2006/relationships/slideLayout" Target="../slideLayouts/slideLayout2.xml"/><Relationship Id="rId2" Type="http://schemas.openxmlformats.org/officeDocument/2006/relationships/image" Target="../media/image29.png"/><Relationship Id="rId1" Type="http://schemas.openxmlformats.org/officeDocument/2006/relationships/slide" Target="slide1.xml"/></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46.xml"/><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slide" Target="slide1.xml"/></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2.xml"/><Relationship Id="rId4" Type="http://schemas.openxmlformats.org/officeDocument/2006/relationships/slide" Target="slide5.xml"/><Relationship Id="rId3" Type="http://schemas.openxmlformats.org/officeDocument/2006/relationships/image" Target="../media/image2.jpeg"/><Relationship Id="rId2" Type="http://schemas.openxmlformats.org/officeDocument/2006/relationships/slide" Target="slide1.xml"/><Relationship Id="rId1" Type="http://schemas.openxmlformats.org/officeDocument/2006/relationships/slide" Target="slide3.xml"/></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47.xml"/><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slide" Target="slide1.xml"/></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48.xml"/><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slide" Target="slide1.xml"/></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49.xml"/><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slide" Target="slide1.xml"/></Relationships>
</file>

<file path=ppt/slides/_rels/slide53.xml.rels><?xml version="1.0" encoding="UTF-8" standalone="yes"?>
<Relationships xmlns="http://schemas.openxmlformats.org/package/2006/relationships"><Relationship Id="rId5" Type="http://schemas.openxmlformats.org/officeDocument/2006/relationships/notesSlide" Target="../notesSlides/notesSlide50.xml"/><Relationship Id="rId4" Type="http://schemas.openxmlformats.org/officeDocument/2006/relationships/slideLayout" Target="../slideLayouts/slideLayout2.xml"/><Relationship Id="rId3" Type="http://schemas.openxmlformats.org/officeDocument/2006/relationships/image" Target="../media/image19.png"/><Relationship Id="rId2" Type="http://schemas.openxmlformats.org/officeDocument/2006/relationships/image" Target="../media/image17.jpeg"/><Relationship Id="rId1" Type="http://schemas.openxmlformats.org/officeDocument/2006/relationships/slide" Target="slide1.xml"/></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51.xml"/><Relationship Id="rId3" Type="http://schemas.openxmlformats.org/officeDocument/2006/relationships/slideLayout" Target="../slideLayouts/slideLayout2.xml"/><Relationship Id="rId2" Type="http://schemas.openxmlformats.org/officeDocument/2006/relationships/image" Target="../media/image22.jpeg"/><Relationship Id="rId1" Type="http://schemas.openxmlformats.org/officeDocument/2006/relationships/slide" Target="slide1.xml"/></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52.xml"/><Relationship Id="rId3" Type="http://schemas.openxmlformats.org/officeDocument/2006/relationships/slideLayout" Target="../slideLayouts/slideLayout2.xml"/><Relationship Id="rId2" Type="http://schemas.openxmlformats.org/officeDocument/2006/relationships/image" Target="../media/image23.png"/><Relationship Id="rId1" Type="http://schemas.openxmlformats.org/officeDocument/2006/relationships/slide" Target="slide1.xml"/></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53.xml"/><Relationship Id="rId3" Type="http://schemas.openxmlformats.org/officeDocument/2006/relationships/slideLayout" Target="../slideLayouts/slideLayout2.xml"/><Relationship Id="rId2" Type="http://schemas.openxmlformats.org/officeDocument/2006/relationships/image" Target="../media/image30.png"/><Relationship Id="rId1" Type="http://schemas.openxmlformats.org/officeDocument/2006/relationships/slide" Target="slide1.xml"/></Relationships>
</file>

<file path=ppt/slides/_rels/slide57.xml.rels><?xml version="1.0" encoding="UTF-8" standalone="yes"?>
<Relationships xmlns="http://schemas.openxmlformats.org/package/2006/relationships"><Relationship Id="rId5" Type="http://schemas.openxmlformats.org/officeDocument/2006/relationships/notesSlide" Target="../notesSlides/notesSlide54.xml"/><Relationship Id="rId4" Type="http://schemas.openxmlformats.org/officeDocument/2006/relationships/slideLayout" Target="../slideLayouts/slideLayout2.xml"/><Relationship Id="rId3" Type="http://schemas.openxmlformats.org/officeDocument/2006/relationships/image" Target="../media/image31.jpeg"/><Relationship Id="rId2" Type="http://schemas.openxmlformats.org/officeDocument/2006/relationships/image" Target="../media/image17.jpeg"/><Relationship Id="rId1" Type="http://schemas.openxmlformats.org/officeDocument/2006/relationships/slide" Target="slide1.xml"/></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55.xml"/><Relationship Id="rId3" Type="http://schemas.openxmlformats.org/officeDocument/2006/relationships/slideLayout" Target="../slideLayouts/slideLayout2.xml"/><Relationship Id="rId2" Type="http://schemas.openxmlformats.org/officeDocument/2006/relationships/image" Target="../media/image23.png"/><Relationship Id="rId1" Type="http://schemas.openxmlformats.org/officeDocument/2006/relationships/slide" Target="slide1.xml"/></Relationships>
</file>

<file path=ppt/slides/_rels/slide59.xml.rels><?xml version="1.0" encoding="UTF-8" standalone="yes"?>
<Relationships xmlns="http://schemas.openxmlformats.org/package/2006/relationships"><Relationship Id="rId5" Type="http://schemas.openxmlformats.org/officeDocument/2006/relationships/notesSlide" Target="../notesSlides/notesSlide56.xml"/><Relationship Id="rId4" Type="http://schemas.openxmlformats.org/officeDocument/2006/relationships/slideLayout" Target="../slideLayouts/slideLayout2.xml"/><Relationship Id="rId3" Type="http://schemas.openxmlformats.org/officeDocument/2006/relationships/image" Target="../media/image31.jpeg"/><Relationship Id="rId2" Type="http://schemas.openxmlformats.org/officeDocument/2006/relationships/image" Target="../media/image17.jpeg"/><Relationship Id="rId1" Type="http://schemas.openxmlformats.org/officeDocument/2006/relationships/slide" Target="slide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57.xml"/><Relationship Id="rId3" Type="http://schemas.openxmlformats.org/officeDocument/2006/relationships/slideLayout" Target="../slideLayouts/slideLayout2.xml"/><Relationship Id="rId2" Type="http://schemas.openxmlformats.org/officeDocument/2006/relationships/image" Target="../media/image32.png"/><Relationship Id="rId1" Type="http://schemas.openxmlformats.org/officeDocument/2006/relationships/slide" Target="slide1.xml"/></Relationships>
</file>

<file path=ppt/slides/_rels/slide61.xml.rels><?xml version="1.0" encoding="UTF-8" standalone="yes"?>
<Relationships xmlns="http://schemas.openxmlformats.org/package/2006/relationships"><Relationship Id="rId4" Type="http://schemas.openxmlformats.org/officeDocument/2006/relationships/notesSlide" Target="../notesSlides/notesSlide58.xml"/><Relationship Id="rId3" Type="http://schemas.openxmlformats.org/officeDocument/2006/relationships/slideLayout" Target="../slideLayouts/slideLayout2.xml"/><Relationship Id="rId2" Type="http://schemas.openxmlformats.org/officeDocument/2006/relationships/image" Target="../media/image24.png"/><Relationship Id="rId1" Type="http://schemas.openxmlformats.org/officeDocument/2006/relationships/slide" Target="slide1.xml"/></Relationships>
</file>

<file path=ppt/slides/_rels/slide62.xml.rels><?xml version="1.0" encoding="UTF-8" standalone="yes"?>
<Relationships xmlns="http://schemas.openxmlformats.org/package/2006/relationships"><Relationship Id="rId4" Type="http://schemas.openxmlformats.org/officeDocument/2006/relationships/notesSlide" Target="../notesSlides/notesSlide59.xml"/><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slide" Target="slide1.xml"/></Relationships>
</file>

<file path=ppt/slides/_rels/slide63.xml.rels><?xml version="1.0" encoding="UTF-8" standalone="yes"?>
<Relationships xmlns="http://schemas.openxmlformats.org/package/2006/relationships"><Relationship Id="rId4" Type="http://schemas.openxmlformats.org/officeDocument/2006/relationships/notesSlide" Target="../notesSlides/notesSlide60.xml"/><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slide" Target="slide1.xml"/></Relationships>
</file>

<file path=ppt/slides/_rels/slide64.xml.rels><?xml version="1.0" encoding="UTF-8" standalone="yes"?>
<Relationships xmlns="http://schemas.openxmlformats.org/package/2006/relationships"><Relationship Id="rId4" Type="http://schemas.openxmlformats.org/officeDocument/2006/relationships/notesSlide" Target="../notesSlides/notesSlide61.xml"/><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slide" Target="slide1.xml"/></Relationships>
</file>

<file path=ppt/slides/_rels/slide65.xml.rels><?xml version="1.0" encoding="UTF-8" standalone="yes"?>
<Relationships xmlns="http://schemas.openxmlformats.org/package/2006/relationships"><Relationship Id="rId5" Type="http://schemas.openxmlformats.org/officeDocument/2006/relationships/notesSlide" Target="../notesSlides/notesSlide62.xml"/><Relationship Id="rId4" Type="http://schemas.openxmlformats.org/officeDocument/2006/relationships/slideLayout" Target="../slideLayouts/slideLayout2.xml"/><Relationship Id="rId3" Type="http://schemas.openxmlformats.org/officeDocument/2006/relationships/image" Target="../media/image25.png"/><Relationship Id="rId2" Type="http://schemas.openxmlformats.org/officeDocument/2006/relationships/image" Target="../media/image11.jpeg"/><Relationship Id="rId1" Type="http://schemas.openxmlformats.org/officeDocument/2006/relationships/slide" Target="slide1.xml"/></Relationships>
</file>

<file path=ppt/slides/_rels/slide66.xml.rels><?xml version="1.0" encoding="UTF-8" standalone="yes"?>
<Relationships xmlns="http://schemas.openxmlformats.org/package/2006/relationships"><Relationship Id="rId4" Type="http://schemas.openxmlformats.org/officeDocument/2006/relationships/notesSlide" Target="../notesSlides/notesSlide63.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slide" Target="slide1.xml"/></Relationships>
</file>

<file path=ppt/slides/_rels/slide67.xml.rels><?xml version="1.0" encoding="UTF-8" standalone="yes"?>
<Relationships xmlns="http://schemas.openxmlformats.org/package/2006/relationships"><Relationship Id="rId5" Type="http://schemas.openxmlformats.org/officeDocument/2006/relationships/notesSlide" Target="../notesSlides/notesSlide64.xml"/><Relationship Id="rId4" Type="http://schemas.openxmlformats.org/officeDocument/2006/relationships/slideLayout" Target="../slideLayouts/slideLayout2.xml"/><Relationship Id="rId3" Type="http://schemas.openxmlformats.org/officeDocument/2006/relationships/image" Target="../media/image9.png"/><Relationship Id="rId2" Type="http://schemas.openxmlformats.org/officeDocument/2006/relationships/image" Target="../media/image17.jpeg"/><Relationship Id="rId1" Type="http://schemas.openxmlformats.org/officeDocument/2006/relationships/slide" Target="slide1.xml"/></Relationships>
</file>

<file path=ppt/slides/_rels/slide68.xml.rels><?xml version="1.0" encoding="UTF-8" standalone="yes"?>
<Relationships xmlns="http://schemas.openxmlformats.org/package/2006/relationships"><Relationship Id="rId4" Type="http://schemas.openxmlformats.org/officeDocument/2006/relationships/notesSlide" Target="../notesSlides/notesSlide65.xml"/><Relationship Id="rId3" Type="http://schemas.openxmlformats.org/officeDocument/2006/relationships/slideLayout" Target="../slideLayouts/slideLayout2.xml"/><Relationship Id="rId2" Type="http://schemas.openxmlformats.org/officeDocument/2006/relationships/image" Target="../media/image33.png"/><Relationship Id="rId1" Type="http://schemas.openxmlformats.org/officeDocument/2006/relationships/slide" Target="slide1.xml"/></Relationships>
</file>

<file path=ppt/slides/_rels/slide69.xml.rels><?xml version="1.0" encoding="UTF-8" standalone="yes"?>
<Relationships xmlns="http://schemas.openxmlformats.org/package/2006/relationships"><Relationship Id="rId4" Type="http://schemas.openxmlformats.org/officeDocument/2006/relationships/notesSlide" Target="../notesSlides/notesSlide66.xml"/><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slide" Target="slide1.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slide" Target="slide1.xml"/></Relationships>
</file>

<file path=ppt/slides/_rels/slide70.xml.rels><?xml version="1.0" encoding="UTF-8" standalone="yes"?>
<Relationships xmlns="http://schemas.openxmlformats.org/package/2006/relationships"><Relationship Id="rId4" Type="http://schemas.openxmlformats.org/officeDocument/2006/relationships/notesSlide" Target="../notesSlides/notesSlide67.xml"/><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slide" Target="slide1.xml"/></Relationships>
</file>

<file path=ppt/slides/_rels/slide71.xml.rels><?xml version="1.0" encoding="UTF-8" standalone="yes"?>
<Relationships xmlns="http://schemas.openxmlformats.org/package/2006/relationships"><Relationship Id="rId4" Type="http://schemas.openxmlformats.org/officeDocument/2006/relationships/notesSlide" Target="../notesSlides/notesSlide68.xml"/><Relationship Id="rId3" Type="http://schemas.openxmlformats.org/officeDocument/2006/relationships/slideLayout" Target="../slideLayouts/slideLayout2.xml"/><Relationship Id="rId2" Type="http://schemas.openxmlformats.org/officeDocument/2006/relationships/image" Target="../media/image26.png"/><Relationship Id="rId1" Type="http://schemas.openxmlformats.org/officeDocument/2006/relationships/slide" Target="slide1.xml"/></Relationships>
</file>

<file path=ppt/slides/_rels/slide72.xml.rels><?xml version="1.0" encoding="UTF-8" standalone="yes"?>
<Relationships xmlns="http://schemas.openxmlformats.org/package/2006/relationships"><Relationship Id="rId4" Type="http://schemas.openxmlformats.org/officeDocument/2006/relationships/notesSlide" Target="../notesSlides/notesSlide69.xml"/><Relationship Id="rId3" Type="http://schemas.openxmlformats.org/officeDocument/2006/relationships/slideLayout" Target="../slideLayouts/slideLayout2.xml"/><Relationship Id="rId2" Type="http://schemas.openxmlformats.org/officeDocument/2006/relationships/image" Target="../media/image27.png"/><Relationship Id="rId1" Type="http://schemas.openxmlformats.org/officeDocument/2006/relationships/slide" Target="slide1.xml"/></Relationships>
</file>

<file path=ppt/slides/_rels/slide73.xml.rels><?xml version="1.0" encoding="UTF-8" standalone="yes"?>
<Relationships xmlns="http://schemas.openxmlformats.org/package/2006/relationships"><Relationship Id="rId4" Type="http://schemas.openxmlformats.org/officeDocument/2006/relationships/notesSlide" Target="../notesSlides/notesSlide70.xml"/><Relationship Id="rId3" Type="http://schemas.openxmlformats.org/officeDocument/2006/relationships/slideLayout" Target="../slideLayouts/slideLayout2.xml"/><Relationship Id="rId2" Type="http://schemas.openxmlformats.org/officeDocument/2006/relationships/image" Target="../media/image28.png"/><Relationship Id="rId1" Type="http://schemas.openxmlformats.org/officeDocument/2006/relationships/slide" Target="slide1.xml"/></Relationships>
</file>

<file path=ppt/slides/_rels/slide74.xml.rels><?xml version="1.0" encoding="UTF-8" standalone="yes"?>
<Relationships xmlns="http://schemas.openxmlformats.org/package/2006/relationships"><Relationship Id="rId4" Type="http://schemas.openxmlformats.org/officeDocument/2006/relationships/notesSlide" Target="../notesSlides/notesSlide71.xml"/><Relationship Id="rId3" Type="http://schemas.openxmlformats.org/officeDocument/2006/relationships/slideLayout" Target="../slideLayouts/slideLayout2.xml"/><Relationship Id="rId2" Type="http://schemas.openxmlformats.org/officeDocument/2006/relationships/image" Target="../media/image28.png"/><Relationship Id="rId1" Type="http://schemas.openxmlformats.org/officeDocument/2006/relationships/slide" Target="slide1.xml"/></Relationships>
</file>

<file path=ppt/slides/_rels/slide75.xml.rels><?xml version="1.0" encoding="UTF-8" standalone="yes"?>
<Relationships xmlns="http://schemas.openxmlformats.org/package/2006/relationships"><Relationship Id="rId4" Type="http://schemas.openxmlformats.org/officeDocument/2006/relationships/notesSlide" Target="../notesSlides/notesSlide72.xml"/><Relationship Id="rId3" Type="http://schemas.openxmlformats.org/officeDocument/2006/relationships/slideLayout" Target="../slideLayouts/slideLayout2.xml"/><Relationship Id="rId2" Type="http://schemas.openxmlformats.org/officeDocument/2006/relationships/image" Target="../media/image13.jpeg"/><Relationship Id="rId1" Type="http://schemas.openxmlformats.org/officeDocument/2006/relationships/slide" Target="slide1.xml"/></Relationships>
</file>

<file path=ppt/slides/_rels/slide76.xml.rels><?xml version="1.0" encoding="UTF-8" standalone="yes"?>
<Relationships xmlns="http://schemas.openxmlformats.org/package/2006/relationships"><Relationship Id="rId4" Type="http://schemas.openxmlformats.org/officeDocument/2006/relationships/notesSlide" Target="../notesSlides/notesSlide73.xml"/><Relationship Id="rId3" Type="http://schemas.openxmlformats.org/officeDocument/2006/relationships/slideLayout" Target="../slideLayouts/slideLayout2.xml"/><Relationship Id="rId2" Type="http://schemas.openxmlformats.org/officeDocument/2006/relationships/image" Target="../media/image14.jpeg"/><Relationship Id="rId1" Type="http://schemas.openxmlformats.org/officeDocument/2006/relationships/slide" Target="slide1.xml"/></Relationships>
</file>

<file path=ppt/slides/_rels/slide77.xml.rels><?xml version="1.0" encoding="UTF-8" standalone="yes"?>
<Relationships xmlns="http://schemas.openxmlformats.org/package/2006/relationships"><Relationship Id="rId4" Type="http://schemas.openxmlformats.org/officeDocument/2006/relationships/notesSlide" Target="../notesSlides/notesSlide74.xml"/><Relationship Id="rId3" Type="http://schemas.openxmlformats.org/officeDocument/2006/relationships/slideLayout" Target="../slideLayouts/slideLayout2.xml"/><Relationship Id="rId2" Type="http://schemas.openxmlformats.org/officeDocument/2006/relationships/image" Target="../media/image14.jpeg"/><Relationship Id="rId1" Type="http://schemas.openxmlformats.org/officeDocument/2006/relationships/slide" Target="slide1.xml"/></Relationships>
</file>

<file path=ppt/slides/_rels/slide78.xml.rels><?xml version="1.0" encoding="UTF-8" standalone="yes"?>
<Relationships xmlns="http://schemas.openxmlformats.org/package/2006/relationships"><Relationship Id="rId4" Type="http://schemas.openxmlformats.org/officeDocument/2006/relationships/notesSlide" Target="../notesSlides/notesSlide75.xml"/><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slide" Target="slide1.xml"/></Relationships>
</file>

<file path=ppt/slides/_rels/slide79.xml.rels><?xml version="1.0" encoding="UTF-8" standalone="yes"?>
<Relationships xmlns="http://schemas.openxmlformats.org/package/2006/relationships"><Relationship Id="rId4" Type="http://schemas.openxmlformats.org/officeDocument/2006/relationships/notesSlide" Target="../notesSlides/notesSlide76.xml"/><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slide" Target="slide1.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slide" Target="slide1.xml"/></Relationships>
</file>

<file path=ppt/slides/_rels/slide80.xml.rels><?xml version="1.0" encoding="UTF-8" standalone="yes"?>
<Relationships xmlns="http://schemas.openxmlformats.org/package/2006/relationships"><Relationship Id="rId4" Type="http://schemas.openxmlformats.org/officeDocument/2006/relationships/notesSlide" Target="../notesSlides/notesSlide77.xml"/><Relationship Id="rId3" Type="http://schemas.openxmlformats.org/officeDocument/2006/relationships/slideLayout" Target="../slideLayouts/slideLayout2.xml"/><Relationship Id="rId2" Type="http://schemas.openxmlformats.org/officeDocument/2006/relationships/image" Target="../media/image16.png"/><Relationship Id="rId1" Type="http://schemas.openxmlformats.org/officeDocument/2006/relationships/slide" Target="slide1.xml"/></Relationships>
</file>

<file path=ppt/slides/_rels/slide81.xml.rels><?xml version="1.0" encoding="UTF-8" standalone="yes"?>
<Relationships xmlns="http://schemas.openxmlformats.org/package/2006/relationships"><Relationship Id="rId4" Type="http://schemas.openxmlformats.org/officeDocument/2006/relationships/notesSlide" Target="../notesSlides/notesSlide78.xml"/><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slide" Target="slide1.xml"/></Relationships>
</file>

<file path=ppt/slides/_rels/slide82.xml.rels><?xml version="1.0" encoding="UTF-8" standalone="yes"?>
<Relationships xmlns="http://schemas.openxmlformats.org/package/2006/relationships"><Relationship Id="rId4" Type="http://schemas.openxmlformats.org/officeDocument/2006/relationships/notesSlide" Target="../notesSlides/notesSlide79.xml"/><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slide" Target="slide1.xml"/></Relationships>
</file>

<file path=ppt/slides/_rels/slide83.xml.rels><?xml version="1.0" encoding="UTF-8" standalone="yes"?>
<Relationships xmlns="http://schemas.openxmlformats.org/package/2006/relationships"><Relationship Id="rId4" Type="http://schemas.openxmlformats.org/officeDocument/2006/relationships/notesSlide" Target="../notesSlides/notesSlide80.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slide" Target="slide1.xml"/></Relationships>
</file>

<file path=ppt/slides/_rels/slide84.xml.rels><?xml version="1.0" encoding="UTF-8" standalone="yes"?>
<Relationships xmlns="http://schemas.openxmlformats.org/package/2006/relationships"><Relationship Id="rId4" Type="http://schemas.openxmlformats.org/officeDocument/2006/relationships/notesSlide" Target="../notesSlides/notesSlide81.xml"/><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slide" Target="slide1.xml"/></Relationships>
</file>

<file path=ppt/slides/_rels/slide85.xml.rels><?xml version="1.0" encoding="UTF-8" standalone="yes"?>
<Relationships xmlns="http://schemas.openxmlformats.org/package/2006/relationships"><Relationship Id="rId4" Type="http://schemas.openxmlformats.org/officeDocument/2006/relationships/notesSlide" Target="../notesSlides/notesSlide82.xml"/><Relationship Id="rId3" Type="http://schemas.openxmlformats.org/officeDocument/2006/relationships/slideLayout" Target="../slideLayouts/slideLayout2.xml"/><Relationship Id="rId2" Type="http://schemas.openxmlformats.org/officeDocument/2006/relationships/image" Target="../media/image34.png"/><Relationship Id="rId1" Type="http://schemas.openxmlformats.org/officeDocument/2006/relationships/slide" Target="slide1.xml"/></Relationships>
</file>

<file path=ppt/slides/_rels/slide86.xml.rels><?xml version="1.0" encoding="UTF-8" standalone="yes"?>
<Relationships xmlns="http://schemas.openxmlformats.org/package/2006/relationships"><Relationship Id="rId4" Type="http://schemas.openxmlformats.org/officeDocument/2006/relationships/notesSlide" Target="../notesSlides/notesSlide83.xml"/><Relationship Id="rId3" Type="http://schemas.openxmlformats.org/officeDocument/2006/relationships/slideLayout" Target="../slideLayouts/slideLayout2.xml"/><Relationship Id="rId2" Type="http://schemas.openxmlformats.org/officeDocument/2006/relationships/image" Target="../media/image29.png"/><Relationship Id="rId1" Type="http://schemas.openxmlformats.org/officeDocument/2006/relationships/slide" Target="slide1.xml"/></Relationships>
</file>

<file path=ppt/slides/_rels/slide87.xml.rels><?xml version="1.0" encoding="UTF-8" standalone="yes"?>
<Relationships xmlns="http://schemas.openxmlformats.org/package/2006/relationships"><Relationship Id="rId4" Type="http://schemas.openxmlformats.org/officeDocument/2006/relationships/notesSlide" Target="../notesSlides/notesSlide84.xml"/><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slide" Target="slide1.xml"/></Relationships>
</file>

<file path=ppt/slides/_rels/slide88.xml.rels><?xml version="1.0" encoding="UTF-8" standalone="yes"?>
<Relationships xmlns="http://schemas.openxmlformats.org/package/2006/relationships"><Relationship Id="rId4" Type="http://schemas.openxmlformats.org/officeDocument/2006/relationships/notesSlide" Target="../notesSlides/notesSlide85.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slide" Target="slide1.xml"/></Relationships>
</file>

<file path=ppt/slides/_rels/slide89.xml.rels><?xml version="1.0" encoding="UTF-8" standalone="yes"?>
<Relationships xmlns="http://schemas.openxmlformats.org/package/2006/relationships"><Relationship Id="rId4" Type="http://schemas.openxmlformats.org/officeDocument/2006/relationships/notesSlide" Target="../notesSlides/notesSlide86.xml"/><Relationship Id="rId3" Type="http://schemas.openxmlformats.org/officeDocument/2006/relationships/slideLayout" Target="../slideLayouts/slideLayout2.xml"/><Relationship Id="rId2" Type="http://schemas.openxmlformats.org/officeDocument/2006/relationships/image" Target="../media/image22.jpeg"/><Relationship Id="rId1" Type="http://schemas.openxmlformats.org/officeDocument/2006/relationships/slide" Target="slide1.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 Target="slide1.xml"/></Relationships>
</file>

<file path=ppt/slides/_rels/slide90.xml.rels><?xml version="1.0" encoding="UTF-8" standalone="yes"?>
<Relationships xmlns="http://schemas.openxmlformats.org/package/2006/relationships"><Relationship Id="rId4" Type="http://schemas.openxmlformats.org/officeDocument/2006/relationships/notesSlide" Target="../notesSlides/notesSlide87.xml"/><Relationship Id="rId3" Type="http://schemas.openxmlformats.org/officeDocument/2006/relationships/slideLayout" Target="../slideLayouts/slideLayout2.xml"/><Relationship Id="rId2" Type="http://schemas.openxmlformats.org/officeDocument/2006/relationships/image" Target="../media/image30.png"/><Relationship Id="rId1" Type="http://schemas.openxmlformats.org/officeDocument/2006/relationships/slide" Target="slide1.xml"/></Relationships>
</file>

<file path=ppt/slides/_rels/slide91.xml.rels><?xml version="1.0" encoding="UTF-8" standalone="yes"?>
<Relationships xmlns="http://schemas.openxmlformats.org/package/2006/relationships"><Relationship Id="rId4" Type="http://schemas.openxmlformats.org/officeDocument/2006/relationships/notesSlide" Target="../notesSlides/notesSlide88.xml"/><Relationship Id="rId3" Type="http://schemas.openxmlformats.org/officeDocument/2006/relationships/slideLayout" Target="../slideLayouts/slideLayout2.xml"/><Relationship Id="rId2" Type="http://schemas.openxmlformats.org/officeDocument/2006/relationships/image" Target="../media/image31.jpeg"/><Relationship Id="rId1" Type="http://schemas.openxmlformats.org/officeDocument/2006/relationships/slide" Target="slide1.xml"/></Relationships>
</file>

<file path=ppt/slides/_rels/slide92.xml.rels><?xml version="1.0" encoding="UTF-8" standalone="yes"?>
<Relationships xmlns="http://schemas.openxmlformats.org/package/2006/relationships"><Relationship Id="rId4" Type="http://schemas.openxmlformats.org/officeDocument/2006/relationships/notesSlide" Target="../notesSlides/notesSlide89.xml"/><Relationship Id="rId3" Type="http://schemas.openxmlformats.org/officeDocument/2006/relationships/slideLayout" Target="../slideLayouts/slideLayout2.xml"/><Relationship Id="rId2" Type="http://schemas.openxmlformats.org/officeDocument/2006/relationships/image" Target="../media/image31.jpeg"/><Relationship Id="rId1" Type="http://schemas.openxmlformats.org/officeDocument/2006/relationships/slide" Target="slide1.xml"/></Relationships>
</file>

<file path=ppt/slides/_rels/slide93.xml.rels><?xml version="1.0" encoding="UTF-8" standalone="yes"?>
<Relationships xmlns="http://schemas.openxmlformats.org/package/2006/relationships"><Relationship Id="rId4" Type="http://schemas.openxmlformats.org/officeDocument/2006/relationships/notesSlide" Target="../notesSlides/notesSlide90.xml"/><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slide" Target="slide1.xml"/></Relationships>
</file>

<file path=ppt/slides/_rels/slide94.xml.rels><?xml version="1.0" encoding="UTF-8" standalone="yes"?>
<Relationships xmlns="http://schemas.openxmlformats.org/package/2006/relationships"><Relationship Id="rId4" Type="http://schemas.openxmlformats.org/officeDocument/2006/relationships/notesSlide" Target="../notesSlides/notesSlide91.xml"/><Relationship Id="rId3" Type="http://schemas.openxmlformats.org/officeDocument/2006/relationships/slideLayout" Target="../slideLayouts/slideLayout2.xml"/><Relationship Id="rId2" Type="http://schemas.openxmlformats.org/officeDocument/2006/relationships/image" Target="../media/image33.png"/><Relationship Id="rId1" Type="http://schemas.openxmlformats.org/officeDocument/2006/relationships/slide" Target="slide1.xml"/></Relationships>
</file>

<file path=ppt/slides/_rels/slide95.xml.rels><?xml version="1.0" encoding="UTF-8" standalone="yes"?>
<Relationships xmlns="http://schemas.openxmlformats.org/package/2006/relationships"><Relationship Id="rId4" Type="http://schemas.openxmlformats.org/officeDocument/2006/relationships/notesSlide" Target="../notesSlides/notesSlide92.xml"/><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slide" Target="slide1.xml"/></Relationships>
</file>

<file path=ppt/slides/_rels/slide96.xml.rels><?xml version="1.0" encoding="UTF-8" standalone="yes"?>
<Relationships xmlns="http://schemas.openxmlformats.org/package/2006/relationships"><Relationship Id="rId4" Type="http://schemas.openxmlformats.org/officeDocument/2006/relationships/notesSlide" Target="../notesSlides/notesSlide93.xml"/><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slide" Target="slide1.xml"/></Relationships>
</file>

<file path=ppt/slides/_rels/slide97.xml.rels><?xml version="1.0" encoding="UTF-8" standalone="yes"?>
<Relationships xmlns="http://schemas.openxmlformats.org/package/2006/relationships"><Relationship Id="rId4" Type="http://schemas.openxmlformats.org/officeDocument/2006/relationships/notesSlide" Target="../notesSlides/notesSlide94.xml"/><Relationship Id="rId3" Type="http://schemas.openxmlformats.org/officeDocument/2006/relationships/slideLayout" Target="../slideLayouts/slideLayout2.xml"/><Relationship Id="rId2" Type="http://schemas.openxmlformats.org/officeDocument/2006/relationships/image" Target="../media/image26.png"/><Relationship Id="rId1" Type="http://schemas.openxmlformats.org/officeDocument/2006/relationships/slide" Target="slide1.xml"/></Relationships>
</file>

<file path=ppt/slides/_rels/slide98.xml.rels><?xml version="1.0" encoding="UTF-8" standalone="yes"?>
<Relationships xmlns="http://schemas.openxmlformats.org/package/2006/relationships"><Relationship Id="rId4" Type="http://schemas.openxmlformats.org/officeDocument/2006/relationships/notesSlide" Target="../notesSlides/notesSlide95.xml"/><Relationship Id="rId3" Type="http://schemas.openxmlformats.org/officeDocument/2006/relationships/slideLayout" Target="../slideLayouts/slideLayout2.xml"/><Relationship Id="rId2" Type="http://schemas.openxmlformats.org/officeDocument/2006/relationships/image" Target="../media/image27.png"/><Relationship Id="rId1" Type="http://schemas.openxmlformats.org/officeDocument/2006/relationships/slide" Target="slide1.xml"/></Relationships>
</file>

<file path=ppt/slides/_rels/slide99.xml.rels><?xml version="1.0" encoding="UTF-8" standalone="yes"?>
<Relationships xmlns="http://schemas.openxmlformats.org/package/2006/relationships"><Relationship Id="rId4" Type="http://schemas.openxmlformats.org/officeDocument/2006/relationships/notesSlide" Target="../notesSlides/notesSlide96.xml"/><Relationship Id="rId3" Type="http://schemas.openxmlformats.org/officeDocument/2006/relationships/slideLayout" Target="../slideLayouts/slideLayout2.xml"/><Relationship Id="rId2" Type="http://schemas.openxmlformats.org/officeDocument/2006/relationships/image" Target="../media/image28.png"/><Relationship Id="rId1" Type="http://schemas.openxmlformats.org/officeDocument/2006/relationships/slide" Target="sl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670595" y="483822"/>
            <a:ext cx="2597048" cy="613410"/>
          </a:xfrm>
          <a:prstGeom prst="rect">
            <a:avLst/>
          </a:prstGeom>
          <a:noFill/>
        </p:spPr>
        <p:txBody>
          <a:bodyPr wrap="square" rtlCol="0">
            <a:spAutoFit/>
          </a:bodyPr>
          <a:lstStyle/>
          <a:p>
            <a:r>
              <a:rPr lang="zh-CN" altLang="en-US" sz="3200" b="1" dirty="0">
                <a:solidFill>
                  <a:schemeClr val="bg1">
                    <a:lumMod val="50000"/>
                  </a:schemeClr>
                </a:solidFill>
                <a:latin typeface="微软雅黑" panose="020B0503020204020204" pitchFamily="34" charset="-122"/>
                <a:ea typeface="微软雅黑" panose="020B0503020204020204" pitchFamily="34" charset="-122"/>
              </a:rPr>
              <a:t>目 录 </a:t>
            </a:r>
            <a:r>
              <a:rPr lang="en-US" altLang="zh-CN" sz="2400" dirty="0">
                <a:solidFill>
                  <a:schemeClr val="bg1">
                    <a:lumMod val="65000"/>
                  </a:schemeClr>
                </a:solidFill>
                <a:latin typeface="微软雅黑 Light" panose="020B0502040204020203" pitchFamily="34" charset="-122"/>
                <a:ea typeface="微软雅黑 Light" panose="020B0502040204020203" pitchFamily="34" charset="-122"/>
                <a:cs typeface="Arial" panose="020B0604020202020204" pitchFamily="34" charset="0"/>
              </a:rPr>
              <a:t>Contents</a:t>
            </a:r>
            <a:endParaRPr lang="zh-CN" altLang="en-US" sz="2400" dirty="0">
              <a:solidFill>
                <a:schemeClr val="bg1">
                  <a:lumMod val="65000"/>
                </a:schemeClr>
              </a:solidFill>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11" name="矩形 10">
            <a:hlinkClick r:id="rId1" action="ppaction://hlinksldjump"/>
          </p:cNvPr>
          <p:cNvSpPr/>
          <p:nvPr/>
        </p:nvSpPr>
        <p:spPr>
          <a:xfrm>
            <a:off x="732992" y="1043519"/>
            <a:ext cx="2456262" cy="1422000"/>
          </a:xfrm>
          <a:prstGeom prst="rect">
            <a:avLst/>
          </a:prstGeom>
          <a:solidFill>
            <a:srgbClr val="43B49D"/>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考</a:t>
            </a:r>
            <a:r>
              <a:rPr lang="zh-CN" altLang="en-US" sz="2000" dirty="0">
                <a:solidFill>
                  <a:schemeClr val="bg1"/>
                </a:solidFill>
                <a:latin typeface="微软雅黑" panose="020B0503020204020204" pitchFamily="34" charset="-122"/>
                <a:ea typeface="微软雅黑" panose="020B0503020204020204" pitchFamily="34" charset="-122"/>
              </a:rPr>
              <a:t>情精解读</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2" action="ppaction://hlinksldjump"/>
          </p:cNvPr>
          <p:cNvSpPr/>
          <p:nvPr/>
        </p:nvSpPr>
        <p:spPr>
          <a:xfrm>
            <a:off x="3310919" y="2614766"/>
            <a:ext cx="1188000" cy="692314"/>
          </a:xfrm>
          <a:prstGeom prst="rect">
            <a:avLst/>
          </a:prstGeom>
          <a:solidFill>
            <a:srgbClr val="EB984D"/>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a:r>
              <a:rPr lang="zh-CN" altLang="en-US" sz="2000" dirty="0" smtClean="0">
                <a:solidFill>
                  <a:schemeClr val="bg1"/>
                </a:solidFill>
                <a:latin typeface="Calibri" panose="020F0502020204030204" pitchFamily="34" charset="0"/>
                <a:ea typeface="微软雅黑" panose="020B0503020204020204" pitchFamily="34" charset="-122"/>
              </a:rPr>
              <a:t>考点</a:t>
            </a:r>
            <a:r>
              <a:rPr lang="en-US" altLang="zh-CN" sz="2000" dirty="0" smtClean="0">
                <a:solidFill>
                  <a:schemeClr val="bg1"/>
                </a:solidFill>
                <a:latin typeface="Calibri" panose="020F0502020204030204" pitchFamily="34" charset="0"/>
                <a:ea typeface="微软雅黑" panose="020B0503020204020204" pitchFamily="34" charset="-122"/>
              </a:rPr>
              <a:t>1</a:t>
            </a:r>
            <a:endParaRPr lang="zh-CN" altLang="en-US" sz="2000" dirty="0">
              <a:solidFill>
                <a:schemeClr val="bg1"/>
              </a:solidFill>
              <a:latin typeface="Calibri" panose="020F0502020204030204" pitchFamily="34" charset="0"/>
              <a:ea typeface="微软雅黑" panose="020B0503020204020204" pitchFamily="34" charset="-122"/>
            </a:endParaRPr>
          </a:p>
        </p:txBody>
      </p:sp>
      <p:pic>
        <p:nvPicPr>
          <p:cNvPr id="22" name="图片 21"/>
          <p:cNvPicPr>
            <a:picLocks noChangeAspect="1"/>
          </p:cNvPicPr>
          <p:nvPr/>
        </p:nvPicPr>
        <p:blipFill rotWithShape="1">
          <a:blip r:embed="rId3" cstate="print">
            <a:extLst>
              <a:ext uri="{28A0092B-C50C-407E-A947-70E740481C1C}">
                <a14:useLocalDpi xmlns:a14="http://schemas.microsoft.com/office/drawing/2010/main" val="0"/>
              </a:ext>
            </a:extLst>
          </a:blip>
          <a:srcRect l="38017" r="9536"/>
          <a:stretch>
            <a:fillRect/>
          </a:stretch>
        </p:blipFill>
        <p:spPr>
          <a:xfrm>
            <a:off x="743716" y="2614765"/>
            <a:ext cx="2445538" cy="3865409"/>
          </a:xfrm>
          <a:prstGeom prst="rect">
            <a:avLst/>
          </a:prstGeom>
        </p:spPr>
      </p:pic>
      <p:sp>
        <p:nvSpPr>
          <p:cNvPr id="23" name="矩形 22">
            <a:hlinkClick r:id="rId4" action="ppaction://hlinksldjump"/>
          </p:cNvPr>
          <p:cNvSpPr/>
          <p:nvPr/>
        </p:nvSpPr>
        <p:spPr>
          <a:xfrm>
            <a:off x="4600675" y="2614766"/>
            <a:ext cx="1111523" cy="692314"/>
          </a:xfrm>
          <a:prstGeom prst="rect">
            <a:avLst/>
          </a:prstGeom>
          <a:solidFill>
            <a:srgbClr val="35A068"/>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2000" dirty="0" smtClean="0">
                <a:solidFill>
                  <a:schemeClr val="bg1"/>
                </a:solidFill>
                <a:latin typeface="Calibri" panose="020F0502020204030204" pitchFamily="34" charset="0"/>
                <a:ea typeface="微软雅黑" panose="020B0503020204020204" pitchFamily="34" charset="-122"/>
              </a:rPr>
              <a:t>考点</a:t>
            </a:r>
            <a:r>
              <a:rPr lang="en-US" altLang="zh-CN" sz="2000" dirty="0" smtClean="0">
                <a:solidFill>
                  <a:schemeClr val="bg1"/>
                </a:solidFill>
                <a:latin typeface="Calibri" panose="020F0502020204030204" pitchFamily="34" charset="0"/>
                <a:ea typeface="微软雅黑" panose="020B0503020204020204" pitchFamily="34" charset="-122"/>
              </a:rPr>
              <a:t>2</a:t>
            </a:r>
            <a:endParaRPr lang="zh-CN" altLang="en-US" sz="2000" dirty="0">
              <a:solidFill>
                <a:schemeClr val="bg1"/>
              </a:solidFill>
              <a:latin typeface="Calibri" panose="020F0502020204030204" pitchFamily="34" charset="0"/>
              <a:ea typeface="微软雅黑" panose="020B0503020204020204" pitchFamily="34" charset="-122"/>
            </a:endParaRPr>
          </a:p>
        </p:txBody>
      </p:sp>
      <p:sp>
        <p:nvSpPr>
          <p:cNvPr id="25" name="矩形 24">
            <a:hlinkClick r:id="rId5" action="ppaction://hlinksldjump"/>
          </p:cNvPr>
          <p:cNvSpPr/>
          <p:nvPr/>
        </p:nvSpPr>
        <p:spPr>
          <a:xfrm>
            <a:off x="4600675" y="3401213"/>
            <a:ext cx="1121619" cy="657013"/>
          </a:xfrm>
          <a:prstGeom prst="rect">
            <a:avLst/>
          </a:prstGeom>
          <a:solidFill>
            <a:srgbClr val="E7545E"/>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1800" dirty="0">
                <a:solidFill>
                  <a:schemeClr val="bg1"/>
                </a:solidFill>
                <a:latin typeface="Calibri" panose="020F0502020204030204" pitchFamily="34" charset="0"/>
                <a:ea typeface="微软雅黑" panose="020B0503020204020204" pitchFamily="34" charset="-122"/>
              </a:rPr>
              <a:t>辨析成语</a:t>
            </a:r>
            <a:endParaRPr lang="zh-CN" altLang="en-US" sz="1800" dirty="0">
              <a:solidFill>
                <a:schemeClr val="bg1"/>
              </a:solidFill>
              <a:latin typeface="Calibri" panose="020F0502020204030204" pitchFamily="34" charset="0"/>
              <a:ea typeface="微软雅黑" panose="020B0503020204020204" pitchFamily="34" charset="-122"/>
            </a:endParaRPr>
          </a:p>
        </p:txBody>
      </p:sp>
      <p:sp>
        <p:nvSpPr>
          <p:cNvPr id="27" name="矩形 26">
            <a:hlinkClick r:id="rId6" action="ppaction://hlinksldjump"/>
          </p:cNvPr>
          <p:cNvSpPr/>
          <p:nvPr/>
        </p:nvSpPr>
        <p:spPr>
          <a:xfrm>
            <a:off x="3310919" y="3401213"/>
            <a:ext cx="1188000" cy="657014"/>
          </a:xfrm>
          <a:prstGeom prst="rect">
            <a:avLst/>
          </a:prstGeom>
          <a:solidFill>
            <a:srgbClr val="3598DC"/>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20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考点</a:t>
            </a:r>
            <a:r>
              <a:rPr lang="en-US" altLang="zh-CN" sz="20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3</a:t>
            </a:r>
            <a:endParaRPr lang="zh-CN" altLang="en-US" sz="2000" dirty="0">
              <a:solidFill>
                <a:schemeClr val="bg1"/>
              </a:solidFill>
              <a:latin typeface="Calibri" panose="020F0502020204030204" pitchFamily="34" charset="0"/>
              <a:ea typeface="微软雅黑" panose="020B0503020204020204" pitchFamily="34" charset="-122"/>
            </a:endParaRPr>
          </a:p>
        </p:txBody>
      </p:sp>
      <p:sp>
        <p:nvSpPr>
          <p:cNvPr id="17" name="矩形 16">
            <a:hlinkClick r:id="rId7" action="ppaction://hlinksldjump"/>
          </p:cNvPr>
          <p:cNvSpPr/>
          <p:nvPr/>
        </p:nvSpPr>
        <p:spPr>
          <a:xfrm>
            <a:off x="3310918" y="1043519"/>
            <a:ext cx="2413312" cy="1447078"/>
          </a:xfrm>
          <a:prstGeom prst="rect">
            <a:avLst/>
          </a:prstGeom>
          <a:solidFill>
            <a:srgbClr val="E7545E"/>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r>
              <a:rPr lang="en-US" altLang="zh-CN" sz="2000" dirty="0" smtClean="0">
                <a:solidFill>
                  <a:schemeClr val="bg1"/>
                </a:solidFill>
                <a:latin typeface="微软雅黑" panose="020B0503020204020204" pitchFamily="34" charset="-122"/>
                <a:ea typeface="微软雅黑" panose="020B0503020204020204" pitchFamily="34" charset="-122"/>
              </a:rPr>
              <a:t>A.</a:t>
            </a:r>
            <a:r>
              <a:rPr lang="zh-CN" altLang="en-US" sz="2000" dirty="0" smtClean="0">
                <a:solidFill>
                  <a:schemeClr val="bg1"/>
                </a:solidFill>
                <a:latin typeface="微软雅黑" panose="020B0503020204020204" pitchFamily="34" charset="-122"/>
                <a:ea typeface="微软雅黑" panose="020B0503020204020204" pitchFamily="34" charset="-122"/>
              </a:rPr>
              <a:t>知识全通关</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8" name="矩形 27">
            <a:hlinkClick r:id="rId8" action="ppaction://hlinksldjump"/>
          </p:cNvPr>
          <p:cNvSpPr/>
          <p:nvPr/>
        </p:nvSpPr>
        <p:spPr>
          <a:xfrm>
            <a:off x="5824398" y="1043519"/>
            <a:ext cx="2448000" cy="1422000"/>
          </a:xfrm>
          <a:prstGeom prst="rect">
            <a:avLst/>
          </a:prstGeom>
          <a:solidFill>
            <a:srgbClr val="EB984D"/>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a:r>
              <a:rPr lang="en-US" altLang="zh-CN" sz="2000" dirty="0" smtClean="0">
                <a:solidFill>
                  <a:schemeClr val="bg1"/>
                </a:solidFill>
                <a:latin typeface="Calibri" panose="020F0502020204030204" pitchFamily="34" charset="0"/>
                <a:ea typeface="微软雅黑" panose="020B0503020204020204" pitchFamily="34" charset="-122"/>
              </a:rPr>
              <a:t>B.</a:t>
            </a:r>
            <a:r>
              <a:rPr lang="zh-CN" altLang="en-US" sz="2000" dirty="0" smtClean="0">
                <a:solidFill>
                  <a:schemeClr val="bg1"/>
                </a:solidFill>
                <a:latin typeface="Calibri" panose="020F0502020204030204" pitchFamily="34" charset="0"/>
                <a:ea typeface="微软雅黑" panose="020B0503020204020204" pitchFamily="34" charset="-122"/>
              </a:rPr>
              <a:t>能力大提升</a:t>
            </a:r>
            <a:endParaRPr lang="zh-CN" altLang="en-US" sz="2000" dirty="0">
              <a:solidFill>
                <a:schemeClr val="bg1"/>
              </a:solidFill>
              <a:latin typeface="Calibri" panose="020F0502020204030204" pitchFamily="34" charset="0"/>
              <a:ea typeface="微软雅黑" panose="020B0503020204020204" pitchFamily="34" charset="-122"/>
            </a:endParaRPr>
          </a:p>
        </p:txBody>
      </p:sp>
      <p:pic>
        <p:nvPicPr>
          <p:cNvPr id="29" name="图片 28"/>
          <p:cNvPicPr>
            <a:picLocks noChangeAspect="1"/>
          </p:cNvPicPr>
          <p:nvPr/>
        </p:nvPicPr>
        <p:blipFill rotWithShape="1">
          <a:blip r:embed="rId9" cstate="print">
            <a:extLst>
              <a:ext uri="{28A0092B-C50C-407E-A947-70E740481C1C}">
                <a14:useLocalDpi xmlns:a14="http://schemas.microsoft.com/office/drawing/2010/main" val="0"/>
              </a:ext>
            </a:extLst>
          </a:blip>
          <a:srcRect l="48054" t="4432"/>
          <a:stretch>
            <a:fillRect/>
          </a:stretch>
        </p:blipFill>
        <p:spPr>
          <a:xfrm>
            <a:off x="8366125" y="4138295"/>
            <a:ext cx="2331085" cy="2341880"/>
          </a:xfrm>
          <a:prstGeom prst="rect">
            <a:avLst/>
          </a:prstGeom>
        </p:spPr>
      </p:pic>
      <p:sp>
        <p:nvSpPr>
          <p:cNvPr id="43" name="矩形 42">
            <a:hlinkClick r:id="rId10" action="ppaction://hlinksldjump"/>
          </p:cNvPr>
          <p:cNvSpPr/>
          <p:nvPr/>
        </p:nvSpPr>
        <p:spPr>
          <a:xfrm>
            <a:off x="5824374" y="2614765"/>
            <a:ext cx="2408654" cy="692314"/>
          </a:xfrm>
          <a:prstGeom prst="rect">
            <a:avLst/>
          </a:prstGeom>
          <a:solidFill>
            <a:srgbClr val="3598DC"/>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2000" dirty="0" smtClean="0">
                <a:solidFill>
                  <a:schemeClr val="bg1"/>
                </a:solidFill>
                <a:latin typeface="Calibri" panose="020F0502020204030204" pitchFamily="34" charset="0"/>
                <a:ea typeface="微软雅黑" panose="020B0503020204020204" pitchFamily="34" charset="-122"/>
              </a:rPr>
              <a:t>积累帮</a:t>
            </a:r>
            <a:r>
              <a:rPr lang="en-US" altLang="zh-CN" sz="2000" dirty="0" smtClean="0">
                <a:solidFill>
                  <a:schemeClr val="bg1"/>
                </a:solidFill>
                <a:latin typeface="Calibri" panose="020F0502020204030204" pitchFamily="34" charset="0"/>
                <a:ea typeface="微软雅黑" panose="020B0503020204020204" pitchFamily="34" charset="-122"/>
              </a:rPr>
              <a:t>1</a:t>
            </a:r>
            <a:endParaRPr lang="en-US" altLang="zh-CN" sz="2000" dirty="0" smtClean="0">
              <a:solidFill>
                <a:schemeClr val="bg1"/>
              </a:solidFill>
              <a:latin typeface="Calibri" panose="020F0502020204030204" pitchFamily="34" charset="0"/>
              <a:ea typeface="微软雅黑" panose="020B0503020204020204" pitchFamily="34" charset="-122"/>
            </a:endParaRPr>
          </a:p>
        </p:txBody>
      </p:sp>
      <p:sp>
        <p:nvSpPr>
          <p:cNvPr id="44" name="矩形 43">
            <a:hlinkClick r:id="rId11" action="ppaction://hlinksldjump"/>
          </p:cNvPr>
          <p:cNvSpPr/>
          <p:nvPr/>
        </p:nvSpPr>
        <p:spPr>
          <a:xfrm>
            <a:off x="5824444" y="3401211"/>
            <a:ext cx="2404774" cy="657014"/>
          </a:xfrm>
          <a:prstGeom prst="rect">
            <a:avLst/>
          </a:prstGeom>
          <a:solidFill>
            <a:srgbClr val="9A5AB5"/>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2000" dirty="0">
                <a:solidFill>
                  <a:schemeClr val="bg1"/>
                </a:solidFill>
                <a:latin typeface="Calibri" panose="020F0502020204030204" pitchFamily="34" charset="0"/>
                <a:ea typeface="微软雅黑" panose="020B0503020204020204" pitchFamily="34" charset="-122"/>
              </a:rPr>
              <a:t>积累帮</a:t>
            </a:r>
            <a:r>
              <a:rPr lang="en-US" altLang="zh-CN" sz="2000" dirty="0">
                <a:solidFill>
                  <a:schemeClr val="bg1"/>
                </a:solidFill>
                <a:latin typeface="Calibri" panose="020F0502020204030204" pitchFamily="34" charset="0"/>
                <a:ea typeface="微软雅黑" panose="020B0503020204020204" pitchFamily="34" charset="-122"/>
              </a:rPr>
              <a:t>2</a:t>
            </a:r>
            <a:endParaRPr lang="en-US" altLang="zh-CN" sz="2000" dirty="0">
              <a:solidFill>
                <a:schemeClr val="bg1"/>
              </a:solidFill>
              <a:latin typeface="Calibri" panose="020F0502020204030204" pitchFamily="34" charset="0"/>
              <a:ea typeface="微软雅黑" panose="020B0503020204020204" pitchFamily="34" charset="-122"/>
            </a:endParaRPr>
          </a:p>
        </p:txBody>
      </p:sp>
      <p:sp>
        <p:nvSpPr>
          <p:cNvPr id="5" name="矩形 4">
            <a:hlinkClick r:id="rId12" action="ppaction://hlinksldjump"/>
          </p:cNvPr>
          <p:cNvSpPr/>
          <p:nvPr/>
        </p:nvSpPr>
        <p:spPr>
          <a:xfrm>
            <a:off x="5835513" y="4172314"/>
            <a:ext cx="2393705" cy="692314"/>
          </a:xfrm>
          <a:prstGeom prst="rect">
            <a:avLst/>
          </a:prstGeom>
          <a:solidFill>
            <a:srgbClr val="3598DC"/>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2000" dirty="0" smtClean="0">
                <a:solidFill>
                  <a:schemeClr val="bg1"/>
                </a:solidFill>
                <a:latin typeface="Calibri" panose="020F0502020204030204" pitchFamily="34" charset="0"/>
                <a:ea typeface="微软雅黑" panose="020B0503020204020204" pitchFamily="34" charset="-122"/>
              </a:rPr>
              <a:t>积累帮</a:t>
            </a:r>
            <a:r>
              <a:rPr lang="en-US" altLang="zh-CN" sz="2000" dirty="0" smtClean="0">
                <a:solidFill>
                  <a:schemeClr val="bg1"/>
                </a:solidFill>
                <a:latin typeface="Calibri" panose="020F0502020204030204" pitchFamily="34" charset="0"/>
                <a:ea typeface="微软雅黑" panose="020B0503020204020204" pitchFamily="34" charset="-122"/>
              </a:rPr>
              <a:t>3</a:t>
            </a:r>
            <a:endParaRPr lang="en-US" altLang="zh-CN" sz="2000" dirty="0" smtClean="0">
              <a:solidFill>
                <a:schemeClr val="bg1"/>
              </a:solidFill>
              <a:latin typeface="Calibri" panose="020F0502020204030204" pitchFamily="34" charset="0"/>
              <a:ea typeface="微软雅黑" panose="020B0503020204020204" pitchFamily="34" charset="-122"/>
            </a:endParaRPr>
          </a:p>
        </p:txBody>
      </p:sp>
      <p:sp>
        <p:nvSpPr>
          <p:cNvPr id="2" name="矩形 1">
            <a:hlinkClick r:id="rId13" action="ppaction://hlinksldjump"/>
          </p:cNvPr>
          <p:cNvSpPr/>
          <p:nvPr/>
        </p:nvSpPr>
        <p:spPr>
          <a:xfrm>
            <a:off x="5826349" y="4979424"/>
            <a:ext cx="2404774" cy="657014"/>
          </a:xfrm>
          <a:prstGeom prst="rect">
            <a:avLst/>
          </a:prstGeom>
          <a:solidFill>
            <a:srgbClr val="9A5AB5"/>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2000" dirty="0">
                <a:solidFill>
                  <a:schemeClr val="bg1"/>
                </a:solidFill>
                <a:latin typeface="Calibri" panose="020F0502020204030204" pitchFamily="34" charset="0"/>
                <a:ea typeface="微软雅黑" panose="020B0503020204020204" pitchFamily="34" charset="-122"/>
              </a:rPr>
              <a:t>积累帮</a:t>
            </a:r>
            <a:r>
              <a:rPr lang="en-US" altLang="zh-CN" sz="2000" dirty="0">
                <a:solidFill>
                  <a:schemeClr val="bg1"/>
                </a:solidFill>
                <a:latin typeface="Calibri" panose="020F0502020204030204" pitchFamily="34" charset="0"/>
                <a:ea typeface="微软雅黑" panose="020B0503020204020204" pitchFamily="34" charset="-122"/>
              </a:rPr>
              <a:t>4</a:t>
            </a:r>
            <a:endParaRPr lang="en-US" altLang="zh-CN" sz="2000" dirty="0">
              <a:solidFill>
                <a:schemeClr val="bg1"/>
              </a:solidFill>
              <a:latin typeface="Calibri" panose="020F0502020204030204" pitchFamily="34" charset="0"/>
              <a:ea typeface="微软雅黑" panose="020B0503020204020204" pitchFamily="34" charset="-122"/>
            </a:endParaRPr>
          </a:p>
        </p:txBody>
      </p:sp>
      <p:pic>
        <p:nvPicPr>
          <p:cNvPr id="31" name="图片 30"/>
          <p:cNvPicPr/>
          <p:nvPr/>
        </p:nvPicPr>
        <p:blipFill rotWithShape="1">
          <a:blip r:embed="rId14" cstate="print">
            <a:extLst>
              <a:ext uri="{28A0092B-C50C-407E-A947-70E740481C1C}">
                <a14:useLocalDpi xmlns:a14="http://schemas.microsoft.com/office/drawing/2010/main" val="0"/>
              </a:ext>
            </a:extLst>
          </a:blip>
          <a:srcRect t="9256" r="2416" b="2637"/>
          <a:stretch>
            <a:fillRect/>
          </a:stretch>
        </p:blipFill>
        <p:spPr>
          <a:xfrm>
            <a:off x="8355965" y="1043940"/>
            <a:ext cx="2341245" cy="2988310"/>
          </a:xfrm>
          <a:prstGeom prst="rect">
            <a:avLst/>
          </a:prstGeom>
        </p:spPr>
      </p:pic>
      <p:pic>
        <p:nvPicPr>
          <p:cNvPr id="32" name="图片 31"/>
          <p:cNvPicPr>
            <a:picLocks noChangeAspect="1"/>
          </p:cNvPicPr>
          <p:nvPr/>
        </p:nvPicPr>
        <p:blipFill rotWithShape="1">
          <a:blip r:embed="rId15" cstate="print"/>
          <a:srcRect t="4049"/>
          <a:stretch>
            <a:fillRect/>
          </a:stretch>
        </p:blipFill>
        <p:spPr>
          <a:xfrm>
            <a:off x="3310890" y="4137660"/>
            <a:ext cx="2447290" cy="2342515"/>
          </a:xfrm>
          <a:prstGeom prst="rect">
            <a:avLst/>
          </a:prstGeom>
        </p:spPr>
      </p:pic>
      <p:sp>
        <p:nvSpPr>
          <p:cNvPr id="3" name="矩形 2"/>
          <p:cNvSpPr/>
          <p:nvPr/>
        </p:nvSpPr>
        <p:spPr>
          <a:xfrm>
            <a:off x="5824374" y="5787861"/>
            <a:ext cx="2408654" cy="692314"/>
          </a:xfrm>
          <a:prstGeom prst="rect">
            <a:avLst/>
          </a:prstGeom>
          <a:solidFill>
            <a:srgbClr val="3598DC"/>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en-US" altLang="zh-CN" sz="2000" dirty="0" smtClean="0">
              <a:solidFill>
                <a:schemeClr val="bg1"/>
              </a:solidFill>
              <a:latin typeface="Calibri" panose="020F050202020403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44" name="组合 43"/>
          <p:cNvGrpSpPr/>
          <p:nvPr/>
        </p:nvGrpSpPr>
        <p:grpSpPr>
          <a:xfrm>
            <a:off x="746488" y="861495"/>
            <a:ext cx="1485364" cy="292289"/>
            <a:chOff x="549633" y="1040577"/>
            <a:chExt cx="1258150" cy="292717"/>
          </a:xfrm>
        </p:grpSpPr>
        <p:sp>
          <p:nvSpPr>
            <p:cNvPr id="45" name="矩形 44"/>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46" name="组合 45"/>
            <p:cNvGrpSpPr/>
            <p:nvPr/>
          </p:nvGrpSpPr>
          <p:grpSpPr>
            <a:xfrm>
              <a:off x="549633" y="1040577"/>
              <a:ext cx="1258150" cy="292717"/>
              <a:chOff x="549633" y="1040577"/>
              <a:chExt cx="1258150" cy="292717"/>
            </a:xfrm>
          </p:grpSpPr>
          <p:sp>
            <p:nvSpPr>
              <p:cNvPr id="47" name="矩形 46"/>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8"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9" name="文本框 56"/>
              <p:cNvSpPr txBox="1"/>
              <p:nvPr/>
            </p:nvSpPr>
            <p:spPr>
              <a:xfrm>
                <a:off x="1512174" y="1045854"/>
                <a:ext cx="295609" cy="287440"/>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4</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sp>
        <p:nvSpPr>
          <p:cNvPr id="32" name="矩形 31"/>
          <p:cNvSpPr/>
          <p:nvPr/>
        </p:nvSpPr>
        <p:spPr>
          <a:xfrm>
            <a:off x="2929217" y="827775"/>
            <a:ext cx="1595120" cy="352425"/>
          </a:xfrm>
          <a:prstGeom prst="rect">
            <a:avLst/>
          </a:prstGeom>
        </p:spPr>
        <p:txBody>
          <a:bodyPr wrap="none">
            <a:spAutoFit/>
          </a:bodyPr>
          <a:lstStyle/>
          <a:p>
            <a:pPr algn="l"/>
            <a:r>
              <a:rPr lang="zh-CN" altLang="en-US"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panose="020B0400000000000000" charset="-122"/>
              </a:rPr>
              <a:t>考点二	</a:t>
            </a:r>
            <a:r>
              <a:rPr lang="zh-CN" altLang="zh-CN"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panose="020B0400000000000000" charset="-122"/>
              </a:rPr>
              <a:t>虚　词</a:t>
            </a:r>
            <a:endParaRPr lang="zh-CN" altLang="zh-CN"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panose="020B0400000000000000"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cstate="print"/>
          <a:srcRect r="51843" b="7817"/>
          <a:stretch>
            <a:fillRect/>
          </a:stretch>
        </p:blipFill>
        <p:spPr>
          <a:xfrm>
            <a:off x="8335521" y="1288608"/>
            <a:ext cx="2446779" cy="2751054"/>
          </a:xfrm>
          <a:prstGeom prst="rect">
            <a:avLst/>
          </a:prstGeom>
        </p:spPr>
      </p:pic>
      <p:sp>
        <p:nvSpPr>
          <p:cNvPr id="31" name="矩形 30"/>
          <p:cNvSpPr/>
          <p:nvPr/>
        </p:nvSpPr>
        <p:spPr>
          <a:xfrm>
            <a:off x="685483"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endParaRPr lang="zh-CN" altLang="en-US" sz="1400" dirty="0">
              <a:ea typeface="微软雅黑" panose="020B0503020204020204" pitchFamily="34" charset="-122"/>
            </a:endParaRPr>
          </a:p>
        </p:txBody>
      </p:sp>
      <p:sp>
        <p:nvSpPr>
          <p:cNvPr id="36" name="矩形 35">
            <a:hlinkClick r:id="" action="ppaction://hlinkshowjump?jump=nextslide"/>
          </p:cNvPr>
          <p:cNvSpPr/>
          <p:nvPr/>
        </p:nvSpPr>
        <p:spPr>
          <a:xfrm>
            <a:off x="8334297" y="4158286"/>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1511935" y="2081530"/>
            <a:ext cx="5855335" cy="27051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ct val="150000"/>
              </a:lnSpc>
            </a:pPr>
            <a:r>
              <a:rPr lang="zh-CN" altLang="en-US" sz="1400" dirty="0">
                <a:solidFill>
                  <a:schemeClr val="tx1"/>
                </a:solidFill>
                <a:latin typeface="微软雅黑" panose="020B0503020204020204" pitchFamily="34" charset="-122"/>
                <a:ea typeface="微软雅黑" panose="020B0503020204020204" pitchFamily="34" charset="-122"/>
              </a:rPr>
              <a:t>虚词指没有完整的词汇意义,但有语法意义或功能意义的词。汉语的虚词包括副词、介词、连词、助词、叹词、拟声词等。高考对虚词的考查,着重于虚词的正确使用,主要有两个考查角度:</a:t>
            </a:r>
            <a:endParaRPr lang="zh-CN" altLang="en-US" sz="14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endParaRPr lang="zh-CN" altLang="en-US" sz="14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dirty="0">
                <a:solidFill>
                  <a:schemeClr val="tx1"/>
                </a:solidFill>
                <a:latin typeface="微软雅黑" panose="020B0503020204020204" pitchFamily="34" charset="-122"/>
                <a:ea typeface="微软雅黑" panose="020B0503020204020204" pitchFamily="34" charset="-122"/>
              </a:rPr>
              <a:t>①病句辨析中对关联词的搭配、位置的考查;</a:t>
            </a:r>
            <a:endParaRPr lang="zh-CN" altLang="en-US" sz="14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endParaRPr lang="zh-CN" altLang="en-US" sz="14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dirty="0">
                <a:solidFill>
                  <a:schemeClr val="tx1"/>
                </a:solidFill>
                <a:latin typeface="微软雅黑" panose="020B0503020204020204" pitchFamily="34" charset="-122"/>
                <a:ea typeface="微软雅黑" panose="020B0503020204020204" pitchFamily="34" charset="-122"/>
              </a:rPr>
              <a:t>②单独对虚词的考查。</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746760" y="1288415"/>
            <a:ext cx="6214110" cy="4251960"/>
          </a:xfrm>
          <a:prstGeom prst="rect">
            <a:avLst/>
          </a:prstGeom>
        </p:spPr>
        <p:txBody>
          <a:bodyPr wrap="square">
            <a:spAutoFit/>
          </a:bodyPr>
          <a:lstStyle/>
          <a:p>
            <a:pPr algn="l" fontAlgn="auto">
              <a:lnSpc>
                <a:spcPct val="150000"/>
              </a:lnSpc>
            </a:pPr>
            <a:r>
              <a:rPr altLang="zh-CN" sz="1400" dirty="0">
                <a:latin typeface="微软雅黑" panose="020B0503020204020204" pitchFamily="34" charset="-122"/>
                <a:ea typeface="微软雅黑" panose="020B0503020204020204" pitchFamily="34" charset="-122"/>
              </a:rPr>
              <a:t>披肝沥胆　比喻开诚相见,也形容极尽忠诚。</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披沙拣金　比喻从大量的事物中选择精华。</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匹夫之勇　指不用智谋,只凭个人蛮干的勇气。</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否极泰来　坏的到了尽头,好的就来了。</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翩若惊鸿　形容女子姿态优美矫健。</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胼手胝足　手和脚都磨出老茧,形容十分辛勤劳苦。</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平步青云　比喻一下子达到很高的地位。</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平分秋色　指双方各占一半。</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平易近人　①态度谦逊和蔼,使人容易接近。②(文字)浅显,容易了解。</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评头论足　指无聊的人随便谈论妇女的容貌,也比喻在小节上多方挑剔。</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萍水相逢　比喻向来不相识的人偶然相遇。</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破镜重圆　比喻夫妻失散或决裂后重又团圆。</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剖腹藏珠　剖开肚子来藏珍珠,比喻为物伤身,轻重倒置。</a:t>
            </a:r>
            <a:endParaRPr altLang="zh-CN" sz="1400" dirty="0">
              <a:latin typeface="微软雅黑" panose="020B0503020204020204" pitchFamily="34" charset="-122"/>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746488" y="861495"/>
            <a:ext cx="1510763" cy="292289"/>
            <a:chOff x="549633" y="1040577"/>
            <a:chExt cx="1279664" cy="292718"/>
          </a:xfrm>
        </p:grpSpPr>
        <p:sp>
          <p:nvSpPr>
            <p:cNvPr id="35" name="矩形 34"/>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6" name="组合 35"/>
            <p:cNvGrpSpPr/>
            <p:nvPr/>
          </p:nvGrpSpPr>
          <p:grpSpPr>
            <a:xfrm>
              <a:off x="549633" y="1040577"/>
              <a:ext cx="1279664" cy="292718"/>
              <a:chOff x="549633" y="1040577"/>
              <a:chExt cx="1279664" cy="292718"/>
            </a:xfrm>
          </p:grpSpPr>
          <p:sp>
            <p:nvSpPr>
              <p:cNvPr id="37" name="矩形 36"/>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8"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9" name="文本框 56"/>
              <p:cNvSpPr txBox="1"/>
              <p:nvPr/>
            </p:nvSpPr>
            <p:spPr>
              <a:xfrm>
                <a:off x="1466385" y="1045854"/>
                <a:ext cx="362912" cy="287441"/>
              </a:xfrm>
              <a:prstGeom prst="rect">
                <a:avLst/>
              </a:prstGeom>
              <a:noFill/>
            </p:spPr>
            <p:txBody>
              <a:bodyPr wrap="square" rtlCol="0" anchor="ctr">
                <a:spAutoFit/>
              </a:bodyPr>
              <a:lstStyle/>
              <a:p>
                <a:pPr algn="ctr"/>
                <a:r>
                  <a:rPr lang="en-US" sz="1200" dirty="0">
                    <a:solidFill>
                      <a:srgbClr val="EB984D"/>
                    </a:solidFill>
                    <a:latin typeface="微软雅黑" panose="020B0503020204020204" pitchFamily="34" charset="-122"/>
                    <a:ea typeface="微软雅黑" panose="020B0503020204020204" pitchFamily="34" charset="-122"/>
                  </a:rPr>
                  <a:t>73</a:t>
                </a:r>
                <a:endParaRPr 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40" name="图片 39"/>
          <p:cNvPicPr>
            <a:picLocks noChangeAspect="1"/>
          </p:cNvPicPr>
          <p:nvPr/>
        </p:nvPicPr>
        <p:blipFill rotWithShape="1">
          <a:blip r:embed="rId2" cstate="print"/>
          <a:srcRect t="10261"/>
          <a:stretch>
            <a:fillRect/>
          </a:stretch>
        </p:blipFill>
        <p:spPr>
          <a:xfrm>
            <a:off x="8369644" y="1291905"/>
            <a:ext cx="2431706" cy="2740344"/>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8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1495"/>
            <a:ext cx="1510763" cy="292289"/>
            <a:chOff x="549633" y="1040577"/>
            <a:chExt cx="1279664" cy="292718"/>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4" name="组合 33"/>
            <p:cNvGrpSpPr/>
            <p:nvPr/>
          </p:nvGrpSpPr>
          <p:grpSpPr>
            <a:xfrm>
              <a:off x="549633" y="1040577"/>
              <a:ext cx="1279664" cy="292718"/>
              <a:chOff x="549633" y="1040577"/>
              <a:chExt cx="1279664" cy="292718"/>
            </a:xfrm>
          </p:grpSpPr>
          <p:sp>
            <p:nvSpPr>
              <p:cNvPr id="35" name="矩形 3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7" name="文本框 56"/>
              <p:cNvSpPr txBox="1"/>
              <p:nvPr/>
            </p:nvSpPr>
            <p:spPr>
              <a:xfrm>
                <a:off x="1466385" y="1045854"/>
                <a:ext cx="362912" cy="287441"/>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74</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l="-251" t="23149" r="251" b="654"/>
          <a:stretch>
            <a:fillRect/>
          </a:stretch>
        </p:blipFill>
        <p:spPr>
          <a:xfrm>
            <a:off x="8350807" y="1283515"/>
            <a:ext cx="2448000" cy="2754945"/>
          </a:xfrm>
          <a:prstGeom prst="rect">
            <a:avLst/>
          </a:prstGeom>
        </p:spPr>
      </p:pic>
      <p:sp>
        <p:nvSpPr>
          <p:cNvPr id="82" name="矩形 81">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1078865" y="1289050"/>
            <a:ext cx="7175500" cy="4251960"/>
          </a:xfrm>
          <a:prstGeom prst="rect">
            <a:avLst/>
          </a:prstGeom>
        </p:spPr>
        <p:txBody>
          <a:bodyPr wrap="square">
            <a:spAutoFit/>
          </a:bodyPr>
          <a:lstStyle/>
          <a:p>
            <a:pPr algn="l" fontAlgn="auto">
              <a:lnSpc>
                <a:spcPct val="150000"/>
              </a:lnSpc>
            </a:pPr>
            <a:r>
              <a:rPr altLang="zh-CN" sz="1400" dirty="0">
                <a:latin typeface="微软雅黑" panose="020B0503020204020204" pitchFamily="34" charset="-122"/>
                <a:ea typeface="微软雅黑" panose="020B0503020204020204" pitchFamily="34" charset="-122"/>
              </a:rPr>
              <a:t>期期艾艾　形容口吃。</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奇货可居　商人把难得的货物囤积起来,等待高价出售。也比喻凭借某种独特的技能或成就,作为要求名利地位的本钱。</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奇文共赏　新奇的文章共同欣赏。现多指把荒谬、错误的文章发表出来供大家识别和批判。</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骑马找马　①比喻东西就在自己这里,还到处去找。②比喻一面占着现在的位置,一面另找更称心的工作。</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起死回生　使死人复活,多形容医术或技术高明,也比喻把处于毁灭境地的事物挽救过来。</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杞人忧天　借指为不必要忧虑的事情而忧虑。</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气冲牛斗　形容气势或怒气很盛。</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气味相投　借指志趣和情调都一样,互相合得来。</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千夫所指　受到众人的指责。</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乔迁之喜　借指人搬到好的地方去住或官职高升(多用于祝贺)。</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巧夺天工　精巧的人工胜过天然,形容技艺极其精巧。</a:t>
            </a:r>
            <a:endParaRPr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92289"/>
            <a:chOff x="549633" y="1040577"/>
            <a:chExt cx="1279664" cy="292718"/>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92718"/>
              <a:chOff x="549633" y="1040577"/>
              <a:chExt cx="1279664" cy="292718"/>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45854"/>
                <a:ext cx="362912" cy="287441"/>
              </a:xfrm>
              <a:prstGeom prst="rect">
                <a:avLst/>
              </a:prstGeom>
              <a:noFill/>
            </p:spPr>
            <p:txBody>
              <a:bodyPr wrap="square" rtlCol="0" anchor="ctr">
                <a:spAutoFit/>
              </a:bodyPr>
              <a:lstStyle/>
              <a:p>
                <a:pPr algn="ctr"/>
                <a:r>
                  <a:rPr lang="en-US" sz="1200" dirty="0">
                    <a:solidFill>
                      <a:srgbClr val="EB984D"/>
                    </a:solidFill>
                    <a:latin typeface="微软雅黑" panose="020B0503020204020204" pitchFamily="34" charset="-122"/>
                    <a:ea typeface="微软雅黑" panose="020B0503020204020204" pitchFamily="34" charset="-122"/>
                  </a:rPr>
                  <a:t>75</a:t>
                </a:r>
                <a:endParaRPr 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t="29233"/>
          <a:stretch>
            <a:fillRect/>
          </a:stretch>
        </p:blipFill>
        <p:spPr>
          <a:xfrm>
            <a:off x="8353351" y="1300293"/>
            <a:ext cx="2448000" cy="2731955"/>
          </a:xfrm>
          <a:prstGeom prst="rect">
            <a:avLst/>
          </a:prstGeom>
        </p:spPr>
      </p:pic>
      <p:sp>
        <p:nvSpPr>
          <p:cNvPr id="31" name="文本框 1"/>
          <p:cNvSpPr txBox="1"/>
          <p:nvPr/>
        </p:nvSpPr>
        <p:spPr>
          <a:xfrm>
            <a:off x="720091" y="1287780"/>
            <a:ext cx="7204710" cy="4251960"/>
          </a:xfrm>
          <a:prstGeom prst="rect">
            <a:avLst/>
          </a:prstGeom>
          <a:noFill/>
          <a:ln>
            <a:solidFill>
              <a:schemeClr val="bg1"/>
            </a:solidFill>
          </a:ln>
        </p:spPr>
        <p:txBody>
          <a:bodyPr wrap="square" rtlCol="0">
            <a:spAutoFit/>
          </a:bodyPr>
          <a:lstStyle/>
          <a:p>
            <a:pPr>
              <a:lnSpc>
                <a:spcPct val="150000"/>
              </a:lnSpc>
            </a:pPr>
            <a:endParaRPr lang="en-US" altLang="zh-CN" sz="1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巧立名目　定出许多名目,以达到某种不正当的目的。</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巧取豪夺　用欺诈的手段取得或凭强力夺取(财物、权利)。</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巧舌如簧　舌头灵巧得就像乐器里的簧片一样,形容能说会道,善于狡辩。</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巧言令色　令,美好。指用花言巧语和假装和善来讨好别人,也指讨好别人的花言巧语和伪善态度。</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琴瑟和谐　比喻夫妇情深意笃,非常和美融洽。</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青出于蓝　比喻学生胜过老师,后人胜过前人。</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青黄不接　指庄稼还没有成熟,陈粮已经吃完,比喻人力或物力等暂时缺乏,接续不上。</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青梅竹马　形容男女小的时候天真无邪,在一起玩耍。现多指夫妻俩或恋人从小就相识。</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青云直上　形容官职升得很快很高。</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endParaRPr sz="1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1" name="文本框 40"/>
          <p:cNvSpPr txBox="1"/>
          <p:nvPr/>
        </p:nvSpPr>
        <p:spPr>
          <a:xfrm>
            <a:off x="7355011" y="2116531"/>
            <a:ext cx="227948" cy="246221"/>
          </a:xfrm>
          <a:prstGeom prst="rect">
            <a:avLst/>
          </a:prstGeom>
          <a:noFill/>
        </p:spPr>
        <p:txBody>
          <a:bodyPr wrap="none" rtlCol="0">
            <a:spAutoFit/>
          </a:bodyPr>
          <a:lstStyle/>
          <a:p>
            <a:r>
              <a:rPr lang="en-US" altLang="zh-CN" sz="10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0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9" name="矩形 48">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1003300" y="1532255"/>
            <a:ext cx="6828736" cy="3611880"/>
          </a:xfrm>
          <a:prstGeom prst="rect">
            <a:avLst/>
          </a:prstGeom>
        </p:spPr>
        <p:txBody>
          <a:bodyPr wrap="square">
            <a:spAutoFit/>
          </a:bodyPr>
          <a:lstStyle/>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轻车简从　指有地位的人出门时,行装简单,跟随的人不多。</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倾巢出动　出动全部力量进行某项活动(多含贬义)。</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清规戒律　①僧尼、道士必须遵守的规则和制度。②借指束缚人的死板的规章制度。</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蜻蜓点水　比喻只轻微地触及事物的表面,形容做事肤浅不深入。</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请君入瓮　比喻拿某人整治别人的法子来整治他自己。也借指设计好圈套引人上当。</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罄竹难书　把竹子用完了都写不完,形容事实(多指罪行)很多,难以说完。</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穷形尽相　原指描写刻画十分细致生动,现在也用来指丑态毕露。</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穷而后工　旧时认为文人处境困穷,诗就写得好。</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茕茕孑立　孤零零一人站在那里。形容孤单,无依无靠。</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秋毫无犯　形容军队纪律严明,丝毫不侵犯群众的利益。</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求全责备　苛责别人,要求完美无缺。</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92289"/>
            <a:chOff x="549633" y="1040577"/>
            <a:chExt cx="1279664" cy="292718"/>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92718"/>
              <a:chOff x="549633" y="1040577"/>
              <a:chExt cx="1279664" cy="292718"/>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45854"/>
                <a:ext cx="362912" cy="287441"/>
              </a:xfrm>
              <a:prstGeom prst="rect">
                <a:avLst/>
              </a:prstGeom>
              <a:noFill/>
            </p:spPr>
            <p:txBody>
              <a:bodyPr wrap="square" rtlCol="0" anchor="ctr">
                <a:spAutoFit/>
              </a:bodyPr>
              <a:lstStyle/>
              <a:p>
                <a:pPr algn="ctr"/>
                <a:r>
                  <a:rPr lang="en-US" sz="1200" dirty="0">
                    <a:solidFill>
                      <a:srgbClr val="EB984D"/>
                    </a:solidFill>
                    <a:latin typeface="微软雅黑" panose="020B0503020204020204" pitchFamily="34" charset="-122"/>
                    <a:ea typeface="微软雅黑" panose="020B0503020204020204" pitchFamily="34" charset="-122"/>
                  </a:rPr>
                  <a:t>76</a:t>
                </a:r>
                <a:endParaRPr 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t="29233"/>
          <a:stretch>
            <a:fillRect/>
          </a:stretch>
        </p:blipFill>
        <p:spPr>
          <a:xfrm>
            <a:off x="8353351" y="1300293"/>
            <a:ext cx="2448000" cy="2731955"/>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求田问舍　比喻只知谋置家产,胸无大志。</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曲高和寡　曲调高深,能跟着唱的人很少。旧指知音难得。现比喻言论或艺术作品不通俗,能理解或欣赏的人很少。</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曲尽其妙　委婉而细致地将其中的奥妙充分表达出来。形容表达的技巧十分高明。</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趋之若鹜　像鸭子一样,成群地跑过去,形容许多人争着去追逐某种事物(含贬义)。</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却之不恭　对于别人的馈赠、邀请等,如果拒绝,就显得不恭敬,是接受别人馈赠或邀请时说的客套话。</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 R</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人浮于事　工作人员的数目超过工作的需要,事少人多。</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人老珠黄　妇女年老失去青春容颜,就像珍珠年久变黄不值钱一样。</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人心不古　现在的人思想感情不如古人那样真挚纯朴。</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人心所向　向,归向,向往。指人民群众所拥护的,向往的。</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人心向背　人民群众所拥护的或反对的。</a:t>
            </a: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92289"/>
            <a:chOff x="549633" y="1040577"/>
            <a:chExt cx="1279664" cy="292718"/>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92718"/>
              <a:chOff x="549633" y="1040577"/>
              <a:chExt cx="1279664" cy="292718"/>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45854"/>
                <a:ext cx="362912" cy="287441"/>
              </a:xfrm>
              <a:prstGeom prst="rect">
                <a:avLst/>
              </a:prstGeom>
              <a:noFill/>
            </p:spPr>
            <p:txBody>
              <a:bodyPr wrap="square" rtlCol="0" anchor="ctr">
                <a:spAutoFit/>
              </a:bodyPr>
              <a:lstStyle/>
              <a:p>
                <a:pPr algn="ctr"/>
                <a:r>
                  <a:rPr lang="en-US" sz="1200" dirty="0">
                    <a:solidFill>
                      <a:srgbClr val="EB984D"/>
                    </a:solidFill>
                    <a:latin typeface="微软雅黑" panose="020B0503020204020204" pitchFamily="34" charset="-122"/>
                    <a:ea typeface="微软雅黑" panose="020B0503020204020204" pitchFamily="34" charset="-122"/>
                  </a:rPr>
                  <a:t>77</a:t>
                </a:r>
                <a:endParaRPr 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srcRect r="9242"/>
          <a:stretch>
            <a:fillRect/>
          </a:stretch>
        </p:blipFill>
        <p:spPr>
          <a:xfrm>
            <a:off x="8353350" y="1295400"/>
            <a:ext cx="2448534" cy="2736850"/>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忍俊不禁　忍不住笑。</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忍痛割爱　忍受痛苦放弃自己心爱的东西。</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日理万机　每天处理大量要务,形容政务繁忙(多指高级领导人)。</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日上三竿　太阳升起来离地已有三根竹竿那么高,多用来形容人起床晚。</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日甚一日　一天比一天厉害,形容事物发展的程度日渐加深或日趋严重。</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如虎添翼　形容强大的得到援助后更加强大,也形容凶恶的得到援助后更加凶恶。</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如胶似漆　像胶或漆一样粘在一起,形容感情深厚,难舍难分。</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如履薄冰　履,踩,踏。如同走在薄冰上面一样。比喻做事非常谨慎。</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如丧考妣　像死了父母一样,形容非常伤心和着急(含贬义)。。</a:t>
            </a: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92289"/>
            <a:chOff x="549633" y="1040577"/>
            <a:chExt cx="1279664" cy="292718"/>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92718"/>
              <a:chOff x="549633" y="1040577"/>
              <a:chExt cx="1279664" cy="292718"/>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45854"/>
                <a:ext cx="362912" cy="287441"/>
              </a:xfrm>
              <a:prstGeom prst="rect">
                <a:avLst/>
              </a:prstGeom>
              <a:noFill/>
            </p:spPr>
            <p:txBody>
              <a:bodyPr wrap="square" rtlCol="0" anchor="ctr">
                <a:spAutoFit/>
              </a:bodyPr>
              <a:lstStyle/>
              <a:p>
                <a:pPr algn="ctr"/>
                <a:r>
                  <a:rPr lang="en-US" sz="1200" dirty="0">
                    <a:solidFill>
                      <a:srgbClr val="EB984D"/>
                    </a:solidFill>
                    <a:latin typeface="微软雅黑" panose="020B0503020204020204" pitchFamily="34" charset="-122"/>
                    <a:ea typeface="微软雅黑" panose="020B0503020204020204" pitchFamily="34" charset="-122"/>
                  </a:rPr>
                  <a:t>78</a:t>
                </a:r>
                <a:endParaRPr 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srcRect r="9242"/>
          <a:stretch>
            <a:fillRect/>
          </a:stretch>
        </p:blipFill>
        <p:spPr>
          <a:xfrm>
            <a:off x="8353350" y="1295400"/>
            <a:ext cx="2448534" cy="2736850"/>
          </a:xfrm>
          <a:prstGeom prst="rect">
            <a:avLst/>
          </a:prstGeom>
        </p:spPr>
      </p:pic>
      <p:sp>
        <p:nvSpPr>
          <p:cNvPr id="68" name="矩形 67">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661"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如数家珍　像数自己家里的珍宝一样,形容对列举的事物或叙述的故事十分熟悉。</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如蚁附膻　像蚂蚁附着在有膻味的东西上,形容许多人纷纷追求某种恶劣的事物或依附有钱有势的人。</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如影随形　好像影子老是跟着身体一样,形容两个人常在一起,关系十分亲密。</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如鱼得水　形容遇到的人跟自己很投合或所处的环境对自己很适合。</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如坐春风　好像置身于和暖的春风里,形容受到良师的教诲、熏陶。</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茹毛饮血　指原始人不会用火,连毛带血地生吃禽兽。</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入木三分　形容书法刚劲有力,也用来形容议论、见解深刻。</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 S</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三人成虎　三个人都说街市上有老虎,别人便以为真有老虎。比喻谣言或讹传一再反复,就会使人信以为真。</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沙里淘金　比喻从大量的材料中选取精华,也形容费力大而成效少。</a:t>
            </a:r>
            <a:endParaRPr lang="zh-CN" altLang="en-US" sz="1400" dirty="0">
              <a:ea typeface="微软雅黑" panose="020B0503020204020204" pitchFamily="34" charset="-122"/>
            </a:endParaRPr>
          </a:p>
          <a:p>
            <a:pPr algn="l" fontAlgn="auto">
              <a:lnSpc>
                <a:spcPct val="150000"/>
              </a:lnSpc>
            </a:pP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746488" y="861495"/>
            <a:ext cx="1510763" cy="292289"/>
            <a:chOff x="549633" y="1040577"/>
            <a:chExt cx="1279664" cy="292718"/>
          </a:xfrm>
        </p:grpSpPr>
        <p:sp>
          <p:nvSpPr>
            <p:cNvPr id="38" name="矩形 37"/>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9" name="组合 38"/>
            <p:cNvGrpSpPr/>
            <p:nvPr/>
          </p:nvGrpSpPr>
          <p:grpSpPr>
            <a:xfrm>
              <a:off x="549633" y="1040577"/>
              <a:ext cx="1279664" cy="292718"/>
              <a:chOff x="549633" y="1040577"/>
              <a:chExt cx="1279664" cy="292718"/>
            </a:xfrm>
          </p:grpSpPr>
          <p:sp>
            <p:nvSpPr>
              <p:cNvPr id="40" name="矩形 39"/>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1"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2" name="文本框 56"/>
              <p:cNvSpPr txBox="1"/>
              <p:nvPr/>
            </p:nvSpPr>
            <p:spPr>
              <a:xfrm>
                <a:off x="1466385" y="1045854"/>
                <a:ext cx="362912" cy="287441"/>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79</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36" name="图片 35"/>
          <p:cNvPicPr>
            <a:picLocks noChangeAspect="1"/>
          </p:cNvPicPr>
          <p:nvPr/>
        </p:nvPicPr>
        <p:blipFill rotWithShape="1">
          <a:blip r:embed="rId2" cstate="print"/>
          <a:srcRect t="16099"/>
          <a:stretch>
            <a:fillRect/>
          </a:stretch>
        </p:blipFill>
        <p:spPr>
          <a:xfrm>
            <a:off x="8320414" y="1288415"/>
            <a:ext cx="2461854" cy="2748292"/>
          </a:xfrm>
          <a:prstGeom prst="rect">
            <a:avLst/>
          </a:prstGeom>
        </p:spPr>
      </p:pic>
      <p:sp>
        <p:nvSpPr>
          <p:cNvPr id="68" name="矩形 67">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铩羽而归　铩羽,翅膀被摧残,比喻失意或失败。失败而回。</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山高水长　像山那么高,像水那样长。比喻人的品德高尚,影响深远。</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山高水低　指意外发生的不幸事情(多指死亡)。</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煽风点火　比喻鼓动别人做某种事(多指坏的)。</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善罢甘休　好好地了结纠纷,不闹下去(多用于否定式)。</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赏心悦目　因欣赏美好的情景而心情舒畅。</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上下其手　指玩弄手法,串通作弊。</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上行下效　上面或上辈的人怎样做,下面或下辈的人就学着怎样做(多指不好的事)。</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少年老成　原指人虽年轻,却很老练,举动谨慎,现在也指年轻人缺乏朝气。</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涉笔成趣　形容画家随意一动笔就可以画出富有情趣的作品。</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身体力行　亲身体验,努力实行。</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身无长物　身上没有多余的东西。形容极端贫穷。</a:t>
            </a: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3"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746488" y="861495"/>
            <a:ext cx="1510763" cy="292289"/>
            <a:chOff x="549633" y="1040577"/>
            <a:chExt cx="1279664" cy="292718"/>
          </a:xfrm>
        </p:grpSpPr>
        <p:sp>
          <p:nvSpPr>
            <p:cNvPr id="35" name="矩形 34"/>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6" name="组合 35"/>
            <p:cNvGrpSpPr/>
            <p:nvPr/>
          </p:nvGrpSpPr>
          <p:grpSpPr>
            <a:xfrm>
              <a:off x="549633" y="1040577"/>
              <a:ext cx="1279664" cy="292718"/>
              <a:chOff x="549633" y="1040577"/>
              <a:chExt cx="1279664" cy="292718"/>
            </a:xfrm>
          </p:grpSpPr>
          <p:sp>
            <p:nvSpPr>
              <p:cNvPr id="37" name="矩形 36"/>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8"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9" name="文本框 56"/>
              <p:cNvSpPr txBox="1"/>
              <p:nvPr/>
            </p:nvSpPr>
            <p:spPr>
              <a:xfrm>
                <a:off x="1466385" y="1045854"/>
                <a:ext cx="362912" cy="287441"/>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80</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40" name="图片 39"/>
          <p:cNvPicPr>
            <a:picLocks noChangeAspect="1"/>
          </p:cNvPicPr>
          <p:nvPr/>
        </p:nvPicPr>
        <p:blipFill rotWithShape="1">
          <a:blip r:embed="rId2" cstate="print"/>
          <a:srcRect b="13030"/>
          <a:stretch>
            <a:fillRect/>
          </a:stretch>
        </p:blipFill>
        <p:spPr>
          <a:xfrm>
            <a:off x="8357382" y="1290612"/>
            <a:ext cx="2440540" cy="275059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28797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身先士卒　作战时将领亲自带头,冲在士兵前面,现在也用来泛指领导带头走在群众前面。</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莘莘学子　莘莘,形容众多。一批学子。</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甚嚣尘上　形容对传闻之事议论纷纷。现多形容某种言论十分嚣张(含贬义)。</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生花之笔　指杰出的写作才能。</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生灵涂炭　百姓像掉在烂泥和炭火中一样,形容政治混乱时期人民处在极端困苦的环境中。</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尸位素餐　空占着职位,不做事而白吃饭。</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失之交臂　交臂,因彼此走得很靠近而胳膊碰胳膊。指当面错过,失掉好机会。</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师出无名　出兵打仗而没有正当理由,泛指做某件事缺乏正当理由。</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师心自用　师心,以自己的想法为师,指只相信自己。指固执己见,自以为是。</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十室九空　形容天灾人祸使得人民流离失所的悲惨景象。</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石破天惊　原形容箜篌的声音忽而高亢,忽而低沉,使人震惊,有不可名状的奇境。后多用来形容事情或文章议论新奇惊人。</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实至名归　有了真正的学识、本领或业绩,相应的声誉自然就随之而来。</a:t>
            </a: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92289"/>
            <a:chOff x="549633" y="1040577"/>
            <a:chExt cx="1279664" cy="292718"/>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92718"/>
              <a:chOff x="549633" y="1040577"/>
              <a:chExt cx="1279664" cy="292718"/>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45854"/>
                <a:ext cx="362912" cy="287441"/>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81</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rotWithShape="1">
          <a:blip r:embed="rId2" cstate="print"/>
          <a:srcRect r="51843" b="7817"/>
          <a:stretch>
            <a:fillRect/>
          </a:stretch>
        </p:blipFill>
        <p:spPr>
          <a:xfrm>
            <a:off x="8354571" y="1288608"/>
            <a:ext cx="2446779" cy="2751054"/>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28797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拾人牙慧　拾取人家的只言片语当作自己的话。</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始作俑者　孔子反对用俑殉葬,他说,开始用俑殉葬的人,大概没有后嗣了吧!后泛指恶劣风气的创始者。</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势如破竹　形势像劈竹子一样,劈开上端之后,底下的都随着刀刃分开了,形容节节胜利,毫无阻碍。</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事半功倍　形容花费的力气小,收到的成效大。</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事倍功半　形容花费的力气大,收到的成效小。</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拭目以待　擦亮眼睛等待着,形容殷切期望或密切关注事态的动向及结果。</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舐犊情深　像老牛舔小牛犊一样,形容对子女关心、疼爱的感情非常深。</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手不停挥　指手不停地写。比喻文思敏锐,写作速度快。</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守株待兔　比喻不主动地努力,而存万一的侥幸心理,希望得到意外的收获。也比喻死守狭隘经验,不知变通。</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首当其冲　冲,要冲。指最先受到攻击或遭遇灾难。</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首鼠两端　指迟疑不决或动摇不定。</a:t>
            </a: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1495"/>
            <a:ext cx="1510763" cy="292289"/>
            <a:chOff x="549633" y="1040577"/>
            <a:chExt cx="1279664" cy="292718"/>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8" name="组合 37"/>
            <p:cNvGrpSpPr/>
            <p:nvPr/>
          </p:nvGrpSpPr>
          <p:grpSpPr>
            <a:xfrm>
              <a:off x="549633" y="1040577"/>
              <a:ext cx="1279664" cy="292718"/>
              <a:chOff x="549633" y="1040577"/>
              <a:chExt cx="1279664" cy="292718"/>
            </a:xfrm>
          </p:grpSpPr>
          <p:sp>
            <p:nvSpPr>
              <p:cNvPr id="39" name="矩形 38"/>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0"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1" name="文本框 56"/>
              <p:cNvSpPr txBox="1"/>
              <p:nvPr/>
            </p:nvSpPr>
            <p:spPr>
              <a:xfrm>
                <a:off x="1466385" y="1045854"/>
                <a:ext cx="362912" cy="287441"/>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82</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42" name="图片 41"/>
          <p:cNvPicPr>
            <a:picLocks noChangeAspect="1"/>
          </p:cNvPicPr>
          <p:nvPr/>
        </p:nvPicPr>
        <p:blipFill>
          <a:blip r:embed="rId2" cstate="print"/>
          <a:stretch>
            <a:fillRect/>
          </a:stretch>
        </p:blipFill>
        <p:spPr>
          <a:xfrm>
            <a:off x="8351839" y="1295400"/>
            <a:ext cx="2449511" cy="2736850"/>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45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1495"/>
            <a:ext cx="1485364" cy="292289"/>
            <a:chOff x="549633" y="1040577"/>
            <a:chExt cx="1258150" cy="292717"/>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0577"/>
              <a:ext cx="1258150" cy="292717"/>
              <a:chOff x="549633" y="1040577"/>
              <a:chExt cx="1258150" cy="292717"/>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45854"/>
                <a:ext cx="295609" cy="287440"/>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5</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矩形 31"/>
          <p:cNvSpPr/>
          <p:nvPr/>
        </p:nvSpPr>
        <p:spPr>
          <a:xfrm>
            <a:off x="1388775" y="2052436"/>
            <a:ext cx="6219116" cy="3291840"/>
          </a:xfrm>
          <a:prstGeom prst="rect">
            <a:avLst/>
          </a:prstGeom>
        </p:spPr>
        <p:txBody>
          <a:bodyPr wrap="square">
            <a:spAutoFit/>
          </a:bodyPr>
          <a:lstStyle/>
          <a:p>
            <a:pPr fontAlgn="auto">
              <a:lnSpc>
                <a:spcPct val="150000"/>
              </a:lnSpc>
            </a:pPr>
            <a:r>
              <a:rPr altLang="zh-CN" sz="1400" dirty="0">
                <a:latin typeface="微软雅黑" panose="020B0503020204020204" pitchFamily="34" charset="-122"/>
                <a:ea typeface="微软雅黑" panose="020B0503020204020204" pitchFamily="34" charset="-122"/>
              </a:rPr>
              <a:t>正确辨析和使用虚词的角度</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1.从词性的角度辨析。如“固然”和“诚然”,前者只能做转折连词,后者除了有同样的性质、功能外,还可以做副词,如“他诚然是一名优秀的小品演员”。</a:t>
            </a:r>
            <a:endParaRPr altLang="zh-CN" sz="1400" dirty="0">
              <a:latin typeface="微软雅黑" panose="020B0503020204020204" pitchFamily="34" charset="-122"/>
              <a:ea typeface="微软雅黑" panose="020B0503020204020204" pitchFamily="34" charset="-122"/>
            </a:endParaRPr>
          </a:p>
          <a:p>
            <a:pPr fontAlgn="auto">
              <a:lnSpc>
                <a:spcPct val="150000"/>
              </a:lnSpc>
            </a:pP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2.从词语的适用对象、场合、范围等角度辨析。如介词“对”和“对于”,前者适用范围比后者广,一般而言,用“对于”的地方都能换用“对”,但用“对”的句子,有些不能换用“对于”,如“小黄对我笑了笑”;强调动作行为的方向、目标,或含有“对待”意味的,只能用“对”,如“他对工作很负责”;“对”可用在助动词、副词之后,如“我们会对这件事作出安排的”,“对于”则不能用在助动词、副词之后。</a:t>
            </a:r>
            <a:endParaRPr altLang="zh-CN" sz="1400" dirty="0">
              <a:latin typeface="微软雅黑" panose="020B0503020204020204" pitchFamily="34" charset="-122"/>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4" name="图片 33"/>
          <p:cNvPicPr>
            <a:picLocks noChangeAspect="1"/>
          </p:cNvPicPr>
          <p:nvPr/>
        </p:nvPicPr>
        <p:blipFill rotWithShape="1">
          <a:blip r:embed="rId2" cstate="print"/>
          <a:srcRect t="-263"/>
          <a:stretch>
            <a:fillRect/>
          </a:stretch>
        </p:blipFill>
        <p:spPr>
          <a:xfrm>
            <a:off x="8342439" y="1288608"/>
            <a:ext cx="2439861" cy="2743642"/>
          </a:xfrm>
          <a:prstGeom prst="rect">
            <a:avLst/>
          </a:prstGeom>
        </p:spPr>
      </p:pic>
      <p:sp>
        <p:nvSpPr>
          <p:cNvPr id="31" name="矩形 30">
            <a:hlinkClick r:id="" action="ppaction://hlinkshowjump?jump=nextslide"/>
          </p:cNvPr>
          <p:cNvSpPr/>
          <p:nvPr/>
        </p:nvSpPr>
        <p:spPr>
          <a:xfrm>
            <a:off x="8334297" y="4158286"/>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28797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寿终正寝　正寝,旧式住宅的正屋。人死后,一般停灵在正屋正中的房间。旧时指老死在家中,泛指事物的消亡。</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殊途同归　通过不同的道路走到同一个目的地,比喻采取不同的方法而得到相同的结果。</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疏而不漏　指法网虽然宽疏,但不会遗漏一个坏人。</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熟视无睹　虽然经常看见,还跟没看见一样,指对应关心的事物漠不关心。</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数典忘祖　谈说起国家的礼制掌故来,把自己祖先的职守(掌管国家的史册)都忘了。泛指忘掉自己本来的情况或事物的本源。</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数米而炊　数着米粒做饭,比喻做用不着做的琐细小事。后来也形容人吝啬或生活困窘。</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束之高阁　把东西捆起来,放在高高的架子上面,指扔在一边,不去用它或管它。</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述而不作　指只阐述他人学说而不加自己的创见。</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树碑立传　原指把某人的生平事迹刻在石碑上或写成传记加以颂扬,现在比喻通过某种途径树立个人威信,抬高个人声望(含贬义)。</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水落石出　比喻真相大白。</a:t>
            </a: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3"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746488" y="861495"/>
            <a:ext cx="1510763" cy="292289"/>
            <a:chOff x="549633" y="1040577"/>
            <a:chExt cx="1279664" cy="292718"/>
          </a:xfrm>
        </p:grpSpPr>
        <p:sp>
          <p:nvSpPr>
            <p:cNvPr id="35" name="矩形 34"/>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6" name="组合 35"/>
            <p:cNvGrpSpPr/>
            <p:nvPr/>
          </p:nvGrpSpPr>
          <p:grpSpPr>
            <a:xfrm>
              <a:off x="549633" y="1040577"/>
              <a:ext cx="1279664" cy="292718"/>
              <a:chOff x="549633" y="1040577"/>
              <a:chExt cx="1279664" cy="292718"/>
            </a:xfrm>
          </p:grpSpPr>
          <p:sp>
            <p:nvSpPr>
              <p:cNvPr id="37" name="矩形 36"/>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8"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9" name="文本框 56"/>
              <p:cNvSpPr txBox="1"/>
              <p:nvPr/>
            </p:nvSpPr>
            <p:spPr>
              <a:xfrm>
                <a:off x="1466385" y="1045854"/>
                <a:ext cx="362912" cy="287441"/>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83</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40" name="图片 39"/>
          <p:cNvPicPr>
            <a:picLocks noChangeAspect="1"/>
          </p:cNvPicPr>
          <p:nvPr/>
        </p:nvPicPr>
        <p:blipFill rotWithShape="1">
          <a:blip r:embed="rId2" cstate="print"/>
          <a:srcRect r="9519"/>
          <a:stretch>
            <a:fillRect/>
          </a:stretch>
        </p:blipFill>
        <p:spPr>
          <a:xfrm>
            <a:off x="8359889" y="1295400"/>
            <a:ext cx="2441461" cy="2739154"/>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水清无鱼　水太清了,鱼就无法生存;要求别人太严了,就没有伙伴。现在多用来表示对人或物不可要求太高。</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水乳交融　像水和乳汁融合在一起,形容关系非常融洽或结合十分紧密。</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顺风转舵　比喻顺着情势改变态度(多含贬义)。</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顺水推舟　比喻顺应趋势办事。</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硕果仅存　指经过淘汰,留存下的稀少可贵的人或物。</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司马昭之心,路人皆知　指野心非常明显,人所共知。</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丝丝入扣　形容每一步都做得十分细腻准确(多指文章、艺术表演等)。</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斯文扫地　指文化或文人不受尊重或文人自甘堕落。</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死得其所　死得有意义、有价值。</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死灰复燃　比喻已经停息的事物又重新活动起来(多指坏事)。</a:t>
            </a:r>
            <a:endParaRPr lang="zh-CN" altLang="en-US" sz="1400" dirty="0">
              <a:ea typeface="微软雅黑" panose="020B0503020204020204" pitchFamily="34" charset="-122"/>
            </a:endParaRPr>
          </a:p>
          <a:p>
            <a:pPr algn="l" fontAlgn="auto">
              <a:lnSpc>
                <a:spcPct val="150000"/>
              </a:lnSpc>
            </a:pP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92289"/>
            <a:chOff x="549633" y="1040577"/>
            <a:chExt cx="1279664" cy="292718"/>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92718"/>
              <a:chOff x="549633" y="1040577"/>
              <a:chExt cx="1279664" cy="292718"/>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45854"/>
                <a:ext cx="362912" cy="287441"/>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84</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srcRect r="2661"/>
          <a:stretch>
            <a:fillRect/>
          </a:stretch>
        </p:blipFill>
        <p:spPr>
          <a:xfrm>
            <a:off x="8351838" y="1295400"/>
            <a:ext cx="2449512" cy="2750093"/>
          </a:xfrm>
          <a:prstGeom prst="rect">
            <a:avLst/>
          </a:prstGeom>
        </p:spPr>
      </p:pic>
      <p:sp>
        <p:nvSpPr>
          <p:cNvPr id="40" name="矩形 39">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773" y="128797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6" name="矩形 35"/>
          <p:cNvSpPr/>
          <p:nvPr/>
        </p:nvSpPr>
        <p:spPr>
          <a:xfrm>
            <a:off x="950512" y="1506276"/>
            <a:ext cx="5853430" cy="3611880"/>
          </a:xfrm>
          <a:prstGeom prst="rect">
            <a:avLst/>
          </a:prstGeom>
          <a:ln>
            <a:solidFill>
              <a:schemeClr val="bg1"/>
            </a:solidFill>
          </a:ln>
        </p:spPr>
        <p:txBody>
          <a:bodyPr wrap="square">
            <a:spAutoFit/>
          </a:bodyPr>
          <a:lstStyle/>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死心塌地　形容主意已定,决不改变(多含贬义)。</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耸人听闻　使人听了非常震惊。</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搜索枯肠　形容竭力思索(多指写诗文)。</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夙兴夜寐　早起晚睡,形容勤劳。</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随遇而安　能适应各种环境,在任何环境中都能满足。</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所向无前　指军队等所指向的地方,谁也阻挡不住。</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 T</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胎死腹中　比喻计划、方案等尚未实施就遭到失败或被取消。</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谈笑自若　说说笑笑,跟平常一样(多指在紧张或危急的情况下)。</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弹冠相庆　指一人当了官或升了官,他的同伙也互相庆贺将有官可做(含贬义)。</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1495"/>
            <a:ext cx="1510763" cy="292289"/>
            <a:chOff x="549633" y="1040577"/>
            <a:chExt cx="1279664" cy="292718"/>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8" name="组合 37"/>
            <p:cNvGrpSpPr/>
            <p:nvPr/>
          </p:nvGrpSpPr>
          <p:grpSpPr>
            <a:xfrm>
              <a:off x="549633" y="1040577"/>
              <a:ext cx="1279664" cy="292718"/>
              <a:chOff x="549633" y="1040577"/>
              <a:chExt cx="1279664" cy="292718"/>
            </a:xfrm>
          </p:grpSpPr>
          <p:sp>
            <p:nvSpPr>
              <p:cNvPr id="39" name="矩形 38"/>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0"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1" name="文本框 56"/>
              <p:cNvSpPr txBox="1"/>
              <p:nvPr/>
            </p:nvSpPr>
            <p:spPr>
              <a:xfrm>
                <a:off x="1466385" y="1045854"/>
                <a:ext cx="362912" cy="287441"/>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85</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42" name="图片 41"/>
          <p:cNvPicPr>
            <a:picLocks noChangeAspect="1"/>
          </p:cNvPicPr>
          <p:nvPr/>
        </p:nvPicPr>
        <p:blipFill rotWithShape="1">
          <a:blip r:embed="rId2" cstate="print"/>
          <a:srcRect b="3128"/>
          <a:stretch>
            <a:fillRect/>
          </a:stretch>
        </p:blipFill>
        <p:spPr>
          <a:xfrm>
            <a:off x="8351838" y="1311145"/>
            <a:ext cx="2449512" cy="274046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randombar(horizontal)">
                                      <p:cBhvr>
                                        <p:cTn id="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ldLvl="0"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28797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弹冠相庆　指一人当了官或升了官,他的同伙也互相庆贺将有官可做(含贬义)。</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叹为观止　赞美看到的事物好到极点。</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探囊取物　伸手到袋子里取东西,比喻能够轻而易举地办成某件事情。</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堂而皇之　①形容公开或不加掩饰(多含贬义)。②形容体面或气派大(多含贬义)。</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韬光养晦　比喻隐藏才能,不使外露。</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醍醐灌顶　比喻灌输智慧,使人彻底醒悟。</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体无完肤　①形容浑身受伤。②比喻论点被全部驳倒或文章被删改得很多。</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天花乱坠　形容说话有声有色,非常动听(多指夸大的或不切实际的)。</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天马行空　①神马在空中奔腾飞驰,多形容诗文、书法、言行等气势豪放,不受拘束。②形容说话做事不着边际。</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天网恢恢　恢恢,形容非常广大。天道像一个广阔的大网,作恶者逃不出这个网,也就是逃不出天道的惩罚。</a:t>
            </a:r>
            <a:endParaRPr lang="zh-CN" altLang="en-US" sz="1400" dirty="0">
              <a:ea typeface="微软雅黑" panose="020B0503020204020204" pitchFamily="34" charset="-122"/>
            </a:endParaRPr>
          </a:p>
          <a:p>
            <a:pPr algn="l" fontAlgn="auto">
              <a:lnSpc>
                <a:spcPct val="150000"/>
              </a:lnSpc>
            </a:pP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92289"/>
            <a:chOff x="549633" y="1040577"/>
            <a:chExt cx="1279664" cy="292718"/>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92718"/>
              <a:chOff x="549633" y="1040577"/>
              <a:chExt cx="1279664" cy="292718"/>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45854"/>
                <a:ext cx="362912" cy="287441"/>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86</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srcRect t="5900"/>
          <a:stretch>
            <a:fillRect/>
          </a:stretch>
        </p:blipFill>
        <p:spPr>
          <a:xfrm>
            <a:off x="8366631" y="1294114"/>
            <a:ext cx="2446728" cy="2736850"/>
          </a:xfrm>
          <a:prstGeom prst="rect">
            <a:avLst/>
          </a:prstGeom>
        </p:spPr>
      </p:pic>
      <p:sp>
        <p:nvSpPr>
          <p:cNvPr id="40" name="矩形 39">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天衣无缝　神话传说,仙女穿的天衣,不用针线缝制,没有缝儿,形容事物(多指诗文、话语等)严密,没有一点儿破绽。</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添枝加叶　形容叙述事情或转述别人的话时,为了夸张渲染,添上原来没有的内容。</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添砖加瓦　比喻为宏伟的事业做一点儿小小的贡献。</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忝列门墙　指愧在师门。用于自谦。</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铤而走险　指因无路可走而采取冒险行动。</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同日而语　放在同一时间谈论,指相提并论(多用于否定式)。</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同室操戈　一家人动起刀枪来,比喻内部相斗。</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头角峥嵘　形容动物头角突兀的样子。比喻才能特殊或形容青少年才能特殊或事物引人注目。</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投鼠忌器　想打老鼠又怕打坏了它旁边的器物,比喻想打击坏人而又有所顾忌。</a:t>
            </a: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1495"/>
            <a:ext cx="1510763" cy="292289"/>
            <a:chOff x="549633" y="1040577"/>
            <a:chExt cx="1279664" cy="292718"/>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8" name="组合 37"/>
            <p:cNvGrpSpPr/>
            <p:nvPr/>
          </p:nvGrpSpPr>
          <p:grpSpPr>
            <a:xfrm>
              <a:off x="549633" y="1040577"/>
              <a:ext cx="1279664" cy="292718"/>
              <a:chOff x="549633" y="1040577"/>
              <a:chExt cx="1279664" cy="292718"/>
            </a:xfrm>
          </p:grpSpPr>
          <p:sp>
            <p:nvSpPr>
              <p:cNvPr id="39" name="矩形 38"/>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0"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1" name="文本框 56"/>
              <p:cNvSpPr txBox="1"/>
              <p:nvPr/>
            </p:nvSpPr>
            <p:spPr>
              <a:xfrm>
                <a:off x="1466385" y="1045854"/>
                <a:ext cx="362912" cy="287441"/>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87</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42" name="图片 41"/>
          <p:cNvPicPr>
            <a:picLocks noChangeAspect="1"/>
          </p:cNvPicPr>
          <p:nvPr/>
        </p:nvPicPr>
        <p:blipFill>
          <a:blip r:embed="rId2" cstate="print"/>
          <a:stretch>
            <a:fillRect/>
          </a:stretch>
        </p:blipFill>
        <p:spPr>
          <a:xfrm>
            <a:off x="8351838" y="1295400"/>
            <a:ext cx="2449511" cy="2736850"/>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28797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投桃报李　泛指互相赠答,友好往来。</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图文并茂　(同一书刊的)图画和文字都很丰富精美。</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涂脂抹粉　①涂胭脂,抹香粉,修饰容貌。②比喻对丑恶事物进行粉饰。</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屠龙之技　宰杀龙的技能。比喻技能虽高超,却无实际用处。</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吐故纳新　比喻扬弃旧的、不好的,吸收新的、好的。</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兔死狗烹　比喻事情成功以后,把曾经出过大力的人杀掉。</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兔死狐悲　比喻因同类的灭亡而感到悲伤。</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推波助澜　比喻促使或助长事物(多指坏的事物)的发展,使扩大影响。</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推陈出新　去掉旧事物的糟粕,取其精华,并使它向新的方向发展(多指继承文化遗产)。</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推己及人　用自己的心思来推想别人的心思,设身处地替别人着想。</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退避三舍　泛指对人让步,不与相争。</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脱胎换骨　比喻彻底改变立场观点。</a:t>
            </a: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3"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746488" y="861495"/>
            <a:ext cx="1510763" cy="292289"/>
            <a:chOff x="549633" y="1040577"/>
            <a:chExt cx="1279664" cy="292718"/>
          </a:xfrm>
        </p:grpSpPr>
        <p:sp>
          <p:nvSpPr>
            <p:cNvPr id="36" name="矩形 35"/>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7" name="组合 36"/>
            <p:cNvGrpSpPr/>
            <p:nvPr/>
          </p:nvGrpSpPr>
          <p:grpSpPr>
            <a:xfrm>
              <a:off x="549633" y="1040577"/>
              <a:ext cx="1279664" cy="292718"/>
              <a:chOff x="549633" y="1040577"/>
              <a:chExt cx="1279664" cy="292718"/>
            </a:xfrm>
          </p:grpSpPr>
          <p:sp>
            <p:nvSpPr>
              <p:cNvPr id="38" name="矩形 37"/>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9"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0" name="文本框 56"/>
              <p:cNvSpPr txBox="1"/>
              <p:nvPr/>
            </p:nvSpPr>
            <p:spPr>
              <a:xfrm>
                <a:off x="1466385" y="1045854"/>
                <a:ext cx="362912" cy="287441"/>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88</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34" name="图片 33"/>
          <p:cNvPicPr>
            <a:picLocks noChangeAspect="1"/>
          </p:cNvPicPr>
          <p:nvPr/>
        </p:nvPicPr>
        <p:blipFill rotWithShape="1">
          <a:blip r:embed="rId2" cstate="print">
            <a:extLst>
              <a:ext uri="{28A0092B-C50C-407E-A947-70E740481C1C}">
                <a14:useLocalDpi xmlns:a14="http://schemas.microsoft.com/office/drawing/2010/main" val="0"/>
              </a:ext>
            </a:extLst>
          </a:blip>
          <a:srcRect l="39675" r="5944"/>
          <a:stretch>
            <a:fillRect/>
          </a:stretch>
        </p:blipFill>
        <p:spPr>
          <a:xfrm>
            <a:off x="8352680" y="1295400"/>
            <a:ext cx="2448670" cy="2743641"/>
          </a:xfrm>
          <a:prstGeom prst="rect">
            <a:avLst/>
          </a:prstGeom>
        </p:spPr>
      </p:pic>
      <p:sp>
        <p:nvSpPr>
          <p:cNvPr id="49" name="矩形 48">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8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1495"/>
            <a:ext cx="1510763" cy="292289"/>
            <a:chOff x="549633" y="1040577"/>
            <a:chExt cx="1279664" cy="292718"/>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4" name="组合 33"/>
            <p:cNvGrpSpPr/>
            <p:nvPr/>
          </p:nvGrpSpPr>
          <p:grpSpPr>
            <a:xfrm>
              <a:off x="549633" y="1040577"/>
              <a:ext cx="1279664" cy="292718"/>
              <a:chOff x="549633" y="1040577"/>
              <a:chExt cx="1279664" cy="292718"/>
            </a:xfrm>
          </p:grpSpPr>
          <p:sp>
            <p:nvSpPr>
              <p:cNvPr id="35" name="矩形 3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7" name="文本框 56"/>
              <p:cNvSpPr txBox="1"/>
              <p:nvPr/>
            </p:nvSpPr>
            <p:spPr>
              <a:xfrm>
                <a:off x="1466385" y="1045854"/>
                <a:ext cx="362912" cy="287441"/>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89</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l="-251" t="23149" r="251" b="654"/>
          <a:stretch>
            <a:fillRect/>
          </a:stretch>
        </p:blipFill>
        <p:spPr>
          <a:xfrm>
            <a:off x="8350807" y="1283515"/>
            <a:ext cx="2448000" cy="2754945"/>
          </a:xfrm>
          <a:prstGeom prst="rect">
            <a:avLst/>
          </a:prstGeom>
        </p:spPr>
      </p:pic>
      <p:sp>
        <p:nvSpPr>
          <p:cNvPr id="82" name="矩形 81">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853578" y="1461329"/>
            <a:ext cx="7175500" cy="3931920"/>
          </a:xfrm>
          <a:prstGeom prst="rect">
            <a:avLst/>
          </a:prstGeom>
        </p:spPr>
        <p:txBody>
          <a:bodyPr wrap="square">
            <a:spAutoFit/>
          </a:bodyPr>
          <a:lstStyle/>
          <a:p>
            <a:pPr algn="l" fontAlgn="auto">
              <a:lnSpc>
                <a:spcPct val="150000"/>
              </a:lnSpc>
            </a:pPr>
            <a:r>
              <a:rPr altLang="zh-CN" sz="1400" dirty="0">
                <a:latin typeface="微软雅黑" panose="020B0503020204020204" pitchFamily="34" charset="-122"/>
                <a:ea typeface="微软雅黑" panose="020B0503020204020204" pitchFamily="34" charset="-122"/>
              </a:rPr>
              <a:t>脱颖而出　比喻人的才能全部显示出来。</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唾手可得　唾手,往手上吐唾沫。形容非常容易得到。</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 W</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瓦釜雷鸣　比喻无才无能的人占据高位,煊赫一时。</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万劫不复　劫,佛教称世界从生成到毁灭的一个过程为一劫,万劫即万世。指永远不能恢复。</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万人空巷　家家户户的人都从巷子里出来(观看或参加某些大的活动等),多用来形容庆祝、欢迎等盛况。</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妄自菲薄　过分地看轻自己。</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忘乎所以　由于过度兴奋或骄傲自满而忘记言行应该把握的分寸。</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望梅止渴　比喻用空想或假象安慰自己。</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望其项背　能够望见别人的颈的后部和脊背,表示赶得上或比得上(多用于否定式)。</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危言耸听　故意说吓人的话使听的人震惊。</a:t>
            </a:r>
            <a:endParaRPr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92289"/>
            <a:chOff x="549633" y="1040577"/>
            <a:chExt cx="1279664" cy="292718"/>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92718"/>
              <a:chOff x="549633" y="1040577"/>
              <a:chExt cx="1279664" cy="292718"/>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45854"/>
                <a:ext cx="362912" cy="287441"/>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90</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t="29233"/>
          <a:stretch>
            <a:fillRect/>
          </a:stretch>
        </p:blipFill>
        <p:spPr>
          <a:xfrm>
            <a:off x="8353351" y="1300293"/>
            <a:ext cx="2448000" cy="2731955"/>
          </a:xfrm>
          <a:prstGeom prst="rect">
            <a:avLst/>
          </a:prstGeom>
        </p:spPr>
      </p:pic>
      <p:sp>
        <p:nvSpPr>
          <p:cNvPr id="31" name="文本框 1"/>
          <p:cNvSpPr txBox="1"/>
          <p:nvPr/>
        </p:nvSpPr>
        <p:spPr>
          <a:xfrm>
            <a:off x="821636" y="1126435"/>
            <a:ext cx="7434468" cy="4293483"/>
          </a:xfrm>
          <a:prstGeom prst="rect">
            <a:avLst/>
          </a:prstGeom>
          <a:noFill/>
          <a:ln>
            <a:solidFill>
              <a:schemeClr val="bg1"/>
            </a:solidFill>
          </a:ln>
        </p:spPr>
        <p:txBody>
          <a:bodyPr wrap="square" rtlCol="0">
            <a:spAutoFit/>
          </a:bodyPr>
          <a:lstStyle/>
          <a:p>
            <a:pPr>
              <a:lnSpc>
                <a:spcPct val="150000"/>
              </a:lnSpc>
            </a:pPr>
            <a:endParaRPr lang="en-US" altLang="zh-CN" sz="1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危言危行　危,正直。讲正直的话,做正直的事。指为人正直。含褒义。</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韦编三绝　孔子晚年很爱读《周易》,翻来覆去地读,使穿连《周易》竹简的皮条断了好几次。后用“韦编三绝”形容读书勤奋。</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惟妙惟肖　形容描写或模仿得非常好,非常逼真。</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尾大不掉　掉,摇动。比喻机构下强上弱,或组织庞大、涣散,以致指挥不灵。</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娓娓而谈　很动听地不知疲倦地连续说话。</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为虎作伥　比喻做恶人的帮凶,帮助恶人做坏事。</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为人作嫁　比喻空为别人辛苦忙碌。</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未雨绸缪　趁着天没下雨,先修缮房屋门窗,比喻事先做好准备,预防不必要的事发生。</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味同嚼蜡　形容没有味道,多指文章或讲话枯燥无味。</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蔚然成风　形容一种事物逐渐发展、盛行,形成风气。含褒义。</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蔚为大观　丰富多彩,成为盛大的景象(多指文物等)。</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1" name="文本框 40"/>
          <p:cNvSpPr txBox="1"/>
          <p:nvPr/>
        </p:nvSpPr>
        <p:spPr>
          <a:xfrm>
            <a:off x="7355011" y="2116531"/>
            <a:ext cx="227948" cy="246221"/>
          </a:xfrm>
          <a:prstGeom prst="rect">
            <a:avLst/>
          </a:prstGeom>
          <a:noFill/>
        </p:spPr>
        <p:txBody>
          <a:bodyPr wrap="none" rtlCol="0">
            <a:spAutoFit/>
          </a:bodyPr>
          <a:lstStyle/>
          <a:p>
            <a:r>
              <a:rPr lang="en-US" altLang="zh-CN" sz="10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0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9" name="矩形 48">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853440" y="1300480"/>
            <a:ext cx="6875780" cy="4251960"/>
          </a:xfrm>
          <a:prstGeom prst="rect">
            <a:avLst/>
          </a:prstGeom>
        </p:spPr>
        <p:txBody>
          <a:bodyPr wrap="square">
            <a:spAutoFit/>
          </a:bodyPr>
          <a:lstStyle/>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文不加点　点,涂上一点,表示删去。形容写文章很快,不用涂改就写成。</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文过饰非　掩饰过失、错误。</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闻过则喜　听到别人指出自己的缺点、错误就感到高兴。形容虚心,对自己要求严格。</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闻鸡起舞　东晋时,祖逖和刘琨二人为好友,常常互相勉励,半夜听到鸡叫就起床舞剑。后用来指志士及时奋发。</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握发吐哺　周公旦勤于接待来客,洗发时三次握着头发停下来不洗,吃饭时,三次吐出食物,急于迎客。形容殷切招揽人才。</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无病呻吟　比喻没有值得忧虑的事情却长吁短叹,也比喻文艺作品缺乏真情实感,矫揉造作。</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无出其右　没有人能超过他(古人以右为尊)。</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无独有偶　虽然罕见,但是不只一个,还有一个可以成对儿(多用于贬义)。</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无疾而终　①没有病而去世,指老年人自然死亡。②比喻事情没有什么特别的原因而终止,含有不了了之的意思。</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92289"/>
            <a:chOff x="549633" y="1040577"/>
            <a:chExt cx="1279664" cy="292718"/>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92718"/>
              <a:chOff x="549633" y="1040577"/>
              <a:chExt cx="1279664" cy="292718"/>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45854"/>
                <a:ext cx="362912" cy="287441"/>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91</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t="29233"/>
          <a:stretch>
            <a:fillRect/>
          </a:stretch>
        </p:blipFill>
        <p:spPr>
          <a:xfrm>
            <a:off x="8353351" y="1300293"/>
            <a:ext cx="2448000" cy="2731955"/>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92289"/>
            <a:chOff x="549633" y="1040577"/>
            <a:chExt cx="1279664" cy="292718"/>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92718"/>
              <a:chOff x="549633" y="1040577"/>
              <a:chExt cx="1279664" cy="292718"/>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45854"/>
                <a:ext cx="362912" cy="287441"/>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92</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srcRect r="9242"/>
          <a:stretch>
            <a:fillRect/>
          </a:stretch>
        </p:blipFill>
        <p:spPr>
          <a:xfrm>
            <a:off x="8353350" y="1295400"/>
            <a:ext cx="2448534" cy="2736850"/>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无可非议　没有什么可以指摘的,表示言行合乎情理。</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无可厚非　不可过分指摘,表示虽有缺点,但是可以理解或原谅。</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无孔不入　是空隙就钻进去,比喻不放过任何一个机会(多指做坏事)。</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无声无臭　没有声音,没有气味,形容人没有名声或事情没有消息。</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无时无刻　用在“不”前,合起来表示“时时刻刻都……”。</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无所不至　①没有达不到的地方。②指凡能做的都做到了(用于坏事)。</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无微不至　没有一个细微的地方没有考虑到,形容待人非常细心周到。</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无以复加　达到极点,不可能再增加。</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无与伦比　没有能比得上的(多含褒义)。</a:t>
            </a:r>
            <a:endParaRPr lang="zh-CN" altLang="en-US" sz="1400" dirty="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1495"/>
            <a:ext cx="1485364" cy="292289"/>
            <a:chOff x="549633" y="1040577"/>
            <a:chExt cx="1258150" cy="292717"/>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0577"/>
              <a:ext cx="1258150" cy="292717"/>
              <a:chOff x="549633" y="1040577"/>
              <a:chExt cx="1258150" cy="292717"/>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45854"/>
                <a:ext cx="295609" cy="287440"/>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6</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32" name="图片 3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6966" y="2466754"/>
            <a:ext cx="2629342" cy="2629342"/>
          </a:xfrm>
          <a:prstGeom prst="rect">
            <a:avLst/>
          </a:prstGeom>
        </p:spPr>
      </p:pic>
      <p:sp>
        <p:nvSpPr>
          <p:cNvPr id="34" name="矩形 33"/>
          <p:cNvSpPr/>
          <p:nvPr/>
        </p:nvSpPr>
        <p:spPr>
          <a:xfrm>
            <a:off x="3443605" y="1287780"/>
            <a:ext cx="4697095" cy="3931920"/>
          </a:xfrm>
          <a:prstGeom prst="rect">
            <a:avLst/>
          </a:prstGeom>
          <a:ln>
            <a:solidFill>
              <a:schemeClr val="bg1"/>
            </a:solidFill>
          </a:ln>
        </p:spPr>
        <p:txBody>
          <a:bodyPr wrap="square">
            <a:spAutoFit/>
          </a:bodyPr>
          <a:lstStyle/>
          <a:p>
            <a:pPr>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rPr>
              <a:t>3.从词语搭配的角度辨析。许多关联词的搭配是固定的。如表假设关系的“即使……也……”等,又如表并列关系的“也……也……”“不是……而是……”等,表递进关系的“不但……而且……”“不仅……还……”等。</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rPr>
              <a:t>4.从逻辑关系的角度辨析。如“进而”与“从而”,前者一般表示递进关系,后者一般表示承接或因果关系。再如“只要”与“只有”,前者所强调的是充分条件,后者所强调的是必要条件。</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rPr>
              <a:t>5.从语气的角度辨析。主要是指表示语气的副词和助词。如“难道”与“莫非”,前者多用来加强反问语气,后者多用于揣测语气,有时也用来加强反问语气,但不及前者强烈。所有这些,都要结合具体的语境,多加体会、揣摩。</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5"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6" name="图片 35"/>
          <p:cNvPicPr>
            <a:picLocks noChangeAspect="1"/>
          </p:cNvPicPr>
          <p:nvPr/>
        </p:nvPicPr>
        <p:blipFill rotWithShape="1">
          <a:blip r:embed="rId3" cstate="print">
            <a:extLst>
              <a:ext uri="{28A0092B-C50C-407E-A947-70E740481C1C}">
                <a14:useLocalDpi xmlns:a14="http://schemas.microsoft.com/office/drawing/2010/main" val="0"/>
              </a:ext>
            </a:extLst>
          </a:blip>
          <a:srcRect t="7545"/>
          <a:stretch>
            <a:fillRect/>
          </a:stretch>
        </p:blipFill>
        <p:spPr>
          <a:xfrm>
            <a:off x="8332153" y="1288229"/>
            <a:ext cx="2449743" cy="2731418"/>
          </a:xfrm>
          <a:prstGeom prst="rect">
            <a:avLst/>
          </a:prstGeom>
        </p:spPr>
      </p:pic>
      <p:sp>
        <p:nvSpPr>
          <p:cNvPr id="31" name="矩形 30">
            <a:hlinkClick r:id="" action="ppaction://hlinkshowjump?jump=nextslide"/>
          </p:cNvPr>
          <p:cNvSpPr/>
          <p:nvPr/>
        </p:nvSpPr>
        <p:spPr>
          <a:xfrm>
            <a:off x="8332392" y="4158286"/>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p:cTn id="12" dur="500" fill="hold"/>
                                        <p:tgtEl>
                                          <p:spTgt spid="32"/>
                                        </p:tgtEl>
                                        <p:attrNameLst>
                                          <p:attrName>ppt_w</p:attrName>
                                        </p:attrNameLst>
                                      </p:cBhvr>
                                      <p:tavLst>
                                        <p:tav tm="0">
                                          <p:val>
                                            <p:fltVal val="0"/>
                                          </p:val>
                                        </p:tav>
                                        <p:tav tm="100000">
                                          <p:val>
                                            <p:strVal val="#ppt_w"/>
                                          </p:val>
                                        </p:tav>
                                      </p:tavLst>
                                    </p:anim>
                                    <p:anim calcmode="lin" valueType="num">
                                      <p:cBhvr>
                                        <p:cTn id="13" dur="500" fill="hold"/>
                                        <p:tgtEl>
                                          <p:spTgt spid="32"/>
                                        </p:tgtEl>
                                        <p:attrNameLst>
                                          <p:attrName>ppt_h</p:attrName>
                                        </p:attrNameLst>
                                      </p:cBhvr>
                                      <p:tavLst>
                                        <p:tav tm="0">
                                          <p:val>
                                            <p:fltVal val="0"/>
                                          </p:val>
                                        </p:tav>
                                        <p:tav tm="100000">
                                          <p:val>
                                            <p:strVal val="#ppt_h"/>
                                          </p:val>
                                        </p:tav>
                                      </p:tavLst>
                                    </p:anim>
                                    <p:animEffect transition="in" filter="fade">
                                      <p:cBhvr>
                                        <p:cTn id="1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五风十雨　五天刮一次风,十天下一次雨。形容风调雨顺,是太平盛世的吉祥征兆。</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舞文弄墨　①歪曲法律条文作弊。②玩弄文字技巧。含贬义。</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物以类聚　同类的东西常聚在一起,现多指坏人跟坏人常凑在一起。</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雾里看花　原形容年老眼花,看东西模糊,后也形容对事物的真相或本质看不清楚。</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 X</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席不暇暖　座位还没有坐热就走了,形容很忙。</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洗耳恭听　专心地听(请人讲话时说的客气话)。</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洗心革面　比喻彻底悔改。</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细水长流　①比喻节约使用财物或人力,使经常不缺。②比喻一点一滴地做某件事,总不间断。</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狭路相逢　在很窄的路上遇见了,不容易让开,多指仇人相遇,难以相容。</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瑕不掩瑜　比喻缺点掩盖不了优点,优点是主要的,缺点是次要的。</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瑕瑜互见　比喻有缺点也有优点。</a:t>
            </a: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92289"/>
            <a:chOff x="549633" y="1040577"/>
            <a:chExt cx="1279664" cy="292718"/>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92718"/>
              <a:chOff x="549633" y="1040577"/>
              <a:chExt cx="1279664" cy="292718"/>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45854"/>
                <a:ext cx="362912" cy="287441"/>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93</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srcRect r="9242"/>
          <a:stretch>
            <a:fillRect/>
          </a:stretch>
        </p:blipFill>
        <p:spPr>
          <a:xfrm>
            <a:off x="8353350" y="1295400"/>
            <a:ext cx="2448534" cy="2736850"/>
          </a:xfrm>
          <a:prstGeom prst="rect">
            <a:avLst/>
          </a:prstGeom>
        </p:spPr>
      </p:pic>
      <p:sp>
        <p:nvSpPr>
          <p:cNvPr id="68" name="矩形 67">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661"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下里巴人　泛指通俗的普及的文学艺术(常跟“阳春白雪”对举)。</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下马看花　比喻较长时间地深入实际,进行调查研究</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先入为主　先接受了一种说法或思想,以为是正确的,有了成见,后来就不容易再接受不同的说法或思想。</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先声夺人　先张大声势以压倒对方,多用于比喻。</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相得益彰　指互相帮助,互相补充,更能显出各自的好处。</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相见恨晚　为认识得太晚而感到遗憾,形容一见如故,意气相投。　</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相敬如宾　形容夫妻互相尊敬像对待宾客一样。</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相濡以沫　泉水干涸,鱼靠在一起以唾沫相互湿润。比喻同处困境,相互救助。</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相提并论　把不同的或相差很大的人或事物混在一起来谈论或看待(多用于否定式)。</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相形见绌　跟另一人或事物比较起来显得远远不如。</a:t>
            </a:r>
            <a:endParaRPr lang="zh-CN" altLang="en-US" sz="1400" dirty="0">
              <a:ea typeface="微软雅黑" panose="020B0503020204020204" pitchFamily="34" charset="-122"/>
            </a:endParaRPr>
          </a:p>
          <a:p>
            <a:pPr algn="l" fontAlgn="auto">
              <a:lnSpc>
                <a:spcPct val="150000"/>
              </a:lnSpc>
            </a:pP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746488" y="861495"/>
            <a:ext cx="1510763" cy="292289"/>
            <a:chOff x="549633" y="1040577"/>
            <a:chExt cx="1279664" cy="292718"/>
          </a:xfrm>
        </p:grpSpPr>
        <p:sp>
          <p:nvSpPr>
            <p:cNvPr id="38" name="矩形 37"/>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9" name="组合 38"/>
            <p:cNvGrpSpPr/>
            <p:nvPr/>
          </p:nvGrpSpPr>
          <p:grpSpPr>
            <a:xfrm>
              <a:off x="549633" y="1040577"/>
              <a:ext cx="1279664" cy="292718"/>
              <a:chOff x="549633" y="1040577"/>
              <a:chExt cx="1279664" cy="292718"/>
            </a:xfrm>
          </p:grpSpPr>
          <p:sp>
            <p:nvSpPr>
              <p:cNvPr id="40" name="矩形 39"/>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1"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2" name="文本框 56"/>
              <p:cNvSpPr txBox="1"/>
              <p:nvPr/>
            </p:nvSpPr>
            <p:spPr>
              <a:xfrm>
                <a:off x="1466385" y="1045854"/>
                <a:ext cx="362912" cy="287441"/>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94</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36" name="图片 35"/>
          <p:cNvPicPr>
            <a:picLocks noChangeAspect="1"/>
          </p:cNvPicPr>
          <p:nvPr/>
        </p:nvPicPr>
        <p:blipFill rotWithShape="1">
          <a:blip r:embed="rId2" cstate="print"/>
          <a:srcRect t="16099"/>
          <a:stretch>
            <a:fillRect/>
          </a:stretch>
        </p:blipFill>
        <p:spPr>
          <a:xfrm>
            <a:off x="8320414" y="1288415"/>
            <a:ext cx="2461854" cy="2748292"/>
          </a:xfrm>
          <a:prstGeom prst="rect">
            <a:avLst/>
          </a:prstGeom>
        </p:spPr>
      </p:pic>
      <p:sp>
        <p:nvSpPr>
          <p:cNvPr id="68" name="矩形 67">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响遏行云　声音高入云霄,把浮动着的云彩也止住了,形容歌声嘹亮。</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向隅而泣　对着墙角哭泣,原指未能参加饮酒而在一旁哭泣。后多用以形容孤独、绝望的悲泣。</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象牙之塔　比喻脱离现实生活的文学家和艺术家的小天地。</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宵衣旰食　天不亮就穿衣起来,天黑了才吃饭,形容勤于政务。</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销声匿迹　不再公开讲话,不再出头露面。形容隐藏起来或不公开出现。</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小题大做　比喻把小事当作大事来办,有不值得这样做或有意扩大事态的意思。</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心劳日拙　费尽心机,不但没有得到好处,反而处境越来越糟。</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薪尽火传　前一根柴刚烧完,后一根柴已经烧着,火永远不熄,比喻师生传授,学问一代代地继承下去。</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信马由缰　骑着马不拉缰绳,任其自由行动,比喻漫无目的地闲逛或随意行动。</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信手拈来　随手拿来。多形容写文章时词汇或材料丰富,不费思索,就能写出来。</a:t>
            </a: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3"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746488" y="861495"/>
            <a:ext cx="1510763" cy="292289"/>
            <a:chOff x="549633" y="1040577"/>
            <a:chExt cx="1279664" cy="292718"/>
          </a:xfrm>
        </p:grpSpPr>
        <p:sp>
          <p:nvSpPr>
            <p:cNvPr id="35" name="矩形 34"/>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6" name="组合 35"/>
            <p:cNvGrpSpPr/>
            <p:nvPr/>
          </p:nvGrpSpPr>
          <p:grpSpPr>
            <a:xfrm>
              <a:off x="549633" y="1040577"/>
              <a:ext cx="1279664" cy="292718"/>
              <a:chOff x="549633" y="1040577"/>
              <a:chExt cx="1279664" cy="292718"/>
            </a:xfrm>
          </p:grpSpPr>
          <p:sp>
            <p:nvSpPr>
              <p:cNvPr id="37" name="矩形 36"/>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8"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9" name="文本框 56"/>
              <p:cNvSpPr txBox="1"/>
              <p:nvPr/>
            </p:nvSpPr>
            <p:spPr>
              <a:xfrm>
                <a:off x="1466385" y="1045854"/>
                <a:ext cx="362912" cy="287441"/>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95</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40" name="图片 39"/>
          <p:cNvPicPr>
            <a:picLocks noChangeAspect="1"/>
          </p:cNvPicPr>
          <p:nvPr/>
        </p:nvPicPr>
        <p:blipFill rotWithShape="1">
          <a:blip r:embed="rId2" cstate="print"/>
          <a:srcRect b="13030"/>
          <a:stretch>
            <a:fillRect/>
          </a:stretch>
        </p:blipFill>
        <p:spPr>
          <a:xfrm>
            <a:off x="8357382" y="1290612"/>
            <a:ext cx="2440540" cy="275059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28797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惺惺相惜　惺惺,聪明的人。聪明人怜惜聪明人。泛指性格、才能或境遇等相同的人互相爱重、同情。</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惺惺作态　装模作样,故作姿态。</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行将就木　寿命已经不长,快要进棺材了。</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行若无事　指在紧急关头态度镇静如常。有时也指对坏人坏事听之任之,满不在乎。</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行云流水　飘浮的云,流动的水,形容诗文、书画、歌唱等自然流畅。</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兄弟阋墙　比喻内部相争。</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胸无城府　城府,城市和官署,比喻令人难于揣测的深远用心。形容心胸坦率、坦白,没有什么隐藏。</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休戚与共　彼此共同承受幸福与灾祸。</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休养生息　指在国家大动荡或大变革以后,减轻人民负担,安定生活,发展生产,恢复元气。</a:t>
            </a: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92289"/>
            <a:chOff x="549633" y="1040577"/>
            <a:chExt cx="1279664" cy="292718"/>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92718"/>
              <a:chOff x="549633" y="1040577"/>
              <a:chExt cx="1279664" cy="292718"/>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45854"/>
                <a:ext cx="362912" cy="287441"/>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96</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rotWithShape="1">
          <a:blip r:embed="rId2" cstate="print"/>
          <a:srcRect r="51843" b="7817"/>
          <a:stretch>
            <a:fillRect/>
          </a:stretch>
        </p:blipFill>
        <p:spPr>
          <a:xfrm>
            <a:off x="8354571" y="1288608"/>
            <a:ext cx="2446779" cy="2751054"/>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28797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秀色可餐　形容女子姿容非常美丽或景物非常优美。</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秀外慧中　容貌清秀,内心聪慧(多指女子)。</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绣花枕头　比喻徒有外表而无学识才能的人。也比喻外表好看而质量不好的货物。</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虚与委蛇　对人假意敷衍应酬。</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栩栩如生　形容非常逼真,像活的一样。</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轩然大波　很高的波浪,比喻大的纠纷或风潮。</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烜赫一时　在一个时期内,名声威势很盛。</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削足适履　鞋小脚大,为了穿上鞋把脚削小,比喻不合理地迁就现成条件,或不顾具体条件,生搬硬套。</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雪泥鸿爪　鸿雁在雪泥上踏过留下的痕迹,比喻往事遗留下的痕迹。</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寻章摘句　读书时只摘记一些漂亮词句,不深入研究;也指写作只堆砌现成词句,缺乏创造性。</a:t>
            </a: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1495"/>
            <a:ext cx="1510763" cy="292289"/>
            <a:chOff x="549633" y="1040577"/>
            <a:chExt cx="1279664" cy="292718"/>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8" name="组合 37"/>
            <p:cNvGrpSpPr/>
            <p:nvPr/>
          </p:nvGrpSpPr>
          <p:grpSpPr>
            <a:xfrm>
              <a:off x="549633" y="1040577"/>
              <a:ext cx="1279664" cy="292718"/>
              <a:chOff x="549633" y="1040577"/>
              <a:chExt cx="1279664" cy="292718"/>
            </a:xfrm>
          </p:grpSpPr>
          <p:sp>
            <p:nvSpPr>
              <p:cNvPr id="39" name="矩形 38"/>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0"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1" name="文本框 56"/>
              <p:cNvSpPr txBox="1"/>
              <p:nvPr/>
            </p:nvSpPr>
            <p:spPr>
              <a:xfrm>
                <a:off x="1466385" y="1045854"/>
                <a:ext cx="362912" cy="287441"/>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97</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42" name="图片 41"/>
          <p:cNvPicPr>
            <a:picLocks noChangeAspect="1"/>
          </p:cNvPicPr>
          <p:nvPr/>
        </p:nvPicPr>
        <p:blipFill>
          <a:blip r:embed="rId2" cstate="print"/>
          <a:stretch>
            <a:fillRect/>
          </a:stretch>
        </p:blipFill>
        <p:spPr>
          <a:xfrm>
            <a:off x="8351839" y="1295400"/>
            <a:ext cx="2449511" cy="2736850"/>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28797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严阵以待　摆好严整的阵势,等待来犯的敌人。</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掩耳盗铃　把耳朵捂住去偷铃铛,比喻自己欺骗自己,明明掩盖不了的事偏要设法掩盖。</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偃旗息鼓　放倒军旗,停击战鼓。指秘密行军,不暴露目标。现多指停止战斗或停止批评、攻击等。</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雁过拔毛　比喻对经手的事不放过任何机会牟取私利。</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扬汤止沸　把锅里烧的沸水舀起来再倒回去,想叫它不沸腾,比喻办法不对头,不能从根本上解决问题。</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阳春白雪　指战国时代楚国的一种高雅的歌曲,后来泛指高深的、不通俗的文学艺术(常跟“下里巴人”对举)。</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洋洋大观　形容事物繁多,丰富多彩。</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洋洋洒洒　①形容文章或谈话内容丰富,连续不断。②形容规模或气势盛大。</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养尊处优　生活在尊贵、优裕的环境中(多含贬义)。</a:t>
            </a: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3"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746488" y="861495"/>
            <a:ext cx="1510763" cy="292289"/>
            <a:chOff x="549633" y="1040577"/>
            <a:chExt cx="1279664" cy="292718"/>
          </a:xfrm>
        </p:grpSpPr>
        <p:sp>
          <p:nvSpPr>
            <p:cNvPr id="35" name="矩形 34"/>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6" name="组合 35"/>
            <p:cNvGrpSpPr/>
            <p:nvPr/>
          </p:nvGrpSpPr>
          <p:grpSpPr>
            <a:xfrm>
              <a:off x="549633" y="1040577"/>
              <a:ext cx="1279664" cy="292718"/>
              <a:chOff x="549633" y="1040577"/>
              <a:chExt cx="1279664" cy="292718"/>
            </a:xfrm>
          </p:grpSpPr>
          <p:sp>
            <p:nvSpPr>
              <p:cNvPr id="37" name="矩形 36"/>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8"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9" name="文本框 56"/>
              <p:cNvSpPr txBox="1"/>
              <p:nvPr/>
            </p:nvSpPr>
            <p:spPr>
              <a:xfrm>
                <a:off x="1466385" y="1045854"/>
                <a:ext cx="362912" cy="287441"/>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98</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40" name="图片 39"/>
          <p:cNvPicPr>
            <a:picLocks noChangeAspect="1"/>
          </p:cNvPicPr>
          <p:nvPr/>
        </p:nvPicPr>
        <p:blipFill rotWithShape="1">
          <a:blip r:embed="rId2" cstate="print"/>
          <a:srcRect r="9519"/>
          <a:stretch>
            <a:fillRect/>
          </a:stretch>
        </p:blipFill>
        <p:spPr>
          <a:xfrm>
            <a:off x="8359889" y="1295400"/>
            <a:ext cx="2441461" cy="2739154"/>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摇旗呐喊　①古代打仗的时候,后面的人摇着旗子呐喊,给前面作战的人助威。②泛指替别人助长声势。</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摇身一变　多指坏人改换面目出现。</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咬文嚼字　过分地斟酌字句(多用来指死抠字眼儿而不注重实质内容)</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叶公好龙　比喻说是爱好某事物,其实并不真爱好。</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一唱一和　比喻互相配合,互相呼应(多含贬义)。</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一蹴而就　踏一步就成功,形容事情轻而易举,一下子就能完成。</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一得之愚　谦辞,指自己对于某一问题的见解。</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一傅众咻　傅,教导;咻,喧闹打扰。一人施教育,众人进行干扰。形容由于环境的干扰,做事难于取得成绩。</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一挥而就　一动笔就写成了。指写字、写文章、绘画,很敏捷地完成。</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一家之言　指有独特见解、自成体系的学术论述,也泛指一个学派或个人的理论、说法。</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一孔之见　从一个小窟窿里面所看到的,比喻狭隘片面的见解(多用于谦辞)。</a:t>
            </a:r>
            <a:endParaRPr lang="zh-CN" altLang="en-US" sz="1400" dirty="0">
              <a:ea typeface="微软雅黑" panose="020B0503020204020204" pitchFamily="34" charset="-122"/>
            </a:endParaRPr>
          </a:p>
          <a:p>
            <a:pPr algn="l" fontAlgn="auto">
              <a:lnSpc>
                <a:spcPct val="150000"/>
              </a:lnSpc>
            </a:pP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92289"/>
            <a:chOff x="549633" y="1040577"/>
            <a:chExt cx="1279664" cy="292718"/>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92718"/>
              <a:chOff x="549633" y="1040577"/>
              <a:chExt cx="1279664" cy="292718"/>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45854"/>
                <a:ext cx="362912" cy="287441"/>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99</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srcRect r="2661"/>
          <a:stretch>
            <a:fillRect/>
          </a:stretch>
        </p:blipFill>
        <p:spPr>
          <a:xfrm>
            <a:off x="8351838" y="1295400"/>
            <a:ext cx="2449512" cy="2750093"/>
          </a:xfrm>
          <a:prstGeom prst="rect">
            <a:avLst/>
          </a:prstGeom>
        </p:spPr>
      </p:pic>
      <p:sp>
        <p:nvSpPr>
          <p:cNvPr id="40" name="矩形 39">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773" y="128797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6" name="矩形 35"/>
          <p:cNvSpPr/>
          <p:nvPr/>
        </p:nvSpPr>
        <p:spPr>
          <a:xfrm>
            <a:off x="946730" y="1340153"/>
            <a:ext cx="6055995" cy="4251960"/>
          </a:xfrm>
          <a:prstGeom prst="rect">
            <a:avLst/>
          </a:prstGeom>
          <a:ln>
            <a:solidFill>
              <a:schemeClr val="bg1"/>
            </a:solidFill>
          </a:ln>
        </p:spPr>
        <p:txBody>
          <a:bodyPr wrap="square">
            <a:spAutoFit/>
          </a:bodyPr>
          <a:lstStyle/>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一鳞半爪　比喻零星片段的事物。</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一念之差　一个念头的差错(多指会引起严重的后果)。</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一拍即合　一打拍子就合上了曲子的节奏,比喻双方很容易一致。</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一片冰心　形容心地纯洁,不羡慕荣华富贵。</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一丘之貉　同一个山丘上的貉,比喻彼此相同,没有差别的坏人。</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一团和气　原指和蔼可亲,现多指态度温和而缺乏原则。</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一言九鼎　一句话的分量像九鼎那样重,形容所说的话分量很重,作用很大。</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一语破的　一句话就说明关键。</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一衣带水　像一条衣带那样窄的水面,形容一水之隔,往来方便。　</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一掷千金　原指赌博时下一次注就多达千金。后用来形容任意挥霍钱财。</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衣锦还乡　古时指做官以后,穿了锦绣的衣服,回到故乡向亲友夸耀。后泛指富贵后荣归故里。</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依然故我　指人的思想、行为等还是原来的老样子(多含贬义)。</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1495"/>
            <a:ext cx="1567815" cy="292100"/>
            <a:chOff x="549633" y="1040577"/>
            <a:chExt cx="1327989" cy="292528"/>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8" name="组合 37"/>
            <p:cNvGrpSpPr/>
            <p:nvPr/>
          </p:nvGrpSpPr>
          <p:grpSpPr>
            <a:xfrm>
              <a:off x="549633" y="1040577"/>
              <a:ext cx="1327989" cy="292528"/>
              <a:chOff x="549633" y="1040577"/>
              <a:chExt cx="1327989" cy="292528"/>
            </a:xfrm>
          </p:grpSpPr>
          <p:sp>
            <p:nvSpPr>
              <p:cNvPr id="39" name="矩形 38"/>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0"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1" name="文本框 56"/>
              <p:cNvSpPr txBox="1"/>
              <p:nvPr/>
            </p:nvSpPr>
            <p:spPr>
              <a:xfrm>
                <a:off x="1466155" y="1045664"/>
                <a:ext cx="411467" cy="287441"/>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100</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42" name="图片 41"/>
          <p:cNvPicPr>
            <a:picLocks noChangeAspect="1"/>
          </p:cNvPicPr>
          <p:nvPr/>
        </p:nvPicPr>
        <p:blipFill rotWithShape="1">
          <a:blip r:embed="rId2" cstate="print"/>
          <a:srcRect b="3128"/>
          <a:stretch>
            <a:fillRect/>
          </a:stretch>
        </p:blipFill>
        <p:spPr>
          <a:xfrm>
            <a:off x="8351838" y="1311145"/>
            <a:ext cx="2449512" cy="274046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randombar(horizontal)">
                                      <p:cBhvr>
                                        <p:cTn id="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ldLvl="0" animBg="1"/>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28797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宜室宜家　形容夫妻和睦,家庭和畅。</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贻笑大方　让内行笑话。</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移花接木　把带花的枝条嫁接在别的树木上,比喻使用手段,暗中更换人或事物。</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颐指气使　不说话而用面部表情或口鼻出气发声来示意,形容有权势的人随意支使人的傲慢神气。</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以暴易暴　用凶暴的代替凶暴的,指统治者改换了,可是暴虐的统治依然不变。现也指用暴力对付暴力。</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以己度人　拿自己的心思来衡量或揣度别人。</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以儆效尤　用对一个坏人或一件坏事的严肃处理来警告那些学做坏事的人。</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以蠡测海　比喻见闻浅陋、肤浅。</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以邻为壑　拿邻国当作大水坑,把本国洪水排泄到那里去,比喻把灾祸推给别人。</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以逸待劳　指作战的时候采取守势,养精蓄锐,等待来攻的敌人疲劳后再出击。</a:t>
            </a:r>
            <a:endParaRPr lang="zh-CN" altLang="en-US" sz="1400" dirty="0">
              <a:ea typeface="微软雅黑" panose="020B0503020204020204" pitchFamily="34" charset="-122"/>
            </a:endParaRPr>
          </a:p>
          <a:p>
            <a:pPr algn="l" fontAlgn="auto">
              <a:lnSpc>
                <a:spcPct val="150000"/>
              </a:lnSpc>
            </a:pP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39875" cy="292100"/>
            <a:chOff x="549633" y="1040577"/>
            <a:chExt cx="1304323" cy="292528"/>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304323" cy="292528"/>
              <a:chOff x="549633" y="1040577"/>
              <a:chExt cx="1304323" cy="292528"/>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155" y="1045664"/>
                <a:ext cx="387801" cy="287441"/>
              </a:xfrm>
              <a:prstGeom prst="rect">
                <a:avLst/>
              </a:prstGeom>
              <a:noFill/>
            </p:spPr>
            <p:txBody>
              <a:bodyPr wrap="square" rtlCol="0" anchor="ctr">
                <a:spAutoFit/>
              </a:bodyPr>
              <a:lstStyle/>
              <a:p>
                <a:pPr algn="ctr"/>
                <a:r>
                  <a:rPr lang="en-US" sz="1200" dirty="0">
                    <a:solidFill>
                      <a:srgbClr val="EB984D"/>
                    </a:solidFill>
                    <a:latin typeface="微软雅黑" panose="020B0503020204020204" pitchFamily="34" charset="-122"/>
                    <a:ea typeface="微软雅黑" panose="020B0503020204020204" pitchFamily="34" charset="-122"/>
                  </a:rPr>
                  <a:t>101</a:t>
                </a:r>
                <a:endParaRPr 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srcRect t="5900"/>
          <a:stretch>
            <a:fillRect/>
          </a:stretch>
        </p:blipFill>
        <p:spPr>
          <a:xfrm>
            <a:off x="8366631" y="1294114"/>
            <a:ext cx="2446728" cy="2736850"/>
          </a:xfrm>
          <a:prstGeom prst="rect">
            <a:avLst/>
          </a:prstGeom>
        </p:spPr>
      </p:pic>
      <p:sp>
        <p:nvSpPr>
          <p:cNvPr id="40" name="矩形 39">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倚马可待　形容文思敏捷,写文章快。</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义无反顾　指在道义上只有勇往直前,绝对不能退缩回头。</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义形于色　义愤之气显露在脸上。</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亦步亦趋　比喻自己没有主张,或为了讨好,每件事都效仿或依从别人,跟着人家行事。</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亦庄亦谐　(讲话或文章的内容)既庄重,又风趣。</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异曲同工　不同的曲调演得同样好,比喻不同的人的辞章或言论同样精彩,或者不同的做法收到同样好的效果。</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意气用事　只凭感情办事,缺乏理智。</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意兴索然　形容兴致全无。</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溢美之词　过分赞美的话语。后多指吹捧的话。</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因人成事　依赖别人的力量办成事情。</a:t>
            </a: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42" name="图片 41"/>
          <p:cNvPicPr>
            <a:picLocks noChangeAspect="1"/>
          </p:cNvPicPr>
          <p:nvPr/>
        </p:nvPicPr>
        <p:blipFill>
          <a:blip r:embed="rId2" cstate="print"/>
          <a:stretch>
            <a:fillRect/>
          </a:stretch>
        </p:blipFill>
        <p:spPr>
          <a:xfrm>
            <a:off x="8351838" y="1295400"/>
            <a:ext cx="2449511" cy="2736850"/>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746488" y="861495"/>
            <a:ext cx="1539875" cy="292100"/>
            <a:chOff x="549633" y="1040577"/>
            <a:chExt cx="1304323" cy="292528"/>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304323" cy="292528"/>
              <a:chOff x="549633" y="1040577"/>
              <a:chExt cx="1304323" cy="292528"/>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文本框 56"/>
              <p:cNvSpPr txBox="1"/>
              <p:nvPr/>
            </p:nvSpPr>
            <p:spPr>
              <a:xfrm>
                <a:off x="1466155" y="1045664"/>
                <a:ext cx="387801" cy="287441"/>
              </a:xfrm>
              <a:prstGeom prst="rect">
                <a:avLst/>
              </a:prstGeom>
              <a:noFill/>
            </p:spPr>
            <p:txBody>
              <a:bodyPr wrap="square" rtlCol="0" anchor="ctr">
                <a:spAutoFit/>
              </a:bodyPr>
              <a:lstStyle/>
              <a:p>
                <a:pPr algn="ctr"/>
                <a:r>
                  <a:rPr lang="en-US" sz="1200" dirty="0">
                    <a:solidFill>
                      <a:srgbClr val="EB984D"/>
                    </a:solidFill>
                    <a:latin typeface="微软雅黑" panose="020B0503020204020204" pitchFamily="34" charset="-122"/>
                    <a:ea typeface="微软雅黑" panose="020B0503020204020204" pitchFamily="34" charset="-122"/>
                  </a:rPr>
                  <a:t>102</a:t>
                </a:r>
                <a:endParaRPr lang="en-US" sz="1200" dirty="0">
                  <a:solidFill>
                    <a:srgbClr val="EB984D"/>
                  </a:solidFill>
                  <a:latin typeface="微软雅黑" panose="020B0503020204020204" pitchFamily="34" charset="-122"/>
                  <a:ea typeface="微软雅黑" panose="020B0503020204020204"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284542"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矩形 29">
            <a:hlinkClick r:id="rId1" action="ppaction://hlinksldjump"/>
          </p:cNvPr>
          <p:cNvSpPr/>
          <p:nvPr/>
        </p:nvSpPr>
        <p:spPr>
          <a:xfrm>
            <a:off x="719138" y="4158063"/>
            <a:ext cx="2448000" cy="1422000"/>
          </a:xfrm>
          <a:prstGeom prst="rect">
            <a:avLst/>
          </a:prstGeom>
          <a:solidFill>
            <a:srgbClr val="5B9BD5"/>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返回目录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92289"/>
            <a:chOff x="549633" y="1040577"/>
            <a:chExt cx="1279664" cy="292717"/>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92717"/>
              <a:chOff x="549633" y="1040577"/>
              <a:chExt cx="1279664" cy="292717"/>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45854"/>
                <a:ext cx="362912" cy="287440"/>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7</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l="-251" t="23149" r="251" b="654"/>
          <a:stretch>
            <a:fillRect/>
          </a:stretch>
        </p:blipFill>
        <p:spPr>
          <a:xfrm>
            <a:off x="719138" y="1293876"/>
            <a:ext cx="2448000" cy="2754945"/>
          </a:xfrm>
          <a:prstGeom prst="rect">
            <a:avLst/>
          </a:prstGeom>
        </p:spPr>
      </p:pic>
      <p:sp>
        <p:nvSpPr>
          <p:cNvPr id="6" name="矩形 5"/>
          <p:cNvSpPr/>
          <p:nvPr/>
        </p:nvSpPr>
        <p:spPr>
          <a:xfrm>
            <a:off x="3749675" y="1785620"/>
            <a:ext cx="6794500" cy="2971800"/>
          </a:xfrm>
          <a:prstGeom prst="rect">
            <a:avLst/>
          </a:prstGeom>
        </p:spPr>
        <p:txBody>
          <a:bodyPr wrap="square">
            <a:spAutoFit/>
          </a:bodyPr>
          <a:lstStyle/>
          <a:p>
            <a:pPr algn="l">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sym typeface="+mn-ea"/>
              </a:rPr>
              <a:t>3.从词语搭配的角度辨析。许多关联词的搭配是固定的。如表假设关系的“即使……也……”等,又如表并列关系的“也……也……”“不是……而是……”等,表递进关系的“不但……而且……”“不仅……还……”等。</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algn="l">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sym typeface="+mn-ea"/>
              </a:rPr>
              <a:t>4.从逻辑关系的角度辨析。如“进而”与“从而”,前者一般表示递进关系,后者一般表示承接或因果关系。再如“只要”与“只有”,前者所强调的是充分条件,后者所强调的是必要条件。</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algn="l">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sym typeface="+mn-ea"/>
              </a:rPr>
              <a:t>5.从语气的角度辨析。主要是指表示语气的副词和助词。如“难道”与“莫非”,前者多用来加强反问语气,后者多用于揣测语气,有时也用来加强反问语气,但不及前者强烈。所有这些,都要结合具体的语境,多加体会、揣摩。</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28797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因噎废食　因为吃饭噎住过,索性连饭也不吃了,比喻因为怕出问题,索性不干。</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音容宛在　死者的声音和容貌仿佛还在耳边和眼前,多形容对死者的怀念。</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寅吃卯粮　寅年就吃了卯年的口粮,比喻入不敷出,预先支用未来的收入。</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引而不发　射箭时拉开弓却不把箭放出去,比喻善于引导或控制,也比喻做好准备,待机行动。</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引火烧身　①比喻自讨苦吃或自取毁亡。②比喻主动暴露自己的问题,争取批评帮助。</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引人入胜　引人进入佳境(指风景或作品等)。</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引玉之砖　谦辞,比喻为了引出别人高明的意见而发表的粗浅的、不成熟的意见。</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饮鸩止渴　用毒酒解渴,比喻只求解决目前困难而不顾严重后果。</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蝇营狗苟　像苍蝇那样飞来飞去,像狗那样苟且偷生,形容人不顾廉耻,到处钻营。</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应接不暇　原指美景繁多,看不过来。后形容来人或事情太多,接待应付不过来。</a:t>
            </a: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3"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4" name="图片 33"/>
          <p:cNvPicPr>
            <a:picLocks noChangeAspect="1"/>
          </p:cNvPicPr>
          <p:nvPr/>
        </p:nvPicPr>
        <p:blipFill rotWithShape="1">
          <a:blip r:embed="rId2" cstate="print">
            <a:extLst>
              <a:ext uri="{28A0092B-C50C-407E-A947-70E740481C1C}">
                <a14:useLocalDpi xmlns:a14="http://schemas.microsoft.com/office/drawing/2010/main" val="0"/>
              </a:ext>
            </a:extLst>
          </a:blip>
          <a:srcRect l="39675" r="5944"/>
          <a:stretch>
            <a:fillRect/>
          </a:stretch>
        </p:blipFill>
        <p:spPr>
          <a:xfrm>
            <a:off x="8352680" y="1295400"/>
            <a:ext cx="2448670" cy="2743641"/>
          </a:xfrm>
          <a:prstGeom prst="rect">
            <a:avLst/>
          </a:prstGeom>
        </p:spPr>
      </p:pic>
      <p:sp>
        <p:nvSpPr>
          <p:cNvPr id="49" name="矩形 48">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746488" y="861495"/>
            <a:ext cx="1539875" cy="292100"/>
            <a:chOff x="549633" y="1040577"/>
            <a:chExt cx="1304323" cy="292528"/>
          </a:xfrm>
        </p:grpSpPr>
        <p:sp>
          <p:nvSpPr>
            <p:cNvPr id="9" name="矩形 8"/>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0" name="组合 9"/>
            <p:cNvGrpSpPr/>
            <p:nvPr/>
          </p:nvGrpSpPr>
          <p:grpSpPr>
            <a:xfrm>
              <a:off x="549633" y="1040577"/>
              <a:ext cx="1304323" cy="292528"/>
              <a:chOff x="549633" y="1040577"/>
              <a:chExt cx="1304323" cy="292528"/>
            </a:xfrm>
          </p:grpSpPr>
          <p:sp>
            <p:nvSpPr>
              <p:cNvPr id="11" name="矩形 10"/>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2"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文本框 56"/>
              <p:cNvSpPr txBox="1"/>
              <p:nvPr/>
            </p:nvSpPr>
            <p:spPr>
              <a:xfrm>
                <a:off x="1466155" y="1045664"/>
                <a:ext cx="387801" cy="287441"/>
              </a:xfrm>
              <a:prstGeom prst="rect">
                <a:avLst/>
              </a:prstGeom>
              <a:noFill/>
            </p:spPr>
            <p:txBody>
              <a:bodyPr wrap="square" rtlCol="0" anchor="ctr">
                <a:spAutoFit/>
              </a:bodyPr>
              <a:lstStyle/>
              <a:p>
                <a:pPr algn="ctr"/>
                <a:r>
                  <a:rPr lang="en-US" sz="1200" dirty="0">
                    <a:solidFill>
                      <a:srgbClr val="EB984D"/>
                    </a:solidFill>
                    <a:latin typeface="微软雅黑" panose="020B0503020204020204" pitchFamily="34" charset="-122"/>
                    <a:ea typeface="微软雅黑" panose="020B0503020204020204" pitchFamily="34" charset="-122"/>
                  </a:rPr>
                  <a:t>103</a:t>
                </a:r>
                <a:endParaRPr lang="en-US" sz="1200" dirty="0">
                  <a:solidFill>
                    <a:srgbClr val="EB984D"/>
                  </a:solidFill>
                  <a:latin typeface="微软雅黑" panose="020B0503020204020204" pitchFamily="34" charset="-122"/>
                  <a:ea typeface="微软雅黑" panose="020B0503020204020204"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866692" y="1459506"/>
            <a:ext cx="6875780" cy="3931920"/>
          </a:xfrm>
          <a:prstGeom prst="rect">
            <a:avLst/>
          </a:prstGeom>
        </p:spPr>
        <p:txBody>
          <a:bodyPr wrap="square">
            <a:spAutoFit/>
          </a:bodyPr>
          <a:lstStyle/>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油头粉面　形容人打扮过分而显轻浮(多指男子)。</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有过之无不及　(相比起来)只有超过的,没有不如的(多用于消极的方面)。</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有口皆碑　形容人人称赞。</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有恃无恐　因有所倚仗而不害怕。含贬义。</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余音绕梁　形容歌声或音乐优美,耐人回味。</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鱼龙混杂　比喻坏人和好人混在一起。</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鱼目混珠　拿鱼眼睛冒充珍珠,比喻拿假的东西冒充真的东西。</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渔人之利　借指第三方利用另外两方的矛盾冲突而取得的利益。</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与虎谋皮　跟老虎商量取下它的皮来,比喻所商量的事跟对方(多指坏人)利害冲突,绝对办不到。</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与人为善　原指赞助人学好,现多指善意帮助别人。</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与世沉浮　形容随波逐流,不做任何努力或抗争。</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t="29233"/>
          <a:stretch>
            <a:fillRect/>
          </a:stretch>
        </p:blipFill>
        <p:spPr>
          <a:xfrm>
            <a:off x="8353351" y="1300293"/>
            <a:ext cx="2448000" cy="2731955"/>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746488" y="861495"/>
            <a:ext cx="1539875" cy="292100"/>
            <a:chOff x="549633" y="1040577"/>
            <a:chExt cx="1304323" cy="292528"/>
          </a:xfrm>
        </p:grpSpPr>
        <p:sp>
          <p:nvSpPr>
            <p:cNvPr id="4" name="矩形 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5" name="组合 4"/>
            <p:cNvGrpSpPr/>
            <p:nvPr/>
          </p:nvGrpSpPr>
          <p:grpSpPr>
            <a:xfrm>
              <a:off x="549633" y="1040577"/>
              <a:ext cx="1304323" cy="292528"/>
              <a:chOff x="549633" y="1040577"/>
              <a:chExt cx="1304323" cy="292528"/>
            </a:xfrm>
          </p:grpSpPr>
          <p:sp>
            <p:nvSpPr>
              <p:cNvPr id="6" name="矩形 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 name="文本框 56"/>
              <p:cNvSpPr txBox="1"/>
              <p:nvPr/>
            </p:nvSpPr>
            <p:spPr>
              <a:xfrm>
                <a:off x="1466155" y="1045664"/>
                <a:ext cx="387801" cy="287441"/>
              </a:xfrm>
              <a:prstGeom prst="rect">
                <a:avLst/>
              </a:prstGeom>
              <a:noFill/>
            </p:spPr>
            <p:txBody>
              <a:bodyPr wrap="square" rtlCol="0" anchor="ctr">
                <a:spAutoFit/>
              </a:bodyPr>
              <a:lstStyle/>
              <a:p>
                <a:pPr algn="ctr"/>
                <a:r>
                  <a:rPr lang="en-US" sz="1200" dirty="0">
                    <a:solidFill>
                      <a:srgbClr val="EB984D"/>
                    </a:solidFill>
                    <a:latin typeface="微软雅黑" panose="020B0503020204020204" pitchFamily="34" charset="-122"/>
                    <a:ea typeface="微软雅黑" panose="020B0503020204020204" pitchFamily="34" charset="-122"/>
                  </a:rPr>
                  <a:t>104</a:t>
                </a:r>
                <a:endParaRPr lang="en-US" sz="1200" dirty="0">
                  <a:solidFill>
                    <a:srgbClr val="EB984D"/>
                  </a:solidFill>
                  <a:latin typeface="微软雅黑" panose="020B0503020204020204" pitchFamily="34" charset="-122"/>
                  <a:ea typeface="微软雅黑" panose="020B0503020204020204"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羽毛未丰　比喻还没有成熟,还没有成长壮大。</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雨后春笋　春天下雨后竹笋长得很多很快,比喻新事物大量出现。</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玉石俱焚　美玉和石头一齐烧毁了,比喻好的和坏的一同毁掉。</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欲盖弥彰　想要掩盖事实的真相(指坏事),结果反而更加显露出来。</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遇人不淑　本指女子所嫁的人不好,也泛指所结交的人不好。</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遇事生风　一有机会就搬弄是非。</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愈演愈烈　(事情、情况)变得越来越严重。</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缘木求鱼　比喻方向、方法不对,一定达不到目的。</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越俎代庖　比喻超过自己的职务范围,去处理别人所管的事情。</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云谲波诡　形容房屋建筑形式就像云彩和波浪那样千姿百态。后多用来形容事态或文笔变幻莫测。</a:t>
            </a: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21" name="图片 20"/>
          <p:cNvPicPr>
            <a:picLocks noChangeAspect="1"/>
          </p:cNvPicPr>
          <p:nvPr/>
        </p:nvPicPr>
        <p:blipFill rotWithShape="1">
          <a:blip r:embed="rId2" cstate="print"/>
          <a:srcRect r="9242"/>
          <a:stretch>
            <a:fillRect/>
          </a:stretch>
        </p:blipFill>
        <p:spPr>
          <a:xfrm>
            <a:off x="8353350" y="1295400"/>
            <a:ext cx="2448534" cy="2736850"/>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746488" y="861495"/>
            <a:ext cx="1539875" cy="292100"/>
            <a:chOff x="549633" y="1040577"/>
            <a:chExt cx="1304323" cy="292528"/>
          </a:xfrm>
        </p:grpSpPr>
        <p:sp>
          <p:nvSpPr>
            <p:cNvPr id="3" name="矩形 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4" name="组合 3"/>
            <p:cNvGrpSpPr/>
            <p:nvPr/>
          </p:nvGrpSpPr>
          <p:grpSpPr>
            <a:xfrm>
              <a:off x="549633" y="1040577"/>
              <a:ext cx="1304323" cy="292528"/>
              <a:chOff x="549633" y="1040577"/>
              <a:chExt cx="1304323" cy="292528"/>
            </a:xfrm>
          </p:grpSpPr>
          <p:sp>
            <p:nvSpPr>
              <p:cNvPr id="5" name="矩形 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文本框 56"/>
              <p:cNvSpPr txBox="1"/>
              <p:nvPr/>
            </p:nvSpPr>
            <p:spPr>
              <a:xfrm>
                <a:off x="1466155" y="1045664"/>
                <a:ext cx="387801" cy="287441"/>
              </a:xfrm>
              <a:prstGeom prst="rect">
                <a:avLst/>
              </a:prstGeom>
              <a:noFill/>
            </p:spPr>
            <p:txBody>
              <a:bodyPr wrap="square" rtlCol="0" anchor="ctr">
                <a:spAutoFit/>
              </a:bodyPr>
              <a:lstStyle/>
              <a:p>
                <a:pPr algn="ctr"/>
                <a:r>
                  <a:rPr lang="en-US" sz="1200" dirty="0">
                    <a:solidFill>
                      <a:srgbClr val="EB984D"/>
                    </a:solidFill>
                    <a:latin typeface="微软雅黑" panose="020B0503020204020204" pitchFamily="34" charset="-122"/>
                    <a:ea typeface="微软雅黑" panose="020B0503020204020204" pitchFamily="34" charset="-122"/>
                  </a:rPr>
                  <a:t>105</a:t>
                </a:r>
                <a:endParaRPr lang="en-US" sz="1200" dirty="0">
                  <a:solidFill>
                    <a:srgbClr val="EB984D"/>
                  </a:solidFill>
                  <a:latin typeface="微软雅黑" panose="020B0503020204020204" pitchFamily="34" charset="-122"/>
                  <a:ea typeface="微软雅黑" panose="020B0503020204020204"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五风十雨　五天刮一次风,十天下一次雨。形容风调雨顺,是太平盛世的吉祥征兆。</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舞文弄墨　①歪曲法律条文作弊。②玩弄文字技巧。含贬义。</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物以类聚　同类的东西常聚在一起,现多指坏人跟坏人常凑在一起。</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雾里看花　原形容年老眼花,看东西模糊,后也形容对事物的真相或本质看不清楚。</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 X</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席不暇暖　座位还没有坐热就走了,形容很忙。</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洗耳恭听　专心地听(请人讲话时说的客气话)。</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洗心革面　比喻彻底悔改。</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细水长流　①比喻节约使用财物或人力,使经常不缺。②比喻一点一滴地做某件事,总不间断。</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狭路相逢　在很窄的路上遇见了,不容易让开,多指仇人相遇,难以相容。</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瑕不掩瑜　比喻缺点掩盖不了优点,优点是主要的,缺点是次要的。</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瑕瑜互见　比喻有缺点也有优点。</a:t>
            </a: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21" name="图片 20"/>
          <p:cNvPicPr>
            <a:picLocks noChangeAspect="1"/>
          </p:cNvPicPr>
          <p:nvPr/>
        </p:nvPicPr>
        <p:blipFill rotWithShape="1">
          <a:blip r:embed="rId2" cstate="print"/>
          <a:srcRect r="9242"/>
          <a:stretch>
            <a:fillRect/>
          </a:stretch>
        </p:blipFill>
        <p:spPr>
          <a:xfrm>
            <a:off x="8353350" y="1295400"/>
            <a:ext cx="2448534" cy="2736850"/>
          </a:xfrm>
          <a:prstGeom prst="rect">
            <a:avLst/>
          </a:prstGeom>
        </p:spPr>
      </p:pic>
      <p:sp>
        <p:nvSpPr>
          <p:cNvPr id="68" name="矩形 67">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746488" y="861495"/>
            <a:ext cx="1539875" cy="292100"/>
            <a:chOff x="549633" y="1040577"/>
            <a:chExt cx="1304323" cy="292528"/>
          </a:xfrm>
        </p:grpSpPr>
        <p:sp>
          <p:nvSpPr>
            <p:cNvPr id="3" name="矩形 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4" name="组合 3"/>
            <p:cNvGrpSpPr/>
            <p:nvPr/>
          </p:nvGrpSpPr>
          <p:grpSpPr>
            <a:xfrm>
              <a:off x="549633" y="1040577"/>
              <a:ext cx="1304323" cy="292528"/>
              <a:chOff x="549633" y="1040577"/>
              <a:chExt cx="1304323" cy="292528"/>
            </a:xfrm>
          </p:grpSpPr>
          <p:sp>
            <p:nvSpPr>
              <p:cNvPr id="5" name="矩形 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文本框 56"/>
              <p:cNvSpPr txBox="1"/>
              <p:nvPr/>
            </p:nvSpPr>
            <p:spPr>
              <a:xfrm>
                <a:off x="1466155" y="1045664"/>
                <a:ext cx="387801" cy="287441"/>
              </a:xfrm>
              <a:prstGeom prst="rect">
                <a:avLst/>
              </a:prstGeom>
              <a:noFill/>
            </p:spPr>
            <p:txBody>
              <a:bodyPr wrap="square" rtlCol="0" anchor="ctr">
                <a:spAutoFit/>
              </a:bodyPr>
              <a:lstStyle/>
              <a:p>
                <a:pPr algn="ctr"/>
                <a:r>
                  <a:rPr lang="en-US" sz="1200" dirty="0">
                    <a:solidFill>
                      <a:srgbClr val="EB984D"/>
                    </a:solidFill>
                    <a:latin typeface="微软雅黑" panose="020B0503020204020204" pitchFamily="34" charset="-122"/>
                    <a:ea typeface="微软雅黑" panose="020B0503020204020204" pitchFamily="34" charset="-122"/>
                  </a:rPr>
                  <a:t>106</a:t>
                </a:r>
                <a:endParaRPr lang="en-US" sz="1200" dirty="0">
                  <a:solidFill>
                    <a:srgbClr val="EB984D"/>
                  </a:solidFill>
                  <a:latin typeface="微软雅黑" panose="020B0503020204020204" pitchFamily="34" charset="-122"/>
                  <a:ea typeface="微软雅黑" panose="020B0503020204020204"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661"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芸芸众生　佛教指一切有生命的东西,一般也用来指众多的平常人。</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 Z</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责无旁贷　贷,推卸。自己的责任,不能推卸给别人。</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瞻前顾后　形容做事以前考虑周密谨慎,也形容顾虑过多,犹豫不决。</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崭露头角　比喻突出地显露出才能和本领(多指青少年)。</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战战兢兢　①形容因害怕而微微发抖的样子。②形容小心谨慎的样子。</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招摇过市　故意在公众场合张大声势,引人注意。</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朝令夕改　早上发布了命令,晚上又改变了,形容主张或办法经常改变,一会儿一个样儿。</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折冲樽俎　樽俎,古时盛酒食的器具。在酒席宴会间制敌取胜,指进行外交谈判。</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振聋发聩　发出很大的声响,使耳聋的人也能听见,比喻用语言文字唤醒糊涂的人。</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震古烁今　震动古人,显耀当世,形容事业或功绩伟大。</a:t>
            </a:r>
            <a:endParaRPr lang="zh-CN" altLang="en-US" sz="1400" dirty="0">
              <a:ea typeface="微软雅黑" panose="020B0503020204020204" pitchFamily="34" charset="-122"/>
            </a:endParaRPr>
          </a:p>
          <a:p>
            <a:pPr algn="l" fontAlgn="auto">
              <a:lnSpc>
                <a:spcPct val="150000"/>
              </a:lnSpc>
            </a:pP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6" name="图片 35"/>
          <p:cNvPicPr>
            <a:picLocks noChangeAspect="1"/>
          </p:cNvPicPr>
          <p:nvPr/>
        </p:nvPicPr>
        <p:blipFill rotWithShape="1">
          <a:blip r:embed="rId2" cstate="print"/>
          <a:srcRect t="16099"/>
          <a:stretch>
            <a:fillRect/>
          </a:stretch>
        </p:blipFill>
        <p:spPr>
          <a:xfrm>
            <a:off x="8320414" y="1288415"/>
            <a:ext cx="2461854" cy="2748292"/>
          </a:xfrm>
          <a:prstGeom prst="rect">
            <a:avLst/>
          </a:prstGeom>
        </p:spPr>
      </p:pic>
      <p:sp>
        <p:nvSpPr>
          <p:cNvPr id="68" name="矩形 67">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39875" cy="292100"/>
            <a:chOff x="549633" y="1040577"/>
            <a:chExt cx="1304323" cy="292528"/>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304323" cy="292528"/>
              <a:chOff x="549633" y="1040577"/>
              <a:chExt cx="1304323" cy="292528"/>
            </a:xfrm>
          </p:grpSpPr>
          <p:sp>
            <p:nvSpPr>
              <p:cNvPr id="2" name="矩形 1"/>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文本框 56"/>
              <p:cNvSpPr txBox="1"/>
              <p:nvPr/>
            </p:nvSpPr>
            <p:spPr>
              <a:xfrm>
                <a:off x="1466155" y="1045664"/>
                <a:ext cx="387801" cy="287441"/>
              </a:xfrm>
              <a:prstGeom prst="rect">
                <a:avLst/>
              </a:prstGeom>
              <a:noFill/>
            </p:spPr>
            <p:txBody>
              <a:bodyPr wrap="square" rtlCol="0" anchor="ctr">
                <a:spAutoFit/>
              </a:bodyPr>
              <a:lstStyle/>
              <a:p>
                <a:pPr algn="ctr"/>
                <a:r>
                  <a:rPr lang="en-US" sz="1200" dirty="0">
                    <a:solidFill>
                      <a:srgbClr val="EB984D"/>
                    </a:solidFill>
                    <a:latin typeface="微软雅黑" panose="020B0503020204020204" pitchFamily="34" charset="-122"/>
                    <a:ea typeface="微软雅黑" panose="020B0503020204020204" pitchFamily="34" charset="-122"/>
                  </a:rPr>
                  <a:t>107</a:t>
                </a:r>
                <a:endParaRPr lang="en-US" sz="1200" dirty="0">
                  <a:solidFill>
                    <a:srgbClr val="EB984D"/>
                  </a:solidFill>
                  <a:latin typeface="微软雅黑" panose="020B0503020204020204" pitchFamily="34" charset="-122"/>
                  <a:ea typeface="微软雅黑" panose="020B0503020204020204"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正本清源　从根源上进行改革。</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正襟危坐　理好衣襟端端正正地坐着,形容严肃或拘谨的样子。</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正中下怀　正好符合自己的心愿。</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指日可待　(事情、希望等)不久就可以实现。</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指手画脚　形容说话时兼用手势示意。也形容轻率地指点、批评。</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炙手可热　手一挨近就感觉热,形容气焰很盛,权势很大。含贬义。</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栉风沐雨　风梳头,雨洗发,形容奔波劳碌,不避风雨。</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掷地有声　扔在地下能发出声响,形容话语豪迈有力。</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置之度外　放在考虑之外,指不把生死、利害等放在心上。</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中饱私囊　指经手钱财,从中取利。</a:t>
            </a: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3"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40" name="图片 39"/>
          <p:cNvPicPr>
            <a:picLocks noChangeAspect="1"/>
          </p:cNvPicPr>
          <p:nvPr/>
        </p:nvPicPr>
        <p:blipFill rotWithShape="1">
          <a:blip r:embed="rId2" cstate="print"/>
          <a:srcRect b="13030"/>
          <a:stretch>
            <a:fillRect/>
          </a:stretch>
        </p:blipFill>
        <p:spPr>
          <a:xfrm>
            <a:off x="8357382" y="1290612"/>
            <a:ext cx="2440540" cy="275059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746488" y="861495"/>
            <a:ext cx="1539875" cy="292100"/>
            <a:chOff x="549633" y="1040577"/>
            <a:chExt cx="1304323" cy="292528"/>
          </a:xfrm>
        </p:grpSpPr>
        <p:sp>
          <p:nvSpPr>
            <p:cNvPr id="3" name="矩形 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4" name="组合 3"/>
            <p:cNvGrpSpPr/>
            <p:nvPr/>
          </p:nvGrpSpPr>
          <p:grpSpPr>
            <a:xfrm>
              <a:off x="549633" y="1040577"/>
              <a:ext cx="1304323" cy="292528"/>
              <a:chOff x="549633" y="1040577"/>
              <a:chExt cx="1304323" cy="292528"/>
            </a:xfrm>
          </p:grpSpPr>
          <p:sp>
            <p:nvSpPr>
              <p:cNvPr id="5" name="矩形 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文本框 56"/>
              <p:cNvSpPr txBox="1"/>
              <p:nvPr/>
            </p:nvSpPr>
            <p:spPr>
              <a:xfrm>
                <a:off x="1466155" y="1045664"/>
                <a:ext cx="387801" cy="287441"/>
              </a:xfrm>
              <a:prstGeom prst="rect">
                <a:avLst/>
              </a:prstGeom>
              <a:noFill/>
            </p:spPr>
            <p:txBody>
              <a:bodyPr wrap="square" rtlCol="0" anchor="ctr">
                <a:spAutoFit/>
              </a:bodyPr>
              <a:lstStyle/>
              <a:p>
                <a:pPr algn="ctr"/>
                <a:r>
                  <a:rPr lang="en-US" sz="1200" dirty="0">
                    <a:solidFill>
                      <a:srgbClr val="EB984D"/>
                    </a:solidFill>
                    <a:latin typeface="微软雅黑" panose="020B0503020204020204" pitchFamily="34" charset="-122"/>
                    <a:ea typeface="微软雅黑" panose="020B0503020204020204" pitchFamily="34" charset="-122"/>
                  </a:rPr>
                  <a:t>108</a:t>
                </a:r>
                <a:endParaRPr lang="en-US" sz="1200" dirty="0">
                  <a:solidFill>
                    <a:srgbClr val="EB984D"/>
                  </a:solidFill>
                  <a:latin typeface="微软雅黑" panose="020B0503020204020204" pitchFamily="34" charset="-122"/>
                  <a:ea typeface="微软雅黑" panose="020B0503020204020204"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28797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endParaRPr lang="en-US" altLang="zh-CN" sz="1400" dirty="0" smtClean="0">
              <a:ea typeface="微软雅黑" panose="020B0503020204020204" pitchFamily="34" charset="-122"/>
            </a:endParaRPr>
          </a:p>
          <a:p>
            <a:pPr algn="l" fontAlgn="auto">
              <a:lnSpc>
                <a:spcPct val="150000"/>
              </a:lnSpc>
            </a:pPr>
            <a:r>
              <a:rPr lang="zh-CN" altLang="en-US" sz="1400" dirty="0" smtClean="0">
                <a:ea typeface="微软雅黑" panose="020B0503020204020204" pitchFamily="34" charset="-122"/>
              </a:rPr>
              <a:t>终</a:t>
            </a:r>
            <a:r>
              <a:rPr lang="zh-CN" altLang="en-US" sz="1400" dirty="0">
                <a:ea typeface="微软雅黑" panose="020B0503020204020204" pitchFamily="34" charset="-122"/>
              </a:rPr>
              <a:t>南捷径　借指求官的最近便的门路,也泛指达到目的的便捷途径。</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钟灵毓秀　指聚集天地灵气的美好自然环境产生优秀的人物。</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众口铄金　众口一词可以使金属熔化。原形容舆论的力量大,后形容人多嘴杂,能混淆是非。</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众矢之的　许多支箭所射的靶子,比喻大家攻击的对象。</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众望所归　众人的信任、希望归向某人,多指某人得到大家的信赖,希望他担任某项工作。</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诛心之论　揭穿动机的批评。</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珠联璧合　比喻美好的人或事物凑在一起。</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珠圆玉润　形容歌声婉转优美或文字流畅明快。</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煮豆燃萁　比喻兄弟间自相残害。</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煮鹤焚琴　把鹤煮了吃,拿琴当柴烧,比喻做煞风景的事。</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锥处囊中　锥子放在口袋里,锥尖就会露出来,比喻有才智的人终能显露头角,不会长久被埋没。</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捉襟见肘　拉一下衣襟就露出胳膊肘儿,形容衣服破烂,也比喻顾此失彼,应付不过来。</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sym typeface="+mn-ea"/>
              </a:rPr>
              <a:t>卓尔不群　优秀卓越,超出常人。</a:t>
            </a:r>
            <a:endParaRPr lang="zh-CN" altLang="en-US" sz="1400" dirty="0">
              <a:ea typeface="微软雅黑" panose="020B0503020204020204" pitchFamily="34" charset="-122"/>
            </a:endParaRPr>
          </a:p>
          <a:p>
            <a:pPr algn="l" fontAlgn="auto">
              <a:lnSpc>
                <a:spcPct val="150000"/>
              </a:lnSpc>
            </a:pP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9" name="图片 38"/>
          <p:cNvPicPr>
            <a:picLocks noChangeAspect="1"/>
          </p:cNvPicPr>
          <p:nvPr/>
        </p:nvPicPr>
        <p:blipFill rotWithShape="1">
          <a:blip r:embed="rId2" cstate="print"/>
          <a:srcRect r="51843" b="7817"/>
          <a:stretch>
            <a:fillRect/>
          </a:stretch>
        </p:blipFill>
        <p:spPr>
          <a:xfrm>
            <a:off x="8354571" y="1288608"/>
            <a:ext cx="2446779" cy="2751054"/>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746488" y="861495"/>
            <a:ext cx="1539875" cy="292100"/>
            <a:chOff x="549633" y="1040577"/>
            <a:chExt cx="1304323" cy="292528"/>
          </a:xfrm>
        </p:grpSpPr>
        <p:sp>
          <p:nvSpPr>
            <p:cNvPr id="3" name="矩形 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4" name="组合 3"/>
            <p:cNvGrpSpPr/>
            <p:nvPr/>
          </p:nvGrpSpPr>
          <p:grpSpPr>
            <a:xfrm>
              <a:off x="549633" y="1040577"/>
              <a:ext cx="1304323" cy="292528"/>
              <a:chOff x="549633" y="1040577"/>
              <a:chExt cx="1304323" cy="292528"/>
            </a:xfrm>
          </p:grpSpPr>
          <p:sp>
            <p:nvSpPr>
              <p:cNvPr id="5" name="矩形 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文本框 56"/>
              <p:cNvSpPr txBox="1"/>
              <p:nvPr/>
            </p:nvSpPr>
            <p:spPr>
              <a:xfrm>
                <a:off x="1466155" y="1045664"/>
                <a:ext cx="387801" cy="287441"/>
              </a:xfrm>
              <a:prstGeom prst="rect">
                <a:avLst/>
              </a:prstGeom>
              <a:noFill/>
            </p:spPr>
            <p:txBody>
              <a:bodyPr wrap="square" rtlCol="0" anchor="ctr">
                <a:spAutoFit/>
              </a:bodyPr>
              <a:lstStyle/>
              <a:p>
                <a:pPr algn="ctr"/>
                <a:r>
                  <a:rPr lang="en-US" sz="1200" dirty="0">
                    <a:solidFill>
                      <a:srgbClr val="EB984D"/>
                    </a:solidFill>
                    <a:latin typeface="微软雅黑" panose="020B0503020204020204" pitchFamily="34" charset="-122"/>
                    <a:ea typeface="微软雅黑" panose="020B0503020204020204" pitchFamily="34" charset="-122"/>
                  </a:rPr>
                  <a:t>109</a:t>
                </a:r>
                <a:endParaRPr lang="en-US" sz="1200" dirty="0">
                  <a:solidFill>
                    <a:srgbClr val="EB984D"/>
                  </a:solidFill>
                  <a:latin typeface="微软雅黑" panose="020B0503020204020204" pitchFamily="34" charset="-122"/>
                  <a:ea typeface="微软雅黑" panose="020B0503020204020204"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275013" y="128797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endParaRPr lang="en-US" altLang="zh-CN" sz="1400" dirty="0" smtClean="0">
              <a:ea typeface="微软雅黑" panose="020B0503020204020204" pitchFamily="34" charset="-122"/>
            </a:endParaRPr>
          </a:p>
          <a:p>
            <a:pPr algn="l" fontAlgn="auto">
              <a:lnSpc>
                <a:spcPct val="150000"/>
              </a:lnSpc>
            </a:pPr>
            <a:r>
              <a:rPr lang="zh-CN" altLang="en-US" sz="1400" dirty="0" smtClean="0">
                <a:ea typeface="微软雅黑" panose="020B0503020204020204" pitchFamily="34" charset="-122"/>
              </a:rPr>
              <a:t>擢</a:t>
            </a:r>
            <a:r>
              <a:rPr lang="zh-CN" altLang="en-US" sz="1400" dirty="0">
                <a:ea typeface="微软雅黑" panose="020B0503020204020204" pitchFamily="34" charset="-122"/>
              </a:rPr>
              <a:t>发难数　形容罪恶多得像头发那样,数也数不清。</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锱铢必较　对很少的钱或很小的事都要计较,原形容办事非常认真,一丝不苟,现多形容过于吝啬或气量小。</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自惭形秽　原指因自己容貌举止不如别人而感到惭愧,后来泛指自愧不如别人。</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自出机杼　比喻诗文的构思和布局别出心裁,独创新意。</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自顾不暇　照顾自己都来不及(哪里还能顾到别人)。</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总角之交　总角,古代未成年人把头发扎成的左右两个髻,借指幼年。指幼年就相识的好朋友。</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罪不容诛　罪大恶极,处死都不能抵偿。</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左右逢源　形容做事得心应手,怎样进行都很顺利。也形容办事圆滑。</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左支右绌　指力量不足,应付了这一方面,那一方面又有了</a:t>
            </a:r>
            <a:r>
              <a:rPr lang="zh-CN" altLang="en-US" sz="1400">
                <a:ea typeface="微软雅黑" panose="020B0503020204020204" pitchFamily="34" charset="-122"/>
              </a:rPr>
              <a:t>问</a:t>
            </a:r>
            <a:r>
              <a:rPr lang="zh-CN" altLang="en-US" sz="1400" smtClean="0">
                <a:ea typeface="微软雅黑" panose="020B0503020204020204" pitchFamily="34" charset="-122"/>
              </a:rPr>
              <a:t>题。</a:t>
            </a:r>
            <a:endParaRPr lang="en-US" altLang="zh-CN" sz="1400" smtClean="0">
              <a:ea typeface="微软雅黑" panose="020B0503020204020204" pitchFamily="34" charset="-122"/>
            </a:endParaRPr>
          </a:p>
          <a:p>
            <a:pPr algn="l" fontAlgn="auto">
              <a:lnSpc>
                <a:spcPct val="150000"/>
              </a:lnSpc>
            </a:pPr>
            <a:r>
              <a:rPr lang="zh-CN" altLang="en-US" sz="1400" dirty="0" smtClean="0">
                <a:ea typeface="微软雅黑" panose="020B0503020204020204" pitchFamily="34" charset="-122"/>
              </a:rPr>
              <a:t>作</a:t>
            </a:r>
            <a:r>
              <a:rPr lang="zh-CN" altLang="en-US" sz="1400" dirty="0">
                <a:ea typeface="微软雅黑" panose="020B0503020204020204" pitchFamily="34" charset="-122"/>
              </a:rPr>
              <a:t>壁上</a:t>
            </a:r>
            <a:r>
              <a:rPr lang="zh-CN" altLang="en-US" sz="1400" dirty="0" smtClean="0">
                <a:ea typeface="微软雅黑" panose="020B0503020204020204" pitchFamily="34" charset="-122"/>
              </a:rPr>
              <a:t>观　人</a:t>
            </a:r>
            <a:r>
              <a:rPr lang="zh-CN" altLang="en-US" sz="1400" dirty="0">
                <a:ea typeface="微软雅黑" panose="020B0503020204020204" pitchFamily="34" charset="-122"/>
              </a:rPr>
              <a:t>家交战,自己站在营垒上观看,比喻坐观成败,不给予帮助。</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坐地分赃　(匪首、窝主等)不亲自偷窃抢劫而分到赃款、赃物,也指盗贼就地瓜分赃款、赃物。</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坐而论道　原指坐着议论政事,后指空谈大道理。</a:t>
            </a:r>
            <a:endParaRPr lang="zh-CN" altLang="en-US" sz="1400" dirty="0">
              <a:ea typeface="微软雅黑" panose="020B0503020204020204" pitchFamily="34" charset="-122"/>
            </a:endParaRPr>
          </a:p>
          <a:p>
            <a:pPr algn="l" fontAlgn="auto">
              <a:lnSpc>
                <a:spcPct val="150000"/>
              </a:lnSpc>
            </a:pP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3"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40" name="图片 39"/>
          <p:cNvPicPr>
            <a:picLocks noChangeAspect="1"/>
          </p:cNvPicPr>
          <p:nvPr/>
        </p:nvPicPr>
        <p:blipFill rotWithShape="1">
          <a:blip r:embed="rId2" cstate="print"/>
          <a:srcRect r="9519"/>
          <a:stretch>
            <a:fillRect/>
          </a:stretch>
        </p:blipFill>
        <p:spPr>
          <a:xfrm>
            <a:off x="746874" y="1287780"/>
            <a:ext cx="2441461" cy="2739154"/>
          </a:xfrm>
          <a:prstGeom prst="rect">
            <a:avLst/>
          </a:prstGeom>
        </p:spPr>
      </p:pic>
      <p:sp>
        <p:nvSpPr>
          <p:cNvPr id="30" name="矩形 29">
            <a:hlinkClick r:id="rId1" action="ppaction://hlinksldjump"/>
          </p:cNvPr>
          <p:cNvSpPr/>
          <p:nvPr/>
        </p:nvSpPr>
        <p:spPr>
          <a:xfrm>
            <a:off x="719138" y="4158063"/>
            <a:ext cx="2448000" cy="1422000"/>
          </a:xfrm>
          <a:prstGeom prst="rect">
            <a:avLst/>
          </a:prstGeom>
          <a:solidFill>
            <a:srgbClr val="5B9BD5"/>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返回目录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746488" y="861495"/>
            <a:ext cx="1539875" cy="292100"/>
            <a:chOff x="549633" y="1040577"/>
            <a:chExt cx="1304323" cy="292528"/>
          </a:xfrm>
        </p:grpSpPr>
        <p:sp>
          <p:nvSpPr>
            <p:cNvPr id="3" name="矩形 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4" name="组合 3"/>
            <p:cNvGrpSpPr/>
            <p:nvPr/>
          </p:nvGrpSpPr>
          <p:grpSpPr>
            <a:xfrm>
              <a:off x="549633" y="1040577"/>
              <a:ext cx="1304323" cy="292528"/>
              <a:chOff x="549633" y="1040577"/>
              <a:chExt cx="1304323" cy="292528"/>
            </a:xfrm>
          </p:grpSpPr>
          <p:sp>
            <p:nvSpPr>
              <p:cNvPr id="5" name="矩形 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文本框 56"/>
              <p:cNvSpPr txBox="1"/>
              <p:nvPr/>
            </p:nvSpPr>
            <p:spPr>
              <a:xfrm>
                <a:off x="1466155" y="1045664"/>
                <a:ext cx="387801" cy="287441"/>
              </a:xfrm>
              <a:prstGeom prst="rect">
                <a:avLst/>
              </a:prstGeom>
              <a:noFill/>
            </p:spPr>
            <p:txBody>
              <a:bodyPr wrap="square" rtlCol="0" anchor="ctr">
                <a:spAutoFit/>
              </a:bodyPr>
              <a:lstStyle/>
              <a:p>
                <a:pPr algn="ctr"/>
                <a:r>
                  <a:rPr lang="en-US" sz="1200" dirty="0">
                    <a:solidFill>
                      <a:srgbClr val="EB984D"/>
                    </a:solidFill>
                    <a:latin typeface="微软雅黑" panose="020B0503020204020204" pitchFamily="34" charset="-122"/>
                    <a:ea typeface="微软雅黑" panose="020B0503020204020204" pitchFamily="34" charset="-122"/>
                  </a:rPr>
                  <a:t>110</a:t>
                </a:r>
                <a:endParaRPr lang="en-US" sz="1200" dirty="0">
                  <a:solidFill>
                    <a:srgbClr val="EB984D"/>
                  </a:solidFill>
                  <a:latin typeface="微软雅黑" panose="020B0503020204020204" pitchFamily="34" charset="-122"/>
                  <a:ea typeface="微软雅黑" panose="020B0503020204020204"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28797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矩形 31"/>
          <p:cNvSpPr/>
          <p:nvPr/>
        </p:nvSpPr>
        <p:spPr>
          <a:xfrm>
            <a:off x="2929217" y="827775"/>
            <a:ext cx="1595120" cy="352425"/>
          </a:xfrm>
          <a:prstGeom prst="rect">
            <a:avLst/>
          </a:prstGeom>
        </p:spPr>
        <p:txBody>
          <a:bodyPr wrap="none">
            <a:spAutoFit/>
          </a:bodyPr>
          <a:lstStyle/>
          <a:p>
            <a:pPr algn="l"/>
            <a:r>
              <a:rPr lang="zh-CN" altLang="en-US"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panose="020B0400000000000000" charset="-122"/>
              </a:rPr>
              <a:t>考点三	</a:t>
            </a:r>
            <a:r>
              <a:rPr lang="zh-CN" altLang="zh-CN"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panose="020B0400000000000000" charset="-122"/>
              </a:rPr>
              <a:t>熟　语</a:t>
            </a:r>
            <a:endParaRPr lang="zh-CN" altLang="zh-CN"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panose="020B0400000000000000" charset="-122"/>
            </a:endParaRPr>
          </a:p>
        </p:txBody>
      </p:sp>
      <p:sp>
        <p:nvSpPr>
          <p:cNvPr id="2" name="矩形 1"/>
          <p:cNvSpPr/>
          <p:nvPr/>
        </p:nvSpPr>
        <p:spPr>
          <a:xfrm>
            <a:off x="1203960" y="2185670"/>
            <a:ext cx="6015355" cy="2651760"/>
          </a:xfrm>
          <a:prstGeom prst="rect">
            <a:avLst/>
          </a:prstGeom>
        </p:spPr>
        <p:txBody>
          <a:bodyPr wrap="square">
            <a:spAutoFit/>
          </a:bodyPr>
          <a:lstStyle/>
          <a:p>
            <a:pPr fontAlgn="auto">
              <a:lnSpc>
                <a:spcPct val="150000"/>
              </a:lnSpc>
            </a:pPr>
            <a:r>
              <a:rPr lang="en-US" altLang="zh-CN" sz="1400" dirty="0">
                <a:latin typeface="微软雅黑" panose="020B0503020204020204" pitchFamily="34" charset="-122"/>
                <a:ea typeface="微软雅黑" panose="020B0503020204020204" pitchFamily="34" charset="-122"/>
              </a:rPr>
              <a:t> </a:t>
            </a:r>
            <a:r>
              <a:rPr lang="zh-CN" sz="1400" dirty="0" smtClean="0">
                <a:latin typeface="微软雅黑" panose="020B0503020204020204" pitchFamily="34" charset="-122"/>
                <a:ea typeface="微软雅黑" panose="020B0503020204020204" pitchFamily="34" charset="-122"/>
              </a:rPr>
              <a:t>熟</a:t>
            </a:r>
            <a:r>
              <a:rPr lang="zh-CN" sz="1400" dirty="0">
                <a:latin typeface="微软雅黑" panose="020B0503020204020204" pitchFamily="34" charset="-122"/>
                <a:ea typeface="微软雅黑" panose="020B0503020204020204" pitchFamily="34" charset="-122"/>
              </a:rPr>
              <a:t>语是指在语言实践中长期使用,或在人民群众口头长期流传而约定俗成的,具有丰富内容和精练形式的固定短语。主要包括成语、谚语、惯用语和歇后语。</a:t>
            </a:r>
            <a:endParaRPr lang="zh-CN" sz="1400" dirty="0">
              <a:latin typeface="微软雅黑" panose="020B0503020204020204" pitchFamily="34" charset="-122"/>
              <a:ea typeface="微软雅黑" panose="020B0503020204020204" pitchFamily="34" charset="-122"/>
            </a:endParaRPr>
          </a:p>
          <a:p>
            <a:pPr fontAlgn="auto">
              <a:lnSpc>
                <a:spcPct val="150000"/>
              </a:lnSpc>
            </a:pPr>
            <a:endParaRPr lang="zh-CN" sz="1400" dirty="0">
              <a:latin typeface="微软雅黑" panose="020B0503020204020204" pitchFamily="34" charset="-122"/>
              <a:ea typeface="微软雅黑" panose="020B0503020204020204" pitchFamily="34" charset="-122"/>
            </a:endParaRPr>
          </a:p>
          <a:p>
            <a:pPr fontAlgn="auto">
              <a:lnSpc>
                <a:spcPct val="150000"/>
              </a:lnSpc>
            </a:pPr>
            <a:endParaRPr lang="zh-CN" sz="1400" dirty="0">
              <a:latin typeface="微软雅黑" panose="020B0503020204020204" pitchFamily="34" charset="-122"/>
              <a:ea typeface="微软雅黑" panose="020B0503020204020204" pitchFamily="34" charset="-122"/>
            </a:endParaRPr>
          </a:p>
          <a:p>
            <a:pPr fontAlgn="auto">
              <a:lnSpc>
                <a:spcPct val="150000"/>
              </a:lnSpc>
            </a:pPr>
            <a:r>
              <a:rPr lang="zh-CN" sz="1400" dirty="0">
                <a:latin typeface="微软雅黑" panose="020B0503020204020204" pitchFamily="34" charset="-122"/>
                <a:ea typeface="微软雅黑" panose="020B0503020204020204" pitchFamily="34" charset="-122"/>
              </a:rPr>
              <a:t>高考对熟语的考查侧重于成语的辨析使用。考查难度大,多涉及成语学习中的盲点和误区,如“不刊之论”“差强人意”“万人空巷”“首当其冲”“洗心革面”等,这些词具有很大的迷惑性。</a:t>
            </a:r>
            <a:endParaRPr lang="zh-CN" sz="1400" dirty="0">
              <a:latin typeface="微软雅黑" panose="020B0503020204020204" pitchFamily="34" charset="-122"/>
              <a:ea typeface="微软雅黑" panose="020B0503020204020204" pitchFamily="34" charset="-122"/>
            </a:endParaRPr>
          </a:p>
        </p:txBody>
      </p:sp>
      <p:sp>
        <p:nvSpPr>
          <p:cNvPr id="33"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746488" y="861495"/>
            <a:ext cx="1510763" cy="292289"/>
            <a:chOff x="549633" y="1040577"/>
            <a:chExt cx="1279664" cy="292717"/>
          </a:xfrm>
        </p:grpSpPr>
        <p:sp>
          <p:nvSpPr>
            <p:cNvPr id="35" name="矩形 34"/>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6" name="组合 35"/>
            <p:cNvGrpSpPr/>
            <p:nvPr/>
          </p:nvGrpSpPr>
          <p:grpSpPr>
            <a:xfrm>
              <a:off x="549633" y="1040577"/>
              <a:ext cx="1279664" cy="292717"/>
              <a:chOff x="549633" y="1040577"/>
              <a:chExt cx="1279664" cy="292717"/>
            </a:xfrm>
          </p:grpSpPr>
          <p:sp>
            <p:nvSpPr>
              <p:cNvPr id="37" name="矩形 36"/>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8"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9" name="文本框 56"/>
              <p:cNvSpPr txBox="1"/>
              <p:nvPr/>
            </p:nvSpPr>
            <p:spPr>
              <a:xfrm>
                <a:off x="1466385" y="1045854"/>
                <a:ext cx="362912" cy="287440"/>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8</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40" name="图片 39"/>
          <p:cNvPicPr>
            <a:picLocks noChangeAspect="1"/>
          </p:cNvPicPr>
          <p:nvPr/>
        </p:nvPicPr>
        <p:blipFill rotWithShape="1">
          <a:blip r:embed="rId2" cstate="print">
            <a:extLst>
              <a:ext uri="{28A0092B-C50C-407E-A947-70E740481C1C}">
                <a14:useLocalDpi xmlns:a14="http://schemas.microsoft.com/office/drawing/2010/main" val="0"/>
              </a:ext>
            </a:extLst>
          </a:blip>
          <a:srcRect t="29233"/>
          <a:stretch>
            <a:fillRect/>
          </a:stretch>
        </p:blipFill>
        <p:spPr>
          <a:xfrm>
            <a:off x="8367956" y="1287593"/>
            <a:ext cx="2448000" cy="2731955"/>
          </a:xfrm>
          <a:prstGeom prst="rect">
            <a:avLst/>
          </a:prstGeom>
        </p:spPr>
      </p:pic>
      <p:sp>
        <p:nvSpPr>
          <p:cNvPr id="31" name="矩形 30">
            <a:hlinkClick r:id="" action="ppaction://hlinkshowjump?jump=nextslide"/>
          </p:cNvPr>
          <p:cNvSpPr/>
          <p:nvPr/>
        </p:nvSpPr>
        <p:spPr>
          <a:xfrm>
            <a:off x="8367952"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275013"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1495"/>
            <a:ext cx="1510763" cy="292289"/>
            <a:chOff x="549633" y="1040577"/>
            <a:chExt cx="1279664" cy="292717"/>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4" name="组合 33"/>
            <p:cNvGrpSpPr/>
            <p:nvPr/>
          </p:nvGrpSpPr>
          <p:grpSpPr>
            <a:xfrm>
              <a:off x="549633" y="1040577"/>
              <a:ext cx="1279664" cy="292717"/>
              <a:chOff x="549633" y="1040577"/>
              <a:chExt cx="1279664" cy="292717"/>
            </a:xfrm>
          </p:grpSpPr>
          <p:sp>
            <p:nvSpPr>
              <p:cNvPr id="35" name="矩形 3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7" name="文本框 56"/>
              <p:cNvSpPr txBox="1"/>
              <p:nvPr/>
            </p:nvSpPr>
            <p:spPr>
              <a:xfrm>
                <a:off x="1466385" y="1045854"/>
                <a:ext cx="362912" cy="287440"/>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9</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38" name="图片 37"/>
          <p:cNvPicPr>
            <a:picLocks noChangeAspect="1"/>
          </p:cNvPicPr>
          <p:nvPr/>
        </p:nvPicPr>
        <p:blipFill rotWithShape="1">
          <a:blip r:embed="rId2" cstate="print"/>
          <a:srcRect r="9242"/>
          <a:stretch>
            <a:fillRect/>
          </a:stretch>
        </p:blipFill>
        <p:spPr>
          <a:xfrm>
            <a:off x="719380" y="1288415"/>
            <a:ext cx="2448534" cy="2736850"/>
          </a:xfrm>
          <a:prstGeom prst="rect">
            <a:avLst/>
          </a:prstGeom>
        </p:spPr>
      </p:pic>
      <p:sp>
        <p:nvSpPr>
          <p:cNvPr id="2" name="矩形 1"/>
          <p:cNvSpPr/>
          <p:nvPr/>
        </p:nvSpPr>
        <p:spPr>
          <a:xfrm>
            <a:off x="4123055" y="1744980"/>
            <a:ext cx="6015355" cy="3611880"/>
          </a:xfrm>
          <a:prstGeom prst="rect">
            <a:avLst/>
          </a:prstGeom>
        </p:spPr>
        <p:txBody>
          <a:bodyPr wrap="square">
            <a:spAutoFit/>
          </a:bodyPr>
          <a:lstStyle/>
          <a:p>
            <a:pPr fontAlgn="auto">
              <a:lnSpc>
                <a:spcPct val="150000"/>
              </a:lnSpc>
            </a:pPr>
            <a:r>
              <a:rPr lang="en-US" altLang="zh-CN" sz="1400" dirty="0">
                <a:latin typeface="微软雅黑" panose="020B0503020204020204" pitchFamily="34" charset="-122"/>
                <a:ea typeface="微软雅黑" panose="020B0503020204020204" pitchFamily="34" charset="-122"/>
              </a:rPr>
              <a:t> </a:t>
            </a:r>
            <a:r>
              <a:rPr lang="zh-CN" sz="1400" dirty="0">
                <a:latin typeface="微软雅黑" panose="020B0503020204020204" pitchFamily="34" charset="-122"/>
                <a:ea typeface="微软雅黑" panose="020B0503020204020204" pitchFamily="34" charset="-122"/>
              </a:rPr>
              <a:t>积累是成语复习的根基。要提高辨析使用成语的能力,必须大量积累易错成语。积累的成语越多,辨析和使用成语的能力就越强,解题的准确性就越高。积累成语可从以下三方面进行:</a:t>
            </a:r>
            <a:endParaRPr lang="zh-CN" sz="1400" dirty="0">
              <a:latin typeface="微软雅黑" panose="020B0503020204020204" pitchFamily="34" charset="-122"/>
              <a:ea typeface="微软雅黑" panose="020B0503020204020204" pitchFamily="34" charset="-122"/>
            </a:endParaRPr>
          </a:p>
          <a:p>
            <a:pPr fontAlgn="auto">
              <a:lnSpc>
                <a:spcPct val="150000"/>
              </a:lnSpc>
            </a:pPr>
            <a:endParaRPr lang="zh-CN" sz="1400" dirty="0">
              <a:latin typeface="微软雅黑" panose="020B0503020204020204" pitchFamily="34" charset="-122"/>
              <a:ea typeface="微软雅黑" panose="020B0503020204020204" pitchFamily="34" charset="-122"/>
            </a:endParaRPr>
          </a:p>
          <a:p>
            <a:pPr fontAlgn="auto">
              <a:lnSpc>
                <a:spcPct val="150000"/>
              </a:lnSpc>
            </a:pPr>
            <a:r>
              <a:rPr lang="zh-CN" sz="1400" dirty="0">
                <a:latin typeface="微软雅黑" panose="020B0503020204020204" pitchFamily="34" charset="-122"/>
                <a:ea typeface="微软雅黑" panose="020B0503020204020204" pitchFamily="34" charset="-122"/>
              </a:rPr>
              <a:t>1.阅读积累。通过阅读教材,阅读课外读物,积累其中的易错成语。</a:t>
            </a:r>
            <a:endParaRPr lang="zh-CN" sz="1400" dirty="0">
              <a:latin typeface="微软雅黑" panose="020B0503020204020204" pitchFamily="34" charset="-122"/>
              <a:ea typeface="微软雅黑" panose="020B0503020204020204" pitchFamily="34" charset="-122"/>
            </a:endParaRPr>
          </a:p>
          <a:p>
            <a:pPr fontAlgn="auto">
              <a:lnSpc>
                <a:spcPct val="150000"/>
              </a:lnSpc>
            </a:pPr>
            <a:endParaRPr lang="zh-CN" sz="1400" dirty="0">
              <a:latin typeface="微软雅黑" panose="020B0503020204020204" pitchFamily="34" charset="-122"/>
              <a:ea typeface="微软雅黑" panose="020B0503020204020204" pitchFamily="34" charset="-122"/>
            </a:endParaRPr>
          </a:p>
          <a:p>
            <a:pPr fontAlgn="auto">
              <a:lnSpc>
                <a:spcPct val="150000"/>
              </a:lnSpc>
            </a:pPr>
            <a:r>
              <a:rPr lang="zh-CN" sz="1400" dirty="0">
                <a:latin typeface="微软雅黑" panose="020B0503020204020204" pitchFamily="34" charset="-122"/>
                <a:ea typeface="微软雅黑" panose="020B0503020204020204" pitchFamily="34" charset="-122"/>
              </a:rPr>
              <a:t>2.习题积累。通过做题,积累试题所考成语。这些成语往往是常考易错的,需要重点关注。</a:t>
            </a:r>
            <a:endParaRPr lang="zh-CN" sz="1400" dirty="0">
              <a:latin typeface="微软雅黑" panose="020B0503020204020204" pitchFamily="34" charset="-122"/>
              <a:ea typeface="微软雅黑" panose="020B0503020204020204" pitchFamily="34" charset="-122"/>
            </a:endParaRPr>
          </a:p>
          <a:p>
            <a:pPr fontAlgn="auto">
              <a:lnSpc>
                <a:spcPct val="150000"/>
              </a:lnSpc>
            </a:pPr>
            <a:endParaRPr lang="zh-CN" sz="1400" dirty="0">
              <a:latin typeface="微软雅黑" panose="020B0503020204020204" pitchFamily="34" charset="-122"/>
              <a:ea typeface="微软雅黑" panose="020B0503020204020204" pitchFamily="34" charset="-122"/>
            </a:endParaRPr>
          </a:p>
          <a:p>
            <a:pPr fontAlgn="auto">
              <a:lnSpc>
                <a:spcPct val="150000"/>
              </a:lnSpc>
            </a:pPr>
            <a:r>
              <a:rPr lang="zh-CN" sz="1400" dirty="0">
                <a:latin typeface="微软雅黑" panose="020B0503020204020204" pitchFamily="34" charset="-122"/>
                <a:ea typeface="微软雅黑" panose="020B0503020204020204" pitchFamily="34" charset="-122"/>
              </a:rPr>
              <a:t>3.资料积累。利用现成的“成语汇编”之类的材料,快速积累常考易错成语。这是成语复习的快捷方式。</a:t>
            </a:r>
            <a:endParaRPr lang="zh-CN" sz="1400" dirty="0">
              <a:latin typeface="微软雅黑" panose="020B0503020204020204" pitchFamily="34" charset="-122"/>
              <a:ea typeface="微软雅黑" panose="020B0503020204020204" pitchFamily="34" charset="-122"/>
            </a:endParaRPr>
          </a:p>
        </p:txBody>
      </p:sp>
      <p:sp>
        <p:nvSpPr>
          <p:cNvPr id="3" name="矩形 2">
            <a:hlinkClick r:id="rId1" action="ppaction://hlinksldjump"/>
          </p:cNvPr>
          <p:cNvSpPr/>
          <p:nvPr/>
        </p:nvSpPr>
        <p:spPr>
          <a:xfrm>
            <a:off x="719138" y="4158063"/>
            <a:ext cx="2448000" cy="1422000"/>
          </a:xfrm>
          <a:prstGeom prst="rect">
            <a:avLst/>
          </a:prstGeom>
          <a:solidFill>
            <a:srgbClr val="5B9BD5"/>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返回目录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62769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92289"/>
            <a:chOff x="549633" y="1040577"/>
            <a:chExt cx="1279664" cy="292717"/>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92717"/>
              <a:chOff x="549633" y="1040577"/>
              <a:chExt cx="1279664" cy="292717"/>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45854"/>
                <a:ext cx="362912" cy="287440"/>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10</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srcRect t="16099"/>
          <a:stretch>
            <a:fillRect/>
          </a:stretch>
        </p:blipFill>
        <p:spPr>
          <a:xfrm>
            <a:off x="8320376" y="1288415"/>
            <a:ext cx="2461854" cy="2748292"/>
          </a:xfrm>
          <a:prstGeom prst="rect">
            <a:avLst/>
          </a:prstGeom>
        </p:spPr>
      </p:pic>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6492" y="2585725"/>
            <a:ext cx="2622739" cy="1696584"/>
          </a:xfrm>
          <a:prstGeom prst="rect">
            <a:avLst/>
          </a:prstGeom>
        </p:spPr>
      </p:pic>
      <p:sp>
        <p:nvSpPr>
          <p:cNvPr id="40" name="矩形 39"/>
          <p:cNvSpPr/>
          <p:nvPr/>
        </p:nvSpPr>
        <p:spPr>
          <a:xfrm>
            <a:off x="3552825" y="1791335"/>
            <a:ext cx="4413885" cy="3611880"/>
          </a:xfrm>
          <a:prstGeom prst="rect">
            <a:avLst/>
          </a:prstGeom>
        </p:spPr>
        <p:txBody>
          <a:bodyPr wrap="square">
            <a:spAutoFit/>
          </a:bodyPr>
          <a:lstStyle/>
          <a:p>
            <a:pPr algn="l" fontAlgn="auto">
              <a:lnSpc>
                <a:spcPct val="150000"/>
              </a:lnSpc>
            </a:pPr>
            <a:r>
              <a:rPr lang="zh-CN" sz="1400" dirty="0">
                <a:latin typeface="微软雅黑" panose="020B0503020204020204" pitchFamily="34" charset="-122"/>
                <a:ea typeface="微软雅黑" panose="020B0503020204020204" pitchFamily="34" charset="-122"/>
              </a:rPr>
              <a:t>辨析成语“十二看”(上)</a:t>
            </a:r>
            <a:endParaRPr lang="zh-CN" sz="1400" dirty="0">
              <a:latin typeface="微软雅黑" panose="020B0503020204020204" pitchFamily="34" charset="-122"/>
              <a:ea typeface="微软雅黑" panose="020B0503020204020204" pitchFamily="34" charset="-122"/>
            </a:endParaRPr>
          </a:p>
          <a:p>
            <a:pPr algn="l" fontAlgn="auto">
              <a:lnSpc>
                <a:spcPct val="150000"/>
              </a:lnSpc>
            </a:pPr>
            <a:r>
              <a:rPr lang="zh-CN" sz="1400" dirty="0">
                <a:latin typeface="微软雅黑" panose="020B0503020204020204" pitchFamily="34" charset="-122"/>
                <a:ea typeface="微软雅黑" panose="020B0503020204020204" pitchFamily="34" charset="-122"/>
              </a:rPr>
              <a:t>1.看是否符合语境。</a:t>
            </a:r>
            <a:endParaRPr lang="zh-CN" sz="1400" dirty="0">
              <a:latin typeface="微软雅黑" panose="020B0503020204020204" pitchFamily="34" charset="-122"/>
              <a:ea typeface="微软雅黑" panose="020B0503020204020204" pitchFamily="34" charset="-122"/>
            </a:endParaRPr>
          </a:p>
          <a:p>
            <a:pPr algn="l" fontAlgn="auto">
              <a:lnSpc>
                <a:spcPct val="150000"/>
              </a:lnSpc>
            </a:pPr>
            <a:r>
              <a:rPr lang="zh-CN" sz="1400" dirty="0">
                <a:latin typeface="微软雅黑" panose="020B0503020204020204" pitchFamily="34" charset="-122"/>
                <a:ea typeface="微软雅黑" panose="020B0503020204020204" pitchFamily="34" charset="-122"/>
              </a:rPr>
              <a:t>如:机场附近山顶的大量无线发射台严重影响飞行安全,目前虽有一些已搬下山,但这对实现机场净空不过是九牛一毛。“九牛一毛”比喻极大的数量中微不足道的一部分。句中强调的是措施没有作用,而不是比较两者的数量。不合语境。</a:t>
            </a:r>
            <a:endParaRPr lang="zh-CN" sz="1400" dirty="0">
              <a:latin typeface="微软雅黑" panose="020B0503020204020204" pitchFamily="34" charset="-122"/>
              <a:ea typeface="微软雅黑" panose="020B0503020204020204" pitchFamily="34" charset="-122"/>
            </a:endParaRPr>
          </a:p>
          <a:p>
            <a:pPr algn="l" fontAlgn="auto">
              <a:lnSpc>
                <a:spcPct val="150000"/>
              </a:lnSpc>
            </a:pPr>
            <a:r>
              <a:rPr lang="zh-CN" sz="1400" dirty="0">
                <a:latin typeface="微软雅黑" panose="020B0503020204020204" pitchFamily="34" charset="-122"/>
                <a:ea typeface="微软雅黑" panose="020B0503020204020204" pitchFamily="34" charset="-122"/>
              </a:rPr>
              <a:t>不合语境成语的判定:成语的使用都有着特定的语言环境,有的和整个句子的氛围相吻合,有的和人称相对应,有的意义和句子相适合。辨析成语和运用成语,一定要通读句子,看该成语是否符合语境。</a:t>
            </a:r>
            <a:endParaRPr lang="zh-CN" sz="1400" dirty="0">
              <a:latin typeface="微软雅黑" panose="020B0503020204020204" pitchFamily="34" charset="-122"/>
              <a:ea typeface="微软雅黑" panose="020B0503020204020204" pitchFamily="34" charset="-122"/>
            </a:endParaRPr>
          </a:p>
        </p:txBody>
      </p:sp>
      <p:sp>
        <p:nvSpPr>
          <p:cNvPr id="2" name="矩形 1">
            <a:hlinkClick r:id="" action="ppaction://hlinkshowjump?jump=nextslide"/>
          </p:cNvPr>
          <p:cNvSpPr/>
          <p:nvPr/>
        </p:nvSpPr>
        <p:spPr>
          <a:xfrm>
            <a:off x="8327312" y="4158286"/>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746488" y="861495"/>
            <a:ext cx="1510763" cy="292289"/>
            <a:chOff x="549633" y="1040577"/>
            <a:chExt cx="1279664" cy="292717"/>
          </a:xfrm>
        </p:grpSpPr>
        <p:sp>
          <p:nvSpPr>
            <p:cNvPr id="36" name="矩形 35"/>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8" name="组合 37"/>
            <p:cNvGrpSpPr/>
            <p:nvPr/>
          </p:nvGrpSpPr>
          <p:grpSpPr>
            <a:xfrm>
              <a:off x="549633" y="1040577"/>
              <a:ext cx="1279664" cy="292717"/>
              <a:chOff x="549633" y="1040577"/>
              <a:chExt cx="1279664" cy="292717"/>
            </a:xfrm>
          </p:grpSpPr>
          <p:sp>
            <p:nvSpPr>
              <p:cNvPr id="39" name="矩形 38"/>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0"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1" name="文本框 56"/>
              <p:cNvSpPr txBox="1"/>
              <p:nvPr/>
            </p:nvSpPr>
            <p:spPr>
              <a:xfrm>
                <a:off x="1466385" y="1045854"/>
                <a:ext cx="362912" cy="287440"/>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11</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42" name="图片 41"/>
          <p:cNvPicPr>
            <a:picLocks noChangeAspect="1"/>
          </p:cNvPicPr>
          <p:nvPr/>
        </p:nvPicPr>
        <p:blipFill rotWithShape="1">
          <a:blip r:embed="rId2" cstate="print"/>
          <a:srcRect b="13030"/>
          <a:stretch>
            <a:fillRect/>
          </a:stretch>
        </p:blipFill>
        <p:spPr>
          <a:xfrm>
            <a:off x="8342142" y="1288707"/>
            <a:ext cx="2440540" cy="2750597"/>
          </a:xfrm>
          <a:prstGeom prst="rect">
            <a:avLst/>
          </a:prstGeom>
        </p:spPr>
      </p:pic>
      <p:sp>
        <p:nvSpPr>
          <p:cNvPr id="31" name="矩形 30"/>
          <p:cNvSpPr/>
          <p:nvPr/>
        </p:nvSpPr>
        <p:spPr>
          <a:xfrm>
            <a:off x="1257963" y="1841491"/>
            <a:ext cx="5759450" cy="3611880"/>
          </a:xfrm>
          <a:prstGeom prst="rect">
            <a:avLst/>
          </a:prstGeom>
        </p:spPr>
        <p:txBody>
          <a:bodyPr>
            <a:spAutoFit/>
          </a:bodyPr>
          <a:lstStyle/>
          <a:p>
            <a:pPr>
              <a:lnSpc>
                <a:spcPct val="150000"/>
              </a:lnSpc>
            </a:pPr>
            <a:r>
              <a:rPr altLang="zh-CN" sz="1400" dirty="0">
                <a:latin typeface="微软雅黑" panose="020B0503020204020204" pitchFamily="34" charset="-122"/>
                <a:ea typeface="微软雅黑" panose="020B0503020204020204" pitchFamily="34" charset="-122"/>
              </a:rPr>
              <a:t>2.看是否望文生义。</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如:三亚之所以能被评为中国五大最适宜退休居住的城市之一,是因为生活在三亚至少能享受到两大好处:一是气候宜人,无冬无夏;二是环境优美,空气清新。</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“无冬无夏”一词极易让人根据字面意思理解为“没有冬天和夏天”,而实际上其意思为“不论是冬天、夏天,指一年四季,从不间断”,此处望文生义,使用错误。</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望文生义是高考试题中最常见的设误类型。解题时发现使用某成语(特别是陌生成语)时,如果按其字面意思简单地理解,就极有可能是望文生义,该项错误的可能性极大。通过分析该词的语素含义和内部结构,并联系其他选项中成语的使用情况,便可较为准确地判定。</a:t>
            </a:r>
            <a:endParaRPr altLang="zh-CN" sz="1400" dirty="0">
              <a:latin typeface="微软雅黑" panose="020B0503020204020204" pitchFamily="34" charset="-122"/>
              <a:ea typeface="微软雅黑" panose="020B0503020204020204" pitchFamily="34" charset="-122"/>
            </a:endParaRPr>
          </a:p>
        </p:txBody>
      </p:sp>
      <p:sp>
        <p:nvSpPr>
          <p:cNvPr id="32" name="矩形 31">
            <a:hlinkClick r:id="" action="ppaction://hlinkshowjump?jump=nextslide"/>
          </p:cNvPr>
          <p:cNvSpPr/>
          <p:nvPr/>
        </p:nvSpPr>
        <p:spPr>
          <a:xfrm>
            <a:off x="8334297" y="4158286"/>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randombar(horizontal)">
                                      <p:cBhvr>
                                        <p:cTn id="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p:cNvSpPr/>
          <p:nvPr/>
        </p:nvSpPr>
        <p:spPr>
          <a:xfrm>
            <a:off x="746443"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矩形 1"/>
          <p:cNvSpPr/>
          <p:nvPr/>
        </p:nvSpPr>
        <p:spPr>
          <a:xfrm>
            <a:off x="1076119" y="2278289"/>
            <a:ext cx="6623394" cy="2677656"/>
          </a:xfrm>
          <a:prstGeom prst="rect">
            <a:avLst/>
          </a:prstGeom>
        </p:spPr>
        <p:txBody>
          <a:bodyPr wrap="square">
            <a:spAutoFit/>
          </a:bodyPr>
          <a:lstStyle/>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3.看是否褒贬失当。</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如:以演电视剧起家、成功杀入电影界的文章,在出演了《白蛇传说》《失恋三十三天》《西游·降魔篇》等佳作之后,已成为目前国内最炙手可热的一线“小生”。</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“炙手可热”意为“手一挨近就感觉热,比喻气焰很盛,权势很大”,是个贬义词,用于褒奖的语境中是错误的。</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记忆成语意思时,要特别注意其褒贬色彩,然后在做题时弄清句子的褒贬态度,就能避免犯这种错误。</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92289"/>
            <a:chOff x="549633" y="1040577"/>
            <a:chExt cx="1279664" cy="292717"/>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92717"/>
              <a:chOff x="549633" y="1040577"/>
              <a:chExt cx="1279664" cy="292717"/>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45854"/>
                <a:ext cx="362912" cy="287440"/>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12</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a:blip r:embed="rId2" cstate="print"/>
          <a:stretch>
            <a:fillRect/>
          </a:stretch>
        </p:blipFill>
        <p:spPr>
          <a:xfrm>
            <a:off x="8334059" y="1288415"/>
            <a:ext cx="2449511" cy="2736850"/>
          </a:xfrm>
          <a:prstGeom prst="rect">
            <a:avLst/>
          </a:prstGeom>
        </p:spPr>
      </p:pic>
      <p:sp>
        <p:nvSpPr>
          <p:cNvPr id="31" name="矩形 30">
            <a:hlinkClick r:id="" action="ppaction://hlinkshowjump?jump=nextslide"/>
          </p:cNvPr>
          <p:cNvSpPr/>
          <p:nvPr/>
        </p:nvSpPr>
        <p:spPr>
          <a:xfrm>
            <a:off x="8334297" y="4158286"/>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矩形 1"/>
          <p:cNvSpPr/>
          <p:nvPr/>
        </p:nvSpPr>
        <p:spPr>
          <a:xfrm>
            <a:off x="1153070" y="1845972"/>
            <a:ext cx="6751790" cy="2971800"/>
          </a:xfrm>
          <a:prstGeom prst="rect">
            <a:avLst/>
          </a:prstGeom>
        </p:spPr>
        <p:txBody>
          <a:bodyPr wrap="square">
            <a:spAutoFit/>
          </a:bodyPr>
          <a:lstStyle/>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4.看是否对象误用。</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如:春晚舞台上,国际巨星席琳·迪翁与中国民歌天后宋祖英合唱了《茉莉花》,真可谓鸾凤和鸣,让所有观众大呼过瘾。</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“鸾凤和鸣”意为“鸾鸟凤凰相互应和鸣叫,比喻夫妻和谐”,在句中用错对象。</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有些成语的适用对象具有特定的“方向性”或“针对性”,有的指自然界,有的指人类社会;有的指个体,有的指群体;有的专用于男女或夫妻之间;有的只适用于某一领域。如果能记准这些成语的适用对象,使用起来就可以避免张冠李戴的错误。</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1495"/>
            <a:ext cx="1510763" cy="292289"/>
            <a:chOff x="549633" y="1040577"/>
            <a:chExt cx="1279664" cy="292717"/>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92717"/>
              <a:chOff x="549633" y="1040577"/>
              <a:chExt cx="1279664" cy="292717"/>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45854"/>
                <a:ext cx="362912" cy="287440"/>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13</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rotWithShape="1">
          <a:blip r:embed="rId2" cstate="print"/>
          <a:srcRect r="9519"/>
          <a:stretch>
            <a:fillRect/>
          </a:stretch>
        </p:blipFill>
        <p:spPr>
          <a:xfrm>
            <a:off x="8340839" y="1288415"/>
            <a:ext cx="2441461" cy="2739154"/>
          </a:xfrm>
          <a:prstGeom prst="rect">
            <a:avLst/>
          </a:prstGeom>
        </p:spPr>
      </p:pic>
      <p:sp>
        <p:nvSpPr>
          <p:cNvPr id="31" name="矩形 30">
            <a:hlinkClick r:id="" action="ppaction://hlinkshowjump?jump=nextslide"/>
          </p:cNvPr>
          <p:cNvSpPr/>
          <p:nvPr/>
        </p:nvSpPr>
        <p:spPr>
          <a:xfrm>
            <a:off x="8334297" y="4158286"/>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0"/>
            <a:ext cx="11520488" cy="3991429"/>
          </a:xfrm>
          <a:prstGeom prst="rect">
            <a:avLst/>
          </a:prstGeom>
          <a:solidFill>
            <a:srgbClr val="77A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 name="圆角矩形 3"/>
          <p:cNvSpPr/>
          <p:nvPr/>
        </p:nvSpPr>
        <p:spPr>
          <a:xfrm>
            <a:off x="3978022" y="4684957"/>
            <a:ext cx="3564439" cy="990121"/>
          </a:xfrm>
          <a:prstGeom prst="roundRect">
            <a:avLst>
              <a:gd name="adj" fmla="val 5758"/>
            </a:avLst>
          </a:prstGeom>
          <a:noFill/>
          <a:ln>
            <a:solidFill>
              <a:srgbClr val="77AED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713105" rtl="0" eaLnBrk="1" latinLnBrk="0" hangingPunct="1">
              <a:defRPr sz="1405" kern="1200">
                <a:solidFill>
                  <a:schemeClr val="lt1"/>
                </a:solidFill>
                <a:latin typeface="+mn-lt"/>
                <a:ea typeface="+mn-ea"/>
                <a:cs typeface="+mn-cs"/>
              </a:defRPr>
            </a:lvl1pPr>
            <a:lvl2pPr marL="356870" algn="l" defTabSz="713105" rtl="0" eaLnBrk="1" latinLnBrk="0" hangingPunct="1">
              <a:defRPr sz="1405" kern="1200">
                <a:solidFill>
                  <a:schemeClr val="lt1"/>
                </a:solidFill>
                <a:latin typeface="+mn-lt"/>
                <a:ea typeface="+mn-ea"/>
                <a:cs typeface="+mn-cs"/>
              </a:defRPr>
            </a:lvl2pPr>
            <a:lvl3pPr marL="713105" algn="l" defTabSz="713105" rtl="0" eaLnBrk="1" latinLnBrk="0" hangingPunct="1">
              <a:defRPr sz="1405" kern="1200">
                <a:solidFill>
                  <a:schemeClr val="lt1"/>
                </a:solidFill>
                <a:latin typeface="+mn-lt"/>
                <a:ea typeface="+mn-ea"/>
                <a:cs typeface="+mn-cs"/>
              </a:defRPr>
            </a:lvl3pPr>
            <a:lvl4pPr marL="1069975" algn="l" defTabSz="713105" rtl="0" eaLnBrk="1" latinLnBrk="0" hangingPunct="1">
              <a:defRPr sz="1405" kern="1200">
                <a:solidFill>
                  <a:schemeClr val="lt1"/>
                </a:solidFill>
                <a:latin typeface="+mn-lt"/>
                <a:ea typeface="+mn-ea"/>
                <a:cs typeface="+mn-cs"/>
              </a:defRPr>
            </a:lvl4pPr>
            <a:lvl5pPr marL="1426210" algn="l" defTabSz="713105" rtl="0" eaLnBrk="1" latinLnBrk="0" hangingPunct="1">
              <a:defRPr sz="1405" kern="1200">
                <a:solidFill>
                  <a:schemeClr val="lt1"/>
                </a:solidFill>
                <a:latin typeface="+mn-lt"/>
                <a:ea typeface="+mn-ea"/>
                <a:cs typeface="+mn-cs"/>
              </a:defRPr>
            </a:lvl5pPr>
            <a:lvl6pPr marL="1783080" algn="l" defTabSz="713105" rtl="0" eaLnBrk="1" latinLnBrk="0" hangingPunct="1">
              <a:defRPr sz="1405" kern="1200">
                <a:solidFill>
                  <a:schemeClr val="lt1"/>
                </a:solidFill>
                <a:latin typeface="+mn-lt"/>
                <a:ea typeface="+mn-ea"/>
                <a:cs typeface="+mn-cs"/>
              </a:defRPr>
            </a:lvl6pPr>
            <a:lvl7pPr marL="2139315" algn="l" defTabSz="713105" rtl="0" eaLnBrk="1" latinLnBrk="0" hangingPunct="1">
              <a:defRPr sz="1405" kern="1200">
                <a:solidFill>
                  <a:schemeClr val="lt1"/>
                </a:solidFill>
                <a:latin typeface="+mn-lt"/>
                <a:ea typeface="+mn-ea"/>
                <a:cs typeface="+mn-cs"/>
              </a:defRPr>
            </a:lvl7pPr>
            <a:lvl8pPr marL="2496185" algn="l" defTabSz="713105" rtl="0" eaLnBrk="1" latinLnBrk="0" hangingPunct="1">
              <a:defRPr sz="1405" kern="1200">
                <a:solidFill>
                  <a:schemeClr val="lt1"/>
                </a:solidFill>
                <a:latin typeface="+mn-lt"/>
                <a:ea typeface="+mn-ea"/>
                <a:cs typeface="+mn-cs"/>
              </a:defRPr>
            </a:lvl8pPr>
            <a:lvl9pPr marL="2852420" algn="l" defTabSz="713105" rtl="0" eaLnBrk="1" latinLnBrk="0" hangingPunct="1">
              <a:defRPr sz="1405" kern="1200">
                <a:solidFill>
                  <a:schemeClr val="lt1"/>
                </a:solidFill>
                <a:latin typeface="+mn-lt"/>
                <a:ea typeface="+mn-ea"/>
                <a:cs typeface="+mn-cs"/>
              </a:defRPr>
            </a:lvl9pPr>
          </a:lstStyle>
          <a:p>
            <a:pPr algn="ctr"/>
            <a:r>
              <a:rPr lang="zh-CN" altLang="en-US" sz="3600" dirty="0">
                <a:solidFill>
                  <a:srgbClr val="3E8BC0"/>
                </a:solidFill>
                <a:latin typeface="微软雅黑" panose="020B0503020204020204" pitchFamily="34" charset="-122"/>
                <a:ea typeface="微软雅黑" panose="020B0503020204020204" pitchFamily="34" charset="-122"/>
              </a:rPr>
              <a:t>考情精解读</a:t>
            </a:r>
            <a:endParaRPr lang="zh-CN" altLang="en-US" sz="3600" dirty="0">
              <a:solidFill>
                <a:srgbClr val="3E8BC0"/>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4946529" y="1380092"/>
            <a:ext cx="1627421" cy="1744591"/>
            <a:chOff x="7397485" y="3586794"/>
            <a:chExt cx="1720118" cy="1854990"/>
          </a:xfrm>
        </p:grpSpPr>
        <p:sp>
          <p:nvSpPr>
            <p:cNvPr id="16" name="Freeform 38"/>
            <p:cNvSpPr>
              <a:spLocks noEditPoints="1"/>
            </p:cNvSpPr>
            <p:nvPr/>
          </p:nvSpPr>
          <p:spPr bwMode="auto">
            <a:xfrm>
              <a:off x="7397485" y="3586794"/>
              <a:ext cx="1720118" cy="1278360"/>
            </a:xfrm>
            <a:custGeom>
              <a:avLst/>
              <a:gdLst>
                <a:gd name="T0" fmla="*/ 83 w 489"/>
                <a:gd name="T1" fmla="*/ 363 h 363"/>
                <a:gd name="T2" fmla="*/ 0 w 489"/>
                <a:gd name="T3" fmla="*/ 280 h 363"/>
                <a:gd name="T4" fmla="*/ 0 w 489"/>
                <a:gd name="T5" fmla="*/ 280 h 363"/>
                <a:gd name="T6" fmla="*/ 0 w 489"/>
                <a:gd name="T7" fmla="*/ 83 h 363"/>
                <a:gd name="T8" fmla="*/ 83 w 489"/>
                <a:gd name="T9" fmla="*/ 0 h 363"/>
                <a:gd name="T10" fmla="*/ 83 w 489"/>
                <a:gd name="T11" fmla="*/ 0 h 363"/>
                <a:gd name="T12" fmla="*/ 406 w 489"/>
                <a:gd name="T13" fmla="*/ 0 h 363"/>
                <a:gd name="T14" fmla="*/ 489 w 489"/>
                <a:gd name="T15" fmla="*/ 83 h 363"/>
                <a:gd name="T16" fmla="*/ 489 w 489"/>
                <a:gd name="T17" fmla="*/ 83 h 363"/>
                <a:gd name="T18" fmla="*/ 489 w 489"/>
                <a:gd name="T19" fmla="*/ 280 h 363"/>
                <a:gd name="T20" fmla="*/ 406 w 489"/>
                <a:gd name="T21" fmla="*/ 363 h 363"/>
                <a:gd name="T22" fmla="*/ 406 w 489"/>
                <a:gd name="T23" fmla="*/ 363 h 363"/>
                <a:gd name="T24" fmla="*/ 83 w 489"/>
                <a:gd name="T25" fmla="*/ 363 h 363"/>
                <a:gd name="T26" fmla="*/ 43 w 489"/>
                <a:gd name="T27" fmla="*/ 83 h 363"/>
                <a:gd name="T28" fmla="*/ 43 w 489"/>
                <a:gd name="T29" fmla="*/ 280 h 363"/>
                <a:gd name="T30" fmla="*/ 83 w 489"/>
                <a:gd name="T31" fmla="*/ 320 h 363"/>
                <a:gd name="T32" fmla="*/ 83 w 489"/>
                <a:gd name="T33" fmla="*/ 320 h 363"/>
                <a:gd name="T34" fmla="*/ 406 w 489"/>
                <a:gd name="T35" fmla="*/ 320 h 363"/>
                <a:gd name="T36" fmla="*/ 446 w 489"/>
                <a:gd name="T37" fmla="*/ 280 h 363"/>
                <a:gd name="T38" fmla="*/ 446 w 489"/>
                <a:gd name="T39" fmla="*/ 280 h 363"/>
                <a:gd name="T40" fmla="*/ 446 w 489"/>
                <a:gd name="T41" fmla="*/ 83 h 363"/>
                <a:gd name="T42" fmla="*/ 406 w 489"/>
                <a:gd name="T43" fmla="*/ 43 h 363"/>
                <a:gd name="T44" fmla="*/ 406 w 489"/>
                <a:gd name="T45" fmla="*/ 43 h 363"/>
                <a:gd name="T46" fmla="*/ 83 w 489"/>
                <a:gd name="T47" fmla="*/ 43 h 363"/>
                <a:gd name="T48" fmla="*/ 43 w 489"/>
                <a:gd name="T49" fmla="*/ 83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9" h="363">
                  <a:moveTo>
                    <a:pt x="83" y="363"/>
                  </a:moveTo>
                  <a:cubicBezTo>
                    <a:pt x="37" y="363"/>
                    <a:pt x="0" y="326"/>
                    <a:pt x="0" y="280"/>
                  </a:cubicBezTo>
                  <a:cubicBezTo>
                    <a:pt x="0" y="280"/>
                    <a:pt x="0" y="280"/>
                    <a:pt x="0" y="280"/>
                  </a:cubicBezTo>
                  <a:cubicBezTo>
                    <a:pt x="0" y="83"/>
                    <a:pt x="0" y="83"/>
                    <a:pt x="0" y="83"/>
                  </a:cubicBezTo>
                  <a:cubicBezTo>
                    <a:pt x="0" y="38"/>
                    <a:pt x="37" y="0"/>
                    <a:pt x="83" y="0"/>
                  </a:cubicBezTo>
                  <a:cubicBezTo>
                    <a:pt x="83" y="0"/>
                    <a:pt x="83" y="0"/>
                    <a:pt x="83" y="0"/>
                  </a:cubicBezTo>
                  <a:cubicBezTo>
                    <a:pt x="406" y="0"/>
                    <a:pt x="406" y="0"/>
                    <a:pt x="406" y="0"/>
                  </a:cubicBezTo>
                  <a:cubicBezTo>
                    <a:pt x="451" y="0"/>
                    <a:pt x="489" y="38"/>
                    <a:pt x="489" y="83"/>
                  </a:cubicBezTo>
                  <a:cubicBezTo>
                    <a:pt x="489" y="83"/>
                    <a:pt x="489" y="83"/>
                    <a:pt x="489" y="83"/>
                  </a:cubicBezTo>
                  <a:cubicBezTo>
                    <a:pt x="489" y="280"/>
                    <a:pt x="489" y="280"/>
                    <a:pt x="489" y="280"/>
                  </a:cubicBezTo>
                  <a:cubicBezTo>
                    <a:pt x="489" y="326"/>
                    <a:pt x="451" y="363"/>
                    <a:pt x="406" y="363"/>
                  </a:cubicBezTo>
                  <a:cubicBezTo>
                    <a:pt x="406" y="363"/>
                    <a:pt x="406" y="363"/>
                    <a:pt x="406" y="363"/>
                  </a:cubicBezTo>
                  <a:cubicBezTo>
                    <a:pt x="83" y="363"/>
                    <a:pt x="83" y="363"/>
                    <a:pt x="83" y="363"/>
                  </a:cubicBezTo>
                  <a:close/>
                  <a:moveTo>
                    <a:pt x="43" y="83"/>
                  </a:moveTo>
                  <a:cubicBezTo>
                    <a:pt x="43" y="280"/>
                    <a:pt x="43" y="280"/>
                    <a:pt x="43" y="280"/>
                  </a:cubicBezTo>
                  <a:cubicBezTo>
                    <a:pt x="43" y="302"/>
                    <a:pt x="61" y="320"/>
                    <a:pt x="83" y="320"/>
                  </a:cubicBezTo>
                  <a:cubicBezTo>
                    <a:pt x="83" y="320"/>
                    <a:pt x="83" y="320"/>
                    <a:pt x="83" y="320"/>
                  </a:cubicBezTo>
                  <a:cubicBezTo>
                    <a:pt x="406" y="320"/>
                    <a:pt x="406" y="320"/>
                    <a:pt x="406" y="320"/>
                  </a:cubicBezTo>
                  <a:cubicBezTo>
                    <a:pt x="428" y="320"/>
                    <a:pt x="446" y="302"/>
                    <a:pt x="446" y="280"/>
                  </a:cubicBezTo>
                  <a:cubicBezTo>
                    <a:pt x="446" y="280"/>
                    <a:pt x="446" y="280"/>
                    <a:pt x="446" y="280"/>
                  </a:cubicBezTo>
                  <a:cubicBezTo>
                    <a:pt x="446" y="83"/>
                    <a:pt x="446" y="83"/>
                    <a:pt x="446" y="83"/>
                  </a:cubicBezTo>
                  <a:cubicBezTo>
                    <a:pt x="446" y="61"/>
                    <a:pt x="428" y="43"/>
                    <a:pt x="406" y="43"/>
                  </a:cubicBezTo>
                  <a:cubicBezTo>
                    <a:pt x="406" y="43"/>
                    <a:pt x="406" y="43"/>
                    <a:pt x="406" y="43"/>
                  </a:cubicBezTo>
                  <a:cubicBezTo>
                    <a:pt x="83" y="43"/>
                    <a:pt x="83" y="43"/>
                    <a:pt x="83" y="43"/>
                  </a:cubicBezTo>
                  <a:cubicBezTo>
                    <a:pt x="61" y="43"/>
                    <a:pt x="43" y="61"/>
                    <a:pt x="43" y="8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ea typeface="微软雅黑" panose="020B0503020204020204" pitchFamily="34" charset="-122"/>
              </a:endParaRPr>
            </a:p>
          </p:txBody>
        </p:sp>
        <p:sp>
          <p:nvSpPr>
            <p:cNvPr id="17" name="Freeform 39"/>
            <p:cNvSpPr/>
            <p:nvPr/>
          </p:nvSpPr>
          <p:spPr bwMode="auto">
            <a:xfrm>
              <a:off x="7860743" y="4892518"/>
              <a:ext cx="787736" cy="549266"/>
            </a:xfrm>
            <a:custGeom>
              <a:avLst/>
              <a:gdLst>
                <a:gd name="T0" fmla="*/ 219 w 224"/>
                <a:gd name="T1" fmla="*/ 119 h 156"/>
                <a:gd name="T2" fmla="*/ 130 w 224"/>
                <a:gd name="T3" fmla="*/ 15 h 156"/>
                <a:gd name="T4" fmla="*/ 112 w 224"/>
                <a:gd name="T5" fmla="*/ 0 h 156"/>
                <a:gd name="T6" fmla="*/ 95 w 224"/>
                <a:gd name="T7" fmla="*/ 15 h 156"/>
                <a:gd name="T8" fmla="*/ 6 w 224"/>
                <a:gd name="T9" fmla="*/ 119 h 156"/>
                <a:gd name="T10" fmla="*/ 8 w 224"/>
                <a:gd name="T11" fmla="*/ 140 h 156"/>
                <a:gd name="T12" fmla="*/ 30 w 224"/>
                <a:gd name="T13" fmla="*/ 138 h 156"/>
                <a:gd name="T14" fmla="*/ 96 w 224"/>
                <a:gd name="T15" fmla="*/ 64 h 156"/>
                <a:gd name="T16" fmla="*/ 96 w 224"/>
                <a:gd name="T17" fmla="*/ 140 h 156"/>
                <a:gd name="T18" fmla="*/ 112 w 224"/>
                <a:gd name="T19" fmla="*/ 156 h 156"/>
                <a:gd name="T20" fmla="*/ 129 w 224"/>
                <a:gd name="T21" fmla="*/ 140 h 156"/>
                <a:gd name="T22" fmla="*/ 129 w 224"/>
                <a:gd name="T23" fmla="*/ 64 h 156"/>
                <a:gd name="T24" fmla="*/ 195 w 224"/>
                <a:gd name="T25" fmla="*/ 138 h 156"/>
                <a:gd name="T26" fmla="*/ 216 w 224"/>
                <a:gd name="T27" fmla="*/ 140 h 156"/>
                <a:gd name="T28" fmla="*/ 219 w 224"/>
                <a:gd name="T29" fmla="*/ 11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156">
                  <a:moveTo>
                    <a:pt x="219" y="119"/>
                  </a:moveTo>
                  <a:cubicBezTo>
                    <a:pt x="130" y="15"/>
                    <a:pt x="130" y="15"/>
                    <a:pt x="130" y="15"/>
                  </a:cubicBezTo>
                  <a:cubicBezTo>
                    <a:pt x="130" y="15"/>
                    <a:pt x="118" y="0"/>
                    <a:pt x="112" y="0"/>
                  </a:cubicBezTo>
                  <a:cubicBezTo>
                    <a:pt x="107" y="0"/>
                    <a:pt x="95" y="15"/>
                    <a:pt x="95" y="15"/>
                  </a:cubicBezTo>
                  <a:cubicBezTo>
                    <a:pt x="6" y="119"/>
                    <a:pt x="6" y="119"/>
                    <a:pt x="6" y="119"/>
                  </a:cubicBezTo>
                  <a:cubicBezTo>
                    <a:pt x="0" y="126"/>
                    <a:pt x="2" y="135"/>
                    <a:pt x="8" y="140"/>
                  </a:cubicBezTo>
                  <a:cubicBezTo>
                    <a:pt x="15" y="146"/>
                    <a:pt x="25" y="144"/>
                    <a:pt x="30" y="138"/>
                  </a:cubicBezTo>
                  <a:cubicBezTo>
                    <a:pt x="96" y="64"/>
                    <a:pt x="96" y="64"/>
                    <a:pt x="96" y="64"/>
                  </a:cubicBezTo>
                  <a:cubicBezTo>
                    <a:pt x="96" y="140"/>
                    <a:pt x="96" y="140"/>
                    <a:pt x="96" y="140"/>
                  </a:cubicBezTo>
                  <a:cubicBezTo>
                    <a:pt x="96" y="149"/>
                    <a:pt x="103" y="156"/>
                    <a:pt x="112" y="156"/>
                  </a:cubicBezTo>
                  <a:cubicBezTo>
                    <a:pt x="121" y="156"/>
                    <a:pt x="129" y="149"/>
                    <a:pt x="129" y="140"/>
                  </a:cubicBezTo>
                  <a:cubicBezTo>
                    <a:pt x="129" y="64"/>
                    <a:pt x="129" y="64"/>
                    <a:pt x="129" y="64"/>
                  </a:cubicBezTo>
                  <a:cubicBezTo>
                    <a:pt x="195" y="138"/>
                    <a:pt x="195" y="138"/>
                    <a:pt x="195" y="138"/>
                  </a:cubicBezTo>
                  <a:cubicBezTo>
                    <a:pt x="200" y="144"/>
                    <a:pt x="210" y="146"/>
                    <a:pt x="216" y="140"/>
                  </a:cubicBezTo>
                  <a:cubicBezTo>
                    <a:pt x="223" y="135"/>
                    <a:pt x="224" y="126"/>
                    <a:pt x="219" y="11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ea typeface="微软雅黑" panose="020B0503020204020204" pitchFamily="34" charset="-122"/>
              </a:endParaRPr>
            </a:p>
          </p:txBody>
        </p:sp>
        <p:sp>
          <p:nvSpPr>
            <p:cNvPr id="18" name="Freeform 40"/>
            <p:cNvSpPr/>
            <p:nvPr/>
          </p:nvSpPr>
          <p:spPr bwMode="auto">
            <a:xfrm>
              <a:off x="7661367" y="3921044"/>
              <a:ext cx="1192355" cy="619633"/>
            </a:xfrm>
            <a:custGeom>
              <a:avLst/>
              <a:gdLst>
                <a:gd name="T0" fmla="*/ 3 w 339"/>
                <a:gd name="T1" fmla="*/ 169 h 176"/>
                <a:gd name="T2" fmla="*/ 4 w 339"/>
                <a:gd name="T3" fmla="*/ 155 h 176"/>
                <a:gd name="T4" fmla="*/ 4 w 339"/>
                <a:gd name="T5" fmla="*/ 155 h 176"/>
                <a:gd name="T6" fmla="*/ 57 w 339"/>
                <a:gd name="T7" fmla="*/ 102 h 176"/>
                <a:gd name="T8" fmla="*/ 66 w 339"/>
                <a:gd name="T9" fmla="*/ 99 h 176"/>
                <a:gd name="T10" fmla="*/ 66 w 339"/>
                <a:gd name="T11" fmla="*/ 99 h 176"/>
                <a:gd name="T12" fmla="*/ 72 w 339"/>
                <a:gd name="T13" fmla="*/ 105 h 176"/>
                <a:gd name="T14" fmla="*/ 72 w 339"/>
                <a:gd name="T15" fmla="*/ 105 h 176"/>
                <a:gd name="T16" fmla="*/ 83 w 339"/>
                <a:gd name="T17" fmla="*/ 144 h 176"/>
                <a:gd name="T18" fmla="*/ 166 w 339"/>
                <a:gd name="T19" fmla="*/ 12 h 176"/>
                <a:gd name="T20" fmla="*/ 176 w 339"/>
                <a:gd name="T21" fmla="*/ 7 h 176"/>
                <a:gd name="T22" fmla="*/ 176 w 339"/>
                <a:gd name="T23" fmla="*/ 7 h 176"/>
                <a:gd name="T24" fmla="*/ 182 w 339"/>
                <a:gd name="T25" fmla="*/ 16 h 176"/>
                <a:gd name="T26" fmla="*/ 182 w 339"/>
                <a:gd name="T27" fmla="*/ 16 h 176"/>
                <a:gd name="T28" fmla="*/ 181 w 339"/>
                <a:gd name="T29" fmla="*/ 99 h 176"/>
                <a:gd name="T30" fmla="*/ 221 w 339"/>
                <a:gd name="T31" fmla="*/ 59 h 176"/>
                <a:gd name="T32" fmla="*/ 228 w 339"/>
                <a:gd name="T33" fmla="*/ 57 h 176"/>
                <a:gd name="T34" fmla="*/ 228 w 339"/>
                <a:gd name="T35" fmla="*/ 57 h 176"/>
                <a:gd name="T36" fmla="*/ 234 w 339"/>
                <a:gd name="T37" fmla="*/ 61 h 176"/>
                <a:gd name="T38" fmla="*/ 234 w 339"/>
                <a:gd name="T39" fmla="*/ 61 h 176"/>
                <a:gd name="T40" fmla="*/ 246 w 339"/>
                <a:gd name="T41" fmla="*/ 84 h 176"/>
                <a:gd name="T42" fmla="*/ 322 w 339"/>
                <a:gd name="T43" fmla="*/ 5 h 176"/>
                <a:gd name="T44" fmla="*/ 335 w 339"/>
                <a:gd name="T45" fmla="*/ 4 h 176"/>
                <a:gd name="T46" fmla="*/ 335 w 339"/>
                <a:gd name="T47" fmla="*/ 4 h 176"/>
                <a:gd name="T48" fmla="*/ 335 w 339"/>
                <a:gd name="T49" fmla="*/ 18 h 176"/>
                <a:gd name="T50" fmla="*/ 335 w 339"/>
                <a:gd name="T51" fmla="*/ 18 h 176"/>
                <a:gd name="T52" fmla="*/ 251 w 339"/>
                <a:gd name="T53" fmla="*/ 106 h 176"/>
                <a:gd name="T54" fmla="*/ 243 w 339"/>
                <a:gd name="T55" fmla="*/ 110 h 176"/>
                <a:gd name="T56" fmla="*/ 243 w 339"/>
                <a:gd name="T57" fmla="*/ 110 h 176"/>
                <a:gd name="T58" fmla="*/ 236 w 339"/>
                <a:gd name="T59" fmla="*/ 106 h 176"/>
                <a:gd name="T60" fmla="*/ 236 w 339"/>
                <a:gd name="T61" fmla="*/ 106 h 176"/>
                <a:gd name="T62" fmla="*/ 224 w 339"/>
                <a:gd name="T63" fmla="*/ 81 h 176"/>
                <a:gd name="T64" fmla="*/ 177 w 339"/>
                <a:gd name="T65" fmla="*/ 126 h 176"/>
                <a:gd name="T66" fmla="*/ 168 w 339"/>
                <a:gd name="T67" fmla="*/ 127 h 176"/>
                <a:gd name="T68" fmla="*/ 168 w 339"/>
                <a:gd name="T69" fmla="*/ 127 h 176"/>
                <a:gd name="T70" fmla="*/ 163 w 339"/>
                <a:gd name="T71" fmla="*/ 119 h 176"/>
                <a:gd name="T72" fmla="*/ 163 w 339"/>
                <a:gd name="T73" fmla="*/ 119 h 176"/>
                <a:gd name="T74" fmla="*/ 164 w 339"/>
                <a:gd name="T75" fmla="*/ 49 h 176"/>
                <a:gd name="T76" fmla="*/ 88 w 339"/>
                <a:gd name="T77" fmla="*/ 171 h 176"/>
                <a:gd name="T78" fmla="*/ 79 w 339"/>
                <a:gd name="T79" fmla="*/ 176 h 176"/>
                <a:gd name="T80" fmla="*/ 79 w 339"/>
                <a:gd name="T81" fmla="*/ 176 h 176"/>
                <a:gd name="T82" fmla="*/ 71 w 339"/>
                <a:gd name="T83" fmla="*/ 170 h 176"/>
                <a:gd name="T84" fmla="*/ 71 w 339"/>
                <a:gd name="T85" fmla="*/ 170 h 176"/>
                <a:gd name="T86" fmla="*/ 59 w 339"/>
                <a:gd name="T87" fmla="*/ 126 h 176"/>
                <a:gd name="T88" fmla="*/ 16 w 339"/>
                <a:gd name="T89" fmla="*/ 170 h 176"/>
                <a:gd name="T90" fmla="*/ 16 w 339"/>
                <a:gd name="T91" fmla="*/ 170 h 176"/>
                <a:gd name="T92" fmla="*/ 7 w 339"/>
                <a:gd name="T93" fmla="*/ 172 h 176"/>
                <a:gd name="T94" fmla="*/ 7 w 339"/>
                <a:gd name="T95" fmla="*/ 172 h 176"/>
                <a:gd name="T96" fmla="*/ 3 w 339"/>
                <a:gd name="T97" fmla="*/ 16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9" h="176">
                  <a:moveTo>
                    <a:pt x="3" y="169"/>
                  </a:moveTo>
                  <a:cubicBezTo>
                    <a:pt x="0" y="166"/>
                    <a:pt x="0" y="159"/>
                    <a:pt x="4" y="155"/>
                  </a:cubicBezTo>
                  <a:cubicBezTo>
                    <a:pt x="4" y="155"/>
                    <a:pt x="4" y="155"/>
                    <a:pt x="4" y="155"/>
                  </a:cubicBezTo>
                  <a:cubicBezTo>
                    <a:pt x="57" y="102"/>
                    <a:pt x="57" y="102"/>
                    <a:pt x="57" y="102"/>
                  </a:cubicBezTo>
                  <a:cubicBezTo>
                    <a:pt x="60" y="99"/>
                    <a:pt x="63" y="98"/>
                    <a:pt x="66" y="99"/>
                  </a:cubicBezTo>
                  <a:cubicBezTo>
                    <a:pt x="66" y="99"/>
                    <a:pt x="66" y="99"/>
                    <a:pt x="66" y="99"/>
                  </a:cubicBezTo>
                  <a:cubicBezTo>
                    <a:pt x="69" y="100"/>
                    <a:pt x="71" y="102"/>
                    <a:pt x="72" y="105"/>
                  </a:cubicBezTo>
                  <a:cubicBezTo>
                    <a:pt x="72" y="105"/>
                    <a:pt x="72" y="105"/>
                    <a:pt x="72" y="105"/>
                  </a:cubicBezTo>
                  <a:cubicBezTo>
                    <a:pt x="83" y="144"/>
                    <a:pt x="83" y="144"/>
                    <a:pt x="83" y="144"/>
                  </a:cubicBezTo>
                  <a:cubicBezTo>
                    <a:pt x="166" y="12"/>
                    <a:pt x="166" y="12"/>
                    <a:pt x="166" y="12"/>
                  </a:cubicBezTo>
                  <a:cubicBezTo>
                    <a:pt x="168" y="8"/>
                    <a:pt x="172" y="6"/>
                    <a:pt x="176" y="7"/>
                  </a:cubicBezTo>
                  <a:cubicBezTo>
                    <a:pt x="176" y="7"/>
                    <a:pt x="176" y="7"/>
                    <a:pt x="176" y="7"/>
                  </a:cubicBezTo>
                  <a:cubicBezTo>
                    <a:pt x="180" y="8"/>
                    <a:pt x="182" y="12"/>
                    <a:pt x="182" y="16"/>
                  </a:cubicBezTo>
                  <a:cubicBezTo>
                    <a:pt x="182" y="16"/>
                    <a:pt x="182" y="16"/>
                    <a:pt x="182" y="16"/>
                  </a:cubicBezTo>
                  <a:cubicBezTo>
                    <a:pt x="181" y="99"/>
                    <a:pt x="181" y="99"/>
                    <a:pt x="181" y="99"/>
                  </a:cubicBezTo>
                  <a:cubicBezTo>
                    <a:pt x="221" y="59"/>
                    <a:pt x="221" y="59"/>
                    <a:pt x="221" y="59"/>
                  </a:cubicBezTo>
                  <a:cubicBezTo>
                    <a:pt x="223" y="57"/>
                    <a:pt x="226" y="57"/>
                    <a:pt x="228" y="57"/>
                  </a:cubicBezTo>
                  <a:cubicBezTo>
                    <a:pt x="228" y="57"/>
                    <a:pt x="228" y="57"/>
                    <a:pt x="228" y="57"/>
                  </a:cubicBezTo>
                  <a:cubicBezTo>
                    <a:pt x="231" y="58"/>
                    <a:pt x="233" y="59"/>
                    <a:pt x="234" y="61"/>
                  </a:cubicBezTo>
                  <a:cubicBezTo>
                    <a:pt x="234" y="61"/>
                    <a:pt x="234" y="61"/>
                    <a:pt x="234" y="61"/>
                  </a:cubicBezTo>
                  <a:cubicBezTo>
                    <a:pt x="246" y="84"/>
                    <a:pt x="246" y="84"/>
                    <a:pt x="246" y="84"/>
                  </a:cubicBezTo>
                  <a:cubicBezTo>
                    <a:pt x="322" y="5"/>
                    <a:pt x="322" y="5"/>
                    <a:pt x="322" y="5"/>
                  </a:cubicBezTo>
                  <a:cubicBezTo>
                    <a:pt x="326" y="1"/>
                    <a:pt x="331" y="0"/>
                    <a:pt x="335" y="4"/>
                  </a:cubicBezTo>
                  <a:cubicBezTo>
                    <a:pt x="335" y="4"/>
                    <a:pt x="335" y="4"/>
                    <a:pt x="335" y="4"/>
                  </a:cubicBezTo>
                  <a:cubicBezTo>
                    <a:pt x="339" y="8"/>
                    <a:pt x="339" y="14"/>
                    <a:pt x="335" y="18"/>
                  </a:cubicBezTo>
                  <a:cubicBezTo>
                    <a:pt x="335" y="18"/>
                    <a:pt x="335" y="18"/>
                    <a:pt x="335" y="18"/>
                  </a:cubicBezTo>
                  <a:cubicBezTo>
                    <a:pt x="251" y="106"/>
                    <a:pt x="251" y="106"/>
                    <a:pt x="251" y="106"/>
                  </a:cubicBezTo>
                  <a:cubicBezTo>
                    <a:pt x="249" y="109"/>
                    <a:pt x="246" y="110"/>
                    <a:pt x="243" y="110"/>
                  </a:cubicBezTo>
                  <a:cubicBezTo>
                    <a:pt x="243" y="110"/>
                    <a:pt x="243" y="110"/>
                    <a:pt x="243" y="110"/>
                  </a:cubicBezTo>
                  <a:cubicBezTo>
                    <a:pt x="240" y="110"/>
                    <a:pt x="238" y="108"/>
                    <a:pt x="236" y="106"/>
                  </a:cubicBezTo>
                  <a:cubicBezTo>
                    <a:pt x="236" y="106"/>
                    <a:pt x="236" y="106"/>
                    <a:pt x="236" y="106"/>
                  </a:cubicBezTo>
                  <a:cubicBezTo>
                    <a:pt x="224" y="81"/>
                    <a:pt x="224" y="81"/>
                    <a:pt x="224" y="81"/>
                  </a:cubicBezTo>
                  <a:cubicBezTo>
                    <a:pt x="177" y="126"/>
                    <a:pt x="177" y="126"/>
                    <a:pt x="177" y="126"/>
                  </a:cubicBezTo>
                  <a:cubicBezTo>
                    <a:pt x="174" y="128"/>
                    <a:pt x="171" y="129"/>
                    <a:pt x="168" y="127"/>
                  </a:cubicBezTo>
                  <a:cubicBezTo>
                    <a:pt x="168" y="127"/>
                    <a:pt x="168" y="127"/>
                    <a:pt x="168" y="127"/>
                  </a:cubicBezTo>
                  <a:cubicBezTo>
                    <a:pt x="165" y="126"/>
                    <a:pt x="163" y="123"/>
                    <a:pt x="163" y="119"/>
                  </a:cubicBezTo>
                  <a:cubicBezTo>
                    <a:pt x="163" y="119"/>
                    <a:pt x="163" y="119"/>
                    <a:pt x="163" y="119"/>
                  </a:cubicBezTo>
                  <a:cubicBezTo>
                    <a:pt x="164" y="49"/>
                    <a:pt x="164" y="49"/>
                    <a:pt x="164" y="49"/>
                  </a:cubicBezTo>
                  <a:cubicBezTo>
                    <a:pt x="88" y="171"/>
                    <a:pt x="88" y="171"/>
                    <a:pt x="88" y="171"/>
                  </a:cubicBezTo>
                  <a:cubicBezTo>
                    <a:pt x="86" y="174"/>
                    <a:pt x="82" y="176"/>
                    <a:pt x="79" y="176"/>
                  </a:cubicBezTo>
                  <a:cubicBezTo>
                    <a:pt x="79" y="176"/>
                    <a:pt x="79" y="176"/>
                    <a:pt x="79" y="176"/>
                  </a:cubicBezTo>
                  <a:cubicBezTo>
                    <a:pt x="75" y="176"/>
                    <a:pt x="72" y="173"/>
                    <a:pt x="71" y="170"/>
                  </a:cubicBezTo>
                  <a:cubicBezTo>
                    <a:pt x="71" y="170"/>
                    <a:pt x="71" y="170"/>
                    <a:pt x="71" y="170"/>
                  </a:cubicBezTo>
                  <a:cubicBezTo>
                    <a:pt x="59" y="126"/>
                    <a:pt x="59" y="126"/>
                    <a:pt x="59" y="126"/>
                  </a:cubicBezTo>
                  <a:cubicBezTo>
                    <a:pt x="16" y="170"/>
                    <a:pt x="16" y="170"/>
                    <a:pt x="16" y="170"/>
                  </a:cubicBezTo>
                  <a:cubicBezTo>
                    <a:pt x="16" y="170"/>
                    <a:pt x="16" y="170"/>
                    <a:pt x="16" y="170"/>
                  </a:cubicBezTo>
                  <a:cubicBezTo>
                    <a:pt x="14" y="172"/>
                    <a:pt x="10" y="173"/>
                    <a:pt x="7" y="172"/>
                  </a:cubicBezTo>
                  <a:cubicBezTo>
                    <a:pt x="7" y="172"/>
                    <a:pt x="7" y="172"/>
                    <a:pt x="7" y="172"/>
                  </a:cubicBezTo>
                  <a:cubicBezTo>
                    <a:pt x="6" y="172"/>
                    <a:pt x="4" y="171"/>
                    <a:pt x="3" y="16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92289"/>
            <a:chOff x="549633" y="1040577"/>
            <a:chExt cx="1279664" cy="292717"/>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92717"/>
              <a:chOff x="549633" y="1040577"/>
              <a:chExt cx="1279664" cy="292717"/>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45854"/>
                <a:ext cx="362912" cy="287440"/>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14</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rotWithShape="1">
          <a:blip r:embed="rId2" cstate="print"/>
          <a:srcRect t="5900"/>
          <a:stretch>
            <a:fillRect/>
          </a:stretch>
        </p:blipFill>
        <p:spPr>
          <a:xfrm>
            <a:off x="8335516" y="1288399"/>
            <a:ext cx="2446728" cy="2736850"/>
          </a:xfrm>
          <a:prstGeom prst="rect">
            <a:avLst/>
          </a:prstGeom>
        </p:spPr>
      </p:pic>
      <p:sp>
        <p:nvSpPr>
          <p:cNvPr id="4" name="矩形 3"/>
          <p:cNvSpPr/>
          <p:nvPr/>
        </p:nvSpPr>
        <p:spPr>
          <a:xfrm>
            <a:off x="1111884" y="2341056"/>
            <a:ext cx="6886575" cy="2331720"/>
          </a:xfrm>
          <a:prstGeom prst="rect">
            <a:avLst/>
          </a:prstGeom>
        </p:spPr>
        <p:txBody>
          <a:bodyPr wrap="square">
            <a:spAutoFit/>
          </a:bodyPr>
          <a:lstStyle/>
          <a:p>
            <a:pPr fontAlgn="auto">
              <a:lnSpc>
                <a:spcPct val="150000"/>
              </a:lnSpc>
            </a:pPr>
            <a:r>
              <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5.看是否敬谦错位。</a:t>
            </a:r>
            <a:endPar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fontAlgn="auto">
              <a:lnSpc>
                <a:spcPct val="150000"/>
              </a:lnSpc>
            </a:pPr>
            <a:r>
              <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如:你是老师最器重的大弟子,竟然剽窃他人学术成果,丧失了学术研究的底线,真是忝列门墙。</a:t>
            </a:r>
            <a:endPar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fontAlgn="auto">
              <a:lnSpc>
                <a:spcPct val="150000"/>
              </a:lnSpc>
            </a:pPr>
            <a:r>
              <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“忝列门墙”意为“愧在师门”,只能用于自谦的场合,不能用于批评对方。</a:t>
            </a:r>
            <a:endPar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fontAlgn="auto">
              <a:lnSpc>
                <a:spcPct val="150000"/>
              </a:lnSpc>
            </a:pPr>
            <a:r>
              <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有些成语用于特定的交际场合,或作为敬辞,只能用于对方、他人;或作为谦辞,只能用于自己。如果把握不准,便会犯敬谦错位的错误。弄清成语的敬谦态度,弄准句子所呈现的人际关系,就能避免犯这种错误。</a:t>
            </a:r>
            <a:endPar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p:txBody>
      </p:sp>
      <p:grpSp>
        <p:nvGrpSpPr>
          <p:cNvPr id="7" name="组合 6"/>
          <p:cNvGrpSpPr/>
          <p:nvPr/>
        </p:nvGrpSpPr>
        <p:grpSpPr>
          <a:xfrm>
            <a:off x="3119140" y="2685109"/>
            <a:ext cx="338554" cy="338040"/>
            <a:chOff x="3362028" y="2411538"/>
            <a:chExt cx="338554" cy="338040"/>
          </a:xfrm>
        </p:grpSpPr>
        <p:sp>
          <p:nvSpPr>
            <p:cNvPr id="5" name="矩形 4"/>
            <p:cNvSpPr/>
            <p:nvPr/>
          </p:nvSpPr>
          <p:spPr>
            <a:xfrm>
              <a:off x="3420537" y="2472579"/>
              <a:ext cx="221536" cy="276999"/>
            </a:xfrm>
            <a:prstGeom prst="rect">
              <a:avLst/>
            </a:prstGeom>
          </p:spPr>
          <p:txBody>
            <a:bodyPr wrap="none">
              <a:spAutoFit/>
            </a:bodyPr>
            <a:lstStyle/>
            <a:p>
              <a:r>
                <a:rPr lang="en-US" altLang="zh-CN" sz="12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a:t>
              </a:r>
              <a:endParaRPr lang="zh-CN" altLang="en-US" sz="1200" dirty="0">
                <a:ea typeface="微软雅黑" panose="020B0503020204020204" pitchFamily="34" charset="-122"/>
              </a:endParaRPr>
            </a:p>
          </p:txBody>
        </p:sp>
        <p:sp>
          <p:nvSpPr>
            <p:cNvPr id="6" name="矩形 5"/>
            <p:cNvSpPr/>
            <p:nvPr/>
          </p:nvSpPr>
          <p:spPr>
            <a:xfrm>
              <a:off x="3362028" y="2411538"/>
              <a:ext cx="338554" cy="276999"/>
            </a:xfrm>
            <a:prstGeom prst="rect">
              <a:avLst/>
            </a:prstGeom>
          </p:spPr>
          <p:txBody>
            <a:bodyPr wrap="none">
              <a:spAutoFit/>
            </a:bodyPr>
            <a:lstStyle/>
            <a:p>
              <a:r>
                <a:rPr lang="zh-CN" altLang="en-US" sz="12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a:t>
              </a:r>
              <a:endParaRPr lang="zh-CN" altLang="en-US" sz="1200" dirty="0">
                <a:ea typeface="微软雅黑" panose="020B0503020204020204" pitchFamily="34" charset="-122"/>
              </a:endParaRPr>
            </a:p>
          </p:txBody>
        </p:sp>
      </p:grpSp>
      <p:sp>
        <p:nvSpPr>
          <p:cNvPr id="50" name="矩形 49">
            <a:hlinkClick r:id="" action="ppaction://hlinkshowjump?jump=nextslide"/>
          </p:cNvPr>
          <p:cNvSpPr/>
          <p:nvPr/>
        </p:nvSpPr>
        <p:spPr>
          <a:xfrm>
            <a:off x="8335567" y="4158286"/>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19780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矩形 1"/>
          <p:cNvSpPr/>
          <p:nvPr/>
        </p:nvSpPr>
        <p:spPr>
          <a:xfrm>
            <a:off x="1383226" y="1914512"/>
            <a:ext cx="5759450" cy="2651760"/>
          </a:xfrm>
          <a:prstGeom prst="rect">
            <a:avLst/>
          </a:prstGeom>
        </p:spPr>
        <p:txBody>
          <a:bodyPr>
            <a:spAutoFit/>
          </a:bodyPr>
          <a:lstStyle/>
          <a:p>
            <a:pPr>
              <a:lnSpc>
                <a:spcPct val="150000"/>
              </a:lnSpc>
            </a:pPr>
            <a:r>
              <a:rPr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6.看是否轻重失当。</a:t>
            </a:r>
            <a:endParaRPr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nSpc>
                <a:spcPct val="150000"/>
              </a:lnSpc>
            </a:pPr>
            <a:r>
              <a:rPr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如:考前每个考生都应充分复习,否则,上了考场万一有个三长两短,就会影响正常水平的发挥。</a:t>
            </a:r>
            <a:endParaRPr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nSpc>
                <a:spcPct val="150000"/>
              </a:lnSpc>
            </a:pPr>
            <a:r>
              <a:rPr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“三长两短”指“意外的灾祸、事故,特指人的死亡”,用来指考生未复习好而在考场上发挥不佳,词义过重。</a:t>
            </a:r>
            <a:endParaRPr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nSpc>
                <a:spcPct val="150000"/>
              </a:lnSpc>
            </a:pPr>
            <a:r>
              <a:rPr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有的成语在词义上有轻重之别,如果辨析不清,选择不严,易出现轻重失当的错误。记忆成语意思时,用心体会词义的轻重,注意与之意义相近的词的区别,有助于避免犯轻重失当的错误。</a:t>
            </a:r>
            <a:endParaRPr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92289"/>
            <a:chOff x="549633" y="1040577"/>
            <a:chExt cx="1279664" cy="292717"/>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92717"/>
              <a:chOff x="549633" y="1040577"/>
              <a:chExt cx="1279664" cy="292717"/>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45854"/>
                <a:ext cx="362912" cy="287440"/>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15</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rotWithShape="1">
          <a:blip r:embed="rId2" cstate="print"/>
          <a:srcRect t="5900"/>
          <a:stretch>
            <a:fillRect/>
          </a:stretch>
        </p:blipFill>
        <p:spPr>
          <a:xfrm>
            <a:off x="8335516" y="1287764"/>
            <a:ext cx="2446728" cy="2736850"/>
          </a:xfrm>
          <a:prstGeom prst="rect">
            <a:avLst/>
          </a:prstGeom>
        </p:spPr>
      </p:pic>
      <p:sp>
        <p:nvSpPr>
          <p:cNvPr id="47" name="矩形 46">
            <a:hlinkClick r:id="" action="ppaction://hlinkshowjump?jump=nextslide"/>
          </p:cNvPr>
          <p:cNvSpPr/>
          <p:nvPr/>
        </p:nvSpPr>
        <p:spPr>
          <a:xfrm>
            <a:off x="833556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92289"/>
            <a:chOff x="549633" y="1040577"/>
            <a:chExt cx="1279664" cy="292717"/>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92717"/>
              <a:chOff x="549633" y="1040577"/>
              <a:chExt cx="1279664" cy="292717"/>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45854"/>
                <a:ext cx="362912" cy="287440"/>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16</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rotWithShape="1">
          <a:blip r:embed="rId2" cstate="print"/>
          <a:srcRect t="5900"/>
          <a:stretch>
            <a:fillRect/>
          </a:stretch>
        </p:blipFill>
        <p:spPr>
          <a:xfrm>
            <a:off x="8282176" y="1288399"/>
            <a:ext cx="2446728" cy="2736850"/>
          </a:xfrm>
          <a:prstGeom prst="rect">
            <a:avLst/>
          </a:prstGeom>
        </p:spPr>
      </p:pic>
      <p:sp>
        <p:nvSpPr>
          <p:cNvPr id="48" name="文本框 47"/>
          <p:cNvSpPr txBox="1"/>
          <p:nvPr/>
        </p:nvSpPr>
        <p:spPr>
          <a:xfrm>
            <a:off x="1457592" y="1857652"/>
            <a:ext cx="5957653" cy="3291840"/>
          </a:xfrm>
          <a:prstGeom prst="rect">
            <a:avLst/>
          </a:prstGeom>
          <a:noFill/>
          <a:ln>
            <a:solidFill>
              <a:schemeClr val="bg1"/>
            </a:solidFill>
          </a:ln>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cs typeface="Adobe 黑体 Std R" panose="020B0400000000000000" charset="-122"/>
              </a:rPr>
              <a:t>辨析成语“十二看”(下)</a:t>
            </a:r>
            <a:endParaRPr lang="zh-CN" altLang="en-US" sz="1400" dirty="0">
              <a:latin typeface="微软雅黑" panose="020B0503020204020204" pitchFamily="34" charset="-122"/>
              <a:ea typeface="微软雅黑" panose="020B0503020204020204" pitchFamily="34" charset="-122"/>
              <a:cs typeface="Adobe 黑体 Std R" panose="020B0400000000000000" charset="-122"/>
            </a:endParaRPr>
          </a:p>
          <a:p>
            <a:pPr>
              <a:lnSpc>
                <a:spcPct val="150000"/>
              </a:lnSpc>
            </a:pPr>
            <a:r>
              <a:rPr lang="zh-CN" altLang="en-US" sz="1400" dirty="0">
                <a:latin typeface="微软雅黑" panose="020B0503020204020204" pitchFamily="34" charset="-122"/>
                <a:ea typeface="微软雅黑" panose="020B0503020204020204" pitchFamily="34" charset="-122"/>
                <a:cs typeface="Adobe 黑体 Std R" panose="020B0400000000000000" charset="-122"/>
              </a:rPr>
              <a:t>7.看是否搭配不当。</a:t>
            </a:r>
            <a:endParaRPr lang="zh-CN" altLang="en-US" sz="1400" dirty="0">
              <a:latin typeface="微软雅黑" panose="020B0503020204020204" pitchFamily="34" charset="-122"/>
              <a:ea typeface="微软雅黑" panose="020B0503020204020204" pitchFamily="34" charset="-122"/>
              <a:cs typeface="Adobe 黑体 Std R" panose="020B0400000000000000" charset="-122"/>
            </a:endParaRPr>
          </a:p>
          <a:p>
            <a:pPr>
              <a:lnSpc>
                <a:spcPct val="150000"/>
              </a:lnSpc>
            </a:pPr>
            <a:r>
              <a:rPr lang="zh-CN" altLang="en-US" sz="1400" dirty="0">
                <a:latin typeface="微软雅黑" panose="020B0503020204020204" pitchFamily="34" charset="-122"/>
                <a:ea typeface="微软雅黑" panose="020B0503020204020204" pitchFamily="34" charset="-122"/>
                <a:cs typeface="Adobe 黑体 Std R" panose="020B0400000000000000" charset="-122"/>
              </a:rPr>
              <a:t>如:灾难也是一个民族的精神养分。有这样一批作品,将灾难直陈于我们面前,让我们感同身受历史曾有的体温与疼痛。</a:t>
            </a:r>
            <a:endParaRPr lang="zh-CN" altLang="en-US" sz="1400" dirty="0">
              <a:latin typeface="微软雅黑" panose="020B0503020204020204" pitchFamily="34" charset="-122"/>
              <a:ea typeface="微软雅黑" panose="020B0503020204020204" pitchFamily="34" charset="-122"/>
              <a:cs typeface="Adobe 黑体 Std R" panose="020B0400000000000000" charset="-122"/>
            </a:endParaRPr>
          </a:p>
          <a:p>
            <a:pPr>
              <a:lnSpc>
                <a:spcPct val="150000"/>
              </a:lnSpc>
            </a:pPr>
            <a:r>
              <a:rPr lang="zh-CN" altLang="en-US" sz="1400" dirty="0">
                <a:latin typeface="微软雅黑" panose="020B0503020204020204" pitchFamily="34" charset="-122"/>
                <a:ea typeface="微软雅黑" panose="020B0503020204020204" pitchFamily="34" charset="-122"/>
                <a:cs typeface="Adobe 黑体 Std R" panose="020B0400000000000000" charset="-122"/>
              </a:rPr>
              <a:t>“感同身受”意为“原指感激的心情如同亲身受到对方的恩惠一样(多用来代替别人表示谢意),现多指虽未亲身经历,但感受就同亲身经历过一样”。该词不能带宾语。</a:t>
            </a:r>
            <a:endParaRPr lang="zh-CN" altLang="en-US" sz="1400" dirty="0">
              <a:latin typeface="微软雅黑" panose="020B0503020204020204" pitchFamily="34" charset="-122"/>
              <a:ea typeface="微软雅黑" panose="020B0503020204020204" pitchFamily="34" charset="-122"/>
              <a:cs typeface="Adobe 黑体 Std R" panose="020B0400000000000000" charset="-122"/>
            </a:endParaRPr>
          </a:p>
          <a:p>
            <a:pPr>
              <a:lnSpc>
                <a:spcPct val="150000"/>
              </a:lnSpc>
            </a:pPr>
            <a:r>
              <a:rPr lang="zh-CN" altLang="en-US" sz="1400" dirty="0">
                <a:latin typeface="微软雅黑" panose="020B0503020204020204" pitchFamily="34" charset="-122"/>
                <a:ea typeface="微软雅黑" panose="020B0503020204020204" pitchFamily="34" charset="-122"/>
                <a:cs typeface="Adobe 黑体 Std R" panose="020B0400000000000000" charset="-122"/>
              </a:rPr>
              <a:t>有的成语在与相关词语搭配时需遵循一定的规则,如能否带宾语,能否充当某个成分,应该与哪类词语搭配,等等。近年高考试卷经常考查词语能否带宾语的情况,考生如果使用时不顾其搭配规则,就容易造成搭配不当的错误。</a:t>
            </a:r>
            <a:endParaRPr lang="zh-CN" altLang="en-US" sz="1400" dirty="0">
              <a:latin typeface="微软雅黑" panose="020B0503020204020204" pitchFamily="34" charset="-122"/>
              <a:ea typeface="微软雅黑" panose="020B0503020204020204" pitchFamily="34" charset="-122"/>
              <a:cs typeface="Adobe 黑体 Std R" panose="020B0400000000000000" charset="-122"/>
            </a:endParaRPr>
          </a:p>
        </p:txBody>
      </p:sp>
      <p:sp>
        <p:nvSpPr>
          <p:cNvPr id="21" name="矩形 20">
            <a:hlinkClick r:id="" action="ppaction://hlinkshowjump?jump=nextslide"/>
          </p:cNvPr>
          <p:cNvSpPr/>
          <p:nvPr/>
        </p:nvSpPr>
        <p:spPr>
          <a:xfrm>
            <a:off x="8280957" y="4158286"/>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Effect transition="in" filter="fade">
                                      <p:cBhvr>
                                        <p:cTn id="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矩形 1"/>
          <p:cNvSpPr/>
          <p:nvPr/>
        </p:nvSpPr>
        <p:spPr>
          <a:xfrm>
            <a:off x="1170501" y="1740522"/>
            <a:ext cx="5759450" cy="2971800"/>
          </a:xfrm>
          <a:prstGeom prst="rect">
            <a:avLst/>
          </a:prstGeom>
        </p:spPr>
        <p:txBody>
          <a:bodyPr>
            <a:spAutoFit/>
          </a:bodyPr>
          <a:lstStyle/>
          <a:p>
            <a:pPr fontAlgn="auto">
              <a:lnSpc>
                <a:spcPct val="150000"/>
              </a:lnSpc>
            </a:pPr>
            <a:r>
              <a:rPr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8.看是否语意重复。</a:t>
            </a:r>
            <a:endParaRPr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endParaRPr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如:刘慧卿因参与“台独”分子研讨会,并发表支持“台独”的言论,连日遭到社会各界人士口诛笔伐的声讨。</a:t>
            </a:r>
            <a:endParaRPr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“口诛笔伐”意为“用语言文字宣布罪状,进行声讨”,“诛”“罚”与句中的“声讨”相同,语意重复导致错误。</a:t>
            </a:r>
            <a:endParaRPr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成语蕴含的某些意思与句中某词的含义相同,就会造成语意重复。要避免这样的错误,必须对成语的含义和所给句子的句意有精确全面的把握。另外,要多积累语意重复的实例。</a:t>
            </a:r>
            <a:endParaRPr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92289"/>
            <a:chOff x="549633" y="1040577"/>
            <a:chExt cx="1279664" cy="292717"/>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92717"/>
              <a:chOff x="549633" y="1040577"/>
              <a:chExt cx="1279664" cy="292717"/>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45854"/>
                <a:ext cx="362912" cy="287440"/>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17</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rotWithShape="1">
          <a:blip r:embed="rId2" cstate="print"/>
          <a:srcRect t="5900"/>
          <a:stretch>
            <a:fillRect/>
          </a:stretch>
        </p:blipFill>
        <p:spPr>
          <a:xfrm>
            <a:off x="8366631" y="1294114"/>
            <a:ext cx="2446728" cy="2736850"/>
          </a:xfrm>
          <a:prstGeom prst="rect">
            <a:avLst/>
          </a:prstGeom>
        </p:spPr>
      </p:pic>
      <p:sp>
        <p:nvSpPr>
          <p:cNvPr id="30" name="矩形 29">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28797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30" name="图片 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40834" y="2803524"/>
            <a:ext cx="2622739" cy="1696584"/>
          </a:xfrm>
          <a:prstGeom prst="rect">
            <a:avLst/>
          </a:prstGeom>
        </p:spPr>
      </p:pic>
      <p:sp>
        <p:nvSpPr>
          <p:cNvPr id="32" name="Rectangle 2"/>
          <p:cNvSpPr txBox="1">
            <a:spLocks noChangeArrowheads="1"/>
          </p:cNvSpPr>
          <p:nvPr/>
        </p:nvSpPr>
        <p:spPr bwMode="auto">
          <a:xfrm>
            <a:off x="779842" y="1309792"/>
            <a:ext cx="1355499" cy="692150"/>
          </a:xfrm>
          <a:prstGeom prst="rect">
            <a:avLst/>
          </a:prstGeom>
          <a:noFill/>
          <a:ln>
            <a:noFill/>
          </a:ln>
        </p:spPr>
        <p:txBody>
          <a:bodyPr anchor="ctr"/>
          <a:lstStyle>
            <a:lvl1pPr algn="l" rtl="0" fontAlgn="base">
              <a:spcBef>
                <a:spcPct val="0"/>
              </a:spcBef>
              <a:spcAft>
                <a:spcPct val="0"/>
              </a:spcAft>
              <a:defRPr sz="2400">
                <a:solidFill>
                  <a:schemeClr val="tx1"/>
                </a:solidFill>
                <a:latin typeface="+mj-lt"/>
                <a:ea typeface="华文细黑" panose="02010600040101010101" pitchFamily="2" charset="-122"/>
                <a:cs typeface="+mj-cs"/>
              </a:defRPr>
            </a:lvl1pPr>
            <a:lvl2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2pPr>
            <a:lvl3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3pPr>
            <a:lvl4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4pPr>
            <a:lvl5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marL="12700">
              <a:lnSpc>
                <a:spcPct val="150000"/>
              </a:lnSpc>
            </a:pPr>
            <a:r>
              <a:rPr lang="en-US" altLang="zh-CN" sz="1600" dirty="0">
                <a:solidFill>
                  <a:srgbClr val="C00000"/>
                </a:solidFill>
                <a:latin typeface="微软雅黑" panose="020B0503020204020204" pitchFamily="34" charset="-122"/>
                <a:ea typeface="微软雅黑" panose="020B0503020204020204" pitchFamily="34" charset="-122"/>
                <a:cs typeface="Adobe 黑体 Std R" panose="020B0400000000000000" charset="-122"/>
              </a:rPr>
              <a:t>【</a:t>
            </a:r>
            <a:r>
              <a:rPr lang="zh-CN" altLang="en-US" sz="1600" dirty="0">
                <a:solidFill>
                  <a:srgbClr val="C00000"/>
                </a:solidFill>
                <a:latin typeface="微软雅黑" panose="020B0503020204020204" pitchFamily="34" charset="-122"/>
                <a:ea typeface="微软雅黑" panose="020B0503020204020204" pitchFamily="34" charset="-122"/>
                <a:cs typeface="Adobe 黑体 Std R" panose="020B0400000000000000" charset="-122"/>
              </a:rPr>
              <a:t>通关</a:t>
            </a:r>
            <a:r>
              <a:rPr lang="zh-CN" altLang="en-US" sz="1600" spc="-15" dirty="0">
                <a:solidFill>
                  <a:srgbClr val="C00000"/>
                </a:solidFill>
                <a:latin typeface="微软雅黑" panose="020B0503020204020204" pitchFamily="34" charset="-122"/>
                <a:ea typeface="微软雅黑" panose="020B0503020204020204" pitchFamily="34" charset="-122"/>
                <a:cs typeface="Adobe 黑体 Std R" panose="020B0400000000000000" charset="-122"/>
              </a:rPr>
              <a:t>秘</a:t>
            </a:r>
            <a:r>
              <a:rPr lang="zh-CN" altLang="en-US" sz="1600" dirty="0">
                <a:solidFill>
                  <a:srgbClr val="C00000"/>
                </a:solidFill>
                <a:latin typeface="微软雅黑" panose="020B0503020204020204" pitchFamily="34" charset="-122"/>
                <a:ea typeface="微软雅黑" panose="020B0503020204020204" pitchFamily="34" charset="-122"/>
                <a:cs typeface="Adobe 黑体 Std R" panose="020B0400000000000000" charset="-122"/>
              </a:rPr>
              <a:t>籍</a:t>
            </a:r>
            <a:r>
              <a:rPr lang="en-US" altLang="zh-CN" sz="1600" dirty="0">
                <a:solidFill>
                  <a:srgbClr val="C00000"/>
                </a:solidFill>
                <a:latin typeface="微软雅黑" panose="020B0503020204020204" pitchFamily="34" charset="-122"/>
                <a:ea typeface="微软雅黑" panose="020B0503020204020204" pitchFamily="34" charset="-122"/>
                <a:cs typeface="Adobe 黑体 Std R" panose="020B0400000000000000" charset="-122"/>
              </a:rPr>
              <a:t>】</a:t>
            </a:r>
            <a:endParaRPr lang="zh-CN" altLang="en-US" sz="1600" dirty="0">
              <a:solidFill>
                <a:srgbClr val="C00000"/>
              </a:solidFill>
              <a:latin typeface="微软雅黑" panose="020B0503020204020204" pitchFamily="34" charset="-122"/>
              <a:ea typeface="微软雅黑" panose="020B0503020204020204" pitchFamily="34" charset="-122"/>
              <a:cs typeface="Adobe 黑体 Std R" panose="020B0400000000000000" charset="-122"/>
            </a:endParaRPr>
          </a:p>
        </p:txBody>
      </p:sp>
      <p:sp>
        <p:nvSpPr>
          <p:cNvPr id="33" name="矩形 32"/>
          <p:cNvSpPr/>
          <p:nvPr/>
        </p:nvSpPr>
        <p:spPr>
          <a:xfrm>
            <a:off x="4098290" y="1905000"/>
            <a:ext cx="3572510" cy="2971800"/>
          </a:xfrm>
          <a:prstGeom prst="rect">
            <a:avLst/>
          </a:prstGeom>
          <a:ln>
            <a:solidFill>
              <a:schemeClr val="bg1"/>
            </a:solidFill>
          </a:ln>
        </p:spPr>
        <p:txBody>
          <a:bodyPr wrap="square">
            <a:spAutoFit/>
          </a:bodyPr>
          <a:lstStyle/>
          <a:p>
            <a:pPr fontAlgn="auto">
              <a:lnSpc>
                <a:spcPct val="150000"/>
              </a:lnSpc>
            </a:pPr>
            <a:r>
              <a:rPr sz="1400" dirty="0">
                <a:latin typeface="微软雅黑" panose="020B0503020204020204" pitchFamily="34" charset="-122"/>
                <a:ea typeface="微软雅黑" panose="020B0503020204020204" pitchFamily="34" charset="-122"/>
              </a:rPr>
              <a:t>9.看是否符合习惯。</a:t>
            </a:r>
            <a:endParaRPr sz="1400" dirty="0">
              <a:latin typeface="微软雅黑" panose="020B0503020204020204" pitchFamily="34" charset="-122"/>
              <a:ea typeface="微软雅黑" panose="020B0503020204020204" pitchFamily="34" charset="-122"/>
            </a:endParaRPr>
          </a:p>
          <a:p>
            <a:pPr fontAlgn="auto">
              <a:lnSpc>
                <a:spcPct val="150000"/>
              </a:lnSpc>
            </a:pPr>
            <a:r>
              <a:rPr sz="1400" dirty="0">
                <a:latin typeface="微软雅黑" panose="020B0503020204020204" pitchFamily="34" charset="-122"/>
                <a:ea typeface="微软雅黑" panose="020B0503020204020204" pitchFamily="34" charset="-122"/>
              </a:rPr>
              <a:t>如:离开家乡外出打工已经十年了,每逢节假日,他无时无刻都在思念远方的亲人。</a:t>
            </a:r>
            <a:endParaRPr sz="1400" dirty="0">
              <a:latin typeface="微软雅黑" panose="020B0503020204020204" pitchFamily="34" charset="-122"/>
              <a:ea typeface="微软雅黑" panose="020B0503020204020204" pitchFamily="34" charset="-122"/>
            </a:endParaRPr>
          </a:p>
          <a:p>
            <a:pPr fontAlgn="auto">
              <a:lnSpc>
                <a:spcPct val="150000"/>
              </a:lnSpc>
            </a:pPr>
            <a:r>
              <a:rPr sz="1400" dirty="0">
                <a:latin typeface="微软雅黑" panose="020B0503020204020204" pitchFamily="34" charset="-122"/>
                <a:ea typeface="微软雅黑" panose="020B0503020204020204" pitchFamily="34" charset="-122"/>
              </a:rPr>
              <a:t>“无时无刻”一词不能单用,必须在后面接“不”字,“无时无刻不”是“时时刻刻都”的意思,表示永远、不间断。某些成语有特定的表述习惯,不按其习惯使用,就会出现错误。在积累成语时,要特别注意有特定表述习惯的词语,以避免错误。</a:t>
            </a:r>
            <a:endParaRPr sz="1400" dirty="0">
              <a:latin typeface="微软雅黑" panose="020B0503020204020204" pitchFamily="34" charset="-122"/>
              <a:ea typeface="微软雅黑" panose="020B0503020204020204" pitchFamily="34" charset="-122"/>
            </a:endParaRPr>
          </a:p>
        </p:txBody>
      </p:sp>
      <p:sp>
        <p:nvSpPr>
          <p:cNvPr id="34"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746488" y="861495"/>
            <a:ext cx="1510763" cy="292289"/>
            <a:chOff x="549633" y="1040577"/>
            <a:chExt cx="1279664" cy="292717"/>
          </a:xfrm>
        </p:grpSpPr>
        <p:sp>
          <p:nvSpPr>
            <p:cNvPr id="36" name="矩形 35"/>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7" name="组合 36"/>
            <p:cNvGrpSpPr/>
            <p:nvPr/>
          </p:nvGrpSpPr>
          <p:grpSpPr>
            <a:xfrm>
              <a:off x="549633" y="1040577"/>
              <a:ext cx="1279664" cy="292717"/>
              <a:chOff x="549633" y="1040577"/>
              <a:chExt cx="1279664" cy="292717"/>
            </a:xfrm>
          </p:grpSpPr>
          <p:sp>
            <p:nvSpPr>
              <p:cNvPr id="38" name="矩形 37"/>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9"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0" name="文本框 56"/>
              <p:cNvSpPr txBox="1"/>
              <p:nvPr/>
            </p:nvSpPr>
            <p:spPr>
              <a:xfrm>
                <a:off x="1466385" y="1045854"/>
                <a:ext cx="362912" cy="287440"/>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18</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41" name="图片 40"/>
          <p:cNvPicPr>
            <a:picLocks noChangeAspect="1"/>
          </p:cNvPicPr>
          <p:nvPr/>
        </p:nvPicPr>
        <p:blipFill>
          <a:blip r:embed="rId3" cstate="print"/>
          <a:stretch>
            <a:fillRect/>
          </a:stretch>
        </p:blipFill>
        <p:spPr>
          <a:xfrm>
            <a:off x="8351838" y="1295400"/>
            <a:ext cx="2449511" cy="2736850"/>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p:cTn id="13" dur="500" fill="hold"/>
                                        <p:tgtEl>
                                          <p:spTgt spid="30"/>
                                        </p:tgtEl>
                                        <p:attrNameLst>
                                          <p:attrName>ppt_w</p:attrName>
                                        </p:attrNameLst>
                                      </p:cBhvr>
                                      <p:tavLst>
                                        <p:tav tm="0">
                                          <p:val>
                                            <p:fltVal val="0"/>
                                          </p:val>
                                        </p:tav>
                                        <p:tav tm="100000">
                                          <p:val>
                                            <p:strVal val="#ppt_w"/>
                                          </p:val>
                                        </p:tav>
                                      </p:tavLst>
                                    </p:anim>
                                    <p:anim calcmode="lin" valueType="num">
                                      <p:cBhvr>
                                        <p:cTn id="14" dur="500" fill="hold"/>
                                        <p:tgtEl>
                                          <p:spTgt spid="30"/>
                                        </p:tgtEl>
                                        <p:attrNameLst>
                                          <p:attrName>ppt_h</p:attrName>
                                        </p:attrNameLst>
                                      </p:cBhvr>
                                      <p:tavLst>
                                        <p:tav tm="0">
                                          <p:val>
                                            <p:fltVal val="0"/>
                                          </p:val>
                                        </p:tav>
                                        <p:tav tm="100000">
                                          <p:val>
                                            <p:strVal val="#ppt_h"/>
                                          </p:val>
                                        </p:tav>
                                      </p:tavLst>
                                    </p:anim>
                                    <p:animEffect transition="in" filter="fade">
                                      <p:cBhvr>
                                        <p:cTn id="1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矩形 1"/>
          <p:cNvSpPr/>
          <p:nvPr/>
        </p:nvSpPr>
        <p:spPr>
          <a:xfrm>
            <a:off x="1072515" y="1628140"/>
            <a:ext cx="5953760" cy="3611880"/>
          </a:xfrm>
          <a:prstGeom prst="rect">
            <a:avLst/>
          </a:prstGeom>
        </p:spPr>
        <p:txBody>
          <a:bodyPr wrap="square">
            <a:spAutoFit/>
          </a:bodyPr>
          <a:lstStyle/>
          <a:p>
            <a:pPr algn="l" fontAlgn="auto">
              <a:lnSpc>
                <a:spcPct val="150000"/>
              </a:lnSpc>
            </a:pPr>
            <a:r>
              <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10.看是否断章取义。</a:t>
            </a: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gn="l" fontAlgn="auto">
              <a:lnSpc>
                <a:spcPct val="150000"/>
              </a:lnSpc>
            </a:pPr>
            <a:r>
              <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如:在某些传染病暴发初期,医学专家最感到左右为难的是,如何判断和预测疫情的规模和发展趋势,以便为公共决策提供更多的科学依据。</a:t>
            </a: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gn="l" fontAlgn="auto">
              <a:lnSpc>
                <a:spcPct val="150000"/>
              </a:lnSpc>
            </a:pPr>
            <a:r>
              <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左右为难”意为“左也不好,右也不是,两边为难。形容不管怎么做都有难处”。“左右”意味着面对的是两种状况,都让人为难。该句在使用“左右为难”一词时,只取词中“为难”之意,忽视了“左右”的意思,使整个成语的意思不合语境,从而致误。</a:t>
            </a: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gn="l" fontAlgn="auto">
              <a:lnSpc>
                <a:spcPct val="150000"/>
              </a:lnSpc>
            </a:pPr>
            <a:r>
              <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使用成语时,只取成语中个别语素的意义,而抛开其他语素的意义,导致成语的整体意思与句意不契合,出现错误。这是一种隐蔽的错误,只有以严谨的态度,全面把握词义,精确理解句子意思,精心推敲词语是否符合语境,才能避免。</a:t>
            </a: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1495"/>
            <a:ext cx="1510763" cy="292289"/>
            <a:chOff x="549633" y="1040577"/>
            <a:chExt cx="1279664" cy="292717"/>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4" name="组合 33"/>
            <p:cNvGrpSpPr/>
            <p:nvPr/>
          </p:nvGrpSpPr>
          <p:grpSpPr>
            <a:xfrm>
              <a:off x="549633" y="1040577"/>
              <a:ext cx="1279664" cy="292717"/>
              <a:chOff x="549633" y="1040577"/>
              <a:chExt cx="1279664" cy="292717"/>
            </a:xfrm>
          </p:grpSpPr>
          <p:sp>
            <p:nvSpPr>
              <p:cNvPr id="35" name="矩形 3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7" name="文本框 56"/>
              <p:cNvSpPr txBox="1"/>
              <p:nvPr/>
            </p:nvSpPr>
            <p:spPr>
              <a:xfrm>
                <a:off x="1466385" y="1045854"/>
                <a:ext cx="362912" cy="287440"/>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19</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38" name="图片 37"/>
          <p:cNvPicPr>
            <a:picLocks noChangeAspect="1"/>
          </p:cNvPicPr>
          <p:nvPr/>
        </p:nvPicPr>
        <p:blipFill rotWithShape="1">
          <a:blip r:embed="rId2" cstate="print">
            <a:extLst>
              <a:ext uri="{28A0092B-C50C-407E-A947-70E740481C1C}">
                <a14:useLocalDpi xmlns:a14="http://schemas.microsoft.com/office/drawing/2010/main" val="0"/>
              </a:ext>
            </a:extLst>
          </a:blip>
          <a:srcRect l="39675" r="5944"/>
          <a:stretch>
            <a:fillRect/>
          </a:stretch>
        </p:blipFill>
        <p:spPr>
          <a:xfrm>
            <a:off x="8352680" y="1295400"/>
            <a:ext cx="2448670" cy="2743641"/>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矩形 1"/>
          <p:cNvSpPr/>
          <p:nvPr/>
        </p:nvSpPr>
        <p:spPr>
          <a:xfrm>
            <a:off x="1178516" y="2125777"/>
            <a:ext cx="6402498" cy="2651760"/>
          </a:xfrm>
          <a:prstGeom prst="rect">
            <a:avLst/>
          </a:prstGeom>
        </p:spPr>
        <p:txBody>
          <a:bodyPr wrap="square">
            <a:spAutoFit/>
          </a:bodyPr>
          <a:lstStyle/>
          <a:p>
            <a:pPr fontAlgn="auto">
              <a:lnSpc>
                <a:spcPct val="150000"/>
              </a:lnSpc>
            </a:pPr>
            <a:r>
              <a:rPr lang="zh-CN" altLang="zh-CN" sz="1400" dirty="0">
                <a:latin typeface="Times New Roman" panose="02020603050405020304" pitchFamily="18" charset="0"/>
                <a:ea typeface="微软雅黑" panose="020B0503020204020204" pitchFamily="34" charset="-122"/>
                <a:cs typeface="Times New Roman" panose="02020603050405020304" pitchFamily="18" charset="0"/>
              </a:rPr>
              <a:t>11.看是否近似混淆。</a:t>
            </a:r>
            <a:endParaRPr lang="zh-CN"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fontAlgn="auto">
              <a:lnSpc>
                <a:spcPct val="150000"/>
              </a:lnSpc>
            </a:pPr>
            <a:endParaRPr lang="zh-CN"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fontAlgn="auto">
              <a:lnSpc>
                <a:spcPct val="150000"/>
              </a:lnSpc>
            </a:pPr>
            <a:r>
              <a:rPr lang="zh-CN" altLang="zh-CN" sz="1400" dirty="0">
                <a:latin typeface="Times New Roman" panose="02020603050405020304" pitchFamily="18" charset="0"/>
                <a:ea typeface="微软雅黑" panose="020B0503020204020204" pitchFamily="34" charset="-122"/>
                <a:cs typeface="Times New Roman" panose="02020603050405020304" pitchFamily="18" charset="0"/>
              </a:rPr>
              <a:t>如:“中国梦”不是虚无缥缈的概念,每个人的梦想都包含其中;“中国梦”也不是一挥而就的,需要几代人坚持不懈的奋斗。</a:t>
            </a:r>
            <a:endParaRPr lang="zh-CN"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fontAlgn="auto">
              <a:lnSpc>
                <a:spcPct val="150000"/>
              </a:lnSpc>
            </a:pPr>
            <a:r>
              <a:rPr lang="zh-CN" altLang="zh-CN" sz="1400" dirty="0">
                <a:latin typeface="Times New Roman" panose="02020603050405020304" pitchFamily="18" charset="0"/>
                <a:ea typeface="微软雅黑" panose="020B0503020204020204" pitchFamily="34" charset="-122"/>
                <a:cs typeface="Times New Roman" panose="02020603050405020304" pitchFamily="18" charset="0"/>
              </a:rPr>
              <a:t>“一挥而就”意为“一动笔就完成了。形容才思敏捷”,不合句意。这里应该使用“一蹴而就”。有的成语彼此相似,在使用中极易混淆,如果辨析不精细,会导致错用。对于近似成语,需把握各自词义的重点,用心辨析两词相异语素的含义,进而弄清两词的区别,才能避免误用。</a:t>
            </a:r>
            <a:endParaRPr lang="zh-CN" altLang="zh-CN"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1495"/>
            <a:ext cx="1510763" cy="292289"/>
            <a:chOff x="549633" y="1040577"/>
            <a:chExt cx="1279664" cy="292717"/>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4" name="组合 33"/>
            <p:cNvGrpSpPr/>
            <p:nvPr/>
          </p:nvGrpSpPr>
          <p:grpSpPr>
            <a:xfrm>
              <a:off x="549633" y="1040577"/>
              <a:ext cx="1279664" cy="292717"/>
              <a:chOff x="549633" y="1040577"/>
              <a:chExt cx="1279664" cy="292717"/>
            </a:xfrm>
          </p:grpSpPr>
          <p:sp>
            <p:nvSpPr>
              <p:cNvPr id="35" name="矩形 3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7" name="文本框 56"/>
              <p:cNvSpPr txBox="1"/>
              <p:nvPr/>
            </p:nvSpPr>
            <p:spPr>
              <a:xfrm>
                <a:off x="1466385" y="1045854"/>
                <a:ext cx="362912" cy="287440"/>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20</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srcRect b="7476"/>
          <a:stretch>
            <a:fillRect/>
          </a:stretch>
        </p:blipFill>
        <p:spPr>
          <a:xfrm>
            <a:off x="8351838" y="1295398"/>
            <a:ext cx="2448000" cy="2750303"/>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293007"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矩形 1"/>
          <p:cNvSpPr/>
          <p:nvPr/>
        </p:nvSpPr>
        <p:spPr>
          <a:xfrm>
            <a:off x="3649345" y="1776095"/>
            <a:ext cx="6788150" cy="2971800"/>
          </a:xfrm>
          <a:prstGeom prst="rect">
            <a:avLst/>
          </a:prstGeom>
        </p:spPr>
        <p:txBody>
          <a:bodyPr wrap="square">
            <a:spAutoFit/>
          </a:bodyPr>
          <a:lstStyle/>
          <a:p>
            <a:pPr algn="l" fontAlgn="auto">
              <a:lnSpc>
                <a:spcPct val="150000"/>
              </a:lnSpc>
            </a:pPr>
            <a:r>
              <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12.看是否理解全面。</a:t>
            </a: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gn="l" fontAlgn="auto">
              <a:lnSpc>
                <a:spcPct val="150000"/>
              </a:lnSpc>
            </a:pP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gn="l" fontAlgn="auto">
              <a:lnSpc>
                <a:spcPct val="150000"/>
              </a:lnSpc>
            </a:pPr>
            <a:r>
              <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如:坐着竹筏,沿着清澈见底的漓江顺流而下,两岸的青山绿树联翩而至,秀色可餐,令人赏心悦目,禁不住惊叹造化的神奇。</a:t>
            </a: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gn="l" fontAlgn="auto">
              <a:lnSpc>
                <a:spcPct val="150000"/>
              </a:lnSpc>
            </a:pPr>
            <a:r>
              <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“秀色可餐”,除了可形容女子姿容非常美丽,还可形容景物非常优美,该句取的是第二义,完全正确。</a:t>
            </a: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gn="l" fontAlgn="auto">
              <a:lnSpc>
                <a:spcPct val="150000"/>
              </a:lnSpc>
            </a:pPr>
            <a:r>
              <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有些成语有两个或两个以上的意思,这些意思往往不但有区别,甚至连感情色彩也相反。如果对这类成语的意思“只知其一,不知其二”,那么使用或判断时极易出错。对于类似的多义成语,只要全面掌握了词义,就不会出现理解片面的错误。</a:t>
            </a: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p:txBody>
      </p:sp>
      <p:sp>
        <p:nvSpPr>
          <p:cNvPr id="30" name="矩形 29">
            <a:hlinkClick r:id="rId1" action="ppaction://hlinksldjump"/>
          </p:cNvPr>
          <p:cNvSpPr/>
          <p:nvPr/>
        </p:nvSpPr>
        <p:spPr>
          <a:xfrm>
            <a:off x="719138" y="4158063"/>
            <a:ext cx="2448000" cy="1422000"/>
          </a:xfrm>
          <a:prstGeom prst="rect">
            <a:avLst/>
          </a:prstGeom>
          <a:solidFill>
            <a:srgbClr val="5B9BD5"/>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返回目录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92289"/>
            <a:chOff x="549633" y="1040577"/>
            <a:chExt cx="1279664" cy="292717"/>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92717"/>
              <a:chOff x="549633" y="1040577"/>
              <a:chExt cx="1279664" cy="292717"/>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45854"/>
                <a:ext cx="362912" cy="287440"/>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21</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rotWithShape="1">
          <a:blip r:embed="rId2" cstate="print"/>
          <a:srcRect t="4720"/>
          <a:stretch>
            <a:fillRect/>
          </a:stretch>
        </p:blipFill>
        <p:spPr>
          <a:xfrm>
            <a:off x="720138" y="1295400"/>
            <a:ext cx="2461901" cy="27368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0"/>
            <a:ext cx="11520488" cy="3991429"/>
          </a:xfrm>
          <a:prstGeom prst="rect">
            <a:avLst/>
          </a:prstGeom>
          <a:solidFill>
            <a:srgbClr val="77A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 name="圆角矩形 3"/>
          <p:cNvSpPr/>
          <p:nvPr/>
        </p:nvSpPr>
        <p:spPr>
          <a:xfrm>
            <a:off x="3978022" y="4684957"/>
            <a:ext cx="3564439" cy="990121"/>
          </a:xfrm>
          <a:prstGeom prst="roundRect">
            <a:avLst>
              <a:gd name="adj" fmla="val 5758"/>
            </a:avLst>
          </a:prstGeom>
          <a:noFill/>
          <a:ln>
            <a:solidFill>
              <a:srgbClr val="77AED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713105" rtl="0" eaLnBrk="1" latinLnBrk="0" hangingPunct="1">
              <a:defRPr sz="1405" kern="1200">
                <a:solidFill>
                  <a:schemeClr val="lt1"/>
                </a:solidFill>
                <a:latin typeface="+mn-lt"/>
                <a:ea typeface="+mn-ea"/>
                <a:cs typeface="+mn-cs"/>
              </a:defRPr>
            </a:lvl1pPr>
            <a:lvl2pPr marL="356870" algn="l" defTabSz="713105" rtl="0" eaLnBrk="1" latinLnBrk="0" hangingPunct="1">
              <a:defRPr sz="1405" kern="1200">
                <a:solidFill>
                  <a:schemeClr val="lt1"/>
                </a:solidFill>
                <a:latin typeface="+mn-lt"/>
                <a:ea typeface="+mn-ea"/>
                <a:cs typeface="+mn-cs"/>
              </a:defRPr>
            </a:lvl2pPr>
            <a:lvl3pPr marL="713105" algn="l" defTabSz="713105" rtl="0" eaLnBrk="1" latinLnBrk="0" hangingPunct="1">
              <a:defRPr sz="1405" kern="1200">
                <a:solidFill>
                  <a:schemeClr val="lt1"/>
                </a:solidFill>
                <a:latin typeface="+mn-lt"/>
                <a:ea typeface="+mn-ea"/>
                <a:cs typeface="+mn-cs"/>
              </a:defRPr>
            </a:lvl3pPr>
            <a:lvl4pPr marL="1069975" algn="l" defTabSz="713105" rtl="0" eaLnBrk="1" latinLnBrk="0" hangingPunct="1">
              <a:defRPr sz="1405" kern="1200">
                <a:solidFill>
                  <a:schemeClr val="lt1"/>
                </a:solidFill>
                <a:latin typeface="+mn-lt"/>
                <a:ea typeface="+mn-ea"/>
                <a:cs typeface="+mn-cs"/>
              </a:defRPr>
            </a:lvl4pPr>
            <a:lvl5pPr marL="1426210" algn="l" defTabSz="713105" rtl="0" eaLnBrk="1" latinLnBrk="0" hangingPunct="1">
              <a:defRPr sz="1405" kern="1200">
                <a:solidFill>
                  <a:schemeClr val="lt1"/>
                </a:solidFill>
                <a:latin typeface="+mn-lt"/>
                <a:ea typeface="+mn-ea"/>
                <a:cs typeface="+mn-cs"/>
              </a:defRPr>
            </a:lvl5pPr>
            <a:lvl6pPr marL="1783080" algn="l" defTabSz="713105" rtl="0" eaLnBrk="1" latinLnBrk="0" hangingPunct="1">
              <a:defRPr sz="1405" kern="1200">
                <a:solidFill>
                  <a:schemeClr val="lt1"/>
                </a:solidFill>
                <a:latin typeface="+mn-lt"/>
                <a:ea typeface="+mn-ea"/>
                <a:cs typeface="+mn-cs"/>
              </a:defRPr>
            </a:lvl6pPr>
            <a:lvl7pPr marL="2139315" algn="l" defTabSz="713105" rtl="0" eaLnBrk="1" latinLnBrk="0" hangingPunct="1">
              <a:defRPr sz="1405" kern="1200">
                <a:solidFill>
                  <a:schemeClr val="lt1"/>
                </a:solidFill>
                <a:latin typeface="+mn-lt"/>
                <a:ea typeface="+mn-ea"/>
                <a:cs typeface="+mn-cs"/>
              </a:defRPr>
            </a:lvl7pPr>
            <a:lvl8pPr marL="2496185" algn="l" defTabSz="713105" rtl="0" eaLnBrk="1" latinLnBrk="0" hangingPunct="1">
              <a:defRPr sz="1405" kern="1200">
                <a:solidFill>
                  <a:schemeClr val="lt1"/>
                </a:solidFill>
                <a:latin typeface="+mn-lt"/>
                <a:ea typeface="+mn-ea"/>
                <a:cs typeface="+mn-cs"/>
              </a:defRPr>
            </a:lvl8pPr>
            <a:lvl9pPr marL="2852420" algn="l" defTabSz="713105" rtl="0" eaLnBrk="1" latinLnBrk="0" hangingPunct="1">
              <a:defRPr sz="1405" kern="1200">
                <a:solidFill>
                  <a:schemeClr val="lt1"/>
                </a:solidFill>
                <a:latin typeface="+mn-lt"/>
                <a:ea typeface="+mn-ea"/>
                <a:cs typeface="+mn-cs"/>
              </a:defRPr>
            </a:lvl9pPr>
          </a:lstStyle>
          <a:p>
            <a:pPr algn="ctr"/>
            <a:r>
              <a:rPr lang="zh-CN" altLang="en-US" sz="3600" dirty="0" smtClean="0">
                <a:solidFill>
                  <a:srgbClr val="3E8BC0"/>
                </a:solidFill>
                <a:latin typeface="微软雅黑" panose="020B0503020204020204" pitchFamily="34" charset="-122"/>
                <a:ea typeface="微软雅黑" panose="020B0503020204020204" pitchFamily="34" charset="-122"/>
              </a:rPr>
              <a:t>能力</a:t>
            </a:r>
            <a:r>
              <a:rPr lang="zh-CN" altLang="en-US" sz="3600" dirty="0">
                <a:solidFill>
                  <a:srgbClr val="3E8BC0"/>
                </a:solidFill>
                <a:latin typeface="微软雅黑" panose="020B0503020204020204" pitchFamily="34" charset="-122"/>
                <a:ea typeface="微软雅黑" panose="020B0503020204020204" pitchFamily="34" charset="-122"/>
              </a:rPr>
              <a:t>大</a:t>
            </a:r>
            <a:r>
              <a:rPr lang="zh-CN" altLang="en-US" sz="3600" dirty="0" smtClean="0">
                <a:solidFill>
                  <a:srgbClr val="3E8BC0"/>
                </a:solidFill>
                <a:latin typeface="微软雅黑" panose="020B0503020204020204" pitchFamily="34" charset="-122"/>
                <a:ea typeface="微软雅黑" panose="020B0503020204020204" pitchFamily="34" charset="-122"/>
              </a:rPr>
              <a:t>提升</a:t>
            </a:r>
            <a:endParaRPr lang="zh-CN" altLang="en-US" sz="3600" dirty="0">
              <a:solidFill>
                <a:srgbClr val="3E8BC0"/>
              </a:solidFill>
              <a:latin typeface="微软雅黑" panose="020B0503020204020204" pitchFamily="34" charset="-122"/>
              <a:ea typeface="微软雅黑" panose="020B0503020204020204" pitchFamily="34" charset="-122"/>
            </a:endParaRPr>
          </a:p>
        </p:txBody>
      </p:sp>
      <p:sp>
        <p:nvSpPr>
          <p:cNvPr id="5" name="Freeform 72"/>
          <p:cNvSpPr>
            <a:spLocks noEditPoints="1"/>
          </p:cNvSpPr>
          <p:nvPr/>
        </p:nvSpPr>
        <p:spPr bwMode="auto">
          <a:xfrm>
            <a:off x="5037995" y="1470449"/>
            <a:ext cx="1495533" cy="1498227"/>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chemeClr val="bg1"/>
          </a:solidFill>
          <a:ln>
            <a:noFill/>
          </a:ln>
        </p:spPr>
        <p:txBody>
          <a:bodyPr vert="horz" wrap="square" lIns="68571" tIns="34286" rIns="68571" bIns="34286" numCol="1" anchor="t" anchorCtr="0" compatLnSpc="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31" name="图片 30"/>
          <p:cNvPicPr/>
          <p:nvPr/>
        </p:nvPicPr>
        <p:blipFill rotWithShape="1">
          <a:blip r:embed="rId2" cstate="print">
            <a:extLst>
              <a:ext uri="{28A0092B-C50C-407E-A947-70E740481C1C}">
                <a14:useLocalDpi xmlns:a14="http://schemas.microsoft.com/office/drawing/2010/main" val="0"/>
              </a:ext>
            </a:extLst>
          </a:blip>
          <a:srcRect t="9256" r="2416" b="2637"/>
          <a:stretch>
            <a:fillRect/>
          </a:stretch>
        </p:blipFill>
        <p:spPr>
          <a:xfrm>
            <a:off x="8355872" y="1288608"/>
            <a:ext cx="2437869" cy="2743642"/>
          </a:xfrm>
          <a:prstGeom prst="rect">
            <a:avLst/>
          </a:prstGeom>
        </p:spPr>
      </p:pic>
      <p:sp>
        <p:nvSpPr>
          <p:cNvPr id="3" name="矩形 2"/>
          <p:cNvSpPr/>
          <p:nvPr/>
        </p:nvSpPr>
        <p:spPr>
          <a:xfrm>
            <a:off x="2929217" y="827775"/>
            <a:ext cx="2254250" cy="352425"/>
          </a:xfrm>
          <a:prstGeom prst="rect">
            <a:avLst/>
          </a:prstGeom>
        </p:spPr>
        <p:txBody>
          <a:bodyPr wrap="none">
            <a:spAutoFit/>
          </a:bodyPr>
          <a:lstStyle/>
          <a:p>
            <a:pPr algn="l"/>
            <a:r>
              <a:rPr lang="en-US" altLang="zh-CN"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panose="020B0400000000000000" charset="-122"/>
              </a:rPr>
              <a:t> </a:t>
            </a:r>
            <a:r>
              <a:rPr lang="zh-CN" altLang="zh-CN"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panose="020B0400000000000000" charset="-122"/>
              </a:rPr>
              <a:t>教材中的重点熟语汇编</a:t>
            </a:r>
            <a:endParaRPr lang="zh-CN" altLang="zh-CN"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panose="020B0400000000000000" charset="-122"/>
            </a:endParaRPr>
          </a:p>
        </p:txBody>
      </p:sp>
      <p:sp>
        <p:nvSpPr>
          <p:cNvPr id="61" name="矩形 6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5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58" name="组合 57"/>
          <p:cNvGrpSpPr/>
          <p:nvPr/>
        </p:nvGrpSpPr>
        <p:grpSpPr>
          <a:xfrm>
            <a:off x="746488" y="866664"/>
            <a:ext cx="1510763" cy="281949"/>
            <a:chOff x="549633" y="1045754"/>
            <a:chExt cx="1279664" cy="282362"/>
          </a:xfrm>
        </p:grpSpPr>
        <p:sp>
          <p:nvSpPr>
            <p:cNvPr id="59" name="矩形 58"/>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60" name="组合 59"/>
            <p:cNvGrpSpPr/>
            <p:nvPr/>
          </p:nvGrpSpPr>
          <p:grpSpPr>
            <a:xfrm>
              <a:off x="549633" y="1045754"/>
              <a:ext cx="1279664" cy="282362"/>
              <a:chOff x="549633" y="1045754"/>
              <a:chExt cx="1279664" cy="282362"/>
            </a:xfrm>
          </p:grpSpPr>
          <p:sp>
            <p:nvSpPr>
              <p:cNvPr id="74" name="矩形 73"/>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85" name="文本框 84"/>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6"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4" name="矩形 3"/>
          <p:cNvSpPr/>
          <p:nvPr/>
        </p:nvSpPr>
        <p:spPr>
          <a:xfrm>
            <a:off x="987425" y="1707385"/>
            <a:ext cx="5759450" cy="3291840"/>
          </a:xfrm>
          <a:prstGeom prst="rect">
            <a:avLst/>
          </a:prstGeom>
        </p:spPr>
        <p:txBody>
          <a:bodyPr>
            <a:spAutoFit/>
          </a:bodyPr>
          <a:lstStyle/>
          <a:p>
            <a:pPr fontAlgn="auto">
              <a:lnSpc>
                <a:spcPct val="150000"/>
              </a:lnSpc>
            </a:pPr>
            <a:r>
              <a:rPr altLang="zh-CN" sz="1400" dirty="0">
                <a:latin typeface="微软雅黑" panose="020B0503020204020204" pitchFamily="34" charset="-122"/>
                <a:ea typeface="微软雅黑" panose="020B0503020204020204" pitchFamily="34" charset="-122"/>
              </a:rPr>
              <a:t>1.峥嵘岁月:形容不平凡的年月。</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2.风华正茂:风采和才华正在最好的时候。</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3.天伦之乐:指家庭中亲人团聚的快乐。</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4.忸怩不安:指因不好意思而心中慌乱。</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5.切齿拊心:咬牙捶胸,形容愤恨到极点。</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6.图穷匕见:借指事情发展到最后,真相或本意露出来了。</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7.变徵之声:常用来形容悲壮之声。变徵,徵音的变调,声调悲凉。</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8.长歌当哭:以放声歌咏代替哭泣,多指用诗文抒发胸中的悲愤。</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9.广有羽翼:到处都有帮凶,形容势力范围宽大。</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10.桀骜不驯:性情倔强不驯顺。</a:t>
            </a:r>
            <a:endParaRPr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a:hlinkClick r:id="" action="ppaction://hlinkshowjump?jump=nextslide"/>
          </p:cNvPr>
          <p:cNvSpPr/>
          <p:nvPr/>
        </p:nvSpPr>
        <p:spPr>
          <a:xfrm>
            <a:off x="3302950"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3" name="矩形标注 22">
            <a:hlinkHover r:id="" action="ppaction://noaction" highlightClick="1"/>
          </p:cNvPr>
          <p:cNvSpPr/>
          <p:nvPr/>
        </p:nvSpPr>
        <p:spPr>
          <a:xfrm>
            <a:off x="744921" y="2227635"/>
            <a:ext cx="2440800" cy="720000"/>
          </a:xfrm>
          <a:prstGeom prst="wedgeRectCallout">
            <a:avLst>
              <a:gd name="adj1" fmla="val 33752"/>
              <a:gd name="adj2" fmla="val 27601"/>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命题大纲</a:t>
            </a:r>
            <a:endParaRPr lang="zh-CN" altLang="en-US" sz="1600" dirty="0">
              <a:solidFill>
                <a:schemeClr val="tx1"/>
              </a:solidFill>
              <a:latin typeface="微软雅黑" panose="020B0503020204020204" pitchFamily="34" charset="-122"/>
              <a:ea typeface="微软雅黑" panose="020B0503020204020204" pitchFamily="34" charset="-122"/>
            </a:endParaRPr>
          </a:p>
        </p:txBody>
      </p:sp>
      <p:cxnSp>
        <p:nvCxnSpPr>
          <p:cNvPr id="27" name="直接连接符 26">
            <a:hlinkClick r:id="rId1" action="ppaction://hlinksldjump"/>
          </p:cNvPr>
          <p:cNvCxnSpPr/>
          <p:nvPr/>
        </p:nvCxnSpPr>
        <p:spPr>
          <a:xfrm>
            <a:off x="773494" y="2188137"/>
            <a:ext cx="0" cy="756000"/>
          </a:xfrm>
          <a:prstGeom prst="line">
            <a:avLst/>
          </a:prstGeom>
          <a:ln w="76200">
            <a:solidFill>
              <a:srgbClr val="77AED3"/>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746488" y="866664"/>
            <a:ext cx="1485364" cy="287120"/>
            <a:chOff x="549633" y="1045754"/>
            <a:chExt cx="1258150" cy="287541"/>
          </a:xfrm>
        </p:grpSpPr>
        <p:sp>
          <p:nvSpPr>
            <p:cNvPr id="42" name="矩形 41"/>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43" name="组合 42"/>
            <p:cNvGrpSpPr/>
            <p:nvPr/>
          </p:nvGrpSpPr>
          <p:grpSpPr>
            <a:xfrm>
              <a:off x="549633" y="1045754"/>
              <a:ext cx="1258150" cy="287541"/>
              <a:chOff x="549633" y="1045754"/>
              <a:chExt cx="1258150" cy="287541"/>
            </a:xfrm>
          </p:grpSpPr>
          <p:sp>
            <p:nvSpPr>
              <p:cNvPr id="44" name="矩形 43"/>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5"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考情精解读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6" name="文本框 56"/>
              <p:cNvSpPr txBox="1"/>
              <p:nvPr/>
            </p:nvSpPr>
            <p:spPr>
              <a:xfrm>
                <a:off x="1512174" y="1045854"/>
                <a:ext cx="295609" cy="287441"/>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sp>
        <p:nvSpPr>
          <p:cNvPr id="29" name="矩形 28"/>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30" name="组合 29"/>
          <p:cNvGrpSpPr/>
          <p:nvPr/>
        </p:nvGrpSpPr>
        <p:grpSpPr>
          <a:xfrm>
            <a:off x="10500088" y="486027"/>
            <a:ext cx="228667" cy="173523"/>
            <a:chOff x="6146269" y="3800095"/>
            <a:chExt cx="3330000" cy="2457362"/>
          </a:xfrm>
          <a:solidFill>
            <a:srgbClr val="EB984D"/>
          </a:solidFill>
        </p:grpSpPr>
        <p:sp>
          <p:nvSpPr>
            <p:cNvPr id="31" name="等腰三角形 30"/>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矩形 31"/>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3" name="矩形 32"/>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4" name="矩形 33"/>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8" name="矩形 4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50" name="矩形 49">
            <a:hlinkClick r:id="rId2"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 name="矩形标注 37">
            <a:hlinkClick r:id="rId3" action="ppaction://hlinksldjump"/>
          </p:cNvPr>
          <p:cNvSpPr/>
          <p:nvPr/>
        </p:nvSpPr>
        <p:spPr>
          <a:xfrm>
            <a:off x="773494" y="3177874"/>
            <a:ext cx="2440800" cy="720000"/>
          </a:xfrm>
          <a:prstGeom prst="wedgeRectCallout">
            <a:avLst>
              <a:gd name="adj1" fmla="val 40101"/>
              <a:gd name="adj2" fmla="val -20680"/>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命题趋势</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37"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sp>
        <p:nvSpPr>
          <p:cNvPr id="2" name="椭圆 1"/>
          <p:cNvSpPr/>
          <p:nvPr/>
        </p:nvSpPr>
        <p:spPr>
          <a:xfrm>
            <a:off x="10550944" y="2974426"/>
            <a:ext cx="114300" cy="114300"/>
          </a:xfrm>
          <a:prstGeom prst="ellipse">
            <a:avLst/>
          </a:prstGeom>
          <a:solidFill>
            <a:srgbClr val="77A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椭圆 2"/>
          <p:cNvSpPr/>
          <p:nvPr/>
        </p:nvSpPr>
        <p:spPr>
          <a:xfrm>
            <a:off x="10550944" y="3178100"/>
            <a:ext cx="114300" cy="114300"/>
          </a:xfrm>
          <a:prstGeom prst="ellips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7" name="椭圆 6"/>
          <p:cNvSpPr/>
          <p:nvPr/>
        </p:nvSpPr>
        <p:spPr>
          <a:xfrm>
            <a:off x="10550944" y="3381774"/>
            <a:ext cx="114300" cy="114300"/>
          </a:xfrm>
          <a:prstGeom prst="ellips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8" name="组合 7"/>
          <p:cNvGrpSpPr/>
          <p:nvPr/>
        </p:nvGrpSpPr>
        <p:grpSpPr>
          <a:xfrm>
            <a:off x="4081912" y="1621893"/>
            <a:ext cx="6350068" cy="579444"/>
            <a:chOff x="2825562" y="1231245"/>
            <a:chExt cx="5850894" cy="502305"/>
          </a:xfrm>
        </p:grpSpPr>
        <p:sp>
          <p:nvSpPr>
            <p:cNvPr id="9" name="单圆角矩形 8"/>
            <p:cNvSpPr/>
            <p:nvPr/>
          </p:nvSpPr>
          <p:spPr>
            <a:xfrm flipH="1">
              <a:off x="2825562" y="1231245"/>
              <a:ext cx="5850894" cy="502305"/>
            </a:xfrm>
            <a:prstGeom prst="round1Rect">
              <a:avLst>
                <a:gd name="adj" fmla="val 25283"/>
              </a:avLst>
            </a:prstGeom>
            <a:gradFill>
              <a:gsLst>
                <a:gs pos="0">
                  <a:schemeClr val="bg1">
                    <a:lumMod val="75000"/>
                  </a:schemeClr>
                </a:gs>
                <a:gs pos="100000">
                  <a:schemeClr val="bg1">
                    <a:lumMod val="95000"/>
                  </a:schemeClr>
                </a:gs>
              </a:gsLst>
              <a:lin ang="16200000" scaled="1"/>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10" name="TextBox 25"/>
            <p:cNvSpPr txBox="1"/>
            <p:nvPr/>
          </p:nvSpPr>
          <p:spPr>
            <a:xfrm>
              <a:off x="2988144" y="1327025"/>
              <a:ext cx="5489300" cy="317068"/>
            </a:xfrm>
            <a:prstGeom prst="rect">
              <a:avLst/>
            </a:prstGeom>
            <a:noFill/>
          </p:spPr>
          <p:txBody>
            <a:bodyPr wrap="square" rtlCol="0">
              <a:spAutoFit/>
            </a:bodyPr>
            <a:lstStyle/>
            <a:p>
              <a:pPr>
                <a:lnSpc>
                  <a:spcPct val="150000"/>
                </a:lnSpc>
              </a:pPr>
              <a:r>
                <a:rPr lang="zh-CN" altLang="en-US" sz="12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命题大纲</a:t>
              </a:r>
              <a:endParaRPr lang="zh-CN" altLang="en-US" sz="12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p:txBody>
        </p:sp>
      </p:grpSp>
      <p:sp>
        <p:nvSpPr>
          <p:cNvPr id="11" name="矩形 10"/>
          <p:cNvSpPr/>
          <p:nvPr/>
        </p:nvSpPr>
        <p:spPr>
          <a:xfrm>
            <a:off x="10321453" y="1633646"/>
            <a:ext cx="133034" cy="622926"/>
          </a:xfrm>
          <a:prstGeom prst="rect">
            <a:avLst/>
          </a:prstGeom>
          <a:solidFill>
            <a:schemeClr val="accent1"/>
          </a:solidFill>
          <a:ln>
            <a:noFill/>
          </a:ln>
          <a:effectLst>
            <a:outerShdw sx="1000" sy="1000" algn="l"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12" name="组合 11"/>
          <p:cNvGrpSpPr/>
          <p:nvPr/>
        </p:nvGrpSpPr>
        <p:grpSpPr>
          <a:xfrm>
            <a:off x="3463888" y="1621780"/>
            <a:ext cx="627380" cy="3068329"/>
            <a:chOff x="592373" y="2241491"/>
            <a:chExt cx="777560" cy="3276411"/>
          </a:xfrm>
          <a:solidFill>
            <a:schemeClr val="accent1"/>
          </a:solidFill>
        </p:grpSpPr>
        <p:sp>
          <p:nvSpPr>
            <p:cNvPr id="13" name="直角三角形 3"/>
            <p:cNvSpPr/>
            <p:nvPr/>
          </p:nvSpPr>
          <p:spPr>
            <a:xfrm flipH="1">
              <a:off x="604224" y="2241491"/>
              <a:ext cx="753859" cy="3276411"/>
            </a:xfrm>
            <a:custGeom>
              <a:avLst/>
              <a:gdLst/>
              <a:ahLst/>
              <a:cxnLst/>
              <a:rect l="l" t="t" r="r" b="b"/>
              <a:pathLst>
                <a:path w="576064" h="3008602">
                  <a:moveTo>
                    <a:pt x="0" y="0"/>
                  </a:moveTo>
                  <a:lnTo>
                    <a:pt x="0" y="603976"/>
                  </a:lnTo>
                  <a:lnTo>
                    <a:pt x="0" y="3008602"/>
                  </a:lnTo>
                  <a:lnTo>
                    <a:pt x="576064" y="3008602"/>
                  </a:lnTo>
                  <a:lnTo>
                    <a:pt x="576064" y="603976"/>
                  </a:lnTo>
                  <a:close/>
                </a:path>
              </a:pathLst>
            </a:custGeom>
            <a:grp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4" name="TextBox 32"/>
            <p:cNvSpPr txBox="1"/>
            <p:nvPr/>
          </p:nvSpPr>
          <p:spPr>
            <a:xfrm>
              <a:off x="592373" y="2916083"/>
              <a:ext cx="777560" cy="577032"/>
            </a:xfrm>
            <a:prstGeom prst="rect">
              <a:avLst/>
            </a:prstGeom>
            <a:grpFill/>
          </p:spPr>
          <p:txBody>
            <a:bodyPr wrap="none" rtlCol="0">
              <a:spAutoFit/>
            </a:bodyPr>
            <a:lstStyle/>
            <a:p>
              <a:pPr algn="ctr"/>
              <a:r>
                <a:rPr lang="en-US" altLang="zh-CN" sz="2400" b="1" dirty="0">
                  <a:solidFill>
                    <a:schemeClr val="bg1"/>
                  </a:solidFill>
                  <a:effectLst>
                    <a:outerShdw blurRad="38100" dist="38100" dir="2700000" algn="tl">
                      <a:srgbClr val="000000">
                        <a:alpha val="43137"/>
                      </a:srgbClr>
                    </a:outerShdw>
                  </a:effectLst>
                  <a:latin typeface="04b_03b" pitchFamily="2" charset="0"/>
                  <a:ea typeface="微软雅黑" panose="020B0503020204020204" pitchFamily="34" charset="-122"/>
                </a:rPr>
                <a:t>01</a:t>
              </a:r>
              <a:endParaRPr lang="en-US" altLang="zh-CN" sz="2400" b="1" dirty="0">
                <a:solidFill>
                  <a:schemeClr val="bg1"/>
                </a:solidFill>
                <a:effectLst>
                  <a:outerShdw blurRad="38100" dist="38100" dir="2700000" algn="tl">
                    <a:srgbClr val="000000">
                      <a:alpha val="43137"/>
                    </a:srgbClr>
                  </a:outerShdw>
                </a:effectLst>
                <a:latin typeface="04b_03b" pitchFamily="2" charset="0"/>
                <a:ea typeface="微软雅黑" panose="020B0503020204020204" pitchFamily="34" charset="-122"/>
              </a:endParaRPr>
            </a:p>
          </p:txBody>
        </p:sp>
      </p:grpSp>
      <p:sp>
        <p:nvSpPr>
          <p:cNvPr id="16"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0" dirty="0">
              <a:solidFill>
                <a:schemeClr val="bg1"/>
              </a:solidFill>
              <a:latin typeface="微软雅黑" panose="020B0503020204020204" pitchFamily="34" charset="-122"/>
              <a:ea typeface="微软雅黑" panose="020B0503020204020204" pitchFamily="34" charset="-122"/>
              <a:sym typeface="+mn-ea"/>
            </a:endParaRPr>
          </a:p>
        </p:txBody>
      </p:sp>
      <p:pic>
        <p:nvPicPr>
          <p:cNvPr id="5" name="图片 4"/>
          <p:cNvPicPr/>
          <p:nvPr/>
        </p:nvPicPr>
        <p:blipFill>
          <a:blip r:embed="rId4" cstate="print"/>
          <a:stretch>
            <a:fillRect/>
          </a:stretch>
        </p:blipFill>
        <p:spPr>
          <a:xfrm>
            <a:off x="4095115" y="2211070"/>
            <a:ext cx="6226810" cy="582930"/>
          </a:xfrm>
          <a:prstGeom prst="rect">
            <a:avLst/>
          </a:prstGeom>
          <a:noFill/>
          <a:ln w="9525">
            <a:noFill/>
          </a:ln>
        </p:spPr>
      </p:pic>
      <p:graphicFrame>
        <p:nvGraphicFramePr>
          <p:cNvPr id="6" name="表格 5"/>
          <p:cNvGraphicFramePr/>
          <p:nvPr/>
        </p:nvGraphicFramePr>
        <p:xfrm>
          <a:off x="4091305" y="2793365"/>
          <a:ext cx="6230620" cy="2560324"/>
        </p:xfrm>
        <a:graphic>
          <a:graphicData uri="http://schemas.openxmlformats.org/drawingml/2006/table">
            <a:tbl>
              <a:tblPr firstRow="1" bandRow="1">
                <a:tableStyleId>{5940675A-B579-460E-94D1-54222C63F5DA}</a:tableStyleId>
              </a:tblPr>
              <a:tblGrid>
                <a:gridCol w="808355"/>
                <a:gridCol w="661035"/>
                <a:gridCol w="802640"/>
                <a:gridCol w="2920365"/>
                <a:gridCol w="1038225"/>
              </a:tblGrid>
              <a:tr h="586740">
                <a:tc rowSpan="4">
                  <a:txBody>
                    <a:bodyPr/>
                    <a:lstStyle/>
                    <a:p>
                      <a:pPr marL="0" indent="0" algn="l" fontAlgn="auto">
                        <a:lnSpc>
                          <a:spcPct val="150000"/>
                        </a:lnSpc>
                        <a:buNone/>
                      </a:pPr>
                      <a:r>
                        <a:rPr lang="zh-CN" altLang="en-US" sz="1400" b="0" u="none" dirty="0">
                          <a:solidFill>
                            <a:srgbClr val="000000"/>
                          </a:solidFill>
                          <a:latin typeface="微软雅黑" panose="020B0503020204020204" pitchFamily="34" charset="-122"/>
                          <a:ea typeface="微软雅黑" panose="020B0503020204020204" pitchFamily="34" charset="-122"/>
                          <a:cs typeface="NEU-BZ-S92" charset="0"/>
                        </a:rPr>
                        <a:t>正确使用词语</a:t>
                      </a:r>
                      <a:r>
                        <a:rPr lang="en-US" altLang="zh-CN" sz="1400" b="0" u="none" dirty="0">
                          <a:solidFill>
                            <a:srgbClr val="000000"/>
                          </a:solidFill>
                          <a:latin typeface="微软雅黑" panose="020B0503020204020204" pitchFamily="34" charset="-122"/>
                          <a:ea typeface="微软雅黑" panose="020B0503020204020204" pitchFamily="34" charset="-122"/>
                          <a:cs typeface="方正细黑一简体" charset="0"/>
                        </a:rPr>
                        <a:t>(</a:t>
                      </a:r>
                      <a:r>
                        <a:rPr lang="zh-CN" altLang="en-US" sz="1400" b="0" u="none" dirty="0">
                          <a:solidFill>
                            <a:srgbClr val="000000"/>
                          </a:solidFill>
                          <a:latin typeface="微软雅黑" panose="020B0503020204020204" pitchFamily="34" charset="-122"/>
                          <a:ea typeface="微软雅黑" panose="020B0503020204020204" pitchFamily="34" charset="-122"/>
                          <a:cs typeface="NEU-BZ-S92" charset="0"/>
                        </a:rPr>
                        <a:t>包括熟语</a:t>
                      </a:r>
                      <a:r>
                        <a:rPr lang="en-US" altLang="zh-CN" sz="1400" b="0" u="none" dirty="0">
                          <a:solidFill>
                            <a:srgbClr val="000000"/>
                          </a:solidFill>
                          <a:latin typeface="微软雅黑" panose="020B0503020204020204" pitchFamily="34" charset="-122"/>
                          <a:ea typeface="微软雅黑" panose="020B0503020204020204" pitchFamily="34" charset="-122"/>
                          <a:cs typeface="方正细黑一简体" charset="0"/>
                        </a:rPr>
                        <a:t>)</a:t>
                      </a:r>
                      <a:endParaRPr lang="zh-CN" altLang="en-US" sz="1400" b="0" u="none" dirty="0">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solid"/>
                      <a:headEnd type="none" w="med" len="med"/>
                      <a:tailEnd type="none" w="med" len="med"/>
                    </a:lnL>
                    <a:lnR w="12700" cap="flat" cmpd="sng">
                      <a:solidFill>
                        <a:srgbClr val="808080"/>
                      </a:solidFill>
                      <a:prstDash val="dash"/>
                      <a:headEnd type="none" w="med" len="med"/>
                      <a:tailEnd type="none" w="med" len="med"/>
                    </a:lnR>
                    <a:lnT w="9525" cap="flat" cmpd="sng">
                      <a:solidFill>
                        <a:srgbClr val="000000"/>
                      </a:solidFill>
                      <a:prstDash val="solid"/>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rowSpan="2">
                  <a:txBody>
                    <a:bodyPr/>
                    <a:lstStyle/>
                    <a:p>
                      <a:pPr marL="0" indent="0" algn="ctr" fontAlgn="auto">
                        <a:lnSpc>
                          <a:spcPct val="150000"/>
                        </a:lnSpc>
                        <a:buNone/>
                      </a:pP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2016</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全国</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Ⅰ</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9525" cap="flat" cmpd="sng">
                      <a:solidFill>
                        <a:srgbClr val="000000"/>
                      </a:solidFill>
                      <a:prstDash val="solid"/>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ctr"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单选题</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3</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分</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9525" cap="flat" cmpd="sng">
                      <a:solidFill>
                        <a:srgbClr val="000000"/>
                      </a:solidFill>
                      <a:prstDash val="solid"/>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l"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下列各句中加点成语的使用</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全都正确的一项是</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9525" cap="flat" cmpd="sng">
                      <a:solidFill>
                        <a:srgbClr val="000000"/>
                      </a:solidFill>
                      <a:prstDash val="solid"/>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ctr"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语境成语辨正误</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r>
              <a:tr h="585470">
                <a:tc vMerge="1">
                  <a:tcPr>
                    <a:lnL w="12700" cap="flat" cmpd="sng">
                      <a:solidFill>
                        <a:srgbClr val="808080"/>
                      </a:solidFill>
                      <a:prstDash val="solid"/>
                      <a:headEnd type="none" w="med" len="med"/>
                      <a:tailEnd type="none" w="med" len="med"/>
                    </a:lnL>
                    <a:lnR w="12700" cap="flat" cmpd="sng">
                      <a:solidFill>
                        <a:srgbClr val="808080"/>
                      </a:solidFill>
                      <a:prstDash val="dash"/>
                      <a:headEnd type="none" w="med" len="med"/>
                      <a:tailEnd type="none" w="med" len="med"/>
                    </a:lnR>
                  </a:tcPr>
                </a:tc>
                <a:tc vMerge="1">
                  <a:tcP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B w="12700" cap="flat" cmpd="sng">
                      <a:solidFill>
                        <a:srgbClr val="808080"/>
                      </a:solidFill>
                      <a:prstDash val="dash"/>
                      <a:headEnd type="none" w="med" len="med"/>
                      <a:tailEnd type="none" w="med" len="med"/>
                    </a:lnB>
                  </a:tcPr>
                </a:tc>
                <a:tc>
                  <a:txBody>
                    <a:bodyPr/>
                    <a:lstStyle/>
                    <a:p>
                      <a:pPr marL="0" indent="0" algn="ctr"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单选题</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3</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分</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l"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填入下面文段空白处的词语</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最恰当的一组是</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ctr"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虚词的正确使用</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r>
              <a:tr h="586740">
                <a:tc vMerge="1">
                  <a:tcPr>
                    <a:lnL w="12700" cap="flat" cmpd="sng">
                      <a:solidFill>
                        <a:srgbClr val="808080"/>
                      </a:solidFill>
                      <a:prstDash val="solid"/>
                      <a:headEnd type="none" w="med" len="med"/>
                      <a:tailEnd type="none" w="med" len="med"/>
                    </a:lnL>
                    <a:lnR w="12700" cap="flat" cmpd="sng">
                      <a:solidFill>
                        <a:srgbClr val="808080"/>
                      </a:solidFill>
                      <a:prstDash val="dash"/>
                      <a:headEnd type="none" w="med" len="med"/>
                      <a:tailEnd type="none" w="med" len="med"/>
                    </a:lnR>
                  </a:tcPr>
                </a:tc>
                <a:tc rowSpan="2">
                  <a:txBody>
                    <a:bodyPr/>
                    <a:lstStyle/>
                    <a:p>
                      <a:pPr marL="0" indent="0" algn="ctr" fontAlgn="auto">
                        <a:lnSpc>
                          <a:spcPct val="150000"/>
                        </a:lnSpc>
                        <a:buNone/>
                      </a:pPr>
                      <a:r>
                        <a:rPr lang="en-US" altLang="zh-CN" sz="1400" b="0" u="none" dirty="0">
                          <a:solidFill>
                            <a:srgbClr val="000000"/>
                          </a:solidFill>
                          <a:latin typeface="微软雅黑" panose="020B0503020204020204" pitchFamily="34" charset="-122"/>
                          <a:ea typeface="微软雅黑" panose="020B0503020204020204" pitchFamily="34" charset="-122"/>
                          <a:cs typeface="NEU-BZ-S92" charset="0"/>
                        </a:rPr>
                        <a:t>2016</a:t>
                      </a:r>
                      <a:r>
                        <a:rPr lang="zh-CN" altLang="en-US" sz="1400" b="0" u="none" dirty="0">
                          <a:solidFill>
                            <a:srgbClr val="000000"/>
                          </a:solidFill>
                          <a:latin typeface="微软雅黑" panose="020B0503020204020204" pitchFamily="34" charset="-122"/>
                          <a:ea typeface="微软雅黑" panose="020B0503020204020204" pitchFamily="34" charset="-122"/>
                          <a:cs typeface="NEU-BZ-S92" charset="0"/>
                        </a:rPr>
                        <a:t>全国</a:t>
                      </a:r>
                      <a:r>
                        <a:rPr lang="en-US" altLang="zh-CN" sz="1400" b="0" u="none" dirty="0">
                          <a:solidFill>
                            <a:srgbClr val="000000"/>
                          </a:solidFill>
                          <a:latin typeface="微软雅黑" panose="020B0503020204020204" pitchFamily="34" charset="-122"/>
                          <a:ea typeface="微软雅黑" panose="020B0503020204020204" pitchFamily="34" charset="-122"/>
                          <a:cs typeface="NEU-BZ-S92" charset="0"/>
                        </a:rPr>
                        <a:t>Ⅱ</a:t>
                      </a:r>
                      <a:endParaRPr lang="zh-CN" altLang="en-US" sz="1400" b="0" u="none" dirty="0">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p>
                      <a:pPr marL="0" indent="0" algn="ctr"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单选题</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3</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分</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l"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下列各句中加点成语的使用</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全都正确的一项是</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ctr"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语境成语辨正误</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r>
              <a:tr h="585470">
                <a:tc vMerge="1">
                  <a:tcPr>
                    <a:lnL w="12700" cap="flat" cmpd="sng">
                      <a:solidFill>
                        <a:srgbClr val="808080"/>
                      </a:solidFill>
                      <a:prstDash val="solid"/>
                      <a:headEnd type="none" w="med" len="med"/>
                      <a:tailEnd type="none" w="med" len="med"/>
                    </a:lnL>
                    <a:lnR w="12700" cap="flat" cmpd="sng">
                      <a:solidFill>
                        <a:srgbClr val="808080"/>
                      </a:solidFill>
                      <a:prstDash val="dash"/>
                      <a:headEnd type="none" w="med" len="med"/>
                      <a:tailEnd type="none" w="med" len="med"/>
                    </a:lnR>
                    <a:lnB w="12700" cap="flat" cmpd="sng">
                      <a:solidFill>
                        <a:srgbClr val="808080"/>
                      </a:solidFill>
                      <a:prstDash val="dash"/>
                      <a:headEnd type="none" w="med" len="med"/>
                      <a:tailEnd type="none" w="med" len="med"/>
                    </a:lnB>
                  </a:tcPr>
                </a:tc>
                <a:tc vMerge="1">
                  <a:tcP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B w="9525" cap="flat" cmpd="sng">
                      <a:solidFill>
                        <a:srgbClr val="000000"/>
                      </a:solidFill>
                      <a:prstDash val="solid"/>
                      <a:headEnd type="none" w="med" len="med"/>
                      <a:tailEnd type="none" w="med" len="med"/>
                    </a:lnB>
                  </a:tcPr>
                </a:tc>
                <a:tc>
                  <a:txBody>
                    <a:bodyPr/>
                    <a:lstStyle/>
                    <a:p>
                      <a:pPr marL="0" indent="0" algn="ctr"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单选题</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3</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分</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l"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填入下面文段空白处的词语</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最恰当的一组是</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ctr"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虚词的正确使用</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ppt_y</p:attrName>
                                        </p:attrNameLst>
                                      </p:cBhvr>
                                      <p:tavLst>
                                        <p:tav tm="0">
                                          <p:val>
                                            <p:strVal val="#ppt_y+#ppt_h*1.125000"/>
                                          </p:val>
                                        </p:tav>
                                        <p:tav tm="100000">
                                          <p:val>
                                            <p:strVal val="#ppt_y"/>
                                          </p:val>
                                        </p:tav>
                                      </p:tavLst>
                                    </p:anim>
                                    <p:animEffect transition="in" filter="wipe(up)">
                                      <p:cBhvr>
                                        <p:cTn id="8" dur="500"/>
                                        <p:tgtEl>
                                          <p:spTgt spid="12"/>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p:tgtEl>
                                          <p:spTgt spid="8"/>
                                        </p:tgtEl>
                                        <p:attrNameLst>
                                          <p:attrName>ppt_x</p:attrName>
                                        </p:attrNameLst>
                                      </p:cBhvr>
                                      <p:tavLst>
                                        <p:tav tm="0">
                                          <p:val>
                                            <p:strVal val="#ppt_x-#ppt_w*1.125000"/>
                                          </p:val>
                                        </p:tav>
                                        <p:tav tm="100000">
                                          <p:val>
                                            <p:strVal val="#ppt_x"/>
                                          </p:val>
                                        </p:tav>
                                      </p:tavLst>
                                    </p:anim>
                                    <p:animEffect transition="in" filter="wipe(right)">
                                      <p:cBhvr>
                                        <p:cTn id="13" dur="500"/>
                                        <p:tgtEl>
                                          <p:spTgt spid="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2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9"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2" name="图片 31"/>
          <p:cNvPicPr>
            <a:picLocks noChangeAspect="1"/>
          </p:cNvPicPr>
          <p:nvPr/>
        </p:nvPicPr>
        <p:blipFill rotWithShape="1">
          <a:blip r:embed="rId2" cstate="print"/>
          <a:srcRect t="4049"/>
          <a:stretch>
            <a:fillRect/>
          </a:stretch>
        </p:blipFill>
        <p:spPr>
          <a:xfrm>
            <a:off x="8334058" y="1288727"/>
            <a:ext cx="2447472" cy="2752401"/>
          </a:xfrm>
          <a:prstGeom prst="rect">
            <a:avLst/>
          </a:prstGeom>
        </p:spPr>
      </p:pic>
      <p:grpSp>
        <p:nvGrpSpPr>
          <p:cNvPr id="31" name="组合 30"/>
          <p:cNvGrpSpPr/>
          <p:nvPr/>
        </p:nvGrpSpPr>
        <p:grpSpPr>
          <a:xfrm>
            <a:off x="746488" y="866664"/>
            <a:ext cx="1510763" cy="281949"/>
            <a:chOff x="549633" y="1045754"/>
            <a:chExt cx="1279664" cy="282362"/>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6" name="组合 35"/>
            <p:cNvGrpSpPr/>
            <p:nvPr/>
          </p:nvGrpSpPr>
          <p:grpSpPr>
            <a:xfrm>
              <a:off x="549633" y="1045754"/>
              <a:ext cx="1279664" cy="282362"/>
              <a:chOff x="549633" y="1045754"/>
              <a:chExt cx="1279664" cy="282362"/>
            </a:xfrm>
          </p:grpSpPr>
          <p:sp>
            <p:nvSpPr>
              <p:cNvPr id="37" name="矩形 36"/>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8" name="文本框 37"/>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9"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2</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 name="矩形 1"/>
          <p:cNvSpPr/>
          <p:nvPr/>
        </p:nvSpPr>
        <p:spPr>
          <a:xfrm>
            <a:off x="1225586" y="1537948"/>
            <a:ext cx="5759450" cy="3611880"/>
          </a:xfrm>
          <a:prstGeom prst="rect">
            <a:avLst/>
          </a:prstGeom>
        </p:spPr>
        <p:txBody>
          <a:bodyPr>
            <a:spAutoFit/>
          </a:bodyPr>
          <a:lstStyle/>
          <a:p>
            <a:pPr fontAlgn="auto">
              <a:lnSpc>
                <a:spcPct val="150000"/>
              </a:lnSpc>
            </a:pP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11.殒身不恤:牺牲生命也不顾惜。殒,死亡。恤,顾惜。</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12.逆来顺受:对别人的欺负或无理的待遇采取忍受的态度。</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13.摇头摆尾:形容得意或轻狂的样子。</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14.叱咤风云:形容声势威力很大。</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15.迥乎不同:形容差别很大,完全不一样。</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16.博闻强记:见闻广博,记忆力强。</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17.一听天命:指让其自身发展,没有通过任何的帮助。</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18.三差两错:比喻偶然的差错。</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19.生杀予夺:指统治者掌握生死、赏罚的大权。</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20.惊天动地:形容声音特别响亮,也形容声势浩大或事业伟大。</a:t>
            </a:r>
            <a:endParaRPr altLang="zh-CN" sz="1400" dirty="0">
              <a:latin typeface="微软雅黑" panose="020B0503020204020204" pitchFamily="34" charset="-122"/>
              <a:ea typeface="微软雅黑" panose="020B0503020204020204" pitchFamily="34" charset="-122"/>
            </a:endParaRPr>
          </a:p>
        </p:txBody>
      </p:sp>
      <p:sp>
        <p:nvSpPr>
          <p:cNvPr id="61" name="矩形 60">
            <a:hlinkClick r:id="" action="ppaction://hlinkshowjump?jump=nextslide"/>
          </p:cNvPr>
          <p:cNvSpPr/>
          <p:nvPr/>
        </p:nvSpPr>
        <p:spPr>
          <a:xfrm>
            <a:off x="8334297" y="4158286"/>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1495"/>
            <a:ext cx="1485364" cy="287076"/>
            <a:chOff x="549633" y="1040577"/>
            <a:chExt cx="1258150" cy="287497"/>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0577"/>
              <a:ext cx="1258150" cy="287497"/>
              <a:chOff x="549633" y="1040577"/>
              <a:chExt cx="1258150" cy="287497"/>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75"/>
                <a:ext cx="295609" cy="276999"/>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4</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21" name="图片 20"/>
          <p:cNvPicPr>
            <a:picLocks noChangeAspect="1"/>
          </p:cNvPicPr>
          <p:nvPr/>
        </p:nvPicPr>
        <p:blipFill rotWithShape="1">
          <a:blip r:embed="rId2" cstate="print"/>
          <a:srcRect t="2489"/>
          <a:stretch>
            <a:fillRect/>
          </a:stretch>
        </p:blipFill>
        <p:spPr>
          <a:xfrm>
            <a:off x="8353350" y="1288608"/>
            <a:ext cx="2448558" cy="2743642"/>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1235170" y="1641354"/>
            <a:ext cx="5653405" cy="34315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ct val="150000"/>
              </a:lnSpc>
            </a:pPr>
            <a:r>
              <a:rPr lang="zh-CN" altLang="en-US" sz="1400" dirty="0">
                <a:solidFill>
                  <a:schemeClr val="tx1"/>
                </a:solidFill>
                <a:latin typeface="微软雅黑" panose="020B0503020204020204" pitchFamily="34" charset="-122"/>
                <a:ea typeface="微软雅黑" panose="020B0503020204020204" pitchFamily="34" charset="-122"/>
              </a:rPr>
              <a:t>21.耸入云天:高高地站立着,直指天空。</a:t>
            </a:r>
            <a:endParaRPr lang="zh-CN" altLang="en-US" sz="14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dirty="0">
                <a:solidFill>
                  <a:schemeClr val="tx1"/>
                </a:solidFill>
                <a:latin typeface="微软雅黑" panose="020B0503020204020204" pitchFamily="34" charset="-122"/>
                <a:ea typeface="微软雅黑" panose="020B0503020204020204" pitchFamily="34" charset="-122"/>
              </a:rPr>
              <a:t>22.拔地而起:形容山峰、建筑物等陡然矗立在地面上。</a:t>
            </a:r>
            <a:endParaRPr lang="zh-CN" altLang="en-US" sz="14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dirty="0">
                <a:solidFill>
                  <a:schemeClr val="tx1"/>
                </a:solidFill>
                <a:latin typeface="微软雅黑" panose="020B0503020204020204" pitchFamily="34" charset="-122"/>
                <a:ea typeface="微软雅黑" panose="020B0503020204020204" pitchFamily="34" charset="-122"/>
              </a:rPr>
              <a:t>23.不同凡响:形容事物(多指文艺作品)不平凡。</a:t>
            </a:r>
            <a:endParaRPr lang="zh-CN" altLang="en-US" sz="14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dirty="0">
                <a:solidFill>
                  <a:schemeClr val="tx1"/>
                </a:solidFill>
                <a:latin typeface="微软雅黑" panose="020B0503020204020204" pitchFamily="34" charset="-122"/>
                <a:ea typeface="微软雅黑" panose="020B0503020204020204" pitchFamily="34" charset="-122"/>
              </a:rPr>
              <a:t>24.一鼓作气:指趁劲头大的时候抓紧做,一下子把事情完成。</a:t>
            </a:r>
            <a:endParaRPr lang="zh-CN" altLang="en-US" sz="14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dirty="0">
                <a:solidFill>
                  <a:schemeClr val="tx1"/>
                </a:solidFill>
                <a:latin typeface="微软雅黑" panose="020B0503020204020204" pitchFamily="34" charset="-122"/>
                <a:ea typeface="微软雅黑" panose="020B0503020204020204" pitchFamily="34" charset="-122"/>
              </a:rPr>
              <a:t>25.混混沌沌:迷糊不清的样子,模糊一片,不分明。</a:t>
            </a:r>
            <a:endParaRPr lang="zh-CN" altLang="en-US" sz="14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dirty="0">
                <a:solidFill>
                  <a:schemeClr val="tx1"/>
                </a:solidFill>
                <a:latin typeface="微软雅黑" panose="020B0503020204020204" pitchFamily="34" charset="-122"/>
                <a:ea typeface="微软雅黑" panose="020B0503020204020204" pitchFamily="34" charset="-122"/>
              </a:rPr>
              <a:t>26.不能自已:指无法控制自己,使激动的情绪平静下来。</a:t>
            </a:r>
            <a:endParaRPr lang="zh-CN" altLang="en-US" sz="14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dirty="0">
                <a:solidFill>
                  <a:schemeClr val="tx1"/>
                </a:solidFill>
                <a:latin typeface="微软雅黑" panose="020B0503020204020204" pitchFamily="34" charset="-122"/>
                <a:ea typeface="微软雅黑" panose="020B0503020204020204" pitchFamily="34" charset="-122"/>
              </a:rPr>
              <a:t>27.急不暇择:迫切得来不及选择。</a:t>
            </a:r>
            <a:endParaRPr lang="zh-CN" altLang="en-US" sz="14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dirty="0">
                <a:solidFill>
                  <a:schemeClr val="tx1"/>
                </a:solidFill>
                <a:latin typeface="微软雅黑" panose="020B0503020204020204" pitchFamily="34" charset="-122"/>
                <a:ea typeface="微软雅黑" panose="020B0503020204020204" pitchFamily="34" charset="-122"/>
              </a:rPr>
              <a:t>28.揠苗助长:比喻违反事物的发展规律,急于求成,反而坏事。</a:t>
            </a:r>
            <a:endParaRPr lang="zh-CN" altLang="en-US" sz="14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dirty="0">
                <a:solidFill>
                  <a:schemeClr val="tx1"/>
                </a:solidFill>
                <a:latin typeface="微软雅黑" panose="020B0503020204020204" pitchFamily="34" charset="-122"/>
                <a:ea typeface="微软雅黑" panose="020B0503020204020204" pitchFamily="34" charset="-122"/>
              </a:rPr>
              <a:t>29.夙兴夜寐:早起晚睡,形容勤劳。夙,早。兴,起来。</a:t>
            </a:r>
            <a:endParaRPr lang="zh-CN" altLang="en-US" sz="1400" dirty="0">
              <a:solidFill>
                <a:schemeClr val="tx1"/>
              </a:solidFill>
              <a:latin typeface="微软雅黑" panose="020B0503020204020204" pitchFamily="34" charset="-122"/>
              <a:ea typeface="微软雅黑" panose="020B0503020204020204" pitchFamily="34" charset="-122"/>
            </a:endParaRPr>
          </a:p>
          <a:p>
            <a:pPr algn="l" fontAlgn="auto">
              <a:lnSpc>
                <a:spcPct val="150000"/>
              </a:lnSpc>
            </a:pPr>
            <a:r>
              <a:rPr lang="zh-CN" altLang="en-US" sz="1400" dirty="0">
                <a:solidFill>
                  <a:schemeClr val="tx1"/>
                </a:solidFill>
                <a:latin typeface="微软雅黑" panose="020B0503020204020204" pitchFamily="34" charset="-122"/>
                <a:ea typeface="微软雅黑" panose="020B0503020204020204" pitchFamily="34" charset="-122"/>
              </a:rPr>
              <a:t>30.对酒当歌:对着酒对着歌,即边饮酒边听歌。形容人生应及时行乐</a:t>
            </a:r>
            <a:r>
              <a:rPr lang="zh-CN" altLang="en-US" dirty="0">
                <a:solidFill>
                  <a:schemeClr val="tx1"/>
                </a:solidFill>
              </a:rPr>
              <a:t>。</a:t>
            </a:r>
            <a:endParaRPr lang="zh-CN" altLang="en-US"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1495"/>
            <a:ext cx="1485364" cy="287076"/>
            <a:chOff x="549633" y="1040577"/>
            <a:chExt cx="1258150" cy="287497"/>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0577"/>
              <a:ext cx="1258150" cy="287497"/>
              <a:chOff x="549633" y="1040577"/>
              <a:chExt cx="1258150" cy="287497"/>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75"/>
                <a:ext cx="295609" cy="276999"/>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5</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21" name="图片 20"/>
          <p:cNvPicPr>
            <a:picLocks noChangeAspect="1"/>
          </p:cNvPicPr>
          <p:nvPr/>
        </p:nvPicPr>
        <p:blipFill rotWithShape="1">
          <a:blip r:embed="rId2" cstate="print"/>
          <a:srcRect t="2489"/>
          <a:stretch>
            <a:fillRect/>
          </a:stretch>
        </p:blipFill>
        <p:spPr>
          <a:xfrm>
            <a:off x="8353350" y="1288608"/>
            <a:ext cx="2448558" cy="2743642"/>
          </a:xfrm>
          <a:prstGeom prst="rect">
            <a:avLst/>
          </a:prstGeom>
        </p:spPr>
      </p:pic>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6132" y="2940686"/>
            <a:ext cx="2539185" cy="1642535"/>
          </a:xfrm>
          <a:prstGeom prst="rect">
            <a:avLst/>
          </a:prstGeom>
        </p:spPr>
      </p:pic>
      <p:sp>
        <p:nvSpPr>
          <p:cNvPr id="35" name="矩形 34"/>
          <p:cNvSpPr/>
          <p:nvPr/>
        </p:nvSpPr>
        <p:spPr>
          <a:xfrm>
            <a:off x="3367405" y="1288415"/>
            <a:ext cx="4859020" cy="4251960"/>
          </a:xfrm>
          <a:prstGeom prst="rect">
            <a:avLst/>
          </a:prstGeom>
        </p:spPr>
        <p:txBody>
          <a:bodyPr wrap="square">
            <a:spAutoFit/>
          </a:bodyPr>
          <a:lstStyle/>
          <a:p>
            <a:pPr algn="l" fontAlgn="auto">
              <a:lnSpc>
                <a:spcPct val="150000"/>
              </a:lnSpc>
            </a:pPr>
            <a:r>
              <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31.周公吐哺:周公在吃饭时曾三次把饭从嘴里吐出来,唯恐因接待贤士迟慢而失掉人才。后用作在位者礼贤下士之典范。</a:t>
            </a:r>
            <a:endPar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l" fontAlgn="auto">
              <a:lnSpc>
                <a:spcPct val="150000"/>
              </a:lnSpc>
            </a:pPr>
            <a:r>
              <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32.天朗气清:形容天气晴朗,空气清新。</a:t>
            </a:r>
            <a:endPar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l" fontAlgn="auto">
              <a:lnSpc>
                <a:spcPct val="150000"/>
              </a:lnSpc>
            </a:pPr>
            <a:r>
              <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33.惠风和畅:柔和的风,使人感到温暖、舒适。</a:t>
            </a:r>
            <a:endPar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l" fontAlgn="auto">
              <a:lnSpc>
                <a:spcPct val="150000"/>
              </a:lnSpc>
            </a:pPr>
            <a:r>
              <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34.情随事迁:情况变了,人的思想感情也随之发生变化。</a:t>
            </a:r>
            <a:endPar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l" fontAlgn="auto">
              <a:lnSpc>
                <a:spcPct val="150000"/>
              </a:lnSpc>
            </a:pPr>
            <a:r>
              <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35.游目骋怀:纵展眼力,开畅胸怀。</a:t>
            </a:r>
            <a:endPar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l" fontAlgn="auto">
              <a:lnSpc>
                <a:spcPct val="150000"/>
              </a:lnSpc>
            </a:pPr>
            <a:r>
              <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36.放浪形骸:行为放纵,不受世俗礼法的束缚。</a:t>
            </a:r>
            <a:endPar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l" fontAlgn="auto">
              <a:lnSpc>
                <a:spcPct val="150000"/>
              </a:lnSpc>
            </a:pPr>
            <a:r>
              <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37.俯仰之间:一俯(低头)一仰(抬头)之间,表示时间短暂。</a:t>
            </a:r>
            <a:endPar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l" fontAlgn="auto">
              <a:lnSpc>
                <a:spcPct val="150000"/>
              </a:lnSpc>
            </a:pPr>
            <a:r>
              <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38.不绝如缕:像细线一样连着,差点儿就要断了,多形容局势危急或声音细微悠长。</a:t>
            </a:r>
            <a:endPar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l" fontAlgn="auto">
              <a:lnSpc>
                <a:spcPct val="150000"/>
              </a:lnSpc>
            </a:pPr>
            <a:r>
              <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39.旌旗蔽空:旌旗,各种旗子,这里特指战旗。战旗遮住了天空。形容军队数量众多,阵容雄壮整齐。</a:t>
            </a:r>
            <a:endPar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l" fontAlgn="auto">
              <a:lnSpc>
                <a:spcPct val="150000"/>
              </a:lnSpc>
            </a:pPr>
            <a:r>
              <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40.横槊赋诗:横执长矛吟诗。指能文能武的英雄豪迈气概。</a:t>
            </a:r>
            <a:endParaRPr 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2" name="矩形 41">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9"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1495"/>
            <a:ext cx="1485364" cy="287076"/>
            <a:chOff x="549633" y="1040577"/>
            <a:chExt cx="1258150" cy="287497"/>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0577"/>
              <a:ext cx="1258150" cy="287497"/>
              <a:chOff x="549633" y="1040577"/>
              <a:chExt cx="1258150" cy="287497"/>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75"/>
                <a:ext cx="295609" cy="276999"/>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6</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5" name="矩形 34"/>
          <p:cNvSpPr/>
          <p:nvPr/>
        </p:nvSpPr>
        <p:spPr>
          <a:xfrm>
            <a:off x="1375410" y="1788160"/>
            <a:ext cx="6663055" cy="3291840"/>
          </a:xfrm>
          <a:prstGeom prst="rect">
            <a:avLst/>
          </a:prstGeom>
          <a:ln>
            <a:solidFill>
              <a:schemeClr val="bg1"/>
            </a:solidFill>
          </a:ln>
        </p:spPr>
        <p:txBody>
          <a:bodyPr wrap="square">
            <a:spAutoFit/>
          </a:bodyPr>
          <a:lstStyle/>
          <a:p>
            <a:pPr>
              <a:lnSpc>
                <a:spcPct val="150000"/>
              </a:lnSpc>
            </a:pPr>
            <a:r>
              <a:rPr sz="1400" dirty="0">
                <a:latin typeface="微软雅黑" panose="020B0503020204020204" pitchFamily="34" charset="-122"/>
                <a:ea typeface="微软雅黑" panose="020B0503020204020204" pitchFamily="34" charset="-122"/>
              </a:rPr>
              <a:t>41.逝者如斯:指时光如同河水一样,日夜不停地流逝。</a:t>
            </a:r>
            <a:endParaRPr sz="1400" dirty="0">
              <a:latin typeface="微软雅黑" panose="020B0503020204020204" pitchFamily="34" charset="-122"/>
              <a:ea typeface="微软雅黑" panose="020B0503020204020204" pitchFamily="34" charset="-122"/>
            </a:endParaRPr>
          </a:p>
          <a:p>
            <a:pPr>
              <a:lnSpc>
                <a:spcPct val="150000"/>
              </a:lnSpc>
            </a:pPr>
            <a:r>
              <a:rPr sz="1400" dirty="0">
                <a:latin typeface="微软雅黑" panose="020B0503020204020204" pitchFamily="34" charset="-122"/>
                <a:ea typeface="微软雅黑" panose="020B0503020204020204" pitchFamily="34" charset="-122"/>
              </a:rPr>
              <a:t>42.明月清风:只与清风、明月为伴。比喻不随便结交朋友,也比喻清闲无事。</a:t>
            </a:r>
            <a:endParaRPr sz="1400" dirty="0">
              <a:latin typeface="微软雅黑" panose="020B0503020204020204" pitchFamily="34" charset="-122"/>
              <a:ea typeface="微软雅黑" panose="020B0503020204020204" pitchFamily="34" charset="-122"/>
            </a:endParaRPr>
          </a:p>
          <a:p>
            <a:pPr>
              <a:lnSpc>
                <a:spcPct val="150000"/>
              </a:lnSpc>
            </a:pPr>
            <a:r>
              <a:rPr sz="1400" dirty="0">
                <a:latin typeface="微软雅黑" panose="020B0503020204020204" pitchFamily="34" charset="-122"/>
                <a:ea typeface="微软雅黑" panose="020B0503020204020204" pitchFamily="34" charset="-122"/>
              </a:rPr>
              <a:t>43.责无旁贷:贷,推卸。自己的责任,不能推卸给别人。</a:t>
            </a:r>
            <a:endParaRPr sz="1400" dirty="0">
              <a:latin typeface="微软雅黑" panose="020B0503020204020204" pitchFamily="34" charset="-122"/>
              <a:ea typeface="微软雅黑" panose="020B0503020204020204" pitchFamily="34" charset="-122"/>
            </a:endParaRPr>
          </a:p>
          <a:p>
            <a:pPr>
              <a:lnSpc>
                <a:spcPct val="150000"/>
              </a:lnSpc>
            </a:pPr>
            <a:r>
              <a:rPr sz="1400" dirty="0">
                <a:latin typeface="微软雅黑" panose="020B0503020204020204" pitchFamily="34" charset="-122"/>
                <a:ea typeface="微软雅黑" panose="020B0503020204020204" pitchFamily="34" charset="-122"/>
              </a:rPr>
              <a:t>44.骇人听闻:使人听了非常吃惊(多指社会上发生的坏事)。</a:t>
            </a:r>
            <a:endParaRPr sz="1400" dirty="0">
              <a:latin typeface="微软雅黑" panose="020B0503020204020204" pitchFamily="34" charset="-122"/>
              <a:ea typeface="微软雅黑" panose="020B0503020204020204" pitchFamily="34" charset="-122"/>
            </a:endParaRPr>
          </a:p>
          <a:p>
            <a:pPr>
              <a:lnSpc>
                <a:spcPct val="150000"/>
              </a:lnSpc>
            </a:pPr>
            <a:r>
              <a:rPr sz="1400" dirty="0">
                <a:latin typeface="微软雅黑" panose="020B0503020204020204" pitchFamily="34" charset="-122"/>
                <a:ea typeface="微软雅黑" panose="020B0503020204020204" pitchFamily="34" charset="-122"/>
              </a:rPr>
              <a:t>45.气壮山河:形容气概像高山大河那样雄壮豪迈。</a:t>
            </a:r>
            <a:endParaRPr sz="1400" dirty="0">
              <a:latin typeface="微软雅黑" panose="020B0503020204020204" pitchFamily="34" charset="-122"/>
              <a:ea typeface="微软雅黑" panose="020B0503020204020204" pitchFamily="34" charset="-122"/>
            </a:endParaRPr>
          </a:p>
          <a:p>
            <a:pPr>
              <a:lnSpc>
                <a:spcPct val="150000"/>
              </a:lnSpc>
            </a:pPr>
            <a:r>
              <a:rPr sz="1400" dirty="0">
                <a:latin typeface="微软雅黑" panose="020B0503020204020204" pitchFamily="34" charset="-122"/>
                <a:ea typeface="微软雅黑" panose="020B0503020204020204" pitchFamily="34" charset="-122"/>
              </a:rPr>
              <a:t>46.息息相关:呼吸相关联,形容彼此的关系非常密切。</a:t>
            </a:r>
            <a:endParaRPr sz="1400" dirty="0">
              <a:latin typeface="微软雅黑" panose="020B0503020204020204" pitchFamily="34" charset="-122"/>
              <a:ea typeface="微软雅黑" panose="020B0503020204020204" pitchFamily="34" charset="-122"/>
            </a:endParaRPr>
          </a:p>
          <a:p>
            <a:pPr>
              <a:lnSpc>
                <a:spcPct val="150000"/>
              </a:lnSpc>
            </a:pPr>
            <a:r>
              <a:rPr sz="1400" dirty="0">
                <a:latin typeface="微软雅黑" panose="020B0503020204020204" pitchFamily="34" charset="-122"/>
                <a:ea typeface="微软雅黑" panose="020B0503020204020204" pitchFamily="34" charset="-122"/>
              </a:rPr>
              <a:t>47.繁芜丛杂:丛生的杂草多而乱。形容内容、文字或种类繁多杂乱。</a:t>
            </a:r>
            <a:endParaRPr sz="1400" dirty="0">
              <a:latin typeface="微软雅黑" panose="020B0503020204020204" pitchFamily="34" charset="-122"/>
              <a:ea typeface="微软雅黑" panose="020B0503020204020204" pitchFamily="34" charset="-122"/>
            </a:endParaRPr>
          </a:p>
          <a:p>
            <a:pPr>
              <a:lnSpc>
                <a:spcPct val="150000"/>
              </a:lnSpc>
            </a:pPr>
            <a:r>
              <a:rPr sz="1400" dirty="0">
                <a:latin typeface="微软雅黑" panose="020B0503020204020204" pitchFamily="34" charset="-122"/>
                <a:ea typeface="微软雅黑" panose="020B0503020204020204" pitchFamily="34" charset="-122"/>
              </a:rPr>
              <a:t>48.豁然开朗:由狭窄幽暗一下子变为明亮宽敞。也形容原来不明白,一下子领悟了。</a:t>
            </a:r>
            <a:endParaRPr sz="1400" dirty="0">
              <a:latin typeface="微软雅黑" panose="020B0503020204020204" pitchFamily="34" charset="-122"/>
              <a:ea typeface="微软雅黑" panose="020B0503020204020204" pitchFamily="34" charset="-122"/>
            </a:endParaRPr>
          </a:p>
          <a:p>
            <a:pPr>
              <a:lnSpc>
                <a:spcPct val="150000"/>
              </a:lnSpc>
            </a:pPr>
            <a:r>
              <a:rPr sz="1400" dirty="0">
                <a:latin typeface="微软雅黑" panose="020B0503020204020204" pitchFamily="34" charset="-122"/>
                <a:ea typeface="微软雅黑" panose="020B0503020204020204" pitchFamily="34" charset="-122"/>
              </a:rPr>
              <a:t>49.浅尝辄止:略微尝试一下就停下来,指对知识、问题等不做深入研究。</a:t>
            </a:r>
            <a:endParaRPr sz="1400" dirty="0">
              <a:latin typeface="微软雅黑" panose="020B0503020204020204" pitchFamily="34" charset="-122"/>
              <a:ea typeface="微软雅黑" panose="020B0503020204020204" pitchFamily="34" charset="-122"/>
            </a:endParaRPr>
          </a:p>
          <a:p>
            <a:pPr>
              <a:lnSpc>
                <a:spcPct val="150000"/>
              </a:lnSpc>
            </a:pPr>
            <a:r>
              <a:rPr sz="1400" dirty="0">
                <a:latin typeface="微软雅黑" panose="020B0503020204020204" pitchFamily="34" charset="-122"/>
                <a:ea typeface="微软雅黑" panose="020B0503020204020204" pitchFamily="34" charset="-122"/>
              </a:rPr>
              <a:t>50.卓有成效:成绩、效果显著。</a:t>
            </a:r>
            <a:endParaRPr sz="1400" dirty="0">
              <a:latin typeface="微软雅黑" panose="020B0503020204020204" pitchFamily="34" charset="-122"/>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2" name="图片 31"/>
          <p:cNvPicPr>
            <a:picLocks noChangeAspect="1"/>
          </p:cNvPicPr>
          <p:nvPr/>
        </p:nvPicPr>
        <p:blipFill rotWithShape="1">
          <a:blip r:embed="rId2" cstate="print"/>
          <a:srcRect t="4049"/>
          <a:stretch>
            <a:fillRect/>
          </a:stretch>
        </p:blipFill>
        <p:spPr>
          <a:xfrm>
            <a:off x="8334693" y="1288727"/>
            <a:ext cx="2447472" cy="2752401"/>
          </a:xfrm>
          <a:prstGeom prst="rect">
            <a:avLst/>
          </a:prstGeom>
        </p:spPr>
      </p:pic>
      <p:sp>
        <p:nvSpPr>
          <p:cNvPr id="42" name="矩形 41">
            <a:hlinkClick r:id="" action="ppaction://hlinkshowjump?jump=nextslide"/>
          </p:cNvPr>
          <p:cNvSpPr/>
          <p:nvPr/>
        </p:nvSpPr>
        <p:spPr>
          <a:xfrm>
            <a:off x="8343822" y="4158286"/>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44" name="组合 43"/>
          <p:cNvGrpSpPr/>
          <p:nvPr/>
        </p:nvGrpSpPr>
        <p:grpSpPr>
          <a:xfrm>
            <a:off x="746488" y="861495"/>
            <a:ext cx="1485364" cy="287076"/>
            <a:chOff x="549633" y="1040577"/>
            <a:chExt cx="1258150" cy="287497"/>
          </a:xfrm>
        </p:grpSpPr>
        <p:sp>
          <p:nvSpPr>
            <p:cNvPr id="45" name="矩形 44"/>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46" name="组合 45"/>
            <p:cNvGrpSpPr/>
            <p:nvPr/>
          </p:nvGrpSpPr>
          <p:grpSpPr>
            <a:xfrm>
              <a:off x="549633" y="1040577"/>
              <a:ext cx="1258150" cy="287497"/>
              <a:chOff x="549633" y="1040577"/>
              <a:chExt cx="1258150" cy="287497"/>
            </a:xfrm>
          </p:grpSpPr>
          <p:sp>
            <p:nvSpPr>
              <p:cNvPr id="47" name="矩形 46"/>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8"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9" name="文本框 56"/>
              <p:cNvSpPr txBox="1"/>
              <p:nvPr/>
            </p:nvSpPr>
            <p:spPr>
              <a:xfrm>
                <a:off x="1512174" y="1051075"/>
                <a:ext cx="295609" cy="276999"/>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7</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cstate="print"/>
          <a:srcRect r="51843" b="7817"/>
          <a:stretch>
            <a:fillRect/>
          </a:stretch>
        </p:blipFill>
        <p:spPr>
          <a:xfrm>
            <a:off x="8354571" y="1288608"/>
            <a:ext cx="2446779" cy="2751054"/>
          </a:xfrm>
          <a:prstGeom prst="rect">
            <a:avLst/>
          </a:prstGeom>
        </p:spPr>
      </p:pic>
      <p:sp>
        <p:nvSpPr>
          <p:cNvPr id="31" name="矩形 30"/>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34" name="矩形 33"/>
          <p:cNvSpPr/>
          <p:nvPr/>
        </p:nvSpPr>
        <p:spPr>
          <a:xfrm>
            <a:off x="968345" y="1753214"/>
            <a:ext cx="6782789" cy="3291840"/>
          </a:xfrm>
          <a:prstGeom prst="rect">
            <a:avLst/>
          </a:prstGeom>
        </p:spPr>
        <p:txBody>
          <a:bodyPr wrap="square">
            <a:spAutoFit/>
          </a:bodyPr>
          <a:lstStyle/>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51.永垂不朽:(姓名、事迹、精神等)永远流传,不磨灭。</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52.敛声屏气:不出声,屏住呼吸。形容精神集中。</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53.顾盼神飞:形容目光炯炯有神,神采飞扬。</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54.不经之谈:荒诞的、没有根据的话。</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55.百无聊赖:精神无所依托,感到非常无聊。</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56.少不更事:指人年纪轻,经历的事不多,缺少经验。</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57.沸反盈天:形容喧哗吵闹,乱成一团。</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58.走投无路:无路可走,无处投奔,比喻找不到解决问题的办法,形容处境极端困难。</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59.为所欲为:想干什么就干什么,任意行事(含贬义)。</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60.不寒而栗:指天不寒冷而发抖,形容非常恐惧。</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6" name="矩形 35">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1495"/>
            <a:ext cx="1485364" cy="287076"/>
            <a:chOff x="549633" y="1040577"/>
            <a:chExt cx="1258150" cy="287497"/>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0577"/>
              <a:ext cx="1258150" cy="287497"/>
              <a:chOff x="549633" y="1040577"/>
              <a:chExt cx="1258150" cy="287497"/>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75"/>
                <a:ext cx="295609" cy="276999"/>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8</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矩形 31"/>
          <p:cNvSpPr/>
          <p:nvPr/>
        </p:nvSpPr>
        <p:spPr>
          <a:xfrm>
            <a:off x="1223675" y="1644766"/>
            <a:ext cx="6219116" cy="3931920"/>
          </a:xfrm>
          <a:prstGeom prst="rect">
            <a:avLst/>
          </a:prstGeom>
        </p:spPr>
        <p:txBody>
          <a:bodyPr wrap="square">
            <a:spAutoFit/>
          </a:bodyPr>
          <a:lstStyle/>
          <a:p>
            <a:pPr>
              <a:lnSpc>
                <a:spcPct val="150000"/>
              </a:lnSpc>
            </a:pPr>
            <a:r>
              <a:rPr altLang="zh-CN" sz="1400" dirty="0">
                <a:latin typeface="微软雅黑" panose="020B0503020204020204" pitchFamily="34" charset="-122"/>
                <a:ea typeface="微软雅黑" panose="020B0503020204020204" pitchFamily="34" charset="-122"/>
              </a:rPr>
              <a:t>61.遍体鳞伤:满身都是像鱼鳞一样密集的创伤,形容伤势很重。</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62.赤手空拳:形容两手空空,没有任何可以凭借的东西。</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63.一夫当关,万夫莫开:一个人守住关隘,一万个人也攻不进来。形容地势险要,易守难攻。</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64.青出于蓝:比喻学生胜过老师,后人胜过前人。</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65.锲而不舍:雕刻一件东西,一直刻下去不放手,比喻做事情能坚持到底,不半途而废。也形容有恒心,有毅力。</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66.各执己见:各自发表自己的见解。</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67.莫衷一是:不能得出一致的结论。</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68.撒手人寰:指离开人间,即死亡。</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69.畏葸不前:畏惧退缩,不敢前进。</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70.高深莫测:究竟高深到什么程度没法揣测。形容估摸不透。</a:t>
            </a:r>
            <a:endParaRPr altLang="zh-CN" sz="1400" dirty="0">
              <a:latin typeface="微软雅黑" panose="020B0503020204020204" pitchFamily="34" charset="-122"/>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4" name="图片 33"/>
          <p:cNvPicPr>
            <a:picLocks noChangeAspect="1"/>
          </p:cNvPicPr>
          <p:nvPr/>
        </p:nvPicPr>
        <p:blipFill rotWithShape="1">
          <a:blip r:embed="rId2" cstate="print"/>
          <a:srcRect t="-263"/>
          <a:stretch>
            <a:fillRect/>
          </a:stretch>
        </p:blipFill>
        <p:spPr>
          <a:xfrm>
            <a:off x="8361489" y="1288608"/>
            <a:ext cx="2439861" cy="2743642"/>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1495"/>
            <a:ext cx="1485364" cy="287076"/>
            <a:chOff x="549633" y="1040577"/>
            <a:chExt cx="1258150" cy="287497"/>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0577"/>
              <a:ext cx="1258150" cy="287497"/>
              <a:chOff x="549633" y="1040577"/>
              <a:chExt cx="1258150" cy="287497"/>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75"/>
                <a:ext cx="295609" cy="276999"/>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9</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32" name="图片 3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24676" y="2602644"/>
            <a:ext cx="2629342" cy="2629342"/>
          </a:xfrm>
          <a:prstGeom prst="rect">
            <a:avLst/>
          </a:prstGeom>
        </p:spPr>
      </p:pic>
      <p:sp>
        <p:nvSpPr>
          <p:cNvPr id="34" name="矩形 33"/>
          <p:cNvSpPr/>
          <p:nvPr/>
        </p:nvSpPr>
        <p:spPr>
          <a:xfrm>
            <a:off x="746759" y="1300480"/>
            <a:ext cx="5243223" cy="3970318"/>
          </a:xfrm>
          <a:prstGeom prst="rect">
            <a:avLst/>
          </a:prstGeom>
          <a:ln>
            <a:solidFill>
              <a:schemeClr val="accent1"/>
            </a:solidFill>
          </a:ln>
        </p:spPr>
        <p:txBody>
          <a:bodyPr wrap="square">
            <a:spAutoFit/>
          </a:bodyPr>
          <a:lstStyle/>
          <a:p>
            <a:pPr>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rPr>
              <a:t>71.自鸣得意:自己表示很得意(多含贬义)。</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rPr>
              <a:t>72.在所不辞:形容无论在什么时候或情况下都不推辞。</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rPr>
              <a:t>73.鳏寡孤独:泛指没有或丧失劳动力而又无依无靠的人。</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rPr>
              <a:t>74.古陌荒阡:荒凉破败的田间古道,形容荒无人烟的原野。</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rPr>
              <a:t>75.繁文缛节:烦琐而不必要的礼节,也泛指烦琐多余的事项。</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rPr>
              <a:t>76.当之无愧:当得起某种称号或荣誉。</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rPr>
              <a:t>77.自投罗网:自己投到罗网里去。比喻自己主动投入别人所设的圈套。</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rPr>
              <a:t>78.灰飞烟灭:好像灰、烟一样消失得无影无踪,比喻消亡得很彻底。</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rPr>
              <a:t>79.春寒料峭:早春的气候还带有微微的寒意。也作“春风料峭”。</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rPr>
              <a:t>80.金戈铁马:金属制的戈,披铁甲的战马,借指威武雄壮的军队,也指战争或军旅生涯。</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5"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6" name="图片 35"/>
          <p:cNvPicPr>
            <a:picLocks noChangeAspect="1"/>
          </p:cNvPicPr>
          <p:nvPr/>
        </p:nvPicPr>
        <p:blipFill rotWithShape="1">
          <a:blip r:embed="rId3" cstate="print">
            <a:extLst>
              <a:ext uri="{28A0092B-C50C-407E-A947-70E740481C1C}">
                <a14:useLocalDpi xmlns:a14="http://schemas.microsoft.com/office/drawing/2010/main" val="0"/>
              </a:ext>
            </a:extLst>
          </a:blip>
          <a:srcRect t="7545"/>
          <a:stretch>
            <a:fillRect/>
          </a:stretch>
        </p:blipFill>
        <p:spPr>
          <a:xfrm>
            <a:off x="8351838" y="1300294"/>
            <a:ext cx="2449743" cy="2731418"/>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p:cTn id="12" dur="500" fill="hold"/>
                                        <p:tgtEl>
                                          <p:spTgt spid="32"/>
                                        </p:tgtEl>
                                        <p:attrNameLst>
                                          <p:attrName>ppt_w</p:attrName>
                                        </p:attrNameLst>
                                      </p:cBhvr>
                                      <p:tavLst>
                                        <p:tav tm="0">
                                          <p:val>
                                            <p:fltVal val="0"/>
                                          </p:val>
                                        </p:tav>
                                        <p:tav tm="100000">
                                          <p:val>
                                            <p:strVal val="#ppt_w"/>
                                          </p:val>
                                        </p:tav>
                                      </p:tavLst>
                                    </p:anim>
                                    <p:anim calcmode="lin" valueType="num">
                                      <p:cBhvr>
                                        <p:cTn id="13" dur="500" fill="hold"/>
                                        <p:tgtEl>
                                          <p:spTgt spid="32"/>
                                        </p:tgtEl>
                                        <p:attrNameLst>
                                          <p:attrName>ppt_h</p:attrName>
                                        </p:attrNameLst>
                                      </p:cBhvr>
                                      <p:tavLst>
                                        <p:tav tm="0">
                                          <p:val>
                                            <p:fltVal val="0"/>
                                          </p:val>
                                        </p:tav>
                                        <p:tav tm="100000">
                                          <p:val>
                                            <p:strVal val="#ppt_h"/>
                                          </p:val>
                                        </p:tav>
                                      </p:tavLst>
                                    </p:anim>
                                    <p:animEffect transition="in" filter="fade">
                                      <p:cBhvr>
                                        <p:cTn id="1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1495"/>
            <a:ext cx="1518540" cy="287118"/>
            <a:chOff x="549633" y="1040577"/>
            <a:chExt cx="1286251" cy="287539"/>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0577"/>
              <a:ext cx="1286251" cy="287539"/>
              <a:chOff x="549633" y="1040577"/>
              <a:chExt cx="1286251" cy="287539"/>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32"/>
                <a:ext cx="323710"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10</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1328420" y="1584325"/>
            <a:ext cx="5991860" cy="3611880"/>
          </a:xfrm>
          <a:prstGeom prst="rect">
            <a:avLst/>
          </a:prstGeom>
        </p:spPr>
        <p:txBody>
          <a:bodyPr wrap="square">
            <a:spAutoFit/>
          </a:bodyPr>
          <a:lstStyle/>
          <a:p>
            <a:pPr>
              <a:lnSpc>
                <a:spcPct val="150000"/>
              </a:lnSpc>
            </a:pPr>
            <a:r>
              <a:rPr sz="1400" dirty="0">
                <a:latin typeface="微软雅黑" panose="020B0503020204020204" pitchFamily="34" charset="-122"/>
                <a:ea typeface="微软雅黑" panose="020B0503020204020204" pitchFamily="34" charset="-122"/>
              </a:rPr>
              <a:t>81.礼尚往来:在礼节上讲究有来有往。现在也指你对我怎么样,我也对你怎么样。</a:t>
            </a:r>
            <a:endParaRPr sz="1400" dirty="0">
              <a:latin typeface="微软雅黑" panose="020B0503020204020204" pitchFamily="34" charset="-122"/>
              <a:ea typeface="微软雅黑" panose="020B0503020204020204" pitchFamily="34" charset="-122"/>
            </a:endParaRPr>
          </a:p>
          <a:p>
            <a:pPr>
              <a:lnSpc>
                <a:spcPct val="150000"/>
              </a:lnSpc>
            </a:pPr>
            <a:r>
              <a:rPr sz="1400" dirty="0">
                <a:latin typeface="微软雅黑" panose="020B0503020204020204" pitchFamily="34" charset="-122"/>
                <a:ea typeface="微软雅黑" panose="020B0503020204020204" pitchFamily="34" charset="-122"/>
              </a:rPr>
              <a:t>82.残羹冷炙:残余的菜肴。</a:t>
            </a:r>
            <a:endParaRPr sz="1400" dirty="0">
              <a:latin typeface="微软雅黑" panose="020B0503020204020204" pitchFamily="34" charset="-122"/>
              <a:ea typeface="微软雅黑" panose="020B0503020204020204" pitchFamily="34" charset="-122"/>
            </a:endParaRPr>
          </a:p>
          <a:p>
            <a:pPr>
              <a:lnSpc>
                <a:spcPct val="150000"/>
              </a:lnSpc>
            </a:pPr>
            <a:r>
              <a:rPr sz="1400" dirty="0">
                <a:latin typeface="微软雅黑" panose="020B0503020204020204" pitchFamily="34" charset="-122"/>
                <a:ea typeface="微软雅黑" panose="020B0503020204020204" pitchFamily="34" charset="-122"/>
              </a:rPr>
              <a:t>83.休戚相关:彼此间祸福互相关联。</a:t>
            </a:r>
            <a:endParaRPr sz="1400" dirty="0">
              <a:latin typeface="微软雅黑" panose="020B0503020204020204" pitchFamily="34" charset="-122"/>
              <a:ea typeface="微软雅黑" panose="020B0503020204020204" pitchFamily="34" charset="-122"/>
            </a:endParaRPr>
          </a:p>
          <a:p>
            <a:pPr>
              <a:lnSpc>
                <a:spcPct val="150000"/>
              </a:lnSpc>
            </a:pPr>
            <a:r>
              <a:rPr sz="1400" dirty="0">
                <a:latin typeface="微软雅黑" panose="020B0503020204020204" pitchFamily="34" charset="-122"/>
                <a:ea typeface="微软雅黑" panose="020B0503020204020204" pitchFamily="34" charset="-122"/>
              </a:rPr>
              <a:t>84.归根结蒂:归结到根本上。</a:t>
            </a:r>
            <a:endParaRPr sz="1400" dirty="0">
              <a:latin typeface="微软雅黑" panose="020B0503020204020204" pitchFamily="34" charset="-122"/>
              <a:ea typeface="微软雅黑" panose="020B0503020204020204" pitchFamily="34" charset="-122"/>
            </a:endParaRPr>
          </a:p>
          <a:p>
            <a:pPr>
              <a:lnSpc>
                <a:spcPct val="150000"/>
              </a:lnSpc>
            </a:pPr>
            <a:r>
              <a:rPr sz="1400" dirty="0">
                <a:latin typeface="微软雅黑" panose="020B0503020204020204" pitchFamily="34" charset="-122"/>
                <a:ea typeface="微软雅黑" panose="020B0503020204020204" pitchFamily="34" charset="-122"/>
              </a:rPr>
              <a:t>85.节外生枝:比喻在问题之外又岔出了新的问题。</a:t>
            </a:r>
            <a:endParaRPr sz="1400" dirty="0">
              <a:latin typeface="微软雅黑" panose="020B0503020204020204" pitchFamily="34" charset="-122"/>
              <a:ea typeface="微软雅黑" panose="020B0503020204020204" pitchFamily="34" charset="-122"/>
            </a:endParaRPr>
          </a:p>
          <a:p>
            <a:pPr>
              <a:lnSpc>
                <a:spcPct val="150000"/>
              </a:lnSpc>
            </a:pPr>
            <a:r>
              <a:rPr sz="1400" dirty="0">
                <a:latin typeface="微软雅黑" panose="020B0503020204020204" pitchFamily="34" charset="-122"/>
                <a:ea typeface="微软雅黑" panose="020B0503020204020204" pitchFamily="34" charset="-122"/>
              </a:rPr>
              <a:t>86.咄咄逼人:形容气势汹汹,盛气凌人。</a:t>
            </a:r>
            <a:endParaRPr sz="1400" dirty="0">
              <a:latin typeface="微软雅黑" panose="020B0503020204020204" pitchFamily="34" charset="-122"/>
              <a:ea typeface="微软雅黑" panose="020B0503020204020204" pitchFamily="34" charset="-122"/>
            </a:endParaRPr>
          </a:p>
          <a:p>
            <a:pPr>
              <a:lnSpc>
                <a:spcPct val="150000"/>
              </a:lnSpc>
            </a:pPr>
            <a:r>
              <a:rPr sz="1400" dirty="0">
                <a:latin typeface="微软雅黑" panose="020B0503020204020204" pitchFamily="34" charset="-122"/>
                <a:ea typeface="微软雅黑" panose="020B0503020204020204" pitchFamily="34" charset="-122"/>
              </a:rPr>
              <a:t>87.垂暮之年:垂,将,快要;暮,晚,老年。快要到或已接近人的晚年。</a:t>
            </a:r>
            <a:endParaRPr sz="1400" dirty="0">
              <a:latin typeface="微软雅黑" panose="020B0503020204020204" pitchFamily="34" charset="-122"/>
              <a:ea typeface="微软雅黑" panose="020B0503020204020204" pitchFamily="34" charset="-122"/>
            </a:endParaRPr>
          </a:p>
          <a:p>
            <a:pPr>
              <a:lnSpc>
                <a:spcPct val="150000"/>
              </a:lnSpc>
            </a:pPr>
            <a:r>
              <a:rPr sz="1400" dirty="0">
                <a:latin typeface="微软雅黑" panose="020B0503020204020204" pitchFamily="34" charset="-122"/>
                <a:ea typeface="微软雅黑" panose="020B0503020204020204" pitchFamily="34" charset="-122"/>
              </a:rPr>
              <a:t>88.风和日丽:天气晴朗暖和(多用于春天)。</a:t>
            </a:r>
            <a:endParaRPr sz="1400" dirty="0">
              <a:latin typeface="微软雅黑" panose="020B0503020204020204" pitchFamily="34" charset="-122"/>
              <a:ea typeface="微软雅黑" panose="020B0503020204020204" pitchFamily="34" charset="-122"/>
            </a:endParaRPr>
          </a:p>
          <a:p>
            <a:pPr>
              <a:lnSpc>
                <a:spcPct val="150000"/>
              </a:lnSpc>
            </a:pPr>
            <a:r>
              <a:rPr sz="1400" dirty="0">
                <a:latin typeface="微软雅黑" panose="020B0503020204020204" pitchFamily="34" charset="-122"/>
                <a:ea typeface="微软雅黑" panose="020B0503020204020204" pitchFamily="34" charset="-122"/>
              </a:rPr>
              <a:t>89.稍纵即逝:稍微一放松就溜过去了,形容时间、机会等极易失去。</a:t>
            </a:r>
            <a:endParaRPr sz="1400" dirty="0">
              <a:latin typeface="微软雅黑" panose="020B0503020204020204" pitchFamily="34" charset="-122"/>
              <a:ea typeface="微软雅黑" panose="020B0503020204020204" pitchFamily="34" charset="-122"/>
            </a:endParaRPr>
          </a:p>
          <a:p>
            <a:pPr>
              <a:lnSpc>
                <a:spcPct val="150000"/>
              </a:lnSpc>
            </a:pPr>
            <a:r>
              <a:rPr sz="1400" dirty="0">
                <a:latin typeface="微软雅黑" panose="020B0503020204020204" pitchFamily="34" charset="-122"/>
                <a:ea typeface="微软雅黑" panose="020B0503020204020204" pitchFamily="34" charset="-122"/>
              </a:rPr>
              <a:t>90.刎颈之交:指同生死共患难的朋友。</a:t>
            </a:r>
            <a:endParaRPr sz="1400" dirty="0">
              <a:latin typeface="微软雅黑" panose="020B0503020204020204" pitchFamily="34" charset="-122"/>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cstate="print"/>
          <a:srcRect t="21020" b="-1"/>
          <a:stretch>
            <a:fillRect/>
          </a:stretch>
        </p:blipFill>
        <p:spPr>
          <a:xfrm>
            <a:off x="8349137" y="1300294"/>
            <a:ext cx="2449670" cy="273816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44" name="组合 43"/>
          <p:cNvGrpSpPr/>
          <p:nvPr/>
        </p:nvGrpSpPr>
        <p:grpSpPr>
          <a:xfrm>
            <a:off x="746488" y="861495"/>
            <a:ext cx="1510763" cy="287118"/>
            <a:chOff x="549633" y="1040577"/>
            <a:chExt cx="1279664" cy="287539"/>
          </a:xfrm>
        </p:grpSpPr>
        <p:sp>
          <p:nvSpPr>
            <p:cNvPr id="45" name="矩形 44"/>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46" name="组合 45"/>
            <p:cNvGrpSpPr/>
            <p:nvPr/>
          </p:nvGrpSpPr>
          <p:grpSpPr>
            <a:xfrm>
              <a:off x="549633" y="1040577"/>
              <a:ext cx="1279664" cy="287539"/>
              <a:chOff x="549633" y="1040577"/>
              <a:chExt cx="1279664" cy="287539"/>
            </a:xfrm>
          </p:grpSpPr>
          <p:sp>
            <p:nvSpPr>
              <p:cNvPr id="47" name="矩形 46"/>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8"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9"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11</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0" name="图片 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12641" y="2660429"/>
            <a:ext cx="2629342" cy="2629342"/>
          </a:xfrm>
          <a:prstGeom prst="rect">
            <a:avLst/>
          </a:prstGeom>
        </p:spPr>
      </p:pic>
      <p:sp>
        <p:nvSpPr>
          <p:cNvPr id="34" name="矩形 33"/>
          <p:cNvSpPr/>
          <p:nvPr/>
        </p:nvSpPr>
        <p:spPr>
          <a:xfrm>
            <a:off x="746760" y="1288415"/>
            <a:ext cx="4766310" cy="4251960"/>
          </a:xfrm>
          <a:prstGeom prst="rect">
            <a:avLst/>
          </a:prstGeom>
          <a:ln>
            <a:solidFill>
              <a:schemeClr val="accent1"/>
            </a:solidFill>
          </a:ln>
        </p:spPr>
        <p:txBody>
          <a:bodyPr wrap="square">
            <a:spAutoFit/>
          </a:bodyPr>
          <a:lstStyle/>
          <a:p>
            <a:pPr fontAlgn="auto">
              <a:lnSpc>
                <a:spcPct val="150000"/>
              </a:lnSpc>
            </a:pPr>
            <a:r>
              <a:rPr lang="zh-CN" sz="1400" dirty="0">
                <a:latin typeface="微软雅黑" panose="020B0503020204020204" pitchFamily="34" charset="-122"/>
                <a:ea typeface="微软雅黑" panose="020B0503020204020204" pitchFamily="34" charset="-122"/>
              </a:rPr>
              <a:t>91.肝脑涂地:原指在战乱中惨死,后指牺牲生命。</a:t>
            </a:r>
            <a:endParaRPr lang="zh-CN" sz="1400" dirty="0">
              <a:latin typeface="微软雅黑" panose="020B0503020204020204" pitchFamily="34" charset="-122"/>
              <a:ea typeface="微软雅黑" panose="020B0503020204020204" pitchFamily="34" charset="-122"/>
            </a:endParaRPr>
          </a:p>
          <a:p>
            <a:pPr fontAlgn="auto">
              <a:lnSpc>
                <a:spcPct val="150000"/>
              </a:lnSpc>
            </a:pPr>
            <a:r>
              <a:rPr lang="zh-CN" sz="1400" dirty="0">
                <a:latin typeface="微软雅黑" panose="020B0503020204020204" pitchFamily="34" charset="-122"/>
                <a:ea typeface="微软雅黑" panose="020B0503020204020204" pitchFamily="34" charset="-122"/>
              </a:rPr>
              <a:t>92.天理昭然:旧称上天能主持公道,善恶报应分明。</a:t>
            </a:r>
            <a:endParaRPr lang="zh-CN" sz="1400" dirty="0">
              <a:latin typeface="微软雅黑" panose="020B0503020204020204" pitchFamily="34" charset="-122"/>
              <a:ea typeface="微软雅黑" panose="020B0503020204020204" pitchFamily="34" charset="-122"/>
            </a:endParaRPr>
          </a:p>
          <a:p>
            <a:pPr fontAlgn="auto">
              <a:lnSpc>
                <a:spcPct val="150000"/>
              </a:lnSpc>
            </a:pPr>
            <a:r>
              <a:rPr lang="zh-CN" sz="1400" dirty="0">
                <a:latin typeface="微软雅黑" panose="020B0503020204020204" pitchFamily="34" charset="-122"/>
                <a:ea typeface="微软雅黑" panose="020B0503020204020204" pitchFamily="34" charset="-122"/>
              </a:rPr>
              <a:t>93.逼上梁山:借指被迫进行反抗或不得不做某种事。</a:t>
            </a:r>
            <a:endParaRPr lang="zh-CN" sz="1400" dirty="0">
              <a:latin typeface="微软雅黑" panose="020B0503020204020204" pitchFamily="34" charset="-122"/>
              <a:ea typeface="微软雅黑" panose="020B0503020204020204" pitchFamily="34" charset="-122"/>
            </a:endParaRPr>
          </a:p>
          <a:p>
            <a:pPr fontAlgn="auto">
              <a:lnSpc>
                <a:spcPct val="150000"/>
              </a:lnSpc>
            </a:pPr>
            <a:r>
              <a:rPr lang="zh-CN" sz="1400" dirty="0">
                <a:latin typeface="微软雅黑" panose="020B0503020204020204" pitchFamily="34" charset="-122"/>
                <a:ea typeface="微软雅黑" panose="020B0503020204020204" pitchFamily="34" charset="-122"/>
              </a:rPr>
              <a:t>94.大快人心:指坏人受到惩罚或打击,使大家非常痛快。</a:t>
            </a:r>
            <a:endParaRPr lang="zh-CN" sz="1400" dirty="0">
              <a:latin typeface="微软雅黑" panose="020B0503020204020204" pitchFamily="34" charset="-122"/>
              <a:ea typeface="微软雅黑" panose="020B0503020204020204" pitchFamily="34" charset="-122"/>
            </a:endParaRPr>
          </a:p>
          <a:p>
            <a:pPr fontAlgn="auto">
              <a:lnSpc>
                <a:spcPct val="150000"/>
              </a:lnSpc>
            </a:pPr>
            <a:r>
              <a:rPr lang="zh-CN" sz="1400" dirty="0">
                <a:latin typeface="微软雅黑" panose="020B0503020204020204" pitchFamily="34" charset="-122"/>
                <a:ea typeface="微软雅黑" panose="020B0503020204020204" pitchFamily="34" charset="-122"/>
              </a:rPr>
              <a:t>95.钟鸣鼎食:敲着钟,列鼎而食,旧时形容富贵人家生活奢侈豪华。</a:t>
            </a:r>
            <a:endParaRPr lang="zh-CN" sz="1400" dirty="0">
              <a:latin typeface="微软雅黑" panose="020B0503020204020204" pitchFamily="34" charset="-122"/>
              <a:ea typeface="微软雅黑" panose="020B0503020204020204" pitchFamily="34" charset="-122"/>
            </a:endParaRPr>
          </a:p>
          <a:p>
            <a:pPr fontAlgn="auto">
              <a:lnSpc>
                <a:spcPct val="150000"/>
              </a:lnSpc>
            </a:pPr>
            <a:r>
              <a:rPr lang="zh-CN" sz="1400" dirty="0">
                <a:latin typeface="微软雅黑" panose="020B0503020204020204" pitchFamily="34" charset="-122"/>
                <a:ea typeface="微软雅黑" panose="020B0503020204020204" pitchFamily="34" charset="-122"/>
              </a:rPr>
              <a:t>96.逸兴遄飞:指超逸豪放的意兴勃发飞扬。</a:t>
            </a:r>
            <a:endParaRPr lang="zh-CN" sz="1400" dirty="0">
              <a:latin typeface="微软雅黑" panose="020B0503020204020204" pitchFamily="34" charset="-122"/>
              <a:ea typeface="微软雅黑" panose="020B0503020204020204" pitchFamily="34" charset="-122"/>
            </a:endParaRPr>
          </a:p>
          <a:p>
            <a:pPr fontAlgn="auto">
              <a:lnSpc>
                <a:spcPct val="150000"/>
              </a:lnSpc>
            </a:pPr>
            <a:r>
              <a:rPr lang="zh-CN" sz="1400" dirty="0">
                <a:latin typeface="微软雅黑" panose="020B0503020204020204" pitchFamily="34" charset="-122"/>
                <a:ea typeface="微软雅黑" panose="020B0503020204020204" pitchFamily="34" charset="-122"/>
              </a:rPr>
              <a:t>97.形影相吊:身体和自己的影子互相慰问,形容孤独。</a:t>
            </a:r>
            <a:endParaRPr lang="zh-CN" sz="1400" dirty="0">
              <a:latin typeface="微软雅黑" panose="020B0503020204020204" pitchFamily="34" charset="-122"/>
              <a:ea typeface="微软雅黑" panose="020B0503020204020204" pitchFamily="34" charset="-122"/>
            </a:endParaRPr>
          </a:p>
          <a:p>
            <a:pPr fontAlgn="auto">
              <a:lnSpc>
                <a:spcPct val="150000"/>
              </a:lnSpc>
            </a:pPr>
            <a:r>
              <a:rPr lang="zh-CN" sz="1400" dirty="0">
                <a:latin typeface="微软雅黑" panose="020B0503020204020204" pitchFamily="34" charset="-122"/>
                <a:ea typeface="微软雅黑" panose="020B0503020204020204" pitchFamily="34" charset="-122"/>
              </a:rPr>
              <a:t>98.日薄西山:太阳快要落山了,比喻衰老的人或腐朽的事物临近死亡。</a:t>
            </a:r>
            <a:endParaRPr lang="zh-CN" sz="1400" dirty="0">
              <a:latin typeface="微软雅黑" panose="020B0503020204020204" pitchFamily="34" charset="-122"/>
              <a:ea typeface="微软雅黑" panose="020B0503020204020204" pitchFamily="34" charset="-122"/>
            </a:endParaRPr>
          </a:p>
          <a:p>
            <a:pPr fontAlgn="auto">
              <a:lnSpc>
                <a:spcPct val="150000"/>
              </a:lnSpc>
            </a:pPr>
            <a:r>
              <a:rPr lang="zh-CN" sz="1400" dirty="0">
                <a:latin typeface="微软雅黑" panose="020B0503020204020204" pitchFamily="34" charset="-122"/>
                <a:ea typeface="微软雅黑" panose="020B0503020204020204" pitchFamily="34" charset="-122"/>
              </a:rPr>
              <a:t>99.朝不保夕:保得住早上,不一定保得住晚上,形容情况危急。</a:t>
            </a:r>
            <a:endParaRPr lang="zh-CN" sz="1400" dirty="0">
              <a:latin typeface="微软雅黑" panose="020B0503020204020204" pitchFamily="34" charset="-122"/>
              <a:ea typeface="微软雅黑" panose="020B0503020204020204" pitchFamily="34" charset="-122"/>
            </a:endParaRPr>
          </a:p>
          <a:p>
            <a:pPr fontAlgn="auto">
              <a:lnSpc>
                <a:spcPct val="150000"/>
              </a:lnSpc>
            </a:pPr>
            <a:r>
              <a:rPr lang="zh-CN" sz="1400" dirty="0">
                <a:latin typeface="微软雅黑" panose="020B0503020204020204" pitchFamily="34" charset="-122"/>
                <a:ea typeface="微软雅黑" panose="020B0503020204020204" pitchFamily="34" charset="-122"/>
              </a:rPr>
              <a:t>100.锱铢必较:对很少的钱或很小的事都要计较,原形容办事非常认真,一丝不苟,现多形容过于吝啬或气量小。</a:t>
            </a:r>
            <a:endParaRPr lang="zh-CN" sz="1400" dirty="0">
              <a:latin typeface="微软雅黑" panose="020B0503020204020204" pitchFamily="34" charset="-122"/>
              <a:ea typeface="微软雅黑" panose="020B0503020204020204" pitchFamily="34" charset="-122"/>
            </a:endParaRPr>
          </a:p>
        </p:txBody>
      </p:sp>
      <p:sp>
        <p:nvSpPr>
          <p:cNvPr id="35"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6" name="图片 35"/>
          <p:cNvPicPr>
            <a:picLocks noChangeAspect="1"/>
          </p:cNvPicPr>
          <p:nvPr/>
        </p:nvPicPr>
        <p:blipFill rotWithShape="1">
          <a:blip r:embed="rId3" cstate="print"/>
          <a:srcRect r="3102"/>
          <a:stretch>
            <a:fillRect/>
          </a:stretch>
        </p:blipFill>
        <p:spPr>
          <a:xfrm>
            <a:off x="8360482" y="1288608"/>
            <a:ext cx="2449511" cy="2761880"/>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275013"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矩形 1"/>
          <p:cNvSpPr/>
          <p:nvPr/>
        </p:nvSpPr>
        <p:spPr>
          <a:xfrm>
            <a:off x="3730256" y="1826164"/>
            <a:ext cx="6476926" cy="2331720"/>
          </a:xfrm>
          <a:prstGeom prst="rect">
            <a:avLst/>
          </a:prstGeom>
        </p:spPr>
        <p:txBody>
          <a:bodyPr wrap="square">
            <a:spAutoFit/>
          </a:bodyPr>
          <a:lstStyle/>
          <a:p>
            <a:pPr fontAlgn="auto">
              <a:lnSpc>
                <a:spcPct val="150000"/>
              </a:lnSpc>
            </a:pPr>
            <a:r>
              <a:rPr altLang="zh-CN" sz="1400" dirty="0">
                <a:latin typeface="微软雅黑" panose="020B0503020204020204" pitchFamily="34" charset="-122"/>
                <a:ea typeface="微软雅黑" panose="020B0503020204020204" pitchFamily="34" charset="-122"/>
              </a:rPr>
              <a:t>102.得鱼忘筌:比喻达到目的后就忘了原来的凭借。</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103.回肠荡气:形容文章、乐曲等十分动人。</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104.吞言咽理:指不敢声张和申辩。</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105.富丽堂皇:富丽,华丽;堂皇,盛大,雄伟。形容建筑物宏伟华丽或场面盛大、豪华。也形容文章辞藻华丽。</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106.青天白日:指大白天。</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107.模棱两可:对事情不置可否,这样也行,那样也行,没有明确的态度或意见。</a:t>
            </a:r>
            <a:endParaRPr altLang="zh-CN" sz="1400" dirty="0">
              <a:latin typeface="微软雅黑" panose="020B0503020204020204" pitchFamily="34" charset="-122"/>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1495"/>
            <a:ext cx="1510763" cy="287118"/>
            <a:chOff x="549633" y="1040577"/>
            <a:chExt cx="1279664" cy="287539"/>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4" name="组合 33"/>
            <p:cNvGrpSpPr/>
            <p:nvPr/>
          </p:nvGrpSpPr>
          <p:grpSpPr>
            <a:xfrm>
              <a:off x="549633" y="1040577"/>
              <a:ext cx="1279664" cy="287539"/>
              <a:chOff x="549633" y="1040577"/>
              <a:chExt cx="1279664" cy="287539"/>
            </a:xfrm>
          </p:grpSpPr>
          <p:sp>
            <p:nvSpPr>
              <p:cNvPr id="35" name="矩形 3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7"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12</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srcRect t="10261"/>
          <a:stretch>
            <a:fillRect/>
          </a:stretch>
        </p:blipFill>
        <p:spPr>
          <a:xfrm>
            <a:off x="735674" y="1288730"/>
            <a:ext cx="2431706" cy="2740344"/>
          </a:xfrm>
          <a:prstGeom prst="rect">
            <a:avLst/>
          </a:prstGeom>
        </p:spPr>
      </p:pic>
      <p:sp>
        <p:nvSpPr>
          <p:cNvPr id="3" name="矩形 2">
            <a:hlinkClick r:id="rId1" action="ppaction://hlinksldjump"/>
          </p:cNvPr>
          <p:cNvSpPr/>
          <p:nvPr/>
        </p:nvSpPr>
        <p:spPr>
          <a:xfrm>
            <a:off x="719138" y="4158063"/>
            <a:ext cx="2448000" cy="1422000"/>
          </a:xfrm>
          <a:prstGeom prst="rect">
            <a:avLst/>
          </a:prstGeom>
          <a:solidFill>
            <a:srgbClr val="5B9BD5"/>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返回目录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additive="base">
                                        <p:cTn id="3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3343590" y="128035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3" name="矩形标注 22">
            <a:hlinkClick r:id="" action="ppaction://hlinkshowjump?jump=previousslide"/>
            <a:hlinkHover r:id="" action="ppaction://noaction" highlightClick="1"/>
          </p:cNvPr>
          <p:cNvSpPr/>
          <p:nvPr/>
        </p:nvSpPr>
        <p:spPr>
          <a:xfrm>
            <a:off x="744921" y="2227635"/>
            <a:ext cx="2440800" cy="720000"/>
          </a:xfrm>
          <a:prstGeom prst="wedgeRectCallout">
            <a:avLst>
              <a:gd name="adj1" fmla="val 33752"/>
              <a:gd name="adj2" fmla="val 27601"/>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命题大纲</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24" name="椭圆 23"/>
          <p:cNvSpPr/>
          <p:nvPr/>
        </p:nvSpPr>
        <p:spPr>
          <a:xfrm>
            <a:off x="10550944" y="2974426"/>
            <a:ext cx="114300" cy="1143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椭圆 24"/>
          <p:cNvSpPr/>
          <p:nvPr/>
        </p:nvSpPr>
        <p:spPr>
          <a:xfrm>
            <a:off x="10550944" y="3178100"/>
            <a:ext cx="114300" cy="114300"/>
          </a:xfrm>
          <a:prstGeom prst="ellipse">
            <a:avLst/>
          </a:prstGeom>
          <a:solidFill>
            <a:srgbClr val="77A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椭圆 25"/>
          <p:cNvSpPr/>
          <p:nvPr/>
        </p:nvSpPr>
        <p:spPr>
          <a:xfrm>
            <a:off x="10550944" y="3381774"/>
            <a:ext cx="114300" cy="114300"/>
          </a:xfrm>
          <a:prstGeom prst="ellips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cxnSp>
        <p:nvCxnSpPr>
          <p:cNvPr id="27" name="直接连接符 26"/>
          <p:cNvCxnSpPr/>
          <p:nvPr/>
        </p:nvCxnSpPr>
        <p:spPr>
          <a:xfrm>
            <a:off x="773494" y="2188137"/>
            <a:ext cx="0" cy="756000"/>
          </a:xfrm>
          <a:prstGeom prst="line">
            <a:avLst/>
          </a:prstGeom>
          <a:ln w="76200">
            <a:solidFill>
              <a:srgbClr val="77AED3"/>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746488" y="866664"/>
            <a:ext cx="1485364" cy="287120"/>
            <a:chOff x="549633" y="1045754"/>
            <a:chExt cx="1258150" cy="287541"/>
          </a:xfrm>
        </p:grpSpPr>
        <p:sp>
          <p:nvSpPr>
            <p:cNvPr id="42" name="矩形 41"/>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43" name="组合 42"/>
            <p:cNvGrpSpPr/>
            <p:nvPr/>
          </p:nvGrpSpPr>
          <p:grpSpPr>
            <a:xfrm>
              <a:off x="549633" y="1045754"/>
              <a:ext cx="1258150" cy="287541"/>
              <a:chOff x="549633" y="1045754"/>
              <a:chExt cx="1258150" cy="287541"/>
            </a:xfrm>
          </p:grpSpPr>
          <p:sp>
            <p:nvSpPr>
              <p:cNvPr id="44" name="矩形 43"/>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5"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考情精解读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6" name="文本框 56"/>
              <p:cNvSpPr txBox="1"/>
              <p:nvPr/>
            </p:nvSpPr>
            <p:spPr>
              <a:xfrm>
                <a:off x="1512174" y="1045854"/>
                <a:ext cx="295609" cy="287441"/>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2</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sp>
        <p:nvSpPr>
          <p:cNvPr id="29" name="矩形 28"/>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30" name="组合 29"/>
          <p:cNvGrpSpPr/>
          <p:nvPr/>
        </p:nvGrpSpPr>
        <p:grpSpPr>
          <a:xfrm>
            <a:off x="10500088" y="486027"/>
            <a:ext cx="228667" cy="173523"/>
            <a:chOff x="6146269" y="3800095"/>
            <a:chExt cx="3330000" cy="2457362"/>
          </a:xfrm>
          <a:solidFill>
            <a:srgbClr val="EB984D"/>
          </a:solidFill>
        </p:grpSpPr>
        <p:sp>
          <p:nvSpPr>
            <p:cNvPr id="31" name="等腰三角形 30"/>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矩形 31"/>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3" name="矩形 32"/>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4" name="矩形 33"/>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8" name="矩形 4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50" name="矩形 49">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6" name="椭圆 35"/>
          <p:cNvSpPr/>
          <p:nvPr/>
        </p:nvSpPr>
        <p:spPr>
          <a:xfrm>
            <a:off x="10550944" y="3586563"/>
            <a:ext cx="114300" cy="1143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 name="矩形标注 37">
            <a:hlinkClick r:id="rId2" action="ppaction://hlinksldjump"/>
          </p:cNvPr>
          <p:cNvSpPr/>
          <p:nvPr/>
        </p:nvSpPr>
        <p:spPr>
          <a:xfrm>
            <a:off x="754444" y="3167714"/>
            <a:ext cx="2440800" cy="720000"/>
          </a:xfrm>
          <a:prstGeom prst="wedgeRectCallout">
            <a:avLst>
              <a:gd name="adj1" fmla="val 40101"/>
              <a:gd name="adj2" fmla="val -20680"/>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命题趋势</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37"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3463889" y="1280785"/>
            <a:ext cx="627380" cy="3068329"/>
            <a:chOff x="592374" y="1877371"/>
            <a:chExt cx="777560" cy="3276411"/>
          </a:xfrm>
          <a:solidFill>
            <a:schemeClr val="accent1"/>
          </a:solidFill>
        </p:grpSpPr>
        <p:sp>
          <p:nvSpPr>
            <p:cNvPr id="13" name="直角三角形 3"/>
            <p:cNvSpPr/>
            <p:nvPr/>
          </p:nvSpPr>
          <p:spPr>
            <a:xfrm flipH="1">
              <a:off x="616029" y="1877371"/>
              <a:ext cx="753859" cy="3276411"/>
            </a:xfrm>
            <a:custGeom>
              <a:avLst/>
              <a:gdLst/>
              <a:ahLst/>
              <a:cxnLst/>
              <a:rect l="l" t="t" r="r" b="b"/>
              <a:pathLst>
                <a:path w="576064" h="3008602">
                  <a:moveTo>
                    <a:pt x="0" y="0"/>
                  </a:moveTo>
                  <a:lnTo>
                    <a:pt x="0" y="603976"/>
                  </a:lnTo>
                  <a:lnTo>
                    <a:pt x="0" y="3008602"/>
                  </a:lnTo>
                  <a:lnTo>
                    <a:pt x="576064" y="3008602"/>
                  </a:lnTo>
                  <a:lnTo>
                    <a:pt x="576064" y="603976"/>
                  </a:lnTo>
                  <a:close/>
                </a:path>
              </a:pathLst>
            </a:custGeom>
            <a:grp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4" name="TextBox 32"/>
            <p:cNvSpPr txBox="1"/>
            <p:nvPr/>
          </p:nvSpPr>
          <p:spPr>
            <a:xfrm>
              <a:off x="592374" y="2916083"/>
              <a:ext cx="777560" cy="577032"/>
            </a:xfrm>
            <a:prstGeom prst="rect">
              <a:avLst/>
            </a:prstGeom>
            <a:grpFill/>
          </p:spPr>
          <p:txBody>
            <a:bodyPr wrap="none" rtlCol="0">
              <a:spAutoFit/>
            </a:bodyPr>
            <a:lstStyle/>
            <a:p>
              <a:pPr algn="ctr"/>
              <a:r>
                <a:rPr lang="en-US" altLang="zh-CN" sz="2400" b="1" dirty="0">
                  <a:solidFill>
                    <a:schemeClr val="bg1"/>
                  </a:solidFill>
                  <a:effectLst>
                    <a:outerShdw blurRad="38100" dist="38100" dir="2700000" algn="tl">
                      <a:srgbClr val="000000">
                        <a:alpha val="43137"/>
                      </a:srgbClr>
                    </a:outerShdw>
                  </a:effectLst>
                  <a:latin typeface="04b_03b" pitchFamily="2" charset="0"/>
                  <a:ea typeface="微软雅黑" panose="020B0503020204020204" pitchFamily="34" charset="-122"/>
                </a:rPr>
                <a:t>02</a:t>
              </a:r>
              <a:endParaRPr lang="en-US" altLang="zh-CN" sz="2400" b="1" dirty="0">
                <a:solidFill>
                  <a:schemeClr val="bg1"/>
                </a:solidFill>
                <a:effectLst>
                  <a:outerShdw blurRad="38100" dist="38100" dir="2700000" algn="tl">
                    <a:srgbClr val="000000">
                      <a:alpha val="43137"/>
                    </a:srgbClr>
                  </a:outerShdw>
                </a:effectLst>
                <a:latin typeface="04b_03b" pitchFamily="2" charset="0"/>
                <a:ea typeface="微软雅黑" panose="020B0503020204020204" pitchFamily="34" charset="-122"/>
              </a:endParaRPr>
            </a:p>
          </p:txBody>
        </p:sp>
      </p:grpSp>
      <p:sp>
        <p:nvSpPr>
          <p:cNvPr id="3"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0" dirty="0">
              <a:solidFill>
                <a:schemeClr val="bg1"/>
              </a:solidFill>
              <a:latin typeface="微软雅黑" panose="020B0503020204020204" pitchFamily="34" charset="-122"/>
              <a:ea typeface="微软雅黑" panose="020B0503020204020204" pitchFamily="34" charset="-122"/>
              <a:sym typeface="+mn-ea"/>
            </a:endParaRPr>
          </a:p>
        </p:txBody>
      </p:sp>
      <p:graphicFrame>
        <p:nvGraphicFramePr>
          <p:cNvPr id="4" name="表格 3"/>
          <p:cNvGraphicFramePr/>
          <p:nvPr/>
        </p:nvGraphicFramePr>
        <p:xfrm>
          <a:off x="4091305" y="1279525"/>
          <a:ext cx="6408420" cy="4291330"/>
        </p:xfrm>
        <a:graphic>
          <a:graphicData uri="http://schemas.openxmlformats.org/drawingml/2006/table">
            <a:tbl>
              <a:tblPr firstRow="1" bandRow="1">
                <a:tableStyleId>{5940675A-B579-460E-94D1-54222C63F5DA}</a:tableStyleId>
              </a:tblPr>
              <a:tblGrid>
                <a:gridCol w="781685"/>
                <a:gridCol w="948690"/>
                <a:gridCol w="3449955"/>
                <a:gridCol w="1228090"/>
              </a:tblGrid>
              <a:tr h="700405">
                <a:tc>
                  <a:txBody>
                    <a:bodyPr/>
                    <a:lstStyle/>
                    <a:p>
                      <a:pPr marL="0" indent="0" algn="ctr" fontAlgn="auto">
                        <a:lnSpc>
                          <a:spcPct val="150000"/>
                        </a:lnSpc>
                        <a:buNone/>
                      </a:pP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2016 </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全国</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Ⅲ</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solid"/>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ctr"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单选题</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3</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分</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l"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下列各句中加点成语的使用</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全都正确的一项是</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ctr"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语境成语辨正误</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r>
              <a:tr h="787400">
                <a:tc>
                  <a:txBody>
                    <a:bodyPr/>
                    <a:lstStyle/>
                    <a:p>
                      <a:pPr marL="0" indent="0" algn="l" fontAlgn="auto">
                        <a:lnSpc>
                          <a:spcPct val="150000"/>
                        </a:lnSpc>
                        <a:buNone/>
                      </a:pP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 </a:t>
                      </a:r>
                      <a:endParaRPr lang="en-US" altLang="zh-CN"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solid"/>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ctr"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单选题</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3</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分</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l"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填入下面文段空白处的词语</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最恰当的一组是</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ctr"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虚词的正确使用</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r>
              <a:tr h="701040">
                <a:tc>
                  <a:txBody>
                    <a:bodyPr/>
                    <a:lstStyle/>
                    <a:p>
                      <a:pPr marL="0" indent="0" algn="ctr" fontAlgn="auto">
                        <a:lnSpc>
                          <a:spcPct val="150000"/>
                        </a:lnSpc>
                        <a:buNone/>
                      </a:pP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2015 </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全国</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Ⅰ</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solid"/>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ctr"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单选题</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3</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分</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l"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依次填入下列各句横线处的成语</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最恰当的一组是</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ctr"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近义成语辨析</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r>
              <a:tr h="700405">
                <a:tc>
                  <a:txBody>
                    <a:bodyPr/>
                    <a:lstStyle/>
                    <a:p>
                      <a:pPr marL="0" indent="0" algn="ctr" fontAlgn="auto">
                        <a:lnSpc>
                          <a:spcPct val="150000"/>
                        </a:lnSpc>
                        <a:buNone/>
                      </a:pP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2015 </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全国</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Ⅱ</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solid"/>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ctr"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单选题</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3</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分</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l"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依次填入下列各句横线处的成语</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最恰当的一组是</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ctr"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近义成语辨析</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r>
              <a:tr h="701675">
                <a:tc>
                  <a:txBody>
                    <a:bodyPr/>
                    <a:lstStyle/>
                    <a:p>
                      <a:pPr marL="0" indent="0" algn="ctr" fontAlgn="auto">
                        <a:lnSpc>
                          <a:spcPct val="150000"/>
                        </a:lnSpc>
                        <a:buNone/>
                      </a:pP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2014 </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全国</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Ⅰ</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solid"/>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ctr"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单选题</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3</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分</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l"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依次填入下列各句横线处的成语</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最恰当的一组是</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ctr"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近义成语辨析</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r>
              <a:tr h="700405">
                <a:tc>
                  <a:txBody>
                    <a:bodyPr/>
                    <a:lstStyle/>
                    <a:p>
                      <a:pPr marL="0" indent="0" algn="ctr" fontAlgn="auto">
                        <a:lnSpc>
                          <a:spcPct val="150000"/>
                        </a:lnSpc>
                        <a:buNone/>
                      </a:pP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2014 </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全国</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Ⅱ</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solid"/>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ctr"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单选题</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en-US" altLang="zh-CN" sz="1400" b="0" u="none">
                          <a:solidFill>
                            <a:srgbClr val="000000"/>
                          </a:solidFill>
                          <a:latin typeface="微软雅黑" panose="020B0503020204020204" pitchFamily="34" charset="-122"/>
                          <a:ea typeface="微软雅黑" panose="020B0503020204020204" pitchFamily="34" charset="-122"/>
                          <a:cs typeface="NEU-BZ-S92" charset="0"/>
                        </a:rPr>
                        <a:t>3</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分</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l"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依次填入下列各句横线处的成语</a:t>
                      </a:r>
                      <a:r>
                        <a:rPr lang="en-US" altLang="zh-CN" sz="1400" b="0" u="none">
                          <a:solidFill>
                            <a:srgbClr val="000000"/>
                          </a:solidFill>
                          <a:latin typeface="微软雅黑" panose="020B0503020204020204" pitchFamily="34" charset="-122"/>
                          <a:ea typeface="微软雅黑" panose="020B0503020204020204" pitchFamily="34" charset="-122"/>
                          <a:cs typeface="方正细黑一简体" charset="0"/>
                        </a:rPr>
                        <a:t>,</a:t>
                      </a: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最恰当的一组是</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c>
                  <a:txBody>
                    <a:bodyPr/>
                    <a:lstStyle/>
                    <a:p>
                      <a:pPr marL="0" indent="0" algn="ctr" fontAlgn="auto">
                        <a:lnSpc>
                          <a:spcPct val="150000"/>
                        </a:lnSpc>
                        <a:buNone/>
                      </a:pPr>
                      <a:r>
                        <a:rPr lang="zh-CN" altLang="en-US" sz="1400" b="0" u="none">
                          <a:solidFill>
                            <a:srgbClr val="000000"/>
                          </a:solidFill>
                          <a:latin typeface="微软雅黑" panose="020B0503020204020204" pitchFamily="34" charset="-122"/>
                          <a:ea typeface="微软雅黑" panose="020B0503020204020204" pitchFamily="34" charset="-122"/>
                          <a:cs typeface="NEU-BZ-S92" charset="0"/>
                        </a:rPr>
                        <a:t>近义成语辨析</a:t>
                      </a:r>
                      <a:endParaRPr lang="zh-CN" altLang="en-US" sz="1400" b="0" u="none">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dash"/>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ppt_y</p:attrName>
                                        </p:attrNameLst>
                                      </p:cBhvr>
                                      <p:tavLst>
                                        <p:tav tm="0">
                                          <p:val>
                                            <p:strVal val="#ppt_y+#ppt_h*1.125000"/>
                                          </p:val>
                                        </p:tav>
                                        <p:tav tm="100000">
                                          <p:val>
                                            <p:strVal val="#ppt_y"/>
                                          </p:val>
                                        </p:tav>
                                      </p:tavLst>
                                    </p:anim>
                                    <p:animEffect transition="in" filter="wipe(up)">
                                      <p:cBhvr>
                                        <p:cTn id="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746443" y="128797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1495"/>
            <a:ext cx="1526928" cy="287118"/>
            <a:chOff x="549633" y="1040577"/>
            <a:chExt cx="1293356" cy="287539"/>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0577"/>
              <a:ext cx="1293356" cy="287539"/>
              <a:chOff x="549633" y="1040577"/>
              <a:chExt cx="1293356" cy="287539"/>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3" y="1051032"/>
                <a:ext cx="330816"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13</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cstate="print"/>
          <a:srcRect t="21020" b="-1"/>
          <a:stretch>
            <a:fillRect/>
          </a:stretch>
        </p:blipFill>
        <p:spPr>
          <a:xfrm>
            <a:off x="8349137" y="1300294"/>
            <a:ext cx="2449670" cy="2738167"/>
          </a:xfrm>
          <a:prstGeom prst="rect">
            <a:avLst/>
          </a:prstGeom>
        </p:spPr>
      </p:pic>
      <p:sp>
        <p:nvSpPr>
          <p:cNvPr id="31" name="矩形 30"/>
          <p:cNvSpPr/>
          <p:nvPr/>
        </p:nvSpPr>
        <p:spPr>
          <a:xfrm>
            <a:off x="746760" y="1299845"/>
            <a:ext cx="7506970" cy="3931920"/>
          </a:xfrm>
          <a:prstGeom prst="rect">
            <a:avLst/>
          </a:prstGeom>
        </p:spPr>
        <p:txBody>
          <a:bodyPr wrap="square">
            <a:spAutoFit/>
          </a:bodyPr>
          <a:lstStyle/>
          <a:p>
            <a:pPr>
              <a:lnSpc>
                <a:spcPct val="150000"/>
              </a:lnSpc>
            </a:pPr>
            <a:r>
              <a:rPr altLang="zh-CN" sz="1400" dirty="0">
                <a:latin typeface="微软雅黑" panose="020B0503020204020204" pitchFamily="34" charset="-122"/>
                <a:ea typeface="微软雅黑" panose="020B0503020204020204" pitchFamily="34" charset="-122"/>
              </a:rPr>
              <a:t>1.不必/未必</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词形相近,词义完全不同。“未必”是“必定”的否定,意思是不一定。“不必”是“必须”的否定,意思是不需要、用不着。</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例句:他未必去(他不一定去)。∥他不必去(他用不着去)。</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2.径直/径自/竟自</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“径直”修饰动词表示动作行为不间断。“径自”表示自己直接行动。“竟自”,竟然,多用于表现人们对某人做事的结果感到意外。</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例句:你径直写下去吧,等写完了再讨论。∥他没跟家人商量,径自辞职办起了一个书画社。∥没有人教他,也不知道从什么时候起他竟自学会了画画。</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3.按照/依照</a:t>
            </a:r>
            <a:endParaRPr altLang="zh-CN" sz="1400" dirty="0">
              <a:latin typeface="微软雅黑" panose="020B0503020204020204" pitchFamily="34" charset="-122"/>
              <a:ea typeface="微软雅黑" panose="020B0503020204020204" pitchFamily="34" charset="-122"/>
            </a:endParaRPr>
          </a:p>
          <a:p>
            <a:pPr>
              <a:lnSpc>
                <a:spcPct val="150000"/>
              </a:lnSpc>
            </a:pPr>
            <a:r>
              <a:rPr altLang="zh-CN" sz="1400" dirty="0">
                <a:latin typeface="微软雅黑" panose="020B0503020204020204" pitchFamily="34" charset="-122"/>
                <a:ea typeface="微软雅黑" panose="020B0503020204020204" pitchFamily="34" charset="-122"/>
              </a:rPr>
              <a:t>二者都可以做介词。“按照”重在引出动作行为的凭借和根据,如“按照事实说话”。“依照”重在强调以某事物为根据照着进行,如“依照原样复制一件”。</a:t>
            </a:r>
            <a:endParaRPr altLang="zh-CN" sz="1400" dirty="0">
              <a:latin typeface="微软雅黑" panose="020B0503020204020204" pitchFamily="34" charset="-122"/>
              <a:ea typeface="微软雅黑" panose="020B0503020204020204" pitchFamily="34" charset="-122"/>
            </a:endParaRPr>
          </a:p>
        </p:txBody>
      </p:sp>
      <p:sp>
        <p:nvSpPr>
          <p:cNvPr id="44" name="矩形 43">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2416810" y="892810"/>
            <a:ext cx="4702175" cy="365760"/>
          </a:xfrm>
          <a:prstGeom prst="rect">
            <a:avLst/>
          </a:prstGeom>
          <a:noFill/>
          <a:ln w="9525">
            <a:noFill/>
          </a:ln>
        </p:spPr>
        <p:txBody>
          <a:bodyPr wrap="square">
            <a:spAutoFit/>
          </a:bodyPr>
          <a:lstStyle/>
          <a:p>
            <a:pPr marL="0" indent="0" algn="ctr"/>
            <a:r>
              <a:rPr lang="zh-CN" altLang="en-US" sz="1800" b="0" u="none">
                <a:solidFill>
                  <a:srgbClr val="3598DC"/>
                </a:solidFill>
                <a:latin typeface="方正正中黑简体" charset="0"/>
                <a:ea typeface="方正正中黑简体" charset="0"/>
                <a:cs typeface="方正正中黑简体" charset="0"/>
              </a:rPr>
              <a:t>常见易混实词辨析</a:t>
            </a:r>
            <a:endParaRPr lang="zh-CN" altLang="en-US" sz="1800" b="0" u="none">
              <a:solidFill>
                <a:srgbClr val="3598DC"/>
              </a:solidFill>
              <a:latin typeface="方正正中黑简体" charset="0"/>
              <a:ea typeface="方正正中黑简体" charset="0"/>
              <a:cs typeface="方正正中黑简体"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7"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87118"/>
            <a:chOff x="549633" y="1040577"/>
            <a:chExt cx="1279664" cy="287539"/>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87539"/>
              <a:chOff x="549633" y="1040577"/>
              <a:chExt cx="1279664" cy="287539"/>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14</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l="-251" t="23149" r="251" b="654"/>
          <a:stretch>
            <a:fillRect/>
          </a:stretch>
        </p:blipFill>
        <p:spPr>
          <a:xfrm>
            <a:off x="8343583" y="1288161"/>
            <a:ext cx="2448000" cy="2754945"/>
          </a:xfrm>
          <a:prstGeom prst="rect">
            <a:avLst/>
          </a:prstGeom>
        </p:spPr>
      </p:pic>
      <p:sp>
        <p:nvSpPr>
          <p:cNvPr id="6" name="矩形 5"/>
          <p:cNvSpPr/>
          <p:nvPr/>
        </p:nvSpPr>
        <p:spPr>
          <a:xfrm>
            <a:off x="1635760" y="1948180"/>
            <a:ext cx="5033645" cy="2971800"/>
          </a:xfrm>
          <a:prstGeom prst="rect">
            <a:avLst/>
          </a:prstGeom>
        </p:spPr>
        <p:txBody>
          <a:bodyPr wrap="square">
            <a:spAutoFit/>
          </a:bodyPr>
          <a:lstStyle/>
          <a:p>
            <a:pPr algn="l">
              <a:lnSpc>
                <a:spcPct val="150000"/>
              </a:lnSpc>
            </a:pPr>
            <a:r>
              <a:rPr altLang="zh-CN" sz="1400" dirty="0">
                <a:latin typeface="微软雅黑" panose="020B0503020204020204" pitchFamily="34" charset="-122"/>
                <a:ea typeface="微软雅黑" panose="020B0503020204020204" pitchFamily="34" charset="-122"/>
              </a:rPr>
              <a:t>4.固然/虽然</a:t>
            </a:r>
            <a:endParaRPr altLang="zh-CN" sz="1400" dirty="0">
              <a:latin typeface="微软雅黑" panose="020B0503020204020204" pitchFamily="34" charset="-122"/>
              <a:ea typeface="微软雅黑" panose="020B0503020204020204" pitchFamily="34" charset="-122"/>
            </a:endParaRPr>
          </a:p>
          <a:p>
            <a:pPr algn="l">
              <a:lnSpc>
                <a:spcPct val="150000"/>
              </a:lnSpc>
            </a:pPr>
            <a:r>
              <a:rPr altLang="zh-CN" sz="1400" dirty="0">
                <a:latin typeface="微软雅黑" panose="020B0503020204020204" pitchFamily="34" charset="-122"/>
                <a:ea typeface="微软雅黑" panose="020B0503020204020204" pitchFamily="34" charset="-122"/>
              </a:rPr>
              <a:t>“固然”侧重于承认某个事实。“虽然”侧重于让步转折。</a:t>
            </a:r>
            <a:endParaRPr altLang="zh-CN" sz="1400" dirty="0">
              <a:latin typeface="微软雅黑" panose="020B0503020204020204" pitchFamily="34" charset="-122"/>
              <a:ea typeface="微软雅黑" panose="020B0503020204020204" pitchFamily="34" charset="-122"/>
            </a:endParaRPr>
          </a:p>
          <a:p>
            <a:pPr algn="l">
              <a:lnSpc>
                <a:spcPct val="150000"/>
              </a:lnSpc>
            </a:pPr>
            <a:r>
              <a:rPr altLang="zh-CN" sz="1400" dirty="0">
                <a:latin typeface="微软雅黑" panose="020B0503020204020204" pitchFamily="34" charset="-122"/>
                <a:ea typeface="微软雅黑" panose="020B0503020204020204" pitchFamily="34" charset="-122"/>
              </a:rPr>
              <a:t>“虽然”用在主语前或后,比较自由,下半句往往有“可是、但是”与其呼应。“固然”则很少用于主语前。</a:t>
            </a:r>
            <a:endParaRPr altLang="zh-CN" sz="1400" dirty="0">
              <a:latin typeface="微软雅黑" panose="020B0503020204020204" pitchFamily="34" charset="-122"/>
              <a:ea typeface="微软雅黑" panose="020B0503020204020204" pitchFamily="34" charset="-122"/>
            </a:endParaRPr>
          </a:p>
          <a:p>
            <a:pPr algn="l">
              <a:lnSpc>
                <a:spcPct val="150000"/>
              </a:lnSpc>
            </a:pPr>
            <a:r>
              <a:rPr altLang="zh-CN" sz="1400" dirty="0">
                <a:latin typeface="微软雅黑" panose="020B0503020204020204" pitchFamily="34" charset="-122"/>
                <a:ea typeface="微软雅黑" panose="020B0503020204020204" pitchFamily="34" charset="-122"/>
              </a:rPr>
              <a:t>5.何必/何苦</a:t>
            </a:r>
            <a:endParaRPr altLang="zh-CN" sz="1400" dirty="0">
              <a:latin typeface="微软雅黑" panose="020B0503020204020204" pitchFamily="34" charset="-122"/>
              <a:ea typeface="微软雅黑" panose="020B0503020204020204" pitchFamily="34" charset="-122"/>
            </a:endParaRPr>
          </a:p>
          <a:p>
            <a:pPr algn="l">
              <a:lnSpc>
                <a:spcPct val="150000"/>
              </a:lnSpc>
            </a:pPr>
            <a:r>
              <a:rPr altLang="zh-CN" sz="1400" dirty="0">
                <a:latin typeface="微软雅黑" panose="020B0503020204020204" pitchFamily="34" charset="-122"/>
                <a:ea typeface="微软雅黑" panose="020B0503020204020204" pitchFamily="34" charset="-122"/>
              </a:rPr>
              <a:t>二者都是副词。“何必”指用反问的语气来表示不必要。</a:t>
            </a:r>
            <a:endParaRPr altLang="zh-CN" sz="1400" dirty="0">
              <a:latin typeface="微软雅黑" panose="020B0503020204020204" pitchFamily="34" charset="-122"/>
              <a:ea typeface="微软雅黑" panose="020B0503020204020204" pitchFamily="34" charset="-122"/>
            </a:endParaRPr>
          </a:p>
          <a:p>
            <a:pPr algn="l">
              <a:lnSpc>
                <a:spcPct val="150000"/>
              </a:lnSpc>
            </a:pPr>
            <a:r>
              <a:rPr altLang="zh-CN" sz="1400" dirty="0">
                <a:latin typeface="微软雅黑" panose="020B0503020204020204" pitchFamily="34" charset="-122"/>
                <a:ea typeface="微软雅黑" panose="020B0503020204020204" pitchFamily="34" charset="-122"/>
              </a:rPr>
              <a:t>例句:你何必跟她过不去呢?</a:t>
            </a:r>
            <a:endParaRPr altLang="zh-CN" sz="1400" dirty="0">
              <a:latin typeface="微软雅黑" panose="020B0503020204020204" pitchFamily="34" charset="-122"/>
              <a:ea typeface="微软雅黑" panose="020B0503020204020204" pitchFamily="34" charset="-122"/>
            </a:endParaRPr>
          </a:p>
          <a:p>
            <a:pPr algn="l">
              <a:lnSpc>
                <a:spcPct val="150000"/>
              </a:lnSpc>
            </a:pPr>
            <a:r>
              <a:rPr altLang="zh-CN" sz="1400" dirty="0">
                <a:latin typeface="微软雅黑" panose="020B0503020204020204" pitchFamily="34" charset="-122"/>
                <a:ea typeface="微软雅黑" panose="020B0503020204020204" pitchFamily="34" charset="-122"/>
              </a:rPr>
              <a:t>“何苦”,何必自寻苦恼,指用反问的语气表示不值得。</a:t>
            </a:r>
            <a:endParaRPr altLang="zh-CN" sz="1400" dirty="0">
              <a:latin typeface="微软雅黑" panose="020B0503020204020204" pitchFamily="34" charset="-122"/>
              <a:ea typeface="微软雅黑" panose="020B0503020204020204" pitchFamily="34" charset="-122"/>
            </a:endParaRPr>
          </a:p>
          <a:p>
            <a:pPr algn="l">
              <a:lnSpc>
                <a:spcPct val="150000"/>
              </a:lnSpc>
            </a:pPr>
            <a:r>
              <a:rPr altLang="zh-CN" sz="1400" dirty="0">
                <a:latin typeface="微软雅黑" panose="020B0503020204020204" pitchFamily="34" charset="-122"/>
                <a:ea typeface="微软雅黑" panose="020B0503020204020204" pitchFamily="34" charset="-122"/>
              </a:rPr>
              <a:t>例句:你何苦在这件小事上伤脑筋呢?</a:t>
            </a:r>
            <a:endParaRPr altLang="zh-CN" sz="1400" dirty="0">
              <a:latin typeface="微软雅黑" panose="020B0503020204020204" pitchFamily="34" charset="-122"/>
              <a:ea typeface="微软雅黑" panose="020B0503020204020204" pitchFamily="34" charset="-122"/>
            </a:endParaRPr>
          </a:p>
        </p:txBody>
      </p:sp>
      <p:sp>
        <p:nvSpPr>
          <p:cNvPr id="44" name="矩形 43">
            <a:hlinkClick r:id="" action="ppaction://hlinkshowjump?jump=nextslide"/>
          </p:cNvPr>
          <p:cNvSpPr/>
          <p:nvPr/>
        </p:nvSpPr>
        <p:spPr>
          <a:xfrm>
            <a:off x="8343822" y="4158286"/>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矩形 1"/>
          <p:cNvSpPr/>
          <p:nvPr/>
        </p:nvSpPr>
        <p:spPr>
          <a:xfrm>
            <a:off x="1155786" y="1793126"/>
            <a:ext cx="6499655" cy="3611880"/>
          </a:xfrm>
          <a:prstGeom prst="rect">
            <a:avLst/>
          </a:prstGeom>
        </p:spPr>
        <p:txBody>
          <a:bodyPr wrap="square">
            <a:spAutoFit/>
          </a:bodyPr>
          <a:lstStyle/>
          <a:p>
            <a:pPr>
              <a:lnSpc>
                <a:spcPct val="150000"/>
              </a:lnSpc>
            </a:pPr>
            <a:r>
              <a:rPr sz="1400" dirty="0">
                <a:latin typeface="微软雅黑" panose="020B0503020204020204" pitchFamily="34" charset="-122"/>
                <a:ea typeface="微软雅黑" panose="020B0503020204020204" pitchFamily="34" charset="-122"/>
              </a:rPr>
              <a:t>6.还/又</a:t>
            </a:r>
            <a:endParaRPr sz="1400" dirty="0">
              <a:latin typeface="微软雅黑" panose="020B0503020204020204" pitchFamily="34" charset="-122"/>
              <a:ea typeface="微软雅黑" panose="020B0503020204020204" pitchFamily="34" charset="-122"/>
            </a:endParaRPr>
          </a:p>
          <a:p>
            <a:pPr>
              <a:lnSpc>
                <a:spcPct val="150000"/>
              </a:lnSpc>
            </a:pPr>
            <a:r>
              <a:rPr sz="1400" dirty="0">
                <a:latin typeface="微软雅黑" panose="020B0503020204020204" pitchFamily="34" charset="-122"/>
                <a:ea typeface="微软雅黑" panose="020B0503020204020204" pitchFamily="34" charset="-122"/>
              </a:rPr>
              <a:t>二者都可以表示动作再一次出现,但“还”主要表示未实现的动作,“又”主要表示已实现的动作。</a:t>
            </a:r>
            <a:endParaRPr sz="1400" dirty="0">
              <a:latin typeface="微软雅黑" panose="020B0503020204020204" pitchFamily="34" charset="-122"/>
              <a:ea typeface="微软雅黑" panose="020B0503020204020204" pitchFamily="34" charset="-122"/>
            </a:endParaRPr>
          </a:p>
          <a:p>
            <a:pPr>
              <a:lnSpc>
                <a:spcPct val="150000"/>
              </a:lnSpc>
            </a:pPr>
            <a:r>
              <a:rPr sz="1400" dirty="0" err="1">
                <a:latin typeface="微软雅黑" panose="020B0503020204020204" pitchFamily="34" charset="-122"/>
                <a:ea typeface="微软雅黑" panose="020B0503020204020204" pitchFamily="34" charset="-122"/>
              </a:rPr>
              <a:t>例句:他昨天来过,明天还来</a:t>
            </a:r>
            <a:r>
              <a:rPr sz="1400" dirty="0" smtClean="0">
                <a:latin typeface="微软雅黑" panose="020B0503020204020204" pitchFamily="34" charset="-122"/>
                <a:ea typeface="微软雅黑" panose="020B0503020204020204" pitchFamily="34" charset="-122"/>
              </a:rPr>
              <a:t>。∥</a:t>
            </a:r>
            <a:r>
              <a:rPr sz="1400" dirty="0" err="1" smtClean="0">
                <a:latin typeface="微软雅黑" panose="020B0503020204020204" pitchFamily="34" charset="-122"/>
                <a:ea typeface="微软雅黑" panose="020B0503020204020204" pitchFamily="34" charset="-122"/>
              </a:rPr>
              <a:t>他昨天来过</a:t>
            </a:r>
            <a:r>
              <a:rPr sz="1400" dirty="0" err="1">
                <a:latin typeface="微软雅黑" panose="020B0503020204020204" pitchFamily="34" charset="-122"/>
                <a:ea typeface="微软雅黑" panose="020B0503020204020204" pitchFamily="34" charset="-122"/>
              </a:rPr>
              <a:t>,今天又来了</a:t>
            </a:r>
            <a:r>
              <a:rPr sz="1400" dirty="0">
                <a:latin typeface="微软雅黑" panose="020B0503020204020204" pitchFamily="34" charset="-122"/>
                <a:ea typeface="微软雅黑" panose="020B0503020204020204" pitchFamily="34" charset="-122"/>
              </a:rPr>
              <a:t>。</a:t>
            </a:r>
            <a:endParaRPr sz="1400" dirty="0">
              <a:latin typeface="微软雅黑" panose="020B0503020204020204" pitchFamily="34" charset="-122"/>
              <a:ea typeface="微软雅黑" panose="020B0503020204020204" pitchFamily="34" charset="-122"/>
            </a:endParaRPr>
          </a:p>
          <a:p>
            <a:pPr>
              <a:lnSpc>
                <a:spcPct val="150000"/>
              </a:lnSpc>
            </a:pPr>
            <a:r>
              <a:rPr sz="1400" dirty="0">
                <a:latin typeface="微软雅黑" panose="020B0503020204020204" pitchFamily="34" charset="-122"/>
                <a:ea typeface="微软雅黑" panose="020B0503020204020204" pitchFamily="34" charset="-122"/>
              </a:rPr>
              <a:t>7.即使/尽管/虽然</a:t>
            </a:r>
            <a:endParaRPr sz="1400" dirty="0">
              <a:latin typeface="微软雅黑" panose="020B0503020204020204" pitchFamily="34" charset="-122"/>
              <a:ea typeface="微软雅黑" panose="020B0503020204020204" pitchFamily="34" charset="-122"/>
            </a:endParaRPr>
          </a:p>
          <a:p>
            <a:pPr>
              <a:lnSpc>
                <a:spcPct val="150000"/>
              </a:lnSpc>
            </a:pPr>
            <a:r>
              <a:rPr sz="1400" dirty="0">
                <a:latin typeface="微软雅黑" panose="020B0503020204020204" pitchFamily="34" charset="-122"/>
                <a:ea typeface="微软雅黑" panose="020B0503020204020204" pitchFamily="34" charset="-122"/>
              </a:rPr>
              <a:t>“即使”表示的情况一般是假设性的,“尽管”和“虽然”都表示一种事实。</a:t>
            </a:r>
            <a:endParaRPr sz="1400" dirty="0">
              <a:latin typeface="微软雅黑" panose="020B0503020204020204" pitchFamily="34" charset="-122"/>
              <a:ea typeface="微软雅黑" panose="020B0503020204020204" pitchFamily="34" charset="-122"/>
            </a:endParaRPr>
          </a:p>
          <a:p>
            <a:pPr>
              <a:lnSpc>
                <a:spcPct val="150000"/>
              </a:lnSpc>
            </a:pPr>
            <a:r>
              <a:rPr sz="1400" dirty="0">
                <a:latin typeface="微软雅黑" panose="020B0503020204020204" pitchFamily="34" charset="-122"/>
                <a:ea typeface="微软雅黑" panose="020B0503020204020204" pitchFamily="34" charset="-122"/>
              </a:rPr>
              <a:t>例句:即使条件再差,我们也要完成任务。∥尽管(虽然)条件很差,我们还是完成了任务。</a:t>
            </a:r>
            <a:endParaRPr sz="1400" dirty="0">
              <a:latin typeface="微软雅黑" panose="020B0503020204020204" pitchFamily="34" charset="-122"/>
              <a:ea typeface="微软雅黑" panose="020B0503020204020204" pitchFamily="34" charset="-122"/>
            </a:endParaRPr>
          </a:p>
          <a:p>
            <a:pPr>
              <a:lnSpc>
                <a:spcPct val="150000"/>
              </a:lnSpc>
            </a:pPr>
            <a:r>
              <a:rPr sz="1400" dirty="0">
                <a:latin typeface="微软雅黑" panose="020B0503020204020204" pitchFamily="34" charset="-122"/>
                <a:ea typeface="微软雅黑" panose="020B0503020204020204" pitchFamily="34" charset="-122"/>
              </a:rPr>
              <a:t>“尽管”和“虽然”的后面可以用连词(如“可是、但是、然而”等)呼应,“即使”则不能。</a:t>
            </a:r>
            <a:endParaRPr sz="1400" dirty="0">
              <a:latin typeface="微软雅黑" panose="020B0503020204020204" pitchFamily="34" charset="-122"/>
              <a:ea typeface="微软雅黑" panose="020B0503020204020204" pitchFamily="34" charset="-122"/>
            </a:endParaRPr>
          </a:p>
          <a:p>
            <a:pPr>
              <a:lnSpc>
                <a:spcPct val="150000"/>
              </a:lnSpc>
            </a:pPr>
            <a:r>
              <a:rPr sz="1400" dirty="0">
                <a:latin typeface="微软雅黑" panose="020B0503020204020204" pitchFamily="34" charset="-122"/>
                <a:ea typeface="微软雅黑" panose="020B0503020204020204" pitchFamily="34" charset="-122"/>
              </a:rPr>
              <a:t>例句:尽管(虽然)很晚了,可是(但是)他还不肯离开。∥即使再晚,他也不会离开。</a:t>
            </a:r>
            <a:endParaRPr sz="1400" dirty="0">
              <a:latin typeface="微软雅黑" panose="020B0503020204020204" pitchFamily="34" charset="-122"/>
              <a:ea typeface="微软雅黑" panose="020B0503020204020204" pitchFamily="34" charset="-122"/>
            </a:endParaRPr>
          </a:p>
        </p:txBody>
      </p:sp>
      <p:sp>
        <p:nvSpPr>
          <p:cNvPr id="33"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746488" y="861495"/>
            <a:ext cx="1510763" cy="287118"/>
            <a:chOff x="549633" y="1040577"/>
            <a:chExt cx="1279664" cy="287539"/>
          </a:xfrm>
        </p:grpSpPr>
        <p:sp>
          <p:nvSpPr>
            <p:cNvPr id="35" name="矩形 34"/>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6" name="组合 35"/>
            <p:cNvGrpSpPr/>
            <p:nvPr/>
          </p:nvGrpSpPr>
          <p:grpSpPr>
            <a:xfrm>
              <a:off x="549633" y="1040577"/>
              <a:ext cx="1279664" cy="287539"/>
              <a:chOff x="549633" y="1040577"/>
              <a:chExt cx="1279664" cy="287539"/>
            </a:xfrm>
          </p:grpSpPr>
          <p:sp>
            <p:nvSpPr>
              <p:cNvPr id="37" name="矩形 36"/>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8"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9"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15</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40" name="图片 39"/>
          <p:cNvPicPr>
            <a:picLocks noChangeAspect="1"/>
          </p:cNvPicPr>
          <p:nvPr/>
        </p:nvPicPr>
        <p:blipFill rotWithShape="1">
          <a:blip r:embed="rId2" cstate="print">
            <a:extLst>
              <a:ext uri="{28A0092B-C50C-407E-A947-70E740481C1C}">
                <a14:useLocalDpi xmlns:a14="http://schemas.microsoft.com/office/drawing/2010/main" val="0"/>
              </a:ext>
            </a:extLst>
          </a:blip>
          <a:srcRect t="29233"/>
          <a:stretch>
            <a:fillRect/>
          </a:stretch>
        </p:blipFill>
        <p:spPr>
          <a:xfrm>
            <a:off x="8353351" y="1300293"/>
            <a:ext cx="2448000" cy="2731955"/>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01358" y="128797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8.尽管/不管</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“尽管”表示一种事实,后面不能用表示任指的词语。“不管”表示一种假设,后面用表示任指或选择的词语。</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例句:尽管下这么大的雨,我还是要去。∥不管下多么大的雨,我都要去。</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9.未免/不免</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未免:副词,表示不以为然,意在否定,但语气比较委婉。常跟程度副词(如“太、过分、过于、不大、不够、有点、有些……”)以及数量词(如“一点、一些”等)合用。</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例句:内容不错,只是篇幅未免太长。</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“未免”表示对某种过分的情况不以为然,侧重在评价。“不免”则表示客观上的不容易避免,免不了。</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例句:旧地重游,不免想起往事。</a:t>
            </a:r>
            <a:endParaRPr lang="zh-CN" altLang="en-US" sz="1400" dirty="0">
              <a:ea typeface="微软雅黑" panose="020B0503020204020204" pitchFamily="34" charset="-122"/>
            </a:endParaRPr>
          </a:p>
          <a:p>
            <a:pPr algn="l" fontAlgn="auto">
              <a:lnSpc>
                <a:spcPct val="150000"/>
              </a:lnSpc>
            </a:pP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1495"/>
            <a:ext cx="1510763" cy="287118"/>
            <a:chOff x="549633" y="1040577"/>
            <a:chExt cx="1279664" cy="287539"/>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4" name="组合 33"/>
            <p:cNvGrpSpPr/>
            <p:nvPr/>
          </p:nvGrpSpPr>
          <p:grpSpPr>
            <a:xfrm>
              <a:off x="549633" y="1040577"/>
              <a:ext cx="1279664" cy="287539"/>
              <a:chOff x="549633" y="1040577"/>
              <a:chExt cx="1279664" cy="287539"/>
            </a:xfrm>
          </p:grpSpPr>
          <p:sp>
            <p:nvSpPr>
              <p:cNvPr id="35" name="矩形 3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7"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16</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8" name="图片 37"/>
          <p:cNvPicPr>
            <a:picLocks noChangeAspect="1"/>
          </p:cNvPicPr>
          <p:nvPr/>
        </p:nvPicPr>
        <p:blipFill rotWithShape="1">
          <a:blip r:embed="rId2" cstate="print"/>
          <a:srcRect r="9242"/>
          <a:stretch>
            <a:fillRect/>
          </a:stretch>
        </p:blipFill>
        <p:spPr>
          <a:xfrm>
            <a:off x="8353350" y="1295400"/>
            <a:ext cx="2448534" cy="2736850"/>
          </a:xfrm>
          <a:prstGeom prst="rect">
            <a:avLst/>
          </a:prstGeom>
        </p:spPr>
      </p:pic>
      <p:sp>
        <p:nvSpPr>
          <p:cNvPr id="21" name="矩形 2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87118"/>
            <a:chOff x="549633" y="1040577"/>
            <a:chExt cx="1279664" cy="287539"/>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87539"/>
              <a:chOff x="549633" y="1040577"/>
              <a:chExt cx="1279664" cy="287539"/>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17</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srcRect t="16099"/>
          <a:stretch>
            <a:fillRect/>
          </a:stretch>
        </p:blipFill>
        <p:spPr>
          <a:xfrm>
            <a:off x="8353396" y="1295400"/>
            <a:ext cx="2461854" cy="2748292"/>
          </a:xfrm>
          <a:prstGeom prst="rect">
            <a:avLst/>
          </a:prstGeom>
        </p:spPr>
      </p:pic>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0482" y="2836550"/>
            <a:ext cx="2622739" cy="1696584"/>
          </a:xfrm>
          <a:prstGeom prst="rect">
            <a:avLst/>
          </a:prstGeom>
        </p:spPr>
      </p:pic>
      <p:sp>
        <p:nvSpPr>
          <p:cNvPr id="40" name="矩形 39"/>
          <p:cNvSpPr/>
          <p:nvPr/>
        </p:nvSpPr>
        <p:spPr>
          <a:xfrm>
            <a:off x="3821430" y="2026285"/>
            <a:ext cx="3864610" cy="2011680"/>
          </a:xfrm>
          <a:prstGeom prst="rect">
            <a:avLst/>
          </a:prstGeom>
        </p:spPr>
        <p:txBody>
          <a:bodyPr wrap="square">
            <a:spAutoFit/>
          </a:bodyPr>
          <a:lstStyle/>
          <a:p>
            <a:pPr algn="l" fontAlgn="auto">
              <a:lnSpc>
                <a:spcPct val="150000"/>
              </a:lnSpc>
            </a:pPr>
            <a:r>
              <a:rPr lang="zh-CN" altLang="zh-CN" sz="1400" dirty="0">
                <a:latin typeface="微软雅黑" panose="020B0503020204020204" pitchFamily="34" charset="-122"/>
                <a:ea typeface="微软雅黑" panose="020B0503020204020204" pitchFamily="34" charset="-122"/>
              </a:rPr>
              <a:t>10.何曾/何尝</a:t>
            </a:r>
            <a:endParaRPr lang="zh-CN" altLang="zh-CN" sz="1400" dirty="0">
              <a:latin typeface="微软雅黑" panose="020B0503020204020204" pitchFamily="34" charset="-122"/>
              <a:ea typeface="微软雅黑" panose="020B0503020204020204" pitchFamily="34" charset="-122"/>
            </a:endParaRPr>
          </a:p>
          <a:p>
            <a:pPr algn="l" fontAlgn="auto">
              <a:lnSpc>
                <a:spcPct val="150000"/>
              </a:lnSpc>
            </a:pPr>
            <a:r>
              <a:rPr lang="zh-CN" altLang="zh-CN" sz="1400" dirty="0">
                <a:latin typeface="微软雅黑" panose="020B0503020204020204" pitchFamily="34" charset="-122"/>
                <a:ea typeface="微软雅黑" panose="020B0503020204020204" pitchFamily="34" charset="-122"/>
              </a:rPr>
              <a:t>二者都是副词。“何曾”指用反问的语气表示未曾。</a:t>
            </a:r>
            <a:endParaRPr lang="zh-CN" altLang="zh-CN" sz="1400" dirty="0">
              <a:latin typeface="微软雅黑" panose="020B0503020204020204" pitchFamily="34" charset="-122"/>
              <a:ea typeface="微软雅黑" panose="020B0503020204020204" pitchFamily="34" charset="-122"/>
            </a:endParaRPr>
          </a:p>
          <a:p>
            <a:pPr algn="l" fontAlgn="auto">
              <a:lnSpc>
                <a:spcPct val="150000"/>
              </a:lnSpc>
            </a:pPr>
            <a:r>
              <a:rPr lang="zh-CN" altLang="zh-CN" sz="1400" dirty="0">
                <a:latin typeface="微软雅黑" panose="020B0503020204020204" pitchFamily="34" charset="-122"/>
                <a:ea typeface="微软雅黑" panose="020B0503020204020204" pitchFamily="34" charset="-122"/>
              </a:rPr>
              <a:t>例句:我何曾忘记过家乡的一草一木?</a:t>
            </a:r>
            <a:endParaRPr lang="zh-CN" altLang="zh-CN" sz="1400" dirty="0">
              <a:latin typeface="微软雅黑" panose="020B0503020204020204" pitchFamily="34" charset="-122"/>
              <a:ea typeface="微软雅黑" panose="020B0503020204020204" pitchFamily="34" charset="-122"/>
            </a:endParaRPr>
          </a:p>
          <a:p>
            <a:pPr algn="l" fontAlgn="auto">
              <a:lnSpc>
                <a:spcPct val="150000"/>
              </a:lnSpc>
            </a:pPr>
            <a:r>
              <a:rPr lang="zh-CN" altLang="zh-CN" sz="1400" dirty="0">
                <a:latin typeface="微软雅黑" panose="020B0503020204020204" pitchFamily="34" charset="-122"/>
                <a:ea typeface="微软雅黑" panose="020B0503020204020204" pitchFamily="34" charset="-122"/>
              </a:rPr>
              <a:t>“何尝”指用反问的语气表示未曾或并非。</a:t>
            </a:r>
            <a:endParaRPr lang="zh-CN" altLang="zh-CN" sz="1400" dirty="0">
              <a:latin typeface="微软雅黑" panose="020B0503020204020204" pitchFamily="34" charset="-122"/>
              <a:ea typeface="微软雅黑" panose="020B0503020204020204" pitchFamily="34" charset="-122"/>
            </a:endParaRPr>
          </a:p>
          <a:p>
            <a:pPr algn="l" fontAlgn="auto">
              <a:lnSpc>
                <a:spcPct val="150000"/>
              </a:lnSpc>
            </a:pPr>
            <a:r>
              <a:rPr lang="zh-CN" altLang="zh-CN" sz="1400" dirty="0">
                <a:latin typeface="微软雅黑" panose="020B0503020204020204" pitchFamily="34" charset="-122"/>
                <a:ea typeface="微软雅黑" panose="020B0503020204020204" pitchFamily="34" charset="-122"/>
              </a:rPr>
              <a:t>例句:我何尝不想去,只是没有时间罢了。</a:t>
            </a:r>
            <a:endParaRPr lang="zh-CN" altLang="zh-CN" sz="1400" dirty="0">
              <a:latin typeface="微软雅黑" panose="020B0503020204020204" pitchFamily="34" charset="-122"/>
              <a:ea typeface="微软雅黑" panose="020B0503020204020204" pitchFamily="34" charset="-122"/>
            </a:endParaRPr>
          </a:p>
        </p:txBody>
      </p:sp>
      <p:sp>
        <p:nvSpPr>
          <p:cNvPr id="42" name="矩形 41">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746488" y="861495"/>
            <a:ext cx="1510763" cy="287118"/>
            <a:chOff x="549633" y="1040577"/>
            <a:chExt cx="1279664" cy="287539"/>
          </a:xfrm>
        </p:grpSpPr>
        <p:sp>
          <p:nvSpPr>
            <p:cNvPr id="36" name="矩形 35"/>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8" name="组合 37"/>
            <p:cNvGrpSpPr/>
            <p:nvPr/>
          </p:nvGrpSpPr>
          <p:grpSpPr>
            <a:xfrm>
              <a:off x="549633" y="1040577"/>
              <a:ext cx="1279664" cy="287539"/>
              <a:chOff x="549633" y="1040577"/>
              <a:chExt cx="1279664" cy="287539"/>
            </a:xfrm>
          </p:grpSpPr>
          <p:sp>
            <p:nvSpPr>
              <p:cNvPr id="39" name="矩形 38"/>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0"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1"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18</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42" name="图片 41"/>
          <p:cNvPicPr>
            <a:picLocks noChangeAspect="1"/>
          </p:cNvPicPr>
          <p:nvPr/>
        </p:nvPicPr>
        <p:blipFill rotWithShape="1">
          <a:blip r:embed="rId2" cstate="print"/>
          <a:srcRect b="13030"/>
          <a:stretch>
            <a:fillRect/>
          </a:stretch>
        </p:blipFill>
        <p:spPr>
          <a:xfrm>
            <a:off x="8357382" y="1290612"/>
            <a:ext cx="2440540" cy="2750597"/>
          </a:xfrm>
          <a:prstGeom prst="rect">
            <a:avLst/>
          </a:prstGeom>
        </p:spPr>
      </p:pic>
      <p:sp>
        <p:nvSpPr>
          <p:cNvPr id="31" name="矩形 30"/>
          <p:cNvSpPr/>
          <p:nvPr/>
        </p:nvSpPr>
        <p:spPr>
          <a:xfrm>
            <a:off x="1325908" y="1572886"/>
            <a:ext cx="5759450" cy="3291840"/>
          </a:xfrm>
          <a:prstGeom prst="rect">
            <a:avLst/>
          </a:prstGeom>
        </p:spPr>
        <p:txBody>
          <a:bodyPr>
            <a:spAutoFit/>
          </a:bodyPr>
          <a:lstStyle/>
          <a:p>
            <a:pPr fontAlgn="auto">
              <a:lnSpc>
                <a:spcPct val="150000"/>
              </a:lnSpc>
            </a:pPr>
            <a:r>
              <a:rPr altLang="zh-CN" sz="1400" dirty="0">
                <a:latin typeface="微软雅黑" panose="020B0503020204020204" pitchFamily="34" charset="-122"/>
                <a:ea typeface="微软雅黑" panose="020B0503020204020204" pitchFamily="34" charset="-122"/>
              </a:rPr>
              <a:t>11.往往/常常</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“往往”是对于到目前为止出现的情况的总结,有一定的规律性,不用于主观意愿。“常常”单指动作的重复,不一定有规律性,可以用于主观意愿。因此,“常常”可用于将来的事情,“往往”不能。</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例句:请你常常来。∥我一定常常来。∥他希望常常去。(这几句里的“常常”都不能换成“往往”)</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用“往往”的句子要指明与动作有关的情况、条件或结果,“常常”没有这种限制。</a:t>
            </a:r>
            <a:endParaRPr altLang="zh-CN" sz="1400" dirty="0">
              <a:latin typeface="微软雅黑" panose="020B0503020204020204" pitchFamily="34" charset="-122"/>
              <a:ea typeface="微软雅黑" panose="020B0503020204020204" pitchFamily="34" charset="-122"/>
            </a:endParaRPr>
          </a:p>
          <a:p>
            <a:pPr fontAlgn="auto">
              <a:lnSpc>
                <a:spcPct val="150000"/>
              </a:lnSpc>
            </a:pPr>
            <a:r>
              <a:rPr altLang="zh-CN" sz="1400" dirty="0">
                <a:latin typeface="微软雅黑" panose="020B0503020204020204" pitchFamily="34" charset="-122"/>
                <a:ea typeface="微软雅黑" panose="020B0503020204020204" pitchFamily="34" charset="-122"/>
              </a:rPr>
              <a:t>例句:每逢节日或星期天,我们往往到厂矿去演出。∥我们常常演出。∥小刘往往一个人上街。∥小刘常常上街。</a:t>
            </a:r>
            <a:endParaRPr altLang="zh-CN" sz="1400" dirty="0">
              <a:latin typeface="微软雅黑" panose="020B0503020204020204" pitchFamily="34" charset="-122"/>
              <a:ea typeface="微软雅黑" panose="020B0503020204020204" pitchFamily="34" charset="-122"/>
            </a:endParaRPr>
          </a:p>
        </p:txBody>
      </p:sp>
      <p:sp>
        <p:nvSpPr>
          <p:cNvPr id="32" name="矩形 31">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randombar(horizontal)">
                                      <p:cBhvr>
                                        <p:cTn id="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矩形 1"/>
          <p:cNvSpPr/>
          <p:nvPr/>
        </p:nvSpPr>
        <p:spPr>
          <a:xfrm>
            <a:off x="746125" y="1288415"/>
            <a:ext cx="7480300" cy="2651760"/>
          </a:xfrm>
          <a:prstGeom prst="rect">
            <a:avLst/>
          </a:prstGeom>
        </p:spPr>
        <p:txBody>
          <a:bodyPr wrap="square">
            <a:spAutoFit/>
          </a:bodyPr>
          <a:lstStyle/>
          <a:p>
            <a:pPr>
              <a:lnSpc>
                <a:spcPct val="150000"/>
              </a:lnSpc>
            </a:pPr>
            <a:endParaRPr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endParaRPr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sz="1400" dirty="0">
                <a:latin typeface="Times New Roman" panose="02020603050405020304" pitchFamily="18" charset="0"/>
                <a:ea typeface="微软雅黑" panose="020B0503020204020204" pitchFamily="34" charset="-122"/>
                <a:cs typeface="Times New Roman" panose="02020603050405020304" pitchFamily="18" charset="0"/>
              </a:rPr>
              <a:t>12.一概/一律</a:t>
            </a:r>
            <a:endParaRPr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sz="1400" dirty="0">
                <a:latin typeface="Times New Roman" panose="02020603050405020304" pitchFamily="18" charset="0"/>
                <a:ea typeface="微软雅黑" panose="020B0503020204020204" pitchFamily="34" charset="-122"/>
                <a:cs typeface="Times New Roman" panose="02020603050405020304" pitchFamily="18" charset="0"/>
              </a:rPr>
              <a:t>用于通知、规定时,概括事物,可以通用;概括人,常用“一律”。</a:t>
            </a:r>
            <a:endParaRPr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sz="1400" dirty="0">
                <a:latin typeface="Times New Roman" panose="02020603050405020304" pitchFamily="18" charset="0"/>
                <a:ea typeface="微软雅黑" panose="020B0503020204020204" pitchFamily="34" charset="-122"/>
                <a:cs typeface="Times New Roman" panose="02020603050405020304" pitchFamily="18" charset="0"/>
              </a:rPr>
              <a:t>例句:过期一概(一律)作废。∥后勤问题一概(一律)由老赵负责。∥一律凭票入场。∥麦收回来的同志一律休息两天。</a:t>
            </a:r>
            <a:endParaRPr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endParaRPr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endParaRPr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87118"/>
            <a:chOff x="549633" y="1040577"/>
            <a:chExt cx="1279664" cy="287539"/>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87539"/>
              <a:chOff x="549633" y="1040577"/>
              <a:chExt cx="1279664" cy="287539"/>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19</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a:blip r:embed="rId2" cstate="print"/>
          <a:stretch>
            <a:fillRect/>
          </a:stretch>
        </p:blipFill>
        <p:spPr>
          <a:xfrm>
            <a:off x="8351839" y="1295400"/>
            <a:ext cx="2449511" cy="2736850"/>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矩形 1"/>
          <p:cNvSpPr/>
          <p:nvPr/>
        </p:nvSpPr>
        <p:spPr>
          <a:xfrm>
            <a:off x="1169580" y="1758977"/>
            <a:ext cx="6581553" cy="3611880"/>
          </a:xfrm>
          <a:prstGeom prst="rect">
            <a:avLst/>
          </a:prstGeom>
        </p:spPr>
        <p:txBody>
          <a:bodyPr wrap="square">
            <a:spAutoFit/>
          </a:bodyPr>
          <a:lstStyle/>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13.以致/以至</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以致:连词,用在下半句话的开头,表示下文是上述原因所形成的结果(大多是不好的或说话人所不希望的结果)。</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例句:他的腿受了重伤,以致几个月都起不了床。∥他事先没有充分调查研究,以致得出了错误的结论。</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以至:①表示在时间、数量、程度、范围上的延伸。</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例句:实践、认识、再实践、再认识,循环往复以至无穷。</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②用在下半句话的开头,表示由于前半句话所说的动作、情况的程度很深而形成的结果。</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例句:他非常用心地写生,以至野地里刮起大风来也不理会。</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也可以说“以至于”。</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1495"/>
            <a:ext cx="1510763" cy="287118"/>
            <a:chOff x="549633" y="1040577"/>
            <a:chExt cx="1279664" cy="287539"/>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87539"/>
              <a:chOff x="549633" y="1040577"/>
              <a:chExt cx="1279664" cy="287539"/>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20</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rotWithShape="1">
          <a:blip r:embed="rId2" cstate="print"/>
          <a:srcRect r="9519"/>
          <a:stretch>
            <a:fillRect/>
          </a:stretch>
        </p:blipFill>
        <p:spPr>
          <a:xfrm>
            <a:off x="8359889" y="1295400"/>
            <a:ext cx="2441461" cy="2739154"/>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746488" y="861495"/>
            <a:ext cx="1510763" cy="287118"/>
            <a:chOff x="549633" y="1040577"/>
            <a:chExt cx="1279664" cy="287539"/>
          </a:xfrm>
        </p:grpSpPr>
        <p:sp>
          <p:nvSpPr>
            <p:cNvPr id="36" name="矩形 35"/>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7" name="组合 36"/>
            <p:cNvGrpSpPr/>
            <p:nvPr/>
          </p:nvGrpSpPr>
          <p:grpSpPr>
            <a:xfrm>
              <a:off x="549633" y="1040577"/>
              <a:ext cx="1279664" cy="287539"/>
              <a:chOff x="549633" y="1040577"/>
              <a:chExt cx="1279664" cy="287539"/>
            </a:xfrm>
          </p:grpSpPr>
          <p:sp>
            <p:nvSpPr>
              <p:cNvPr id="38" name="矩形 37"/>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9"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0"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21</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3" name="图片 32"/>
          <p:cNvPicPr>
            <a:picLocks noChangeAspect="1"/>
          </p:cNvPicPr>
          <p:nvPr/>
        </p:nvPicPr>
        <p:blipFill rotWithShape="1">
          <a:blip r:embed="rId2" cstate="print"/>
          <a:srcRect b="3128"/>
          <a:stretch>
            <a:fillRect/>
          </a:stretch>
        </p:blipFill>
        <p:spPr>
          <a:xfrm>
            <a:off x="8343583" y="1288608"/>
            <a:ext cx="2449512" cy="2740467"/>
          </a:xfrm>
          <a:prstGeom prst="rect">
            <a:avLst/>
          </a:prstGeom>
        </p:spPr>
      </p:pic>
      <p:sp>
        <p:nvSpPr>
          <p:cNvPr id="31" name="矩形 30"/>
          <p:cNvSpPr/>
          <p:nvPr/>
        </p:nvSpPr>
        <p:spPr>
          <a:xfrm>
            <a:off x="1252206" y="1958568"/>
            <a:ext cx="6496494" cy="3291840"/>
          </a:xfrm>
          <a:prstGeom prst="rect">
            <a:avLst/>
          </a:prstGeom>
        </p:spPr>
        <p:txBody>
          <a:bodyPr wrap="square">
            <a:spAutoFit/>
          </a:bodyPr>
          <a:lstStyle/>
          <a:p>
            <a:pPr>
              <a:lnSpc>
                <a:spcPct val="150000"/>
              </a:lnSpc>
            </a:pPr>
            <a:r>
              <a:rPr lang="zh-CN" sz="1400" dirty="0">
                <a:latin typeface="Times New Roman" panose="02020603050405020304" pitchFamily="18" charset="0"/>
                <a:ea typeface="微软雅黑" panose="020B0503020204020204" pitchFamily="34" charset="-122"/>
                <a:cs typeface="Times New Roman" panose="02020603050405020304" pitchFamily="18" charset="0"/>
              </a:rPr>
              <a:t>14.从而/进而</a:t>
            </a:r>
            <a:endParaRPr 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lang="zh-CN" sz="1400" dirty="0">
                <a:latin typeface="Times New Roman" panose="02020603050405020304" pitchFamily="18" charset="0"/>
                <a:ea typeface="微软雅黑" panose="020B0503020204020204" pitchFamily="34" charset="-122"/>
                <a:cs typeface="Times New Roman" panose="02020603050405020304" pitchFamily="18" charset="0"/>
              </a:rPr>
              <a:t>从而:连词,上文是原因、方法等,下文是结果、目的等,相当于“因此就”。</a:t>
            </a:r>
            <a:endParaRPr 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lang="zh-CN" sz="1400" dirty="0">
                <a:latin typeface="Times New Roman" panose="02020603050405020304" pitchFamily="18" charset="0"/>
                <a:ea typeface="微软雅黑" panose="020B0503020204020204" pitchFamily="34" charset="-122"/>
                <a:cs typeface="Times New Roman" panose="02020603050405020304" pitchFamily="18" charset="0"/>
              </a:rPr>
              <a:t>例句:由于交通事业的迅速发展,从而为城乡物资交流提供了有利条件。</a:t>
            </a:r>
            <a:endParaRPr 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lang="zh-CN" sz="1400" dirty="0">
                <a:latin typeface="Times New Roman" panose="02020603050405020304" pitchFamily="18" charset="0"/>
                <a:ea typeface="微软雅黑" panose="020B0503020204020204" pitchFamily="34" charset="-122"/>
                <a:cs typeface="Times New Roman" panose="02020603050405020304" pitchFamily="18" charset="0"/>
              </a:rPr>
              <a:t>进而:表示在已有的基础上进一步。</a:t>
            </a:r>
            <a:endParaRPr 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lang="zh-CN" sz="1400" dirty="0">
                <a:latin typeface="Times New Roman" panose="02020603050405020304" pitchFamily="18" charset="0"/>
                <a:ea typeface="微软雅黑" panose="020B0503020204020204" pitchFamily="34" charset="-122"/>
                <a:cs typeface="Times New Roman" panose="02020603050405020304" pitchFamily="18" charset="0"/>
              </a:rPr>
              <a:t>例句:先提出计划,进而落实实施措施。</a:t>
            </a:r>
            <a:endParaRPr 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lang="zh-CN" sz="1400" dirty="0">
                <a:latin typeface="Times New Roman" panose="02020603050405020304" pitchFamily="18" charset="0"/>
                <a:ea typeface="微软雅黑" panose="020B0503020204020204" pitchFamily="34" charset="-122"/>
                <a:cs typeface="Times New Roman" panose="02020603050405020304" pitchFamily="18" charset="0"/>
              </a:rPr>
              <a:t>15.基于/鉴于</a:t>
            </a:r>
            <a:endParaRPr 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lang="zh-CN" sz="1400" dirty="0">
                <a:latin typeface="Times New Roman" panose="02020603050405020304" pitchFamily="18" charset="0"/>
                <a:ea typeface="微软雅黑" panose="020B0503020204020204" pitchFamily="34" charset="-122"/>
                <a:cs typeface="Times New Roman" panose="02020603050405020304" pitchFamily="18" charset="0"/>
              </a:rPr>
              <a:t>二者均可做介词。基于:根据。</a:t>
            </a:r>
            <a:endParaRPr 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lang="zh-CN" sz="1400" dirty="0">
                <a:latin typeface="Times New Roman" panose="02020603050405020304" pitchFamily="18" charset="0"/>
                <a:ea typeface="微软雅黑" panose="020B0503020204020204" pitchFamily="34" charset="-122"/>
                <a:cs typeface="Times New Roman" panose="02020603050405020304" pitchFamily="18" charset="0"/>
              </a:rPr>
              <a:t>例句:基于上述理由,我不赞成他当班长。</a:t>
            </a:r>
            <a:endParaRPr 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lang="zh-CN" sz="1400" dirty="0">
                <a:latin typeface="Times New Roman" panose="02020603050405020304" pitchFamily="18" charset="0"/>
                <a:ea typeface="微软雅黑" panose="020B0503020204020204" pitchFamily="34" charset="-122"/>
                <a:cs typeface="Times New Roman" panose="02020603050405020304" pitchFamily="18" charset="0"/>
              </a:rPr>
              <a:t>鉴于:表示以某种情况为前提加以考虑。</a:t>
            </a:r>
            <a:endParaRPr 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lang="zh-CN" sz="1400" dirty="0">
                <a:latin typeface="Times New Roman" panose="02020603050405020304" pitchFamily="18" charset="0"/>
                <a:ea typeface="微软雅黑" panose="020B0503020204020204" pitchFamily="34" charset="-122"/>
                <a:cs typeface="Times New Roman" panose="02020603050405020304" pitchFamily="18" charset="0"/>
              </a:rPr>
              <a:t>例句:鉴于党的领导地位,更加需要对党员提出严格的要求。</a:t>
            </a:r>
            <a:endParaRPr lang="zh-CN"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 name="矩形 1">
            <a:hlinkClick r:id="" action="ppaction://hlinkshowjump?jump=nextslide"/>
          </p:cNvPr>
          <p:cNvSpPr/>
          <p:nvPr/>
        </p:nvSpPr>
        <p:spPr>
          <a:xfrm>
            <a:off x="8343822" y="4158286"/>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87118"/>
            <a:chOff x="549633" y="1040577"/>
            <a:chExt cx="1279664" cy="287539"/>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87539"/>
              <a:chOff x="549633" y="1040577"/>
              <a:chExt cx="1279664" cy="287539"/>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22</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rotWithShape="1">
          <a:blip r:embed="rId2" cstate="print"/>
          <a:srcRect t="5900"/>
          <a:stretch>
            <a:fillRect/>
          </a:stretch>
        </p:blipFill>
        <p:spPr>
          <a:xfrm>
            <a:off x="8366631" y="1294114"/>
            <a:ext cx="2446728" cy="2736850"/>
          </a:xfrm>
          <a:prstGeom prst="rect">
            <a:avLst/>
          </a:prstGeom>
        </p:spPr>
      </p:pic>
      <p:sp>
        <p:nvSpPr>
          <p:cNvPr id="4" name="矩形 3"/>
          <p:cNvSpPr/>
          <p:nvPr/>
        </p:nvSpPr>
        <p:spPr>
          <a:xfrm>
            <a:off x="960120" y="1468120"/>
            <a:ext cx="7203440" cy="3931920"/>
          </a:xfrm>
          <a:prstGeom prst="rect">
            <a:avLst/>
          </a:prstGeom>
        </p:spPr>
        <p:txBody>
          <a:bodyPr wrap="square">
            <a:spAutoFit/>
          </a:bodyPr>
          <a:lstStyle/>
          <a:p>
            <a:pPr>
              <a:lnSpc>
                <a:spcPct val="150000"/>
              </a:lnSpc>
            </a:pPr>
            <a:r>
              <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16.暂且/姑且/权且</a:t>
            </a:r>
            <a:endPar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nSpc>
                <a:spcPct val="150000"/>
              </a:lnSpc>
            </a:pPr>
            <a:r>
              <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三者意思均表示暂时。“暂且”重在强调时间短暂。</a:t>
            </a:r>
            <a:endPar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nSpc>
                <a:spcPct val="150000"/>
              </a:lnSpc>
            </a:pPr>
            <a:r>
              <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例句:你暂且在这里住一宿,明天再去宾馆。</a:t>
            </a:r>
            <a:endPar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nSpc>
                <a:spcPct val="150000"/>
              </a:lnSpc>
            </a:pPr>
            <a:r>
              <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“姑且”重在强调让步。</a:t>
            </a:r>
            <a:endPar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nSpc>
                <a:spcPct val="150000"/>
              </a:lnSpc>
            </a:pPr>
            <a:r>
              <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例句:姑且承认你说的都在理,但你无论如何也不应打人。</a:t>
            </a:r>
            <a:endPar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nSpc>
                <a:spcPct val="150000"/>
              </a:lnSpc>
            </a:pPr>
            <a:r>
              <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“权且”重在强调迫不得已。</a:t>
            </a:r>
            <a:endPar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nSpc>
                <a:spcPct val="150000"/>
              </a:lnSpc>
            </a:pPr>
            <a:r>
              <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例句:吃几片饼干权且充饥。</a:t>
            </a:r>
            <a:endPar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nSpc>
                <a:spcPct val="150000"/>
              </a:lnSpc>
            </a:pPr>
            <a:r>
              <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17.继而/既而</a:t>
            </a:r>
            <a:endPar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nSpc>
                <a:spcPct val="150000"/>
              </a:lnSpc>
            </a:pPr>
            <a:r>
              <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二者都是连词。“继而”表示紧随在某一情况或动作之后。</a:t>
            </a:r>
            <a:endPar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nSpc>
                <a:spcPct val="150000"/>
              </a:lnSpc>
            </a:pPr>
            <a:r>
              <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例句:人们先是一惊,继而哄堂大笑。</a:t>
            </a:r>
            <a:endPar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nSpc>
                <a:spcPct val="150000"/>
              </a:lnSpc>
            </a:pPr>
            <a:r>
              <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“既而”表示上文所说的情况或动作发生后不久。</a:t>
            </a:r>
            <a:endPar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nSpc>
                <a:spcPct val="150000"/>
              </a:lnSpc>
            </a:pPr>
            <a:r>
              <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例句:先是惊叹,既而大家一起欢呼起来</a:t>
            </a:r>
            <a:r>
              <a:rPr lang="zh-CN" altLang="en-US" sz="1400" dirty="0" smtClean="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a:t>
            </a:r>
            <a:endParaRPr lang="zh-CN" altLang="en-US"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p:txBody>
      </p:sp>
      <p:grpSp>
        <p:nvGrpSpPr>
          <p:cNvPr id="7" name="组合 6"/>
          <p:cNvGrpSpPr/>
          <p:nvPr/>
        </p:nvGrpSpPr>
        <p:grpSpPr>
          <a:xfrm>
            <a:off x="3119140" y="2685109"/>
            <a:ext cx="338554" cy="338040"/>
            <a:chOff x="3362028" y="2411538"/>
            <a:chExt cx="338554" cy="338040"/>
          </a:xfrm>
        </p:grpSpPr>
        <p:sp>
          <p:nvSpPr>
            <p:cNvPr id="5" name="矩形 4"/>
            <p:cNvSpPr/>
            <p:nvPr/>
          </p:nvSpPr>
          <p:spPr>
            <a:xfrm>
              <a:off x="3420537" y="2472579"/>
              <a:ext cx="221536" cy="276999"/>
            </a:xfrm>
            <a:prstGeom prst="rect">
              <a:avLst/>
            </a:prstGeom>
          </p:spPr>
          <p:txBody>
            <a:bodyPr wrap="none">
              <a:spAutoFit/>
            </a:bodyPr>
            <a:lstStyle/>
            <a:p>
              <a:r>
                <a:rPr lang="en-US" altLang="zh-CN" sz="12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a:t>
              </a:r>
              <a:endParaRPr lang="zh-CN" altLang="en-US" sz="1200" dirty="0">
                <a:ea typeface="微软雅黑" panose="020B0503020204020204" pitchFamily="34" charset="-122"/>
              </a:endParaRPr>
            </a:p>
          </p:txBody>
        </p:sp>
        <p:sp>
          <p:nvSpPr>
            <p:cNvPr id="6" name="矩形 5"/>
            <p:cNvSpPr/>
            <p:nvPr/>
          </p:nvSpPr>
          <p:spPr>
            <a:xfrm>
              <a:off x="3362028" y="2411538"/>
              <a:ext cx="338554" cy="276999"/>
            </a:xfrm>
            <a:prstGeom prst="rect">
              <a:avLst/>
            </a:prstGeom>
          </p:spPr>
          <p:txBody>
            <a:bodyPr wrap="none">
              <a:spAutoFit/>
            </a:bodyPr>
            <a:lstStyle/>
            <a:p>
              <a:r>
                <a:rPr lang="zh-CN" altLang="en-US" sz="12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a:t>
              </a:r>
              <a:endParaRPr lang="zh-CN" altLang="en-US" sz="1200" dirty="0">
                <a:ea typeface="微软雅黑" panose="020B0503020204020204" pitchFamily="34" charset="-122"/>
              </a:endParaRPr>
            </a:p>
          </p:txBody>
        </p:sp>
      </p:grpSp>
      <p:grpSp>
        <p:nvGrpSpPr>
          <p:cNvPr id="31" name="组合 30"/>
          <p:cNvGrpSpPr/>
          <p:nvPr/>
        </p:nvGrpSpPr>
        <p:grpSpPr>
          <a:xfrm>
            <a:off x="3229908" y="2685109"/>
            <a:ext cx="338554" cy="338040"/>
            <a:chOff x="3362028" y="2411538"/>
            <a:chExt cx="338554" cy="338040"/>
          </a:xfrm>
        </p:grpSpPr>
        <p:sp>
          <p:nvSpPr>
            <p:cNvPr id="40" name="矩形 39"/>
            <p:cNvSpPr/>
            <p:nvPr/>
          </p:nvSpPr>
          <p:spPr>
            <a:xfrm>
              <a:off x="3420537" y="2472579"/>
              <a:ext cx="221536" cy="276999"/>
            </a:xfrm>
            <a:prstGeom prst="rect">
              <a:avLst/>
            </a:prstGeom>
          </p:spPr>
          <p:txBody>
            <a:bodyPr wrap="none">
              <a:spAutoFit/>
            </a:bodyPr>
            <a:lstStyle/>
            <a:p>
              <a:r>
                <a:rPr lang="en-US" altLang="zh-CN" sz="12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a:t>
              </a:r>
              <a:endParaRPr lang="zh-CN" altLang="en-US" sz="1200" dirty="0">
                <a:ea typeface="微软雅黑" panose="020B0503020204020204" pitchFamily="34" charset="-122"/>
              </a:endParaRPr>
            </a:p>
          </p:txBody>
        </p:sp>
        <p:sp>
          <p:nvSpPr>
            <p:cNvPr id="41" name="矩形 40"/>
            <p:cNvSpPr/>
            <p:nvPr/>
          </p:nvSpPr>
          <p:spPr>
            <a:xfrm>
              <a:off x="3362028" y="2411538"/>
              <a:ext cx="338554" cy="276999"/>
            </a:xfrm>
            <a:prstGeom prst="rect">
              <a:avLst/>
            </a:prstGeom>
          </p:spPr>
          <p:txBody>
            <a:bodyPr wrap="none">
              <a:spAutoFit/>
            </a:bodyPr>
            <a:lstStyle/>
            <a:p>
              <a:r>
                <a:rPr lang="zh-CN" altLang="en-US" sz="12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a:t>
              </a:r>
              <a:endParaRPr lang="zh-CN" altLang="en-US" sz="1200" dirty="0">
                <a:ea typeface="微软雅黑" panose="020B0503020204020204" pitchFamily="34" charset="-122"/>
              </a:endParaRPr>
            </a:p>
          </p:txBody>
        </p:sp>
      </p:grpSp>
      <p:sp>
        <p:nvSpPr>
          <p:cNvPr id="50" name="矩形 49">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311526" y="1279936"/>
            <a:ext cx="4897438" cy="4294650"/>
          </a:xfrm>
          <a:prstGeom prst="rect">
            <a:avLst/>
          </a:prstGeom>
          <a:solidFill>
            <a:schemeClr val="bg1"/>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dirty="0">
              <a:ea typeface="微软雅黑" panose="020B0503020204020204" pitchFamily="34" charset="-122"/>
            </a:endParaRPr>
          </a:p>
        </p:txBody>
      </p:sp>
      <p:sp>
        <p:nvSpPr>
          <p:cNvPr id="23" name="矩形标注 22">
            <a:hlinkClick r:id="rId1" action="ppaction://hlinksldjump"/>
            <a:hlinkHover r:id="" action="ppaction://noaction" highlightClick="1"/>
          </p:cNvPr>
          <p:cNvSpPr/>
          <p:nvPr/>
        </p:nvSpPr>
        <p:spPr>
          <a:xfrm>
            <a:off x="744921" y="2227635"/>
            <a:ext cx="2440800" cy="720000"/>
          </a:xfrm>
          <a:prstGeom prst="wedgeRectCallout">
            <a:avLst>
              <a:gd name="adj1" fmla="val 28288"/>
              <a:gd name="adj2" fmla="val 14372"/>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命题规律</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24" name="椭圆 23"/>
          <p:cNvSpPr/>
          <p:nvPr/>
        </p:nvSpPr>
        <p:spPr>
          <a:xfrm>
            <a:off x="8040898" y="2974426"/>
            <a:ext cx="114300" cy="1143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椭圆 24"/>
          <p:cNvSpPr/>
          <p:nvPr/>
        </p:nvSpPr>
        <p:spPr>
          <a:xfrm>
            <a:off x="8040898" y="3178100"/>
            <a:ext cx="114300" cy="1143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椭圆 25"/>
          <p:cNvSpPr/>
          <p:nvPr/>
        </p:nvSpPr>
        <p:spPr>
          <a:xfrm>
            <a:off x="8040898" y="3381774"/>
            <a:ext cx="114300" cy="1143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41" name="组合 40"/>
          <p:cNvGrpSpPr/>
          <p:nvPr/>
        </p:nvGrpSpPr>
        <p:grpSpPr>
          <a:xfrm>
            <a:off x="746488" y="866664"/>
            <a:ext cx="1485364" cy="287120"/>
            <a:chOff x="549633" y="1045754"/>
            <a:chExt cx="1258150" cy="287541"/>
          </a:xfrm>
        </p:grpSpPr>
        <p:sp>
          <p:nvSpPr>
            <p:cNvPr id="42" name="矩形 41"/>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43" name="组合 42"/>
            <p:cNvGrpSpPr/>
            <p:nvPr/>
          </p:nvGrpSpPr>
          <p:grpSpPr>
            <a:xfrm>
              <a:off x="549633" y="1045754"/>
              <a:ext cx="1258150" cy="287541"/>
              <a:chOff x="549633" y="1045754"/>
              <a:chExt cx="1258150" cy="287541"/>
            </a:xfrm>
          </p:grpSpPr>
          <p:sp>
            <p:nvSpPr>
              <p:cNvPr id="44" name="矩形 43"/>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5"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考情精解读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6" name="文本框 56"/>
              <p:cNvSpPr txBox="1"/>
              <p:nvPr/>
            </p:nvSpPr>
            <p:spPr>
              <a:xfrm>
                <a:off x="1512174" y="1045854"/>
                <a:ext cx="295609" cy="287441"/>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3</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sp>
        <p:nvSpPr>
          <p:cNvPr id="29" name="矩形 28"/>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30" name="组合 29"/>
          <p:cNvGrpSpPr/>
          <p:nvPr/>
        </p:nvGrpSpPr>
        <p:grpSpPr>
          <a:xfrm>
            <a:off x="10500088" y="486027"/>
            <a:ext cx="228667" cy="173523"/>
            <a:chOff x="6146269" y="3800095"/>
            <a:chExt cx="3330000" cy="2457362"/>
          </a:xfrm>
          <a:solidFill>
            <a:srgbClr val="EB984D"/>
          </a:solidFill>
        </p:grpSpPr>
        <p:sp>
          <p:nvSpPr>
            <p:cNvPr id="31" name="等腰三角形 30"/>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矩形 31"/>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3" name="矩形 32"/>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4" name="矩形 33"/>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8" name="矩形 4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50" name="矩形 49">
            <a:hlinkClick r:id="rId2"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36" name="图片 35"/>
          <p:cNvPicPr>
            <a:picLocks noChangeAspect="1"/>
          </p:cNvPicPr>
          <p:nvPr/>
        </p:nvPicPr>
        <p:blipFill rotWithShape="1">
          <a:blip r:embed="rId3" cstate="print">
            <a:extLst>
              <a:ext uri="{28A0092B-C50C-407E-A947-70E740481C1C}">
                <a14:useLocalDpi xmlns:a14="http://schemas.microsoft.com/office/drawing/2010/main" val="0"/>
              </a:ext>
            </a:extLst>
          </a:blip>
          <a:srcRect l="48054" t="4432"/>
          <a:stretch>
            <a:fillRect/>
          </a:stretch>
        </p:blipFill>
        <p:spPr>
          <a:xfrm>
            <a:off x="8334980" y="1213498"/>
            <a:ext cx="2437632" cy="2741747"/>
          </a:xfrm>
          <a:prstGeom prst="rect">
            <a:avLst/>
          </a:prstGeom>
        </p:spPr>
      </p:pic>
      <p:sp>
        <p:nvSpPr>
          <p:cNvPr id="37" name="矩形 36">
            <a:hlinkClick r:id="rId2" action="ppaction://hlinksldjump"/>
          </p:cNvPr>
          <p:cNvSpPr/>
          <p:nvPr/>
        </p:nvSpPr>
        <p:spPr>
          <a:xfrm>
            <a:off x="8334769" y="4028348"/>
            <a:ext cx="2448000" cy="1422000"/>
          </a:xfrm>
          <a:prstGeom prst="rect">
            <a:avLst/>
          </a:prstGeom>
          <a:solidFill>
            <a:srgbClr val="5B9BD5"/>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返回目录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8" name="椭圆 37"/>
          <p:cNvSpPr/>
          <p:nvPr/>
        </p:nvSpPr>
        <p:spPr>
          <a:xfrm>
            <a:off x="8040898" y="3586563"/>
            <a:ext cx="114300" cy="114300"/>
          </a:xfrm>
          <a:prstGeom prst="ellipse">
            <a:avLst/>
          </a:prstGeom>
          <a:solidFill>
            <a:srgbClr val="77A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2" name="矩形标注 61">
            <a:hlinkClick r:id="rId4" action="ppaction://hlinksldjump"/>
            <a:hlinkHover r:id="" action="ppaction://noaction" highlightClick="1"/>
          </p:cNvPr>
          <p:cNvSpPr/>
          <p:nvPr/>
        </p:nvSpPr>
        <p:spPr>
          <a:xfrm>
            <a:off x="754444" y="3167714"/>
            <a:ext cx="2440800" cy="720000"/>
          </a:xfrm>
          <a:prstGeom prst="wedgeRectCallout">
            <a:avLst>
              <a:gd name="adj1" fmla="val 40101"/>
              <a:gd name="adj2" fmla="val -20680"/>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命题趋势</a:t>
            </a:r>
            <a:endParaRPr lang="zh-CN" altLang="en-US" sz="1600" dirty="0">
              <a:solidFill>
                <a:schemeClr val="tx1"/>
              </a:solidFill>
              <a:latin typeface="微软雅黑" panose="020B0503020204020204" pitchFamily="34" charset="-122"/>
              <a:ea typeface="微软雅黑" panose="020B0503020204020204" pitchFamily="34" charset="-122"/>
            </a:endParaRPr>
          </a:p>
        </p:txBody>
      </p:sp>
      <p:cxnSp>
        <p:nvCxnSpPr>
          <p:cNvPr id="61" name="直接连接符 60">
            <a:hlinkClick r:id="rId4" action="ppaction://hlinksldjump"/>
          </p:cNvPr>
          <p:cNvCxnSpPr/>
          <p:nvPr/>
        </p:nvCxnSpPr>
        <p:spPr>
          <a:xfrm>
            <a:off x="773494" y="3076812"/>
            <a:ext cx="0" cy="831600"/>
          </a:xfrm>
          <a:prstGeom prst="line">
            <a:avLst/>
          </a:prstGeom>
          <a:ln w="76200">
            <a:solidFill>
              <a:srgbClr val="77AED3"/>
            </a:solidFill>
          </a:ln>
        </p:spPr>
        <p:style>
          <a:lnRef idx="1">
            <a:schemeClr val="accent1"/>
          </a:lnRef>
          <a:fillRef idx="0">
            <a:schemeClr val="accent1"/>
          </a:fillRef>
          <a:effectRef idx="0">
            <a:schemeClr val="accent1"/>
          </a:effectRef>
          <a:fontRef idx="minor">
            <a:schemeClr val="tx1"/>
          </a:fontRef>
        </p:style>
      </p:cxnSp>
      <p:sp>
        <p:nvSpPr>
          <p:cNvPr id="35"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sp>
        <p:nvSpPr>
          <p:cNvPr id="73" name="矩形 72"/>
          <p:cNvSpPr/>
          <p:nvPr/>
        </p:nvSpPr>
        <p:spPr>
          <a:xfrm>
            <a:off x="3565525" y="2157730"/>
            <a:ext cx="4055745" cy="731520"/>
          </a:xfrm>
          <a:prstGeom prst="rect">
            <a:avLst/>
          </a:prstGeom>
        </p:spPr>
        <p:txBody>
          <a:bodyPr wrap="square">
            <a:spAutoFit/>
          </a:bodyPr>
          <a:lstStyle/>
          <a:p>
            <a:pPr>
              <a:lnSpc>
                <a:spcPct val="150000"/>
              </a:lnSpc>
            </a:pPr>
            <a:r>
              <a:rPr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 </a:t>
            </a:r>
            <a:endParaRPr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nSpc>
                <a:spcPct val="150000"/>
              </a:lnSpc>
            </a:pPr>
            <a:endParaRPr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p:txBody>
      </p:sp>
      <p:sp>
        <p:nvSpPr>
          <p:cNvPr id="28"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0" dirty="0">
              <a:solidFill>
                <a:schemeClr val="bg1"/>
              </a:solidFill>
              <a:latin typeface="微软雅黑" panose="020B0503020204020204" pitchFamily="34" charset="-122"/>
              <a:ea typeface="微软雅黑" panose="020B0503020204020204" pitchFamily="34" charset="-122"/>
              <a:sym typeface="+mn-ea"/>
            </a:endParaRPr>
          </a:p>
        </p:txBody>
      </p:sp>
      <p:graphicFrame>
        <p:nvGraphicFramePr>
          <p:cNvPr id="2" name="表格 -1"/>
          <p:cNvGraphicFramePr/>
          <p:nvPr/>
        </p:nvGraphicFramePr>
        <p:xfrm>
          <a:off x="3493949" y="1905606"/>
          <a:ext cx="4459605" cy="3244215"/>
        </p:xfrm>
        <a:graphic>
          <a:graphicData uri="http://schemas.openxmlformats.org/drawingml/2006/table">
            <a:tbl>
              <a:tblPr firstRow="1" bandRow="1">
                <a:tableStyleId>{5940675A-B579-460E-94D1-54222C63F5DA}</a:tableStyleId>
              </a:tblPr>
              <a:tblGrid>
                <a:gridCol w="686435"/>
                <a:gridCol w="3773170"/>
              </a:tblGrid>
              <a:tr h="3244215">
                <a:tc>
                  <a:txBody>
                    <a:bodyPr/>
                    <a:lstStyle/>
                    <a:p>
                      <a:pPr marL="0" indent="0" algn="ctr" fontAlgn="auto">
                        <a:lnSpc>
                          <a:spcPct val="150000"/>
                        </a:lnSpc>
                        <a:buNone/>
                      </a:pPr>
                      <a:r>
                        <a:rPr lang="zh-CN" altLang="en-US" sz="1400" b="0" u="none" dirty="0">
                          <a:solidFill>
                            <a:srgbClr val="000000"/>
                          </a:solidFill>
                          <a:latin typeface="微软雅黑" panose="020B0503020204020204" pitchFamily="34" charset="-122"/>
                          <a:ea typeface="微软雅黑" panose="020B0503020204020204" pitchFamily="34" charset="-122"/>
                          <a:cs typeface="NEU-BZ-S92" charset="0"/>
                        </a:rPr>
                        <a:t>命题分析预测</a:t>
                      </a:r>
                      <a:endParaRPr lang="zh-CN" altLang="en-US" sz="1400" b="0" u="none" dirty="0">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solid"/>
                      <a:headEnd type="none" w="med" len="med"/>
                      <a:tailEnd type="none" w="med" len="med"/>
                    </a:lnL>
                    <a:lnR w="12700" cap="flat" cmpd="sng">
                      <a:solidFill>
                        <a:srgbClr val="808080"/>
                      </a:solidFill>
                      <a:prstDash val="dash"/>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c>
                  <a:txBody>
                    <a:bodyPr/>
                    <a:lstStyle/>
                    <a:p>
                      <a:pPr marL="0" indent="0" algn="l" fontAlgn="auto">
                        <a:lnSpc>
                          <a:spcPct val="150000"/>
                        </a:lnSpc>
                        <a:buNone/>
                      </a:pPr>
                      <a:r>
                        <a:rPr lang="en-US" altLang="zh-CN" sz="1400" b="0" u="none" dirty="0">
                          <a:solidFill>
                            <a:srgbClr val="000000"/>
                          </a:solidFill>
                          <a:latin typeface="微软雅黑" panose="020B0503020204020204" pitchFamily="34" charset="-122"/>
                          <a:ea typeface="微软雅黑" panose="020B0503020204020204" pitchFamily="34" charset="-122"/>
                          <a:cs typeface="NEU-BZ-S92" charset="0"/>
                        </a:rPr>
                        <a:t>1.</a:t>
                      </a:r>
                      <a:r>
                        <a:rPr lang="zh-CN" altLang="en-US" sz="1400" b="0" u="none" dirty="0">
                          <a:solidFill>
                            <a:srgbClr val="000000"/>
                          </a:solidFill>
                          <a:latin typeface="微软雅黑" panose="020B0503020204020204" pitchFamily="34" charset="-122"/>
                          <a:ea typeface="微软雅黑" panose="020B0503020204020204" pitchFamily="34" charset="-122"/>
                          <a:cs typeface="NEU-BZ-S92" charset="0"/>
                        </a:rPr>
                        <a:t>近几年课标考查的均是成语</a:t>
                      </a:r>
                      <a:r>
                        <a:rPr lang="en-US" altLang="zh-CN" sz="1400" b="0" u="none" dirty="0">
                          <a:solidFill>
                            <a:srgbClr val="000000"/>
                          </a:solidFill>
                          <a:latin typeface="微软雅黑" panose="020B0503020204020204" pitchFamily="34" charset="-122"/>
                          <a:ea typeface="微软雅黑" panose="020B0503020204020204" pitchFamily="34" charset="-122"/>
                          <a:cs typeface="方正细黑一简体" charset="0"/>
                        </a:rPr>
                        <a:t>,</a:t>
                      </a:r>
                      <a:r>
                        <a:rPr lang="zh-CN" altLang="en-US" sz="1400" b="0" u="none" dirty="0">
                          <a:solidFill>
                            <a:srgbClr val="000000"/>
                          </a:solidFill>
                          <a:latin typeface="微软雅黑" panose="020B0503020204020204" pitchFamily="34" charset="-122"/>
                          <a:ea typeface="微软雅黑" panose="020B0503020204020204" pitchFamily="34" charset="-122"/>
                          <a:cs typeface="NEU-BZ-S92" charset="0"/>
                        </a:rPr>
                        <a:t>可说是必考内容</a:t>
                      </a:r>
                      <a:r>
                        <a:rPr lang="en-US" altLang="zh-CN" sz="1400" b="0" u="none" dirty="0">
                          <a:solidFill>
                            <a:srgbClr val="000000"/>
                          </a:solidFill>
                          <a:latin typeface="微软雅黑" panose="020B0503020204020204" pitchFamily="34" charset="-122"/>
                          <a:ea typeface="微软雅黑" panose="020B0503020204020204" pitchFamily="34" charset="-122"/>
                          <a:cs typeface="方正细黑一简体" charset="0"/>
                        </a:rPr>
                        <a:t>,</a:t>
                      </a:r>
                      <a:r>
                        <a:rPr lang="en-US" altLang="zh-CN" sz="1400" b="0" u="none" dirty="0">
                          <a:solidFill>
                            <a:srgbClr val="000000"/>
                          </a:solidFill>
                          <a:latin typeface="微软雅黑" panose="020B0503020204020204" pitchFamily="34" charset="-122"/>
                          <a:ea typeface="微软雅黑" panose="020B0503020204020204" pitchFamily="34" charset="-122"/>
                          <a:cs typeface="NEU-BZ-S92" charset="0"/>
                        </a:rPr>
                        <a:t>2016</a:t>
                      </a:r>
                      <a:r>
                        <a:rPr lang="zh-CN" altLang="en-US" sz="1400" b="0" u="none" dirty="0">
                          <a:solidFill>
                            <a:srgbClr val="000000"/>
                          </a:solidFill>
                          <a:latin typeface="微软雅黑" panose="020B0503020204020204" pitchFamily="34" charset="-122"/>
                          <a:ea typeface="微软雅黑" panose="020B0503020204020204" pitchFamily="34" charset="-122"/>
                          <a:cs typeface="NEU-BZ-S92" charset="0"/>
                        </a:rPr>
                        <a:t>年新增对虚词的考查</a:t>
                      </a:r>
                      <a:r>
                        <a:rPr lang="en-US" altLang="zh-CN" sz="1400" b="0" u="none" dirty="0">
                          <a:solidFill>
                            <a:srgbClr val="000000"/>
                          </a:solidFill>
                          <a:latin typeface="微软雅黑" panose="020B0503020204020204" pitchFamily="34" charset="-122"/>
                          <a:ea typeface="微软雅黑" panose="020B0503020204020204" pitchFamily="34" charset="-122"/>
                          <a:cs typeface="方正细黑一简体" charset="0"/>
                        </a:rPr>
                        <a:t>,</a:t>
                      </a:r>
                      <a:r>
                        <a:rPr lang="zh-CN" altLang="en-US" sz="1400" b="0" u="none" dirty="0">
                          <a:solidFill>
                            <a:srgbClr val="000000"/>
                          </a:solidFill>
                          <a:latin typeface="微软雅黑" panose="020B0503020204020204" pitchFamily="34" charset="-122"/>
                          <a:ea typeface="微软雅黑" panose="020B0503020204020204" pitchFamily="34" charset="-122"/>
                          <a:cs typeface="NEU-BZ-S92" charset="0"/>
                        </a:rPr>
                        <a:t>考生需重视这一考点。</a:t>
                      </a:r>
                      <a:endParaRPr lang="zh-CN" altLang="en-US" sz="1400" b="0" u="none" dirty="0">
                        <a:solidFill>
                          <a:srgbClr val="000000"/>
                        </a:solidFill>
                        <a:latin typeface="微软雅黑" panose="020B0503020204020204" pitchFamily="34" charset="-122"/>
                        <a:ea typeface="微软雅黑" panose="020B0503020204020204" pitchFamily="34" charset="-122"/>
                        <a:cs typeface="NEU-BZ-S92" charset="0"/>
                      </a:endParaRPr>
                    </a:p>
                    <a:p>
                      <a:pPr marL="0" indent="0" algn="l" fontAlgn="auto">
                        <a:lnSpc>
                          <a:spcPct val="150000"/>
                        </a:lnSpc>
                        <a:buNone/>
                      </a:pPr>
                      <a:r>
                        <a:rPr lang="en-US" altLang="zh-CN" sz="1400" b="0" u="none" dirty="0">
                          <a:solidFill>
                            <a:srgbClr val="000000"/>
                          </a:solidFill>
                          <a:latin typeface="微软雅黑" panose="020B0503020204020204" pitchFamily="34" charset="-122"/>
                          <a:ea typeface="微软雅黑" panose="020B0503020204020204" pitchFamily="34" charset="-122"/>
                          <a:cs typeface="NEU-BZ-S92" charset="0"/>
                        </a:rPr>
                        <a:t>2.</a:t>
                      </a:r>
                      <a:r>
                        <a:rPr lang="zh-CN" altLang="en-US" sz="1400" b="0" u="none" dirty="0">
                          <a:solidFill>
                            <a:srgbClr val="000000"/>
                          </a:solidFill>
                          <a:latin typeface="微软雅黑" panose="020B0503020204020204" pitchFamily="34" charset="-122"/>
                          <a:ea typeface="微软雅黑" panose="020B0503020204020204" pitchFamily="34" charset="-122"/>
                          <a:cs typeface="NEU-BZ-S92" charset="0"/>
                        </a:rPr>
                        <a:t>考查热点仍是要求考生结合语境对实词或成语的感情色彩、语义轻重、适用对象、固定搭配进行辨析。</a:t>
                      </a:r>
                      <a:r>
                        <a:rPr lang="en-US" altLang="zh-CN" sz="1400" b="0" u="none" dirty="0">
                          <a:solidFill>
                            <a:srgbClr val="000000"/>
                          </a:solidFill>
                          <a:latin typeface="微软雅黑" panose="020B0503020204020204" pitchFamily="34" charset="-122"/>
                          <a:ea typeface="微软雅黑" panose="020B0503020204020204" pitchFamily="34" charset="-122"/>
                          <a:cs typeface="NEU-BZ-S92" charset="0"/>
                        </a:rPr>
                        <a:t>3.</a:t>
                      </a:r>
                      <a:r>
                        <a:rPr lang="zh-CN" altLang="en-US" sz="1400" b="0" u="none" dirty="0">
                          <a:solidFill>
                            <a:srgbClr val="000000"/>
                          </a:solidFill>
                          <a:latin typeface="微软雅黑" panose="020B0503020204020204" pitchFamily="34" charset="-122"/>
                          <a:ea typeface="微软雅黑" panose="020B0503020204020204" pitchFamily="34" charset="-122"/>
                          <a:cs typeface="NEU-BZ-S92" charset="0"/>
                        </a:rPr>
                        <a:t>本考点的考查题型仍以客观选择题为主</a:t>
                      </a:r>
                      <a:r>
                        <a:rPr lang="en-US" altLang="zh-CN" sz="1400" b="0" u="none" dirty="0">
                          <a:solidFill>
                            <a:srgbClr val="000000"/>
                          </a:solidFill>
                          <a:latin typeface="微软雅黑" panose="020B0503020204020204" pitchFamily="34" charset="-122"/>
                          <a:ea typeface="微软雅黑" panose="020B0503020204020204" pitchFamily="34" charset="-122"/>
                          <a:cs typeface="方正细黑一简体" charset="0"/>
                        </a:rPr>
                        <a:t>,</a:t>
                      </a:r>
                      <a:r>
                        <a:rPr lang="zh-CN" altLang="en-US" sz="1400" b="0" u="none" dirty="0">
                          <a:solidFill>
                            <a:srgbClr val="000000"/>
                          </a:solidFill>
                          <a:latin typeface="微软雅黑" panose="020B0503020204020204" pitchFamily="34" charset="-122"/>
                          <a:ea typeface="微软雅黑" panose="020B0503020204020204" pitchFamily="34" charset="-122"/>
                          <a:cs typeface="NEU-BZ-S92" charset="0"/>
                        </a:rPr>
                        <a:t>对实词、熟语进行考查的可能性极大。</a:t>
                      </a:r>
                      <a:endParaRPr lang="zh-CN" altLang="en-US" sz="1400" b="0" u="none" dirty="0">
                        <a:solidFill>
                          <a:srgbClr val="000000"/>
                        </a:solidFill>
                        <a:latin typeface="微软雅黑" panose="020B0503020204020204" pitchFamily="34" charset="-122"/>
                        <a:ea typeface="微软雅黑" panose="020B0503020204020204" pitchFamily="34" charset="-122"/>
                        <a:cs typeface="NEU-BZ-S92" charset="0"/>
                      </a:endParaRPr>
                    </a:p>
                  </a:txBody>
                  <a:tcPr marL="0" marR="0" marT="0" marB="1" anchor="ctr">
                    <a:lnL w="12700" cap="flat" cmpd="sng">
                      <a:solidFill>
                        <a:srgbClr val="808080"/>
                      </a:solidFill>
                      <a:prstDash val="dash"/>
                      <a:headEnd type="none" w="med" len="med"/>
                      <a:tailEnd type="none" w="med" len="med"/>
                    </a:lnL>
                    <a:lnR w="12700" cap="flat" cmpd="sng">
                      <a:solidFill>
                        <a:srgbClr val="808080"/>
                      </a:solidFill>
                      <a:prstDash val="solid"/>
                      <a:headEnd type="none" w="med" len="med"/>
                      <a:tailEnd type="none" w="med" len="med"/>
                    </a:lnR>
                    <a:lnT w="12700" cap="flat" cmpd="sng">
                      <a:solidFill>
                        <a:srgbClr val="808080"/>
                      </a:solidFill>
                      <a:prstDash val="dash"/>
                      <a:headEnd type="none" w="med" len="med"/>
                      <a:tailEnd type="none" w="med" len="med"/>
                    </a:lnT>
                    <a:lnB w="12700" cap="flat" cmpd="sng">
                      <a:solidFill>
                        <a:srgbClr val="80808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342958" y="128797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矩形 1"/>
          <p:cNvSpPr/>
          <p:nvPr/>
        </p:nvSpPr>
        <p:spPr>
          <a:xfrm>
            <a:off x="4331531" y="2234552"/>
            <a:ext cx="5759450" cy="2011680"/>
          </a:xfrm>
          <a:prstGeom prst="rect">
            <a:avLst/>
          </a:prstGeom>
        </p:spPr>
        <p:txBody>
          <a:bodyPr>
            <a:spAutoFit/>
          </a:bodyPr>
          <a:lstStyle/>
          <a:p>
            <a:pPr fontAlgn="auto">
              <a:lnSpc>
                <a:spcPct val="150000"/>
              </a:lnSpc>
            </a:pPr>
            <a:r>
              <a:rPr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18.大抵/大概</a:t>
            </a:r>
            <a:endParaRPr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fontAlgn="auto">
              <a:lnSpc>
                <a:spcPct val="150000"/>
              </a:lnSpc>
            </a:pPr>
            <a:r>
              <a:rPr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“大抵”能表示数量范围,有“大半”“大部分”之意,而“大概”却只是表示约数。在表示估计语气的时候,“大抵”重在肯定,“大概”重在猜测。</a:t>
            </a:r>
            <a:endParaRPr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fontAlgn="auto">
              <a:lnSpc>
                <a:spcPct val="150000"/>
              </a:lnSpc>
            </a:pPr>
            <a:r>
              <a:rPr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例句:我也早觉得有写一点东西的必要了,这虽然于死者毫不相干,但在生者,却大抵只能如此而已。∥那道题大概很难。</a:t>
            </a:r>
            <a:endParaRPr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87118"/>
            <a:chOff x="549633" y="1040577"/>
            <a:chExt cx="1279664" cy="287539"/>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87539"/>
              <a:chOff x="549633" y="1040577"/>
              <a:chExt cx="1279664" cy="287539"/>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23</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rotWithShape="1">
          <a:blip r:embed="rId2" cstate="print"/>
          <a:srcRect t="5900"/>
          <a:stretch>
            <a:fillRect/>
          </a:stretch>
        </p:blipFill>
        <p:spPr>
          <a:xfrm>
            <a:off x="746631" y="1287764"/>
            <a:ext cx="2446728" cy="2736850"/>
          </a:xfrm>
          <a:prstGeom prst="rect">
            <a:avLst/>
          </a:prstGeom>
        </p:spPr>
      </p:pic>
      <p:sp>
        <p:nvSpPr>
          <p:cNvPr id="30" name="矩形 29">
            <a:hlinkClick r:id="rId1" action="ppaction://hlinksldjump"/>
          </p:cNvPr>
          <p:cNvSpPr/>
          <p:nvPr/>
        </p:nvSpPr>
        <p:spPr>
          <a:xfrm>
            <a:off x="746443" y="4157428"/>
            <a:ext cx="2448000" cy="1422000"/>
          </a:xfrm>
          <a:prstGeom prst="rect">
            <a:avLst/>
          </a:prstGeom>
          <a:solidFill>
            <a:srgbClr val="5B9BD5"/>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返回目录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87118"/>
            <a:chOff x="549633" y="1040577"/>
            <a:chExt cx="1279664" cy="287539"/>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87539"/>
              <a:chOff x="549633" y="1040577"/>
              <a:chExt cx="1279664" cy="287539"/>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24</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rotWithShape="1">
          <a:blip r:embed="rId2" cstate="print"/>
          <a:srcRect t="5900"/>
          <a:stretch>
            <a:fillRect/>
          </a:stretch>
        </p:blipFill>
        <p:spPr>
          <a:xfrm>
            <a:off x="8366631" y="1294114"/>
            <a:ext cx="2446728" cy="2736850"/>
          </a:xfrm>
          <a:prstGeom prst="rect">
            <a:avLst/>
          </a:prstGeom>
        </p:spPr>
      </p:pic>
      <p:sp>
        <p:nvSpPr>
          <p:cNvPr id="48" name="文本框 47"/>
          <p:cNvSpPr txBox="1"/>
          <p:nvPr/>
        </p:nvSpPr>
        <p:spPr>
          <a:xfrm>
            <a:off x="1457592" y="1857652"/>
            <a:ext cx="5957653" cy="2971800"/>
          </a:xfrm>
          <a:prstGeom prst="rect">
            <a:avLst/>
          </a:prstGeom>
          <a:noFill/>
          <a:ln>
            <a:solidFill>
              <a:schemeClr val="bg1"/>
            </a:solidFill>
          </a:ln>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cs typeface="Adobe 黑体 Std R" panose="020B0400000000000000" charset="-122"/>
              </a:rPr>
              <a:t>1.安之若素/随遇而安</a:t>
            </a:r>
            <a:endParaRPr lang="zh-CN" altLang="en-US" sz="1400" dirty="0">
              <a:latin typeface="微软雅黑" panose="020B0503020204020204" pitchFamily="34" charset="-122"/>
              <a:ea typeface="微软雅黑" panose="020B0503020204020204" pitchFamily="34" charset="-122"/>
              <a:cs typeface="Adobe 黑体 Std R" panose="020B0400000000000000" charset="-122"/>
            </a:endParaRPr>
          </a:p>
          <a:p>
            <a:pPr>
              <a:lnSpc>
                <a:spcPct val="150000"/>
              </a:lnSpc>
            </a:pPr>
            <a:r>
              <a:rPr lang="zh-CN" altLang="en-US" sz="1400" dirty="0">
                <a:latin typeface="微软雅黑" panose="020B0503020204020204" pitchFamily="34" charset="-122"/>
                <a:ea typeface="微软雅黑" panose="020B0503020204020204" pitchFamily="34" charset="-122"/>
                <a:cs typeface="Adobe 黑体 Std R" panose="020B0400000000000000" charset="-122"/>
              </a:rPr>
              <a:t>均能表示对任何遭遇都能安然处之的意思。前者多指处于困境,仍能跟往常一样(素:平日、往常);后者强调能适应各种环境,在任何环境中都能满足。</a:t>
            </a:r>
            <a:endParaRPr lang="zh-CN" altLang="en-US" sz="1400" dirty="0">
              <a:latin typeface="微软雅黑" panose="020B0503020204020204" pitchFamily="34" charset="-122"/>
              <a:ea typeface="微软雅黑" panose="020B0503020204020204" pitchFamily="34" charset="-122"/>
              <a:cs typeface="Adobe 黑体 Std R" panose="020B0400000000000000" charset="-122"/>
            </a:endParaRPr>
          </a:p>
          <a:p>
            <a:pPr>
              <a:lnSpc>
                <a:spcPct val="150000"/>
              </a:lnSpc>
            </a:pPr>
            <a:r>
              <a:rPr lang="zh-CN" altLang="en-US" sz="1400" dirty="0">
                <a:latin typeface="微软雅黑" panose="020B0503020204020204" pitchFamily="34" charset="-122"/>
                <a:ea typeface="微软雅黑" panose="020B0503020204020204" pitchFamily="34" charset="-122"/>
                <a:cs typeface="Adobe 黑体 Std R" panose="020B0400000000000000" charset="-122"/>
              </a:rPr>
              <a:t>2.本末倒置/舍本逐末</a:t>
            </a:r>
            <a:endParaRPr lang="zh-CN" altLang="en-US" sz="1400" dirty="0">
              <a:latin typeface="微软雅黑" panose="020B0503020204020204" pitchFamily="34" charset="-122"/>
              <a:ea typeface="微软雅黑" panose="020B0503020204020204" pitchFamily="34" charset="-122"/>
              <a:cs typeface="Adobe 黑体 Std R" panose="020B0400000000000000" charset="-122"/>
            </a:endParaRPr>
          </a:p>
          <a:p>
            <a:pPr>
              <a:lnSpc>
                <a:spcPct val="150000"/>
              </a:lnSpc>
            </a:pPr>
            <a:r>
              <a:rPr lang="zh-CN" altLang="en-US" sz="1400" dirty="0">
                <a:latin typeface="微软雅黑" panose="020B0503020204020204" pitchFamily="34" charset="-122"/>
                <a:ea typeface="微软雅黑" panose="020B0503020204020204" pitchFamily="34" charset="-122"/>
                <a:cs typeface="Adobe 黑体 Std R" panose="020B0400000000000000" charset="-122"/>
              </a:rPr>
              <a:t>都有主次关系处理不当的意思。但前者强调把主次关系弄颠倒了;后者强调舍弃事物的根本的、主要的部分,而去追求细枝末节,形容轻重倒置。</a:t>
            </a:r>
            <a:endParaRPr lang="zh-CN" altLang="en-US" sz="1400" dirty="0">
              <a:latin typeface="微软雅黑" panose="020B0503020204020204" pitchFamily="34" charset="-122"/>
              <a:ea typeface="微软雅黑" panose="020B0503020204020204" pitchFamily="34" charset="-122"/>
              <a:cs typeface="Adobe 黑体 Std R" panose="020B0400000000000000" charset="-122"/>
            </a:endParaRPr>
          </a:p>
          <a:p>
            <a:pPr>
              <a:lnSpc>
                <a:spcPct val="150000"/>
              </a:lnSpc>
            </a:pPr>
            <a:r>
              <a:rPr lang="zh-CN" altLang="en-US" sz="1400" dirty="0">
                <a:latin typeface="微软雅黑" panose="020B0503020204020204" pitchFamily="34" charset="-122"/>
                <a:ea typeface="微软雅黑" panose="020B0503020204020204" pitchFamily="34" charset="-122"/>
                <a:cs typeface="Adobe 黑体 Std R" panose="020B0400000000000000" charset="-122"/>
              </a:rPr>
              <a:t>3.病入膏肓/不可救药</a:t>
            </a:r>
            <a:endParaRPr lang="zh-CN" altLang="en-US" sz="1400" dirty="0">
              <a:latin typeface="微软雅黑" panose="020B0503020204020204" pitchFamily="34" charset="-122"/>
              <a:ea typeface="微软雅黑" panose="020B0503020204020204" pitchFamily="34" charset="-122"/>
              <a:cs typeface="Adobe 黑体 Std R" panose="020B0400000000000000" charset="-122"/>
            </a:endParaRPr>
          </a:p>
          <a:p>
            <a:pPr>
              <a:lnSpc>
                <a:spcPct val="150000"/>
              </a:lnSpc>
            </a:pPr>
            <a:r>
              <a:rPr lang="zh-CN" altLang="en-US" sz="1400" dirty="0">
                <a:latin typeface="微软雅黑" panose="020B0503020204020204" pitchFamily="34" charset="-122"/>
                <a:ea typeface="微软雅黑" panose="020B0503020204020204" pitchFamily="34" charset="-122"/>
                <a:cs typeface="Adobe 黑体 Std R" panose="020B0400000000000000" charset="-122"/>
              </a:rPr>
              <a:t>都表示病情严重,无法医治。前者偏重于“病”,比喻事情严重到了不可挽救的地步;后者偏重于“救”,比喻人或事物坏到无法挽救的地步。</a:t>
            </a:r>
            <a:endParaRPr lang="zh-CN" altLang="en-US" sz="1400" dirty="0">
              <a:latin typeface="微软雅黑" panose="020B0503020204020204" pitchFamily="34" charset="-122"/>
              <a:ea typeface="微软雅黑" panose="020B0503020204020204" pitchFamily="34" charset="-122"/>
              <a:cs typeface="Adobe 黑体 Std R" panose="020B0400000000000000" charset="-122"/>
            </a:endParaRPr>
          </a:p>
        </p:txBody>
      </p:sp>
      <p:sp>
        <p:nvSpPr>
          <p:cNvPr id="21" name="矩形 2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2803525" y="862012"/>
            <a:ext cx="5080000" cy="384810"/>
          </a:xfrm>
          <a:prstGeom prst="rect">
            <a:avLst/>
          </a:prstGeom>
          <a:noFill/>
          <a:ln w="9525">
            <a:noFill/>
          </a:ln>
        </p:spPr>
        <p:txBody>
          <a:bodyPr>
            <a:spAutoFit/>
          </a:bodyPr>
          <a:lstStyle/>
          <a:p>
            <a:pPr marL="0" indent="0" algn="l"/>
            <a:r>
              <a:rPr lang="en-US" altLang="zh-CN" sz="1800" b="0" u="none">
                <a:solidFill>
                  <a:srgbClr val="3598DC"/>
                </a:solidFill>
                <a:latin typeface="微软雅黑" panose="020B0503020204020204" pitchFamily="34" charset="-122"/>
                <a:ea typeface="微软雅黑" panose="020B0503020204020204" pitchFamily="34" charset="-122"/>
                <a:cs typeface="方正正中黑简体" charset="0"/>
              </a:rPr>
              <a:t>   </a:t>
            </a:r>
            <a:r>
              <a:rPr lang="zh-CN" altLang="en-US" sz="1800" b="0" u="none">
                <a:solidFill>
                  <a:srgbClr val="3598DC"/>
                </a:solidFill>
                <a:latin typeface="微软雅黑" panose="020B0503020204020204" pitchFamily="34" charset="-122"/>
                <a:ea typeface="微软雅黑" panose="020B0503020204020204" pitchFamily="34" charset="-122"/>
                <a:cs typeface="方正正中黑简体" charset="0"/>
              </a:rPr>
              <a:t>常见近义成语</a:t>
            </a:r>
            <a:r>
              <a:rPr lang="en-US" altLang="zh-CN" sz="1800" b="0" u="none">
                <a:solidFill>
                  <a:srgbClr val="3598DC"/>
                </a:solidFill>
                <a:latin typeface="微软雅黑" panose="020B0503020204020204" pitchFamily="34" charset="-122"/>
                <a:ea typeface="微软雅黑" panose="020B0503020204020204" pitchFamily="34" charset="-122"/>
                <a:cs typeface="方正正中黑简体" charset="0"/>
              </a:rPr>
              <a:t>(</a:t>
            </a:r>
            <a:r>
              <a:rPr lang="zh-CN" altLang="en-US" sz="1800" b="0" u="none">
                <a:solidFill>
                  <a:srgbClr val="3598DC"/>
                </a:solidFill>
                <a:latin typeface="微软雅黑" panose="020B0503020204020204" pitchFamily="34" charset="-122"/>
                <a:ea typeface="微软雅黑" panose="020B0503020204020204" pitchFamily="34" charset="-122"/>
                <a:cs typeface="方正正中黑简体" charset="0"/>
              </a:rPr>
              <a:t>熟语</a:t>
            </a:r>
            <a:r>
              <a:rPr lang="en-US" altLang="zh-CN" sz="1800" b="0" u="none">
                <a:solidFill>
                  <a:srgbClr val="3598DC"/>
                </a:solidFill>
                <a:latin typeface="微软雅黑" panose="020B0503020204020204" pitchFamily="34" charset="-122"/>
                <a:ea typeface="微软雅黑" panose="020B0503020204020204" pitchFamily="34" charset="-122"/>
                <a:cs typeface="方正正中黑简体" charset="0"/>
              </a:rPr>
              <a:t>)</a:t>
            </a:r>
            <a:r>
              <a:rPr lang="zh-CN" altLang="en-US" sz="1800" b="0" u="none">
                <a:solidFill>
                  <a:srgbClr val="3598DC"/>
                </a:solidFill>
                <a:latin typeface="微软雅黑" panose="020B0503020204020204" pitchFamily="34" charset="-122"/>
                <a:ea typeface="微软雅黑" panose="020B0503020204020204" pitchFamily="34" charset="-122"/>
                <a:cs typeface="方正正中黑简体" charset="0"/>
              </a:rPr>
              <a:t>辨析</a:t>
            </a:r>
            <a:endParaRPr lang="zh-CN" altLang="en-US" sz="1800" b="0" u="none">
              <a:solidFill>
                <a:srgbClr val="3598DC"/>
              </a:solidFill>
              <a:latin typeface="微软雅黑" panose="020B0503020204020204" pitchFamily="34" charset="-122"/>
              <a:ea typeface="微软雅黑" panose="020B0503020204020204" pitchFamily="34" charset="-122"/>
              <a:cs typeface="方正正中黑简体"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Effect transition="in" filter="fade">
                                      <p:cBhvr>
                                        <p:cTn id="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bldLvl="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矩形 1"/>
          <p:cNvSpPr/>
          <p:nvPr/>
        </p:nvSpPr>
        <p:spPr>
          <a:xfrm>
            <a:off x="1170501" y="1740522"/>
            <a:ext cx="5759450" cy="3611880"/>
          </a:xfrm>
          <a:prstGeom prst="rect">
            <a:avLst/>
          </a:prstGeom>
        </p:spPr>
        <p:txBody>
          <a:bodyPr>
            <a:spAutoFit/>
          </a:bodyPr>
          <a:lstStyle/>
          <a:p>
            <a:pPr fontAlgn="auto">
              <a:lnSpc>
                <a:spcPct val="150000"/>
              </a:lnSpc>
            </a:pPr>
            <a:r>
              <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4.不刊之论/不易之论</a:t>
            </a: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fontAlgn="auto">
              <a:lnSpc>
                <a:spcPct val="150000"/>
              </a:lnSpc>
            </a:pPr>
            <a:r>
              <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都有不能改变的言论之意。前者强调言论不能改动或不可磨灭(刊:古代指削除刻错了的字),后者强调言论内容正确、不可改变。</a:t>
            </a: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fontAlgn="auto">
              <a:lnSpc>
                <a:spcPct val="150000"/>
              </a:lnSpc>
            </a:pPr>
            <a:r>
              <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5.不胫而走/不翼而飞</a:t>
            </a: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fontAlgn="auto">
              <a:lnSpc>
                <a:spcPct val="150000"/>
              </a:lnSpc>
            </a:pPr>
            <a:r>
              <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均可形容消息、言论等传布迅速,但后者还多用于比喻东西突然不见了。</a:t>
            </a: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fontAlgn="auto">
              <a:lnSpc>
                <a:spcPct val="150000"/>
              </a:lnSpc>
            </a:pPr>
            <a:r>
              <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6.饱经沧桑/饱经风霜</a:t>
            </a: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fontAlgn="auto">
              <a:lnSpc>
                <a:spcPct val="150000"/>
              </a:lnSpc>
            </a:pPr>
            <a:r>
              <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都指阅历深。前者侧重于经历过很多世事变迁,后者则侧重于经历过很多艰难困苦。</a:t>
            </a: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fontAlgn="auto">
              <a:lnSpc>
                <a:spcPct val="150000"/>
              </a:lnSpc>
            </a:pPr>
            <a:r>
              <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7.不堪设想/不可思议</a:t>
            </a: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fontAlgn="auto">
              <a:lnSpc>
                <a:spcPct val="150000"/>
              </a:lnSpc>
            </a:pPr>
            <a:r>
              <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都有不能想象之意。但前者适用于严重的、不良的后果,后者一般适用于奇妙深奥的、不能理解的事情或道理。</a:t>
            </a: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87118"/>
            <a:chOff x="549633" y="1040577"/>
            <a:chExt cx="1279664" cy="287539"/>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87539"/>
              <a:chOff x="549633" y="1040577"/>
              <a:chExt cx="1279664" cy="287539"/>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25</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rotWithShape="1">
          <a:blip r:embed="rId2" cstate="print"/>
          <a:srcRect t="5900"/>
          <a:stretch>
            <a:fillRect/>
          </a:stretch>
        </p:blipFill>
        <p:spPr>
          <a:xfrm>
            <a:off x="8366631" y="1294114"/>
            <a:ext cx="2446728" cy="2736850"/>
          </a:xfrm>
          <a:prstGeom prst="rect">
            <a:avLst/>
          </a:prstGeom>
        </p:spPr>
      </p:pic>
      <p:sp>
        <p:nvSpPr>
          <p:cNvPr id="30" name="矩形 29">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30" name="图片 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40834" y="2803524"/>
            <a:ext cx="2622739" cy="1696584"/>
          </a:xfrm>
          <a:prstGeom prst="rect">
            <a:avLst/>
          </a:prstGeom>
        </p:spPr>
      </p:pic>
      <p:sp>
        <p:nvSpPr>
          <p:cNvPr id="32" name="Rectangle 2"/>
          <p:cNvSpPr txBox="1">
            <a:spLocks noChangeArrowheads="1"/>
          </p:cNvSpPr>
          <p:nvPr/>
        </p:nvSpPr>
        <p:spPr bwMode="auto">
          <a:xfrm>
            <a:off x="779842" y="1309792"/>
            <a:ext cx="1355499" cy="692150"/>
          </a:xfrm>
          <a:prstGeom prst="rect">
            <a:avLst/>
          </a:prstGeom>
          <a:noFill/>
          <a:ln>
            <a:noFill/>
          </a:ln>
        </p:spPr>
        <p:txBody>
          <a:bodyPr anchor="ctr"/>
          <a:lstStyle>
            <a:lvl1pPr algn="l" rtl="0" fontAlgn="base">
              <a:spcBef>
                <a:spcPct val="0"/>
              </a:spcBef>
              <a:spcAft>
                <a:spcPct val="0"/>
              </a:spcAft>
              <a:defRPr sz="2400">
                <a:solidFill>
                  <a:schemeClr val="tx1"/>
                </a:solidFill>
                <a:latin typeface="+mj-lt"/>
                <a:ea typeface="华文细黑" panose="02010600040101010101" pitchFamily="2" charset="-122"/>
                <a:cs typeface="+mj-cs"/>
              </a:defRPr>
            </a:lvl1pPr>
            <a:lvl2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2pPr>
            <a:lvl3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3pPr>
            <a:lvl4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4pPr>
            <a:lvl5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marL="12700">
              <a:lnSpc>
                <a:spcPct val="150000"/>
              </a:lnSpc>
            </a:pPr>
            <a:r>
              <a:rPr lang="en-US" altLang="zh-CN" sz="1600" dirty="0">
                <a:solidFill>
                  <a:srgbClr val="C00000"/>
                </a:solidFill>
                <a:latin typeface="微软雅黑" panose="020B0503020204020204" pitchFamily="34" charset="-122"/>
                <a:ea typeface="微软雅黑" panose="020B0503020204020204" pitchFamily="34" charset="-122"/>
                <a:cs typeface="Adobe 黑体 Std R" panose="020B0400000000000000" charset="-122"/>
              </a:rPr>
              <a:t>【</a:t>
            </a:r>
            <a:r>
              <a:rPr lang="zh-CN" altLang="en-US" sz="1600" dirty="0">
                <a:solidFill>
                  <a:srgbClr val="C00000"/>
                </a:solidFill>
                <a:latin typeface="微软雅黑" panose="020B0503020204020204" pitchFamily="34" charset="-122"/>
                <a:ea typeface="微软雅黑" panose="020B0503020204020204" pitchFamily="34" charset="-122"/>
                <a:cs typeface="Adobe 黑体 Std R" panose="020B0400000000000000" charset="-122"/>
              </a:rPr>
              <a:t>通关</a:t>
            </a:r>
            <a:r>
              <a:rPr lang="zh-CN" altLang="en-US" sz="1600" spc="-15" dirty="0">
                <a:solidFill>
                  <a:srgbClr val="C00000"/>
                </a:solidFill>
                <a:latin typeface="微软雅黑" panose="020B0503020204020204" pitchFamily="34" charset="-122"/>
                <a:ea typeface="微软雅黑" panose="020B0503020204020204" pitchFamily="34" charset="-122"/>
                <a:cs typeface="Adobe 黑体 Std R" panose="020B0400000000000000" charset="-122"/>
              </a:rPr>
              <a:t>秘</a:t>
            </a:r>
            <a:r>
              <a:rPr lang="zh-CN" altLang="en-US" sz="1600" dirty="0">
                <a:solidFill>
                  <a:srgbClr val="C00000"/>
                </a:solidFill>
                <a:latin typeface="微软雅黑" panose="020B0503020204020204" pitchFamily="34" charset="-122"/>
                <a:ea typeface="微软雅黑" panose="020B0503020204020204" pitchFamily="34" charset="-122"/>
                <a:cs typeface="Adobe 黑体 Std R" panose="020B0400000000000000" charset="-122"/>
              </a:rPr>
              <a:t>籍</a:t>
            </a:r>
            <a:r>
              <a:rPr lang="en-US" altLang="zh-CN" sz="1600" dirty="0">
                <a:solidFill>
                  <a:srgbClr val="C00000"/>
                </a:solidFill>
                <a:latin typeface="微软雅黑" panose="020B0503020204020204" pitchFamily="34" charset="-122"/>
                <a:ea typeface="微软雅黑" panose="020B0503020204020204" pitchFamily="34" charset="-122"/>
                <a:cs typeface="Adobe 黑体 Std R" panose="020B0400000000000000" charset="-122"/>
              </a:rPr>
              <a:t>】</a:t>
            </a:r>
            <a:endParaRPr lang="zh-CN" altLang="en-US" sz="1600" dirty="0">
              <a:solidFill>
                <a:srgbClr val="C00000"/>
              </a:solidFill>
              <a:latin typeface="微软雅黑" panose="020B0503020204020204" pitchFamily="34" charset="-122"/>
              <a:ea typeface="微软雅黑" panose="020B0503020204020204" pitchFamily="34" charset="-122"/>
              <a:cs typeface="Adobe 黑体 Std R" panose="020B0400000000000000" charset="-122"/>
            </a:endParaRPr>
          </a:p>
        </p:txBody>
      </p:sp>
      <p:sp>
        <p:nvSpPr>
          <p:cNvPr id="33" name="矩形 32"/>
          <p:cNvSpPr/>
          <p:nvPr/>
        </p:nvSpPr>
        <p:spPr>
          <a:xfrm>
            <a:off x="4185269" y="2496863"/>
            <a:ext cx="3485531" cy="2651760"/>
          </a:xfrm>
          <a:prstGeom prst="rect">
            <a:avLst/>
          </a:prstGeom>
          <a:ln>
            <a:solidFill>
              <a:srgbClr val="DB7832"/>
            </a:solidFill>
          </a:ln>
        </p:spPr>
        <p:txBody>
          <a:bodyPr wrap="square">
            <a:spAutoFit/>
          </a:bodyPr>
          <a:lstStyle/>
          <a:p>
            <a:pPr algn="l" fontAlgn="auto">
              <a:lnSpc>
                <a:spcPct val="150000"/>
              </a:lnSpc>
            </a:pPr>
            <a:r>
              <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sym typeface="+mn-ea"/>
              </a:rPr>
              <a:t>8.参差不齐/良莠不齐</a:t>
            </a: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gn="l" fontAlgn="auto">
              <a:lnSpc>
                <a:spcPct val="150000"/>
              </a:lnSpc>
            </a:pPr>
            <a:r>
              <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sym typeface="+mn-ea"/>
              </a:rPr>
              <a:t>都指不整齐。前者指长短、高低、大小不齐。形容很不整齐或水平不一。后者指好人坏人混杂在一起。</a:t>
            </a: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gn="l" fontAlgn="auto">
              <a:lnSpc>
                <a:spcPct val="150000"/>
              </a:lnSpc>
            </a:pPr>
            <a:r>
              <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sym typeface="+mn-ea"/>
              </a:rPr>
              <a:t>9.如虎添翼/为虎添翼</a:t>
            </a: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gn="l" fontAlgn="auto">
              <a:lnSpc>
                <a:spcPct val="150000"/>
              </a:lnSpc>
            </a:pPr>
            <a:r>
              <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sym typeface="+mn-ea"/>
              </a:rPr>
              <a:t>前者形容强大的得到援助后更加强大,也形容凶恶的得到援助后更加凶恶;后者则比喻帮助恶人,增加恶人的势力。</a:t>
            </a:r>
            <a:endParaRPr lang="zh-CN" altLang="zh-CN" sz="1400" dirty="0">
              <a:latin typeface="楷体" panose="02010609060101010101" pitchFamily="49" charset="-122"/>
              <a:ea typeface="楷体" panose="02010609060101010101" pitchFamily="49" charset="-122"/>
            </a:endParaRPr>
          </a:p>
        </p:txBody>
      </p:sp>
      <p:sp>
        <p:nvSpPr>
          <p:cNvPr id="34"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746488" y="861495"/>
            <a:ext cx="1510763" cy="287118"/>
            <a:chOff x="549633" y="1040577"/>
            <a:chExt cx="1279664" cy="287539"/>
          </a:xfrm>
        </p:grpSpPr>
        <p:sp>
          <p:nvSpPr>
            <p:cNvPr id="36" name="矩形 35"/>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7" name="组合 36"/>
            <p:cNvGrpSpPr/>
            <p:nvPr/>
          </p:nvGrpSpPr>
          <p:grpSpPr>
            <a:xfrm>
              <a:off x="549633" y="1040577"/>
              <a:ext cx="1279664" cy="287539"/>
              <a:chOff x="549633" y="1040577"/>
              <a:chExt cx="1279664" cy="287539"/>
            </a:xfrm>
          </p:grpSpPr>
          <p:sp>
            <p:nvSpPr>
              <p:cNvPr id="38" name="矩形 37"/>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9"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0"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26</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41" name="图片 40"/>
          <p:cNvPicPr>
            <a:picLocks noChangeAspect="1"/>
          </p:cNvPicPr>
          <p:nvPr/>
        </p:nvPicPr>
        <p:blipFill>
          <a:blip r:embed="rId3" cstate="print"/>
          <a:stretch>
            <a:fillRect/>
          </a:stretch>
        </p:blipFill>
        <p:spPr>
          <a:xfrm>
            <a:off x="8351838" y="1295400"/>
            <a:ext cx="2449511" cy="2736850"/>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p:cTn id="13" dur="500" fill="hold"/>
                                        <p:tgtEl>
                                          <p:spTgt spid="30"/>
                                        </p:tgtEl>
                                        <p:attrNameLst>
                                          <p:attrName>ppt_w</p:attrName>
                                        </p:attrNameLst>
                                      </p:cBhvr>
                                      <p:tavLst>
                                        <p:tav tm="0">
                                          <p:val>
                                            <p:fltVal val="0"/>
                                          </p:val>
                                        </p:tav>
                                        <p:tav tm="100000">
                                          <p:val>
                                            <p:strVal val="#ppt_w"/>
                                          </p:val>
                                        </p:tav>
                                      </p:tavLst>
                                    </p:anim>
                                    <p:anim calcmode="lin" valueType="num">
                                      <p:cBhvr>
                                        <p:cTn id="14" dur="500" fill="hold"/>
                                        <p:tgtEl>
                                          <p:spTgt spid="30"/>
                                        </p:tgtEl>
                                        <p:attrNameLst>
                                          <p:attrName>ppt_h</p:attrName>
                                        </p:attrNameLst>
                                      </p:cBhvr>
                                      <p:tavLst>
                                        <p:tav tm="0">
                                          <p:val>
                                            <p:fltVal val="0"/>
                                          </p:val>
                                        </p:tav>
                                        <p:tav tm="100000">
                                          <p:val>
                                            <p:strVal val="#ppt_h"/>
                                          </p:val>
                                        </p:tav>
                                      </p:tavLst>
                                    </p:anim>
                                    <p:animEffect transition="in" filter="fade">
                                      <p:cBhvr>
                                        <p:cTn id="1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矩形 1"/>
          <p:cNvSpPr/>
          <p:nvPr/>
        </p:nvSpPr>
        <p:spPr>
          <a:xfrm>
            <a:off x="1067435" y="1513205"/>
            <a:ext cx="6771005" cy="2971800"/>
          </a:xfrm>
          <a:prstGeom prst="rect">
            <a:avLst/>
          </a:prstGeom>
        </p:spPr>
        <p:txBody>
          <a:bodyPr wrap="square">
            <a:spAutoFit/>
          </a:bodyPr>
          <a:lstStyle/>
          <a:p>
            <a:pPr algn="l" fontAlgn="auto">
              <a:lnSpc>
                <a:spcPct val="150000"/>
              </a:lnSpc>
            </a:pP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gn="l" fontAlgn="auto">
              <a:lnSpc>
                <a:spcPct val="150000"/>
              </a:lnSpc>
            </a:pPr>
            <a:r>
              <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10.另眼相看/刮目相看</a:t>
            </a: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gn="l" fontAlgn="auto">
              <a:lnSpc>
                <a:spcPct val="150000"/>
              </a:lnSpc>
            </a:pPr>
            <a:r>
              <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都有特别看待之意。但前者做横向比较,表示对某个人或某种人的看法不同于一般;后者做纵向比较,表示用新的眼光来看待。</a:t>
            </a: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gn="l" fontAlgn="auto">
              <a:lnSpc>
                <a:spcPct val="150000"/>
              </a:lnSpc>
            </a:pP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gn="l" fontAlgn="auto">
              <a:lnSpc>
                <a:spcPct val="150000"/>
              </a:lnSpc>
            </a:pP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gn="l" fontAlgn="auto">
              <a:lnSpc>
                <a:spcPct val="150000"/>
              </a:lnSpc>
            </a:pPr>
            <a:r>
              <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11.风言风语/流言蜚语</a:t>
            </a: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gn="l" fontAlgn="auto">
              <a:lnSpc>
                <a:spcPct val="150000"/>
              </a:lnSpc>
            </a:pPr>
            <a:r>
              <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都表示没有根据的话。前者还指私下里议论或暗中散布某种传闻,后者多指背后议论、诬蔑或挑拨的话。</a:t>
            </a: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1495"/>
            <a:ext cx="1510763" cy="287118"/>
            <a:chOff x="549633" y="1040577"/>
            <a:chExt cx="1279664" cy="287539"/>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4" name="组合 33"/>
            <p:cNvGrpSpPr/>
            <p:nvPr/>
          </p:nvGrpSpPr>
          <p:grpSpPr>
            <a:xfrm>
              <a:off x="549633" y="1040577"/>
              <a:ext cx="1279664" cy="287539"/>
              <a:chOff x="549633" y="1040577"/>
              <a:chExt cx="1279664" cy="287539"/>
            </a:xfrm>
          </p:grpSpPr>
          <p:sp>
            <p:nvSpPr>
              <p:cNvPr id="35" name="矩形 3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7"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27</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8" name="图片 37"/>
          <p:cNvPicPr>
            <a:picLocks noChangeAspect="1"/>
          </p:cNvPicPr>
          <p:nvPr/>
        </p:nvPicPr>
        <p:blipFill rotWithShape="1">
          <a:blip r:embed="rId2" cstate="print">
            <a:extLst>
              <a:ext uri="{28A0092B-C50C-407E-A947-70E740481C1C}">
                <a14:useLocalDpi xmlns:a14="http://schemas.microsoft.com/office/drawing/2010/main" val="0"/>
              </a:ext>
            </a:extLst>
          </a:blip>
          <a:srcRect l="39675" r="5944"/>
          <a:stretch>
            <a:fillRect/>
          </a:stretch>
        </p:blipFill>
        <p:spPr>
          <a:xfrm>
            <a:off x="8352680" y="1295400"/>
            <a:ext cx="2448670" cy="2743641"/>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矩形 1"/>
          <p:cNvSpPr/>
          <p:nvPr/>
        </p:nvSpPr>
        <p:spPr>
          <a:xfrm>
            <a:off x="1178516" y="2153717"/>
            <a:ext cx="6402498" cy="3291840"/>
          </a:xfrm>
          <a:prstGeom prst="rect">
            <a:avLst/>
          </a:prstGeom>
        </p:spPr>
        <p:txBody>
          <a:bodyPr wrap="square">
            <a:spAutoFit/>
          </a:bodyPr>
          <a:lstStyle/>
          <a:p>
            <a:pPr>
              <a:lnSpc>
                <a:spcPct val="150000"/>
              </a:lnSpc>
            </a:pPr>
            <a:r>
              <a:rPr lang="zh-CN" altLang="zh-CN" sz="1400" dirty="0">
                <a:latin typeface="Times New Roman" panose="02020603050405020304" pitchFamily="18" charset="0"/>
                <a:ea typeface="微软雅黑" panose="020B0503020204020204" pitchFamily="34" charset="-122"/>
                <a:cs typeface="Times New Roman" panose="02020603050405020304" pitchFamily="18" charset="0"/>
              </a:rPr>
              <a:t>12.耸人听闻/骇人听闻</a:t>
            </a:r>
            <a:endParaRPr lang="zh-CN"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lang="zh-CN" altLang="zh-CN" sz="1400" dirty="0">
                <a:latin typeface="Times New Roman" panose="02020603050405020304" pitchFamily="18" charset="0"/>
                <a:ea typeface="微软雅黑" panose="020B0503020204020204" pitchFamily="34" charset="-122"/>
                <a:cs typeface="Times New Roman" panose="02020603050405020304" pitchFamily="18" charset="0"/>
              </a:rPr>
              <a:t>都含有使人吃惊的意思。“耸”,引起注意;使人吃惊。其区别在于,用“耸人听闻”时,所说的是故意夸大了的事,甚至未必是事实,说者的目的就是要使人震惊;用“骇人听闻”时,说明发生的事是事实,多指社会上发生的坏事。</a:t>
            </a:r>
            <a:endParaRPr lang="zh-CN"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lang="zh-CN" altLang="zh-CN" sz="1400" dirty="0">
                <a:latin typeface="Times New Roman" panose="02020603050405020304" pitchFamily="18" charset="0"/>
                <a:ea typeface="微软雅黑" panose="020B0503020204020204" pitchFamily="34" charset="-122"/>
                <a:cs typeface="Times New Roman" panose="02020603050405020304" pitchFamily="18" charset="0"/>
              </a:rPr>
              <a:t>13.挥金如土/一掷千金</a:t>
            </a:r>
            <a:endParaRPr lang="zh-CN"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lang="zh-CN" altLang="zh-CN" sz="1400" dirty="0">
                <a:latin typeface="Times New Roman" panose="02020603050405020304" pitchFamily="18" charset="0"/>
                <a:ea typeface="微软雅黑" panose="020B0503020204020204" pitchFamily="34" charset="-122"/>
                <a:cs typeface="Times New Roman" panose="02020603050405020304" pitchFamily="18" charset="0"/>
              </a:rPr>
              <a:t>都形容极度挥霍。前者偏重于对钱财的轻视、毫不在乎,后者偏重于一次花费过多。</a:t>
            </a:r>
            <a:endParaRPr lang="zh-CN"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lang="zh-CN" altLang="zh-CN" sz="1400" dirty="0">
                <a:latin typeface="Times New Roman" panose="02020603050405020304" pitchFamily="18" charset="0"/>
                <a:ea typeface="微软雅黑" panose="020B0503020204020204" pitchFamily="34" charset="-122"/>
                <a:cs typeface="Times New Roman" panose="02020603050405020304" pitchFamily="18" charset="0"/>
              </a:rPr>
              <a:t>14.恋恋不舍/流连忘返</a:t>
            </a:r>
            <a:endParaRPr lang="zh-CN"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lang="zh-CN" altLang="zh-CN" sz="1400" dirty="0">
                <a:latin typeface="Times New Roman" panose="02020603050405020304" pitchFamily="18" charset="0"/>
                <a:ea typeface="微软雅黑" panose="020B0503020204020204" pitchFamily="34" charset="-122"/>
                <a:cs typeface="Times New Roman" panose="02020603050405020304" pitchFamily="18" charset="0"/>
              </a:rPr>
              <a:t>都有舍不得离开的意思。前者适用范围广,可指一切所留恋的人、事、景等;后者则侧重于对景物的留恋。</a:t>
            </a:r>
            <a:endParaRPr lang="zh-CN" altLang="zh-CN"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1495"/>
            <a:ext cx="1510763" cy="287118"/>
            <a:chOff x="549633" y="1040577"/>
            <a:chExt cx="1279664" cy="287539"/>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4" name="组合 33"/>
            <p:cNvGrpSpPr/>
            <p:nvPr/>
          </p:nvGrpSpPr>
          <p:grpSpPr>
            <a:xfrm>
              <a:off x="549633" y="1040577"/>
              <a:ext cx="1279664" cy="287539"/>
              <a:chOff x="549633" y="1040577"/>
              <a:chExt cx="1279664" cy="287539"/>
            </a:xfrm>
          </p:grpSpPr>
          <p:sp>
            <p:nvSpPr>
              <p:cNvPr id="35" name="矩形 3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7"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28</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srcRect b="7476"/>
          <a:stretch>
            <a:fillRect/>
          </a:stretch>
        </p:blipFill>
        <p:spPr>
          <a:xfrm>
            <a:off x="8351838" y="1295398"/>
            <a:ext cx="2448000" cy="2750303"/>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矩形 1"/>
          <p:cNvSpPr/>
          <p:nvPr/>
        </p:nvSpPr>
        <p:spPr>
          <a:xfrm>
            <a:off x="1157249" y="1929512"/>
            <a:ext cx="6582021" cy="3611880"/>
          </a:xfrm>
          <a:prstGeom prst="rect">
            <a:avLst/>
          </a:prstGeom>
        </p:spPr>
        <p:txBody>
          <a:bodyPr wrap="square">
            <a:spAutoFit/>
          </a:bodyPr>
          <a:lstStyle/>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15.安分守己/循规蹈矩</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都有规矩老实的意思。前者指守本分,不做违法乱纪的事;后者则多指拘泥于旧的准则,不敢稍作变通。</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16.标新立异/独树一帜</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都有自成一套,提出的主张与众不同的意思。前者偏重于显示差异,与一般不同;后者偏重于创造出独特的风格,自成一家。</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17.博闻强识/见多识广</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都含有见识广的意思。前者偏重于见闻广博,记忆力强;后者偏重于阅历深,经验多。</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18.大公无私/铁面无私</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都表示没有私心。前者表示一心为公或处理公正,不偏袒任何一方;后者指公正严明,不讲情面。</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1495"/>
            <a:ext cx="1510763" cy="287118"/>
            <a:chOff x="549633" y="1040577"/>
            <a:chExt cx="1279664" cy="287539"/>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4" name="组合 33"/>
            <p:cNvGrpSpPr/>
            <p:nvPr/>
          </p:nvGrpSpPr>
          <p:grpSpPr>
            <a:xfrm>
              <a:off x="549633" y="1040577"/>
              <a:ext cx="1279664" cy="287539"/>
              <a:chOff x="549633" y="1040577"/>
              <a:chExt cx="1279664" cy="287539"/>
            </a:xfrm>
          </p:grpSpPr>
          <p:sp>
            <p:nvSpPr>
              <p:cNvPr id="35" name="矩形 3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7"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29</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srcRect r="10514"/>
          <a:stretch>
            <a:fillRect/>
          </a:stretch>
        </p:blipFill>
        <p:spPr>
          <a:xfrm>
            <a:off x="8351838" y="1302284"/>
            <a:ext cx="2447316" cy="2747971"/>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randombar(horizontal)">
                                      <p:cBhvr>
                                        <p:cTn id="11" dur="500"/>
                                        <p:tgtEl>
                                          <p:spTgt spid="2">
                                            <p:txEl>
                                              <p:pRg st="1" end="1"/>
                                            </p:txEl>
                                          </p:spTgt>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5" dur="500"/>
                                        <p:tgtEl>
                                          <p:spTgt spid="2">
                                            <p:txEl>
                                              <p:pRg st="2" end="2"/>
                                            </p:txEl>
                                          </p:spTgt>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randombar(horizontal)">
                                      <p:cBhvr>
                                        <p:cTn id="19" dur="500"/>
                                        <p:tgtEl>
                                          <p:spTgt spid="2">
                                            <p:txEl>
                                              <p:pRg st="3" end="3"/>
                                            </p:txEl>
                                          </p:spTgt>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Effect transition="in" filter="randombar(horizontal)">
                                      <p:cBhvr>
                                        <p:cTn id="23" dur="500"/>
                                        <p:tgtEl>
                                          <p:spTgt spid="2">
                                            <p:txEl>
                                              <p:pRg st="4" end="4"/>
                                            </p:txEl>
                                          </p:spTgt>
                                        </p:tgtEl>
                                      </p:cBhvr>
                                    </p:animEffect>
                                  </p:childTnLst>
                                </p:cTn>
                              </p:par>
                            </p:childTnLst>
                          </p:cTn>
                        </p:par>
                        <p:par>
                          <p:cTn id="24" fill="hold">
                            <p:stCondLst>
                              <p:cond delay="2500"/>
                            </p:stCondLst>
                            <p:childTnLst>
                              <p:par>
                                <p:cTn id="25" presetID="14" presetClass="entr" presetSubtype="10" fill="hold" nodeType="after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Effect transition="in" filter="randombar(horizontal)">
                                      <p:cBhvr>
                                        <p:cTn id="27" dur="500"/>
                                        <p:tgtEl>
                                          <p:spTgt spid="2">
                                            <p:txEl>
                                              <p:pRg st="5" end="5"/>
                                            </p:txEl>
                                          </p:spTgt>
                                        </p:tgtEl>
                                      </p:cBhvr>
                                    </p:animEffect>
                                  </p:childTnLst>
                                </p:cTn>
                              </p:par>
                            </p:childTnLst>
                          </p:cTn>
                        </p:par>
                        <p:par>
                          <p:cTn id="28" fill="hold">
                            <p:stCondLst>
                              <p:cond delay="3000"/>
                            </p:stCondLst>
                            <p:childTnLst>
                              <p:par>
                                <p:cTn id="29" presetID="14" presetClass="entr" presetSubtype="10" fill="hold" nodeType="after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animEffect transition="in" filter="randombar(horizontal)">
                                      <p:cBhvr>
                                        <p:cTn id="31" dur="500"/>
                                        <p:tgtEl>
                                          <p:spTgt spid="2">
                                            <p:txEl>
                                              <p:pRg st="6" end="6"/>
                                            </p:txEl>
                                          </p:spTgt>
                                        </p:tgtEl>
                                      </p:cBhvr>
                                    </p:animEffect>
                                  </p:childTnLst>
                                </p:cTn>
                              </p:par>
                            </p:childTnLst>
                          </p:cTn>
                        </p:par>
                        <p:par>
                          <p:cTn id="32" fill="hold">
                            <p:stCondLst>
                              <p:cond delay="3500"/>
                            </p:stCondLst>
                            <p:childTnLst>
                              <p:par>
                                <p:cTn id="33" presetID="14" presetClass="entr" presetSubtype="10" fill="hold" nodeType="after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animEffect transition="in" filter="randombar(horizontal)">
                                      <p:cBhvr>
                                        <p:cTn id="35"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30" name="图片 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4427" y="2832804"/>
            <a:ext cx="2622739" cy="1696584"/>
          </a:xfrm>
          <a:prstGeom prst="rect">
            <a:avLst/>
          </a:prstGeom>
        </p:spPr>
      </p:pic>
      <p:sp>
        <p:nvSpPr>
          <p:cNvPr id="33" name="矩形 32"/>
          <p:cNvSpPr/>
          <p:nvPr/>
        </p:nvSpPr>
        <p:spPr>
          <a:xfrm>
            <a:off x="3441700" y="1310640"/>
            <a:ext cx="4784090" cy="4251960"/>
          </a:xfrm>
          <a:prstGeom prst="rect">
            <a:avLst/>
          </a:prstGeom>
          <a:ln>
            <a:solidFill>
              <a:schemeClr val="bg1"/>
            </a:solidFill>
          </a:ln>
        </p:spPr>
        <p:txBody>
          <a:bodyPr wrap="square">
            <a:spAutoFit/>
          </a:bodyPr>
          <a:lstStyle/>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19.得寸进尺/得陇望蜀</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都比喻贪得无厌,不知满足。前者侧重逐步紧逼,要求越来越多;后者强调的是得到这个,还想那个。</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20.阿谀逢迎/趋炎附势</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都有巴结奉承之意。前者指迎合别人的意思,说好听的话;后者指奉承依附有权有势的人。</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21.耳闻目睹/耳濡目染</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都有耳朵听到、眼睛看到的意思。前者强调亲耳听见,亲眼看见,受没受到影响则不管;后者强调见得多听得多了之后,无形之中受到影响。</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22.防患未然/未雨绸缪</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都表示事前做好准备。前者强调在事故或灾害尚未发生之前采取预防措施,后者重在做好准备。</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4"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746488" y="861495"/>
            <a:ext cx="1510763" cy="287118"/>
            <a:chOff x="549633" y="1040577"/>
            <a:chExt cx="1279664" cy="287539"/>
          </a:xfrm>
        </p:grpSpPr>
        <p:sp>
          <p:nvSpPr>
            <p:cNvPr id="36" name="矩形 35"/>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7" name="组合 36"/>
            <p:cNvGrpSpPr/>
            <p:nvPr/>
          </p:nvGrpSpPr>
          <p:grpSpPr>
            <a:xfrm>
              <a:off x="549633" y="1040577"/>
              <a:ext cx="1279664" cy="287539"/>
              <a:chOff x="549633" y="1040577"/>
              <a:chExt cx="1279664" cy="287539"/>
            </a:xfrm>
          </p:grpSpPr>
          <p:sp>
            <p:nvSpPr>
              <p:cNvPr id="38" name="矩形 37"/>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9"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0"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30</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41" name="图片 40"/>
          <p:cNvPicPr>
            <a:picLocks noChangeAspect="1"/>
          </p:cNvPicPr>
          <p:nvPr/>
        </p:nvPicPr>
        <p:blipFill rotWithShape="1">
          <a:blip r:embed="rId3" cstate="print">
            <a:extLst>
              <a:ext uri="{28A0092B-C50C-407E-A947-70E740481C1C}">
                <a14:useLocalDpi xmlns:a14="http://schemas.microsoft.com/office/drawing/2010/main" val="0"/>
              </a:ext>
            </a:extLst>
          </a:blip>
          <a:srcRect b="32258"/>
          <a:stretch>
            <a:fillRect/>
          </a:stretch>
        </p:blipFill>
        <p:spPr>
          <a:xfrm>
            <a:off x="8361055" y="1295400"/>
            <a:ext cx="2447316" cy="2726804"/>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randombar(horizontal)">
                                      <p:cBhvr>
                                        <p:cTn id="1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矩形 1"/>
          <p:cNvSpPr/>
          <p:nvPr/>
        </p:nvSpPr>
        <p:spPr>
          <a:xfrm>
            <a:off x="1178516" y="1610622"/>
            <a:ext cx="6402498" cy="3611880"/>
          </a:xfrm>
          <a:prstGeom prst="rect">
            <a:avLst/>
          </a:prstGeom>
        </p:spPr>
        <p:txBody>
          <a:bodyPr wrap="square">
            <a:spAutoFit/>
          </a:bodyPr>
          <a:lstStyle/>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23.孤注一掷/破釜沉舟</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都有最后拼一下以求胜利的意思。前者比喻在危急时把全部力量拿出来冒一次险;后者则比喻下决心,不顾一切干到底,多含褒义。</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24.固执己见/一意孤行</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都有不听劝告的意思。前者的侧重点在于顽固坚持自己的意见,不肯改变;后者的侧重点在于固执地照自己的意思行事。</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25.故步自封/抱残守缺</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前者比喻安于现状,不求进步;后者形容保守不知改进。</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26.厚颜无耻/恬不知耻</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都指不知羞耻。前者强调脸皮厚;后者强调做了坏事满不在乎,不以为耻(恬:满不在乎,坦然)。</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1495"/>
            <a:ext cx="1510763" cy="287118"/>
            <a:chOff x="549633" y="1040577"/>
            <a:chExt cx="1279664" cy="287539"/>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4" name="组合 33"/>
            <p:cNvGrpSpPr/>
            <p:nvPr/>
          </p:nvGrpSpPr>
          <p:grpSpPr>
            <a:xfrm>
              <a:off x="549633" y="1040577"/>
              <a:ext cx="1279664" cy="287539"/>
              <a:chOff x="549633" y="1040577"/>
              <a:chExt cx="1279664" cy="287539"/>
            </a:xfrm>
          </p:grpSpPr>
          <p:sp>
            <p:nvSpPr>
              <p:cNvPr id="35" name="矩形 3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7"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31</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srcRect b="7476"/>
          <a:stretch>
            <a:fillRect/>
          </a:stretch>
        </p:blipFill>
        <p:spPr>
          <a:xfrm>
            <a:off x="8351838" y="1295398"/>
            <a:ext cx="2448000" cy="2750303"/>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30" name="图片 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9356" y="2748901"/>
            <a:ext cx="2622739" cy="1696584"/>
          </a:xfrm>
          <a:prstGeom prst="rect">
            <a:avLst/>
          </a:prstGeom>
        </p:spPr>
      </p:pic>
      <p:sp>
        <p:nvSpPr>
          <p:cNvPr id="34"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746488" y="861495"/>
            <a:ext cx="1510763" cy="287118"/>
            <a:chOff x="549633" y="1040577"/>
            <a:chExt cx="1279664" cy="287539"/>
          </a:xfrm>
        </p:grpSpPr>
        <p:sp>
          <p:nvSpPr>
            <p:cNvPr id="36" name="矩形 35"/>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7" name="组合 36"/>
            <p:cNvGrpSpPr/>
            <p:nvPr/>
          </p:nvGrpSpPr>
          <p:grpSpPr>
            <a:xfrm>
              <a:off x="549633" y="1040577"/>
              <a:ext cx="1279664" cy="287539"/>
              <a:chOff x="549633" y="1040577"/>
              <a:chExt cx="1279664" cy="287539"/>
            </a:xfrm>
          </p:grpSpPr>
          <p:sp>
            <p:nvSpPr>
              <p:cNvPr id="38" name="矩形 37"/>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9"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0"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32</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41" name="图片 40"/>
          <p:cNvPicPr>
            <a:picLocks noChangeAspect="1"/>
          </p:cNvPicPr>
          <p:nvPr/>
        </p:nvPicPr>
        <p:blipFill rotWithShape="1">
          <a:blip r:embed="rId3" cstate="print">
            <a:extLst>
              <a:ext uri="{28A0092B-C50C-407E-A947-70E740481C1C}">
                <a14:useLocalDpi xmlns:a14="http://schemas.microsoft.com/office/drawing/2010/main" val="0"/>
              </a:ext>
            </a:extLst>
          </a:blip>
          <a:srcRect b="32258"/>
          <a:stretch>
            <a:fillRect/>
          </a:stretch>
        </p:blipFill>
        <p:spPr>
          <a:xfrm>
            <a:off x="8361055" y="1295400"/>
            <a:ext cx="2447316" cy="2726804"/>
          </a:xfrm>
          <a:prstGeom prst="rect">
            <a:avLst/>
          </a:prstGeom>
        </p:spPr>
      </p:pic>
      <p:sp>
        <p:nvSpPr>
          <p:cNvPr id="31" name="矩形 30"/>
          <p:cNvSpPr/>
          <p:nvPr/>
        </p:nvSpPr>
        <p:spPr>
          <a:xfrm>
            <a:off x="3072765" y="1310005"/>
            <a:ext cx="5154295" cy="4251960"/>
          </a:xfrm>
          <a:prstGeom prst="rect">
            <a:avLst/>
          </a:prstGeom>
          <a:ln>
            <a:solidFill>
              <a:schemeClr val="bg1"/>
            </a:solidFill>
          </a:ln>
        </p:spPr>
        <p:txBody>
          <a:bodyPr wrap="square">
            <a:spAutoFit/>
          </a:bodyPr>
          <a:lstStyle/>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27.巧夺天工/鬼斧神工</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都有技艺高超巧妙之意。前者强调胜过天然,后者强调非人工所能做到。</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28.谈笑风生/谈笑自若</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都有谈话时有说有笑的意思。前者表示谈话谈得高兴而有风趣,多用于形容平时谈话;后者表示说说笑笑,跟平常一样,多指在紧张或危急情况下的谈笑。</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29.义不容辞/责无旁贷</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都含有应该承担、不能推辞的意思。前者偏重于道义上不允许推辞;后者偏重于自己的责任,不能推卸给别人(贷:推卸)。</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30.每况愈下/江河日下</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都有越来越坏的意思。前者偏重于笼统地表示情况越来越坏,后者偏重于指情况一天天坏下去。</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3" name="矩形 32">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randombar(horizontal)">
                                      <p:cBhvr>
                                        <p:cTn id="1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0"/>
            <a:ext cx="11520488" cy="3991429"/>
          </a:xfrm>
          <a:prstGeom prst="rect">
            <a:avLst/>
          </a:prstGeom>
          <a:solidFill>
            <a:srgbClr val="77A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 name="圆角矩形 3"/>
          <p:cNvSpPr/>
          <p:nvPr/>
        </p:nvSpPr>
        <p:spPr>
          <a:xfrm>
            <a:off x="3978022" y="4684957"/>
            <a:ext cx="3564439" cy="990121"/>
          </a:xfrm>
          <a:prstGeom prst="roundRect">
            <a:avLst>
              <a:gd name="adj" fmla="val 5758"/>
            </a:avLst>
          </a:prstGeom>
          <a:noFill/>
          <a:ln>
            <a:solidFill>
              <a:srgbClr val="77AED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713105" rtl="0" eaLnBrk="1" latinLnBrk="0" hangingPunct="1">
              <a:defRPr sz="1405" kern="1200">
                <a:solidFill>
                  <a:schemeClr val="lt1"/>
                </a:solidFill>
                <a:latin typeface="+mn-lt"/>
                <a:ea typeface="+mn-ea"/>
                <a:cs typeface="+mn-cs"/>
              </a:defRPr>
            </a:lvl1pPr>
            <a:lvl2pPr marL="356870" algn="l" defTabSz="713105" rtl="0" eaLnBrk="1" latinLnBrk="0" hangingPunct="1">
              <a:defRPr sz="1405" kern="1200">
                <a:solidFill>
                  <a:schemeClr val="lt1"/>
                </a:solidFill>
                <a:latin typeface="+mn-lt"/>
                <a:ea typeface="+mn-ea"/>
                <a:cs typeface="+mn-cs"/>
              </a:defRPr>
            </a:lvl2pPr>
            <a:lvl3pPr marL="713105" algn="l" defTabSz="713105" rtl="0" eaLnBrk="1" latinLnBrk="0" hangingPunct="1">
              <a:defRPr sz="1405" kern="1200">
                <a:solidFill>
                  <a:schemeClr val="lt1"/>
                </a:solidFill>
                <a:latin typeface="+mn-lt"/>
                <a:ea typeface="+mn-ea"/>
                <a:cs typeface="+mn-cs"/>
              </a:defRPr>
            </a:lvl3pPr>
            <a:lvl4pPr marL="1069975" algn="l" defTabSz="713105" rtl="0" eaLnBrk="1" latinLnBrk="0" hangingPunct="1">
              <a:defRPr sz="1405" kern="1200">
                <a:solidFill>
                  <a:schemeClr val="lt1"/>
                </a:solidFill>
                <a:latin typeface="+mn-lt"/>
                <a:ea typeface="+mn-ea"/>
                <a:cs typeface="+mn-cs"/>
              </a:defRPr>
            </a:lvl4pPr>
            <a:lvl5pPr marL="1426210" algn="l" defTabSz="713105" rtl="0" eaLnBrk="1" latinLnBrk="0" hangingPunct="1">
              <a:defRPr sz="1405" kern="1200">
                <a:solidFill>
                  <a:schemeClr val="lt1"/>
                </a:solidFill>
                <a:latin typeface="+mn-lt"/>
                <a:ea typeface="+mn-ea"/>
                <a:cs typeface="+mn-cs"/>
              </a:defRPr>
            </a:lvl5pPr>
            <a:lvl6pPr marL="1783080" algn="l" defTabSz="713105" rtl="0" eaLnBrk="1" latinLnBrk="0" hangingPunct="1">
              <a:defRPr sz="1405" kern="1200">
                <a:solidFill>
                  <a:schemeClr val="lt1"/>
                </a:solidFill>
                <a:latin typeface="+mn-lt"/>
                <a:ea typeface="+mn-ea"/>
                <a:cs typeface="+mn-cs"/>
              </a:defRPr>
            </a:lvl6pPr>
            <a:lvl7pPr marL="2139315" algn="l" defTabSz="713105" rtl="0" eaLnBrk="1" latinLnBrk="0" hangingPunct="1">
              <a:defRPr sz="1405" kern="1200">
                <a:solidFill>
                  <a:schemeClr val="lt1"/>
                </a:solidFill>
                <a:latin typeface="+mn-lt"/>
                <a:ea typeface="+mn-ea"/>
                <a:cs typeface="+mn-cs"/>
              </a:defRPr>
            </a:lvl7pPr>
            <a:lvl8pPr marL="2496185" algn="l" defTabSz="713105" rtl="0" eaLnBrk="1" latinLnBrk="0" hangingPunct="1">
              <a:defRPr sz="1405" kern="1200">
                <a:solidFill>
                  <a:schemeClr val="lt1"/>
                </a:solidFill>
                <a:latin typeface="+mn-lt"/>
                <a:ea typeface="+mn-ea"/>
                <a:cs typeface="+mn-cs"/>
              </a:defRPr>
            </a:lvl8pPr>
            <a:lvl9pPr marL="2852420" algn="l" defTabSz="713105" rtl="0" eaLnBrk="1" latinLnBrk="0" hangingPunct="1">
              <a:defRPr sz="1405" kern="1200">
                <a:solidFill>
                  <a:schemeClr val="lt1"/>
                </a:solidFill>
                <a:latin typeface="+mn-lt"/>
                <a:ea typeface="+mn-ea"/>
                <a:cs typeface="+mn-cs"/>
              </a:defRPr>
            </a:lvl9pPr>
          </a:lstStyle>
          <a:p>
            <a:pPr algn="ctr"/>
            <a:r>
              <a:rPr lang="zh-CN" altLang="en-US" sz="3600" dirty="0" smtClean="0">
                <a:solidFill>
                  <a:srgbClr val="3E8BC0"/>
                </a:solidFill>
                <a:latin typeface="微软雅黑" panose="020B0503020204020204" pitchFamily="34" charset="-122"/>
                <a:ea typeface="微软雅黑" panose="020B0503020204020204" pitchFamily="34" charset="-122"/>
              </a:rPr>
              <a:t>知识</a:t>
            </a:r>
            <a:r>
              <a:rPr lang="zh-CN" altLang="en-US" sz="3600" dirty="0">
                <a:solidFill>
                  <a:srgbClr val="3E8BC0"/>
                </a:solidFill>
                <a:latin typeface="微软雅黑" panose="020B0503020204020204" pitchFamily="34" charset="-122"/>
                <a:ea typeface="微软雅黑" panose="020B0503020204020204" pitchFamily="34" charset="-122"/>
              </a:rPr>
              <a:t>全</a:t>
            </a:r>
            <a:r>
              <a:rPr lang="zh-CN" altLang="en-US" sz="3600" dirty="0" smtClean="0">
                <a:solidFill>
                  <a:srgbClr val="3E8BC0"/>
                </a:solidFill>
                <a:latin typeface="微软雅黑" panose="020B0503020204020204" pitchFamily="34" charset="-122"/>
                <a:ea typeface="微软雅黑" panose="020B0503020204020204" pitchFamily="34" charset="-122"/>
              </a:rPr>
              <a:t>通关</a:t>
            </a:r>
            <a:endParaRPr lang="zh-CN" altLang="en-US" sz="3600" dirty="0">
              <a:solidFill>
                <a:srgbClr val="3E8BC0"/>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807987" y="1220176"/>
            <a:ext cx="1904507" cy="1904507"/>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49"/>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 name="矩形 3"/>
          <p:cNvSpPr/>
          <p:nvPr/>
        </p:nvSpPr>
        <p:spPr>
          <a:xfrm>
            <a:off x="1249620" y="2416123"/>
            <a:ext cx="6647048" cy="2651760"/>
          </a:xfrm>
          <a:prstGeom prst="rect">
            <a:avLst/>
          </a:prstGeom>
        </p:spPr>
        <p:txBody>
          <a:bodyPr wrap="square">
            <a:spAutoFit/>
          </a:bodyPr>
          <a:lstStyle/>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31.瑕不掩瑜/瑕瑜互见</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都表示同时具有优点和缺点。前者比喻缺点掩盖不了优点,优点是主要的,缺点是次要的;后者比喻有缺点也有优点,优缺点没有主次之分。</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32.销声匿迹/偃旗息鼓</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前者多形容隐藏起来或不公开出现;后者多指停止战斗,也指停止批评、攻击等。</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33.斑驳陆离/光怪陆离</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适用对象有区别。前者只用来形容色彩繁杂;后者除形容色彩繁杂外,还可以用于形容现象奇异。</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87118"/>
            <a:chOff x="549633" y="1040577"/>
            <a:chExt cx="1279664" cy="287539"/>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87539"/>
              <a:chOff x="549633" y="1040577"/>
              <a:chExt cx="1279664" cy="287539"/>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33</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2" name="图片 31"/>
          <p:cNvPicPr>
            <a:picLocks noChangeAspect="1"/>
          </p:cNvPicPr>
          <p:nvPr/>
        </p:nvPicPr>
        <p:blipFill rotWithShape="1">
          <a:blip r:embed="rId2" cstate="print"/>
          <a:srcRect t="8770"/>
          <a:stretch>
            <a:fillRect/>
          </a:stretch>
        </p:blipFill>
        <p:spPr>
          <a:xfrm>
            <a:off x="8351838" y="1295399"/>
            <a:ext cx="2449512" cy="2736849"/>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293007"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矩形 1"/>
          <p:cNvSpPr/>
          <p:nvPr/>
        </p:nvSpPr>
        <p:spPr>
          <a:xfrm>
            <a:off x="3649345" y="1776095"/>
            <a:ext cx="5666105" cy="2331720"/>
          </a:xfrm>
          <a:prstGeom prst="rect">
            <a:avLst/>
          </a:prstGeom>
        </p:spPr>
        <p:txBody>
          <a:bodyPr wrap="square">
            <a:spAutoFit/>
          </a:bodyPr>
          <a:lstStyle/>
          <a:p>
            <a:pPr algn="l" fontAlgn="auto">
              <a:lnSpc>
                <a:spcPct val="150000"/>
              </a:lnSpc>
            </a:pPr>
            <a:r>
              <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34.置若罔闻/置之度外</a:t>
            </a: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gn="l" fontAlgn="auto">
              <a:lnSpc>
                <a:spcPct val="150000"/>
              </a:lnSpc>
            </a:pPr>
            <a:r>
              <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前者指对批评、劝告、请求、抗议等不予理睬,后者指不把生死、利害等放在心上。</a:t>
            </a: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gn="l" fontAlgn="auto">
              <a:lnSpc>
                <a:spcPct val="150000"/>
              </a:lnSpc>
            </a:pP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gn="l" fontAlgn="auto">
              <a:lnSpc>
                <a:spcPct val="150000"/>
              </a:lnSpc>
            </a:pPr>
            <a:r>
              <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35.一挥而就/一气呵成</a:t>
            </a: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a:p>
            <a:pPr algn="l" fontAlgn="auto">
              <a:lnSpc>
                <a:spcPct val="150000"/>
              </a:lnSpc>
            </a:pPr>
            <a:r>
              <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前者指写字、写文章、绘画,很敏捷地完成;后者形容文章的气势首尾贯通,还可以用来形容完成整个工作的过程中不间断,不松懈。</a:t>
            </a:r>
            <a:endParaRPr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p:txBody>
      </p:sp>
      <p:sp>
        <p:nvSpPr>
          <p:cNvPr id="30" name="矩形 29">
            <a:hlinkClick r:id="rId1" action="ppaction://hlinksldjump"/>
          </p:cNvPr>
          <p:cNvSpPr/>
          <p:nvPr/>
        </p:nvSpPr>
        <p:spPr>
          <a:xfrm>
            <a:off x="719138" y="4158063"/>
            <a:ext cx="2448000" cy="1422000"/>
          </a:xfrm>
          <a:prstGeom prst="rect">
            <a:avLst/>
          </a:prstGeom>
          <a:solidFill>
            <a:srgbClr val="5B9BD5"/>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返回目录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87118"/>
            <a:chOff x="549633" y="1040577"/>
            <a:chExt cx="1279664" cy="287539"/>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87539"/>
              <a:chOff x="549633" y="1040577"/>
              <a:chExt cx="1279664" cy="287539"/>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34</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rotWithShape="1">
          <a:blip r:embed="rId2" cstate="print"/>
          <a:srcRect t="4720"/>
          <a:stretch>
            <a:fillRect/>
          </a:stretch>
        </p:blipFill>
        <p:spPr>
          <a:xfrm>
            <a:off x="720138" y="1295400"/>
            <a:ext cx="2461901" cy="27368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矩形 1"/>
          <p:cNvSpPr/>
          <p:nvPr/>
        </p:nvSpPr>
        <p:spPr>
          <a:xfrm>
            <a:off x="746760" y="1289050"/>
            <a:ext cx="7480300" cy="3611880"/>
          </a:xfrm>
          <a:prstGeom prst="rect">
            <a:avLst/>
          </a:prstGeom>
        </p:spPr>
        <p:txBody>
          <a:bodyPr wrap="square">
            <a:spAutoFit/>
          </a:bodyPr>
          <a:lstStyle/>
          <a:p>
            <a:pPr>
              <a:lnSpc>
                <a:spcPct val="150000"/>
              </a:lnSpc>
            </a:pPr>
            <a:r>
              <a:rPr lang="zh-CN"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哀鸿遍野　哀鸿,哀鸣的大雁,比喻悲哀呼号的灾民。形容到处都是呻吟呼号、流离失所的灾</a:t>
            </a:r>
            <a:r>
              <a:rPr lang="zh-CN" altLang="zh-CN" sz="1400"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民</a:t>
            </a:r>
            <a:r>
              <a:rPr lang="en-US" altLang="zh-CN" sz="1400"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1400"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的</a:t>
            </a:r>
            <a:r>
              <a:rPr lang="zh-CN"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悲惨景象</a:t>
            </a:r>
            <a:r>
              <a:rPr lang="zh-CN" altLang="zh-CN" sz="1400"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400"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 </a:t>
            </a:r>
            <a:endParaRPr lang="zh-CN"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安土重迁　重迁,把搬迁看得很重。留恋故土,不肯轻易迁移。</a:t>
            </a:r>
            <a:endParaRPr lang="zh-CN"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安于一隅　安心在某一个角落。形容苟安于一角,不求进取。含贬义。</a:t>
            </a:r>
            <a:endParaRPr lang="zh-CN"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安之若素　(遇到不顺利情况或反常现象)像平常一样对待,毫不在意。</a:t>
            </a:r>
            <a:endParaRPr lang="zh-CN"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按部就班　按照一定的条理,遵循一定的程序。</a:t>
            </a:r>
            <a:endParaRPr lang="zh-CN"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按图索骥　按照图像寻找好马,比喻按照死规矩机械、呆板地做事,也泛指按照线索寻找目标。</a:t>
            </a:r>
            <a:endParaRPr lang="zh-CN"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 八方风雨　四面八方风雨聚会。比喻形势骤然变幻、动荡不安。</a:t>
            </a:r>
            <a:endParaRPr lang="zh-CN"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八面玲珑　原指窗户宽敞明亮,后用来形容人处世圆滑,不得罪任何一方。含贬义。</a:t>
            </a:r>
            <a:endParaRPr lang="zh-CN"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白驹过隙　白马在细小的缝隙前一闪而过,形容时间过得飞快。</a:t>
            </a:r>
            <a:endParaRPr lang="zh-CN"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白头如新　白头,头发白了;新,新交。指交朋友彼此不能了解,时间虽久,仍跟刚认识一样。</a:t>
            </a:r>
            <a:endParaRPr lang="zh-CN"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0" name="矩形 29"/>
          <p:cNvSpPr/>
          <p:nvPr/>
        </p:nvSpPr>
        <p:spPr>
          <a:xfrm>
            <a:off x="2929217" y="827775"/>
            <a:ext cx="2529205" cy="352425"/>
          </a:xfrm>
          <a:prstGeom prst="rect">
            <a:avLst/>
          </a:prstGeom>
        </p:spPr>
        <p:txBody>
          <a:bodyPr wrap="none">
            <a:spAutoFit/>
          </a:bodyPr>
          <a:lstStyle/>
          <a:p>
            <a:pPr algn="l"/>
            <a:r>
              <a:rPr lang="zh-CN"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panose="020B0400000000000000" charset="-122"/>
              </a:rPr>
              <a:t>常见易误用成语(熟语)汇编</a:t>
            </a:r>
            <a:endParaRPr lang="zh-CN"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panose="020B0400000000000000"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87118"/>
            <a:chOff x="549633" y="1040577"/>
            <a:chExt cx="1279664" cy="287539"/>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87539"/>
              <a:chOff x="549633" y="1040577"/>
              <a:chExt cx="1279664" cy="287539"/>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35</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rotWithShape="1">
          <a:blip r:embed="rId2" cstate="print">
            <a:extLst>
              <a:ext uri="{28A0092B-C50C-407E-A947-70E740481C1C}">
                <a14:useLocalDpi xmlns:a14="http://schemas.microsoft.com/office/drawing/2010/main" val="0"/>
              </a:ext>
            </a:extLst>
          </a:blip>
          <a:srcRect l="48054" t="9957"/>
          <a:stretch>
            <a:fillRect/>
          </a:stretch>
        </p:blipFill>
        <p:spPr>
          <a:xfrm>
            <a:off x="8363718" y="1261533"/>
            <a:ext cx="2437632" cy="2760150"/>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28797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白云苍狗　比喻世事变幻无常。</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百孔千疮　形容破坏得很严重或弊病很多。</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百口莫辩　即使有一百张嘴也辩解不清,形容事情无法说清楚(多用于受冤屈、被怀疑等情况)。</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坂上走丸　坂,斜坡;走,跑,指很快地滚动;丸,弹丸。在斜坡上滚动弹丸,形容速度快。</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半壁江山　指保存下来的或丧失掉的部分国土。</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半大不小　指人未到成年但已不是儿童的年龄。</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半青半黄　指庄稼没有成熟时呈现出青色与黄色混杂的颜色。比喻事物尚未达到成熟的阶段。</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抱薪救火　比喻因为方法不对,虽然有心消灭祸害,结果反而使祸害扩大。</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暴虎冯河　暴虎,空手打虎;冯河,徒步渡河。比喻有勇无谋,冒险蛮干。</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暴殄天物　殄,灭绝;天物,指自然界的鸟兽草木等。泛指任意糟蹋东西。</a:t>
            </a: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1495"/>
            <a:ext cx="1510763" cy="287118"/>
            <a:chOff x="549633" y="1040577"/>
            <a:chExt cx="1279664" cy="287539"/>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4" name="组合 33"/>
            <p:cNvGrpSpPr/>
            <p:nvPr/>
          </p:nvGrpSpPr>
          <p:grpSpPr>
            <a:xfrm>
              <a:off x="549633" y="1040577"/>
              <a:ext cx="1279664" cy="287539"/>
              <a:chOff x="549633" y="1040577"/>
              <a:chExt cx="1279664" cy="287539"/>
            </a:xfrm>
          </p:grpSpPr>
          <p:sp>
            <p:nvSpPr>
              <p:cNvPr id="35" name="矩形 3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7"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36</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p:nvPr/>
        </p:nvPicPr>
        <p:blipFill rotWithShape="1">
          <a:blip r:embed="rId2" cstate="print">
            <a:extLst>
              <a:ext uri="{28A0092B-C50C-407E-A947-70E740481C1C}">
                <a14:useLocalDpi xmlns:a14="http://schemas.microsoft.com/office/drawing/2010/main" val="0"/>
              </a:ext>
            </a:extLst>
          </a:blip>
          <a:srcRect t="9256" r="2416" b="2637"/>
          <a:stretch>
            <a:fillRect/>
          </a:stretch>
        </p:blipFill>
        <p:spPr>
          <a:xfrm>
            <a:off x="8355872" y="1288608"/>
            <a:ext cx="2437869" cy="2743642"/>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93835"/>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矩形 1"/>
          <p:cNvSpPr/>
          <p:nvPr/>
        </p:nvSpPr>
        <p:spPr>
          <a:xfrm>
            <a:off x="1304642" y="1817391"/>
            <a:ext cx="6031822" cy="3611880"/>
          </a:xfrm>
          <a:prstGeom prst="rect">
            <a:avLst/>
          </a:prstGeom>
        </p:spPr>
        <p:txBody>
          <a:bodyPr wrap="square">
            <a:spAutoFit/>
          </a:bodyPr>
          <a:lstStyle/>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杯弓蛇影　比喻疑神疑鬼,妄自惊慌。</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杯水车薪　用一杯水去救一车着了火的柴,比喻无济于事。</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背井离乡　离开了故乡,在外地生活(多指不得已的)。</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笨鸟先飞　比喻能力差的人做事时,恐怕落后,比别人先行动(多用作谦辞)。</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比翼齐飞　比喻夫妻恩爱,朝夕相伴。也比喻互相帮助,共同前进。</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笔走龙蛇　形容书法笔势雄健活泼。</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敝帚自珍　敝,破旧。破扫帚,自己当宝贝爱惜,比喻东西虽然不好,自己却非常珍视。</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鞭辟入里　形容能透彻说明问题,深中要害。</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彪炳千古　形容伟大的业绩流传千秋万代。</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别出机杼　比喻诗文的构思和布局不落俗套,有所创新。</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1495"/>
            <a:ext cx="1510763" cy="287118"/>
            <a:chOff x="549633" y="1040577"/>
            <a:chExt cx="1279664" cy="287539"/>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4" name="组合 33"/>
            <p:cNvGrpSpPr/>
            <p:nvPr/>
          </p:nvGrpSpPr>
          <p:grpSpPr>
            <a:xfrm>
              <a:off x="549633" y="1040577"/>
              <a:ext cx="1279664" cy="287539"/>
              <a:chOff x="549633" y="1040577"/>
              <a:chExt cx="1279664" cy="287539"/>
            </a:xfrm>
          </p:grpSpPr>
          <p:sp>
            <p:nvSpPr>
              <p:cNvPr id="35" name="矩形 3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37</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a:blip r:embed="rId2" cstate="print"/>
          <a:stretch>
            <a:fillRect/>
          </a:stretch>
        </p:blipFill>
        <p:spPr>
          <a:xfrm>
            <a:off x="8367101" y="1288608"/>
            <a:ext cx="2431706" cy="2729276"/>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28797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30" name="图片 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12641" y="2660429"/>
            <a:ext cx="2629342" cy="2629342"/>
          </a:xfrm>
          <a:prstGeom prst="rect">
            <a:avLst/>
          </a:prstGeom>
        </p:spPr>
      </p:pic>
      <p:sp>
        <p:nvSpPr>
          <p:cNvPr id="33" name="矩形 32"/>
          <p:cNvSpPr/>
          <p:nvPr/>
        </p:nvSpPr>
        <p:spPr>
          <a:xfrm>
            <a:off x="913765" y="1467485"/>
            <a:ext cx="4791075" cy="3931920"/>
          </a:xfrm>
          <a:prstGeom prst="rect">
            <a:avLst/>
          </a:prstGeom>
          <a:ln>
            <a:solidFill>
              <a:schemeClr val="bg1"/>
            </a:solidFill>
          </a:ln>
        </p:spPr>
        <p:txBody>
          <a:bodyPr wrap="square">
            <a:spAutoFit/>
          </a:bodyPr>
          <a:lstStyle/>
          <a:p>
            <a:pPr>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rPr>
              <a:t>别具匠心　另有一种巧妙的心思(多指文学、艺术方面创造性的构思)。</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rPr>
              <a:t>别无长物　长,多余。没有多余的东西,形容穷困或俭朴。</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rPr>
              <a:t>兵不血刃　兵器上面没有沾血,指未经交锋而取得胜利。</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rPr>
              <a:t>病入膏肓　病到了无法医治的地步,也比喻事情严重到了不可挽救的程度。</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rPr>
              <a:t>波澜壮阔　形容声势雄壮浩大(多用于诗文、群众运动等)。</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rPr>
              <a:t>不辨菽麦　分不清豆子和麦子,形容缺乏实际知识。</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rPr>
              <a:t>不孚众望　孚,信服。不合于众人的期望。含贬义。</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rPr>
              <a:t>不负众望　不辜负大家的期望。</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rPr>
              <a:t>不假思索　假,依靠,凭借。用不着想,形容说话做事迅速。</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altLang="zh-CN" sz="1400" dirty="0">
                <a:latin typeface="微软雅黑" panose="020B0503020204020204" pitchFamily="34" charset="-122"/>
                <a:ea typeface="微软雅黑" panose="020B0503020204020204" pitchFamily="34" charset="-122"/>
                <a:cs typeface="Times New Roman" panose="02020603050405020304" pitchFamily="18" charset="0"/>
              </a:rPr>
              <a:t>不胫而走　胫,小腿。没有腿却能跑,形容传布迅速。</a:t>
            </a:r>
            <a:endParaRPr altLang="zh-CN" sz="1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4"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746488" y="861495"/>
            <a:ext cx="1510763" cy="287118"/>
            <a:chOff x="549633" y="1040577"/>
            <a:chExt cx="1279664" cy="287539"/>
          </a:xfrm>
        </p:grpSpPr>
        <p:sp>
          <p:nvSpPr>
            <p:cNvPr id="36" name="矩形 35"/>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7" name="组合 36"/>
            <p:cNvGrpSpPr/>
            <p:nvPr/>
          </p:nvGrpSpPr>
          <p:grpSpPr>
            <a:xfrm>
              <a:off x="549633" y="1040577"/>
              <a:ext cx="1279664" cy="287539"/>
              <a:chOff x="549633" y="1040577"/>
              <a:chExt cx="1279664" cy="287539"/>
            </a:xfrm>
          </p:grpSpPr>
          <p:sp>
            <p:nvSpPr>
              <p:cNvPr id="38" name="矩形 37"/>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9"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0"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38</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41" name="图片 40"/>
          <p:cNvPicPr>
            <a:picLocks noChangeAspect="1"/>
          </p:cNvPicPr>
          <p:nvPr/>
        </p:nvPicPr>
        <p:blipFill rotWithShape="1">
          <a:blip r:embed="rId3" cstate="print"/>
          <a:srcRect t="2489"/>
          <a:stretch>
            <a:fillRect/>
          </a:stretch>
        </p:blipFill>
        <p:spPr>
          <a:xfrm>
            <a:off x="8353350" y="1288608"/>
            <a:ext cx="2448558" cy="2743642"/>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randombar(horizontal)">
                                      <p:cBhvr>
                                        <p:cTn id="7" dur="500"/>
                                        <p:tgtEl>
                                          <p:spTgt spid="3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p:cTn id="11" dur="500" fill="hold"/>
                                        <p:tgtEl>
                                          <p:spTgt spid="30"/>
                                        </p:tgtEl>
                                        <p:attrNameLst>
                                          <p:attrName>ppt_w</p:attrName>
                                        </p:attrNameLst>
                                      </p:cBhvr>
                                      <p:tavLst>
                                        <p:tav tm="0">
                                          <p:val>
                                            <p:fltVal val="0"/>
                                          </p:val>
                                        </p:tav>
                                        <p:tav tm="100000">
                                          <p:val>
                                            <p:strVal val="#ppt_w"/>
                                          </p:val>
                                        </p:tav>
                                      </p:tavLst>
                                    </p:anim>
                                    <p:anim calcmode="lin" valueType="num">
                                      <p:cBhvr>
                                        <p:cTn id="12" dur="500" fill="hold"/>
                                        <p:tgtEl>
                                          <p:spTgt spid="30"/>
                                        </p:tgtEl>
                                        <p:attrNameLst>
                                          <p:attrName>ppt_h</p:attrName>
                                        </p:attrNameLst>
                                      </p:cBhvr>
                                      <p:tavLst>
                                        <p:tav tm="0">
                                          <p:val>
                                            <p:fltVal val="0"/>
                                          </p:val>
                                        </p:tav>
                                        <p:tav tm="100000">
                                          <p:val>
                                            <p:strVal val="#ppt_h"/>
                                          </p:val>
                                        </p:tav>
                                      </p:tavLst>
                                    </p:anim>
                                    <p:animEffect transition="in" filter="fade">
                                      <p:cBhvr>
                                        <p:cTn id="1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矩形 1"/>
          <p:cNvSpPr/>
          <p:nvPr/>
        </p:nvSpPr>
        <p:spPr>
          <a:xfrm>
            <a:off x="745959" y="1513067"/>
            <a:ext cx="6936105" cy="3291840"/>
          </a:xfrm>
          <a:prstGeom prst="rect">
            <a:avLst/>
          </a:prstGeom>
        </p:spPr>
        <p:txBody>
          <a:bodyPr wrap="square">
            <a:spAutoFit/>
          </a:bodyPr>
          <a:lstStyle/>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不翼而飞　①没有翅膀却能飞,比喻东西突然不见了。②形容消息、言论等传布迅速。</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不绝如缕　像细线一样连着,差点儿就要断了,形容局势危急或声音细微悠长。</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不刊之论　刊,古代指削除错字。不能改动或不可磨灭的言论,形容言论确当,无懈可击。</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不堪设想　事情的结果不能想象,指会发展到很坏或很危险的地步。</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不可开交　无法摆脱或结束(只做“得”后面的补语)。</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不可终日　一天都过不下去,形容局势危急或心中惶恐。</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不稂不莠　稂、莠,田里的野草。原指田野里没有野草。后比喻人不成才,没有出息。</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不露圭角　圭角,圭玉的棱角。比喻不显露才干,不露锋芒。</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不吝赐教　不吝惜自己的意见,希望给予指导。请人指教的客气话。</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不落窠臼　指文章或艺术等有独创风格,不落俗套。</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1495"/>
            <a:ext cx="1510763" cy="287118"/>
            <a:chOff x="549633" y="1040577"/>
            <a:chExt cx="1279664" cy="287539"/>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4" name="组合 33"/>
            <p:cNvGrpSpPr/>
            <p:nvPr/>
          </p:nvGrpSpPr>
          <p:grpSpPr>
            <a:xfrm>
              <a:off x="549633" y="1040577"/>
              <a:ext cx="1279664" cy="287539"/>
              <a:chOff x="549633" y="1040577"/>
              <a:chExt cx="1279664" cy="287539"/>
            </a:xfrm>
          </p:grpSpPr>
          <p:sp>
            <p:nvSpPr>
              <p:cNvPr id="35" name="矩形 3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7"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39</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srcRect t="4049"/>
          <a:stretch>
            <a:fillRect/>
          </a:stretch>
        </p:blipFill>
        <p:spPr>
          <a:xfrm>
            <a:off x="8366745" y="1288608"/>
            <a:ext cx="2447472" cy="2752401"/>
          </a:xfrm>
          <a:prstGeom prst="rect">
            <a:avLst/>
          </a:prstGeom>
        </p:spPr>
      </p:pic>
      <p:sp>
        <p:nvSpPr>
          <p:cNvPr id="40" name="矩形 39">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30" name="图片 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1152" y="2963015"/>
            <a:ext cx="2622739" cy="1696584"/>
          </a:xfrm>
          <a:prstGeom prst="rect">
            <a:avLst/>
          </a:prstGeom>
        </p:spPr>
      </p:pic>
      <p:sp>
        <p:nvSpPr>
          <p:cNvPr id="3" name="矩形 2"/>
          <p:cNvSpPr/>
          <p:nvPr/>
        </p:nvSpPr>
        <p:spPr>
          <a:xfrm>
            <a:off x="3035049" y="1896082"/>
            <a:ext cx="5145405" cy="3291840"/>
          </a:xfrm>
          <a:prstGeom prst="rect">
            <a:avLst/>
          </a:prstGeom>
        </p:spPr>
        <p:txBody>
          <a:bodyPr wrap="none">
            <a:spAutoFit/>
          </a:bodyPr>
          <a:lstStyle/>
          <a:p>
            <a:pPr algn="l" fontAlgn="auto">
              <a:lnSpc>
                <a:spcPct val="150000"/>
              </a:lnSpc>
            </a:pPr>
            <a:r>
              <a:rPr lang="zh-CN" altLang="zh-CN" sz="1400" dirty="0">
                <a:latin typeface="微软雅黑" panose="020B0503020204020204" pitchFamily="34" charset="-122"/>
                <a:ea typeface="微软雅黑" panose="020B0503020204020204" pitchFamily="34" charset="-122"/>
              </a:rPr>
              <a:t>不情之请　客套话,不合情理的请求(向人求助时称自己的请求)。</a:t>
            </a:r>
            <a:endParaRPr lang="zh-CN" altLang="zh-CN" sz="1400" dirty="0">
              <a:latin typeface="微软雅黑" panose="020B0503020204020204" pitchFamily="34" charset="-122"/>
              <a:ea typeface="微软雅黑" panose="020B0503020204020204" pitchFamily="34" charset="-122"/>
            </a:endParaRPr>
          </a:p>
          <a:p>
            <a:pPr algn="l" fontAlgn="auto">
              <a:lnSpc>
                <a:spcPct val="150000"/>
              </a:lnSpc>
            </a:pPr>
            <a:r>
              <a:rPr lang="zh-CN" altLang="zh-CN" sz="1400" dirty="0">
                <a:latin typeface="微软雅黑" panose="020B0503020204020204" pitchFamily="34" charset="-122"/>
                <a:ea typeface="微软雅黑" panose="020B0503020204020204" pitchFamily="34" charset="-122"/>
              </a:rPr>
              <a:t>不忍卒读　卒,完。不忍心读完,多形容文章悲惨动人。</a:t>
            </a:r>
            <a:endParaRPr lang="zh-CN" altLang="zh-CN" sz="1400" dirty="0">
              <a:latin typeface="微软雅黑" panose="020B0503020204020204" pitchFamily="34" charset="-122"/>
              <a:ea typeface="微软雅黑" panose="020B0503020204020204" pitchFamily="34" charset="-122"/>
            </a:endParaRPr>
          </a:p>
          <a:p>
            <a:pPr algn="l" fontAlgn="auto">
              <a:lnSpc>
                <a:spcPct val="150000"/>
              </a:lnSpc>
            </a:pPr>
            <a:r>
              <a:rPr lang="zh-CN" altLang="zh-CN" sz="1400" dirty="0">
                <a:latin typeface="微软雅黑" panose="020B0503020204020204" pitchFamily="34" charset="-122"/>
                <a:ea typeface="微软雅黑" panose="020B0503020204020204" pitchFamily="34" charset="-122"/>
              </a:rPr>
              <a:t>不容置喙　置,安放;喙,嘴。不容许别人插嘴说话。</a:t>
            </a:r>
            <a:endParaRPr lang="zh-CN" altLang="zh-CN" sz="1400" dirty="0">
              <a:latin typeface="微软雅黑" panose="020B0503020204020204" pitchFamily="34" charset="-122"/>
              <a:ea typeface="微软雅黑" panose="020B0503020204020204" pitchFamily="34" charset="-122"/>
            </a:endParaRPr>
          </a:p>
          <a:p>
            <a:pPr algn="l" fontAlgn="auto">
              <a:lnSpc>
                <a:spcPct val="150000"/>
              </a:lnSpc>
            </a:pPr>
            <a:r>
              <a:rPr lang="zh-CN" altLang="zh-CN" sz="1400" dirty="0">
                <a:latin typeface="微软雅黑" panose="020B0503020204020204" pitchFamily="34" charset="-122"/>
                <a:ea typeface="微软雅黑" panose="020B0503020204020204" pitchFamily="34" charset="-122"/>
              </a:rPr>
              <a:t>不容置疑　不容许有什么怀疑,指真实可信。</a:t>
            </a:r>
            <a:endParaRPr lang="zh-CN" altLang="zh-CN" sz="1400" dirty="0">
              <a:latin typeface="微软雅黑" panose="020B0503020204020204" pitchFamily="34" charset="-122"/>
              <a:ea typeface="微软雅黑" panose="020B0503020204020204" pitchFamily="34" charset="-122"/>
            </a:endParaRPr>
          </a:p>
          <a:p>
            <a:pPr algn="l" fontAlgn="auto">
              <a:lnSpc>
                <a:spcPct val="150000"/>
              </a:lnSpc>
            </a:pPr>
            <a:r>
              <a:rPr lang="zh-CN" altLang="zh-CN" sz="1400" dirty="0">
                <a:latin typeface="微软雅黑" panose="020B0503020204020204" pitchFamily="34" charset="-122"/>
                <a:ea typeface="微软雅黑" panose="020B0503020204020204" pitchFamily="34" charset="-122"/>
              </a:rPr>
              <a:t>不同凡响　形容事物(多指文艺作品)不平凡。</a:t>
            </a:r>
            <a:endParaRPr lang="zh-CN" altLang="zh-CN" sz="1400" dirty="0">
              <a:latin typeface="微软雅黑" panose="020B0503020204020204" pitchFamily="34" charset="-122"/>
              <a:ea typeface="微软雅黑" panose="020B0503020204020204" pitchFamily="34" charset="-122"/>
            </a:endParaRPr>
          </a:p>
          <a:p>
            <a:pPr algn="l" fontAlgn="auto">
              <a:lnSpc>
                <a:spcPct val="150000"/>
              </a:lnSpc>
            </a:pPr>
            <a:r>
              <a:rPr lang="zh-CN" altLang="zh-CN" sz="1400" dirty="0">
                <a:latin typeface="微软雅黑" panose="020B0503020204020204" pitchFamily="34" charset="-122"/>
                <a:ea typeface="微软雅黑" panose="020B0503020204020204" pitchFamily="34" charset="-122"/>
              </a:rPr>
              <a:t>不温不火　不冷淡也不火爆,形容平淡适中。</a:t>
            </a:r>
            <a:endParaRPr lang="zh-CN" altLang="zh-CN" sz="1400" dirty="0">
              <a:latin typeface="微软雅黑" panose="020B0503020204020204" pitchFamily="34" charset="-122"/>
              <a:ea typeface="微软雅黑" panose="020B0503020204020204" pitchFamily="34" charset="-122"/>
            </a:endParaRPr>
          </a:p>
          <a:p>
            <a:pPr algn="l" fontAlgn="auto">
              <a:lnSpc>
                <a:spcPct val="150000"/>
              </a:lnSpc>
            </a:pPr>
            <a:r>
              <a:rPr lang="zh-CN" altLang="zh-CN" sz="1400" dirty="0">
                <a:latin typeface="微软雅黑" panose="020B0503020204020204" pitchFamily="34" charset="-122"/>
                <a:ea typeface="微软雅黑" panose="020B0503020204020204" pitchFamily="34" charset="-122"/>
              </a:rPr>
              <a:t>不瘟不火　指戏曲既不沉闷也不过火。</a:t>
            </a:r>
            <a:endParaRPr lang="zh-CN" altLang="zh-CN" sz="1400" dirty="0">
              <a:latin typeface="微软雅黑" panose="020B0503020204020204" pitchFamily="34" charset="-122"/>
              <a:ea typeface="微软雅黑" panose="020B0503020204020204" pitchFamily="34" charset="-122"/>
            </a:endParaRPr>
          </a:p>
          <a:p>
            <a:pPr algn="l" fontAlgn="auto">
              <a:lnSpc>
                <a:spcPct val="150000"/>
              </a:lnSpc>
            </a:pPr>
            <a:r>
              <a:rPr lang="zh-CN" altLang="zh-CN" sz="1400" dirty="0">
                <a:latin typeface="微软雅黑" panose="020B0503020204020204" pitchFamily="34" charset="-122"/>
                <a:ea typeface="微软雅黑" panose="020B0503020204020204" pitchFamily="34" charset="-122"/>
              </a:rPr>
              <a:t>不省人事　①指人昏迷,失去知觉。②指不懂人情世故。</a:t>
            </a:r>
            <a:endParaRPr lang="zh-CN" altLang="zh-CN" sz="1400" dirty="0">
              <a:latin typeface="微软雅黑" panose="020B0503020204020204" pitchFamily="34" charset="-122"/>
              <a:ea typeface="微软雅黑" panose="020B0503020204020204" pitchFamily="34" charset="-122"/>
            </a:endParaRPr>
          </a:p>
          <a:p>
            <a:pPr algn="l" fontAlgn="auto">
              <a:lnSpc>
                <a:spcPct val="150000"/>
              </a:lnSpc>
            </a:pPr>
            <a:r>
              <a:rPr lang="zh-CN" altLang="zh-CN" sz="1400" dirty="0">
                <a:latin typeface="微软雅黑" panose="020B0503020204020204" pitchFamily="34" charset="-122"/>
                <a:ea typeface="微软雅黑" panose="020B0503020204020204" pitchFamily="34" charset="-122"/>
              </a:rPr>
              <a:t>不以为然　不认为是对的,表示不同意(多含轻视意)。</a:t>
            </a:r>
            <a:endParaRPr lang="zh-CN" altLang="zh-CN" sz="1400" dirty="0">
              <a:latin typeface="微软雅黑" panose="020B0503020204020204" pitchFamily="34" charset="-122"/>
              <a:ea typeface="微软雅黑" panose="020B0503020204020204" pitchFamily="34" charset="-122"/>
            </a:endParaRPr>
          </a:p>
          <a:p>
            <a:pPr algn="l" fontAlgn="auto">
              <a:lnSpc>
                <a:spcPct val="150000"/>
              </a:lnSpc>
            </a:pPr>
            <a:r>
              <a:rPr lang="zh-CN" altLang="zh-CN" sz="1400" dirty="0">
                <a:latin typeface="微软雅黑" panose="020B0503020204020204" pitchFamily="34" charset="-122"/>
                <a:ea typeface="微软雅黑" panose="020B0503020204020204" pitchFamily="34" charset="-122"/>
              </a:rPr>
              <a:t>不以为意　不把它放在心上,表示不重视,不认真对待。</a:t>
            </a:r>
            <a:endParaRPr lang="zh-CN" altLang="zh-CN" sz="1400" dirty="0">
              <a:latin typeface="微软雅黑" panose="020B0503020204020204" pitchFamily="34" charset="-122"/>
              <a:ea typeface="微软雅黑" panose="020B0503020204020204" pitchFamily="34" charset="-122"/>
            </a:endParaRPr>
          </a:p>
        </p:txBody>
      </p:sp>
      <p:sp>
        <p:nvSpPr>
          <p:cNvPr id="34"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746488" y="861495"/>
            <a:ext cx="1510763" cy="287118"/>
            <a:chOff x="549633" y="1040577"/>
            <a:chExt cx="1279664" cy="287539"/>
          </a:xfrm>
        </p:grpSpPr>
        <p:sp>
          <p:nvSpPr>
            <p:cNvPr id="36" name="矩形 35"/>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7" name="组合 36"/>
            <p:cNvGrpSpPr/>
            <p:nvPr/>
          </p:nvGrpSpPr>
          <p:grpSpPr>
            <a:xfrm>
              <a:off x="549633" y="1040577"/>
              <a:ext cx="1279664" cy="287539"/>
              <a:chOff x="549633" y="1040577"/>
              <a:chExt cx="1279664" cy="287539"/>
            </a:xfrm>
          </p:grpSpPr>
          <p:sp>
            <p:nvSpPr>
              <p:cNvPr id="38" name="矩形 37"/>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9"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0"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40</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41" name="图片 40"/>
          <p:cNvPicPr>
            <a:picLocks noChangeAspect="1"/>
          </p:cNvPicPr>
          <p:nvPr/>
        </p:nvPicPr>
        <p:blipFill rotWithShape="1">
          <a:blip r:embed="rId3" cstate="print"/>
          <a:srcRect r="51843" b="7817"/>
          <a:stretch>
            <a:fillRect/>
          </a:stretch>
        </p:blipFill>
        <p:spPr>
          <a:xfrm>
            <a:off x="8354571" y="1288608"/>
            <a:ext cx="2446779" cy="2751054"/>
          </a:xfrm>
          <a:prstGeom prst="rect">
            <a:avLst/>
          </a:prstGeom>
        </p:spPr>
      </p:pic>
      <p:sp>
        <p:nvSpPr>
          <p:cNvPr id="51" name="矩形 5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745959" y="1407685"/>
            <a:ext cx="7506335" cy="4206240"/>
          </a:xfrm>
          <a:prstGeom prst="rect">
            <a:avLst/>
          </a:prstGeom>
        </p:spPr>
        <p:txBody>
          <a:bodyPr wrap="square">
            <a:spAutoFit/>
          </a:bodyPr>
          <a:lstStyle/>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不易之论　易,更改。内容正确、不可更改的言论。</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不虞之事　虞,预料。没有料想到的事。</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不虞之誉　虞,预料。未意料到的赞扬。</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不赞一词　原指文章写得好,别人不能再添一句话。现也指一言不发。</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不知所云　不知道说的是什么,指语言紊乱或空洞。</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 C</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惨淡经营　惨淡,苦费心力;经营,谋划并从事某项事情。原指作画前苦心构思,安排画面,现指费尽心思谋划和从事某件事情。</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沧海横流　水往四处奔流。旧时比喻政治混乱,社会动荡不安。</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沧海一粟　大海中的一粒谷子,形容非常渺小。</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沧海遗珠　被采珠者遗漏在大海里的珍珠。比喻有才干而不被录用。</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侧目而视　心存畏惧,不敢正视,斜着眼睛看。也指愤怒或不满地看。</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endParaRPr lang="zh-CN" altLang="zh-CN" sz="12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87118"/>
            <a:chOff x="549633" y="1040577"/>
            <a:chExt cx="1279664" cy="287539"/>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87539"/>
              <a:chOff x="549633" y="1040577"/>
              <a:chExt cx="1279664" cy="287539"/>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41</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srcRect r="8386"/>
          <a:stretch>
            <a:fillRect/>
          </a:stretch>
        </p:blipFill>
        <p:spPr>
          <a:xfrm>
            <a:off x="8351838" y="1288608"/>
            <a:ext cx="2436088" cy="2743801"/>
          </a:xfrm>
          <a:prstGeom prst="rect">
            <a:avLst/>
          </a:prstGeom>
        </p:spPr>
      </p:pic>
      <p:sp>
        <p:nvSpPr>
          <p:cNvPr id="54" name="矩形 53">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9" y="128797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 name="矩形 3"/>
          <p:cNvSpPr/>
          <p:nvPr/>
        </p:nvSpPr>
        <p:spPr>
          <a:xfrm>
            <a:off x="937895" y="1743710"/>
            <a:ext cx="7257415" cy="3611880"/>
          </a:xfrm>
          <a:prstGeom prst="rect">
            <a:avLst/>
          </a:prstGeom>
        </p:spPr>
        <p:txBody>
          <a:bodyPr wrap="square">
            <a:spAutoFit/>
          </a:bodyPr>
          <a:lstStyle/>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侧目而视　心存畏惧,不敢正视,斜着眼睛看。也指愤怒或不满地看。</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参差不齐　长短、高低、大小不齐。形容很不整齐或水平不一。</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曾经沧海　比喻曾经经历过很大的场面,眼界开阔,对比较平常的事物不放在眼里。</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差强人意　差,稍微。大体上还能使人满意。</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长此以往　老是这样下去(多就不好的情况而言)。</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长歌当哭　以放声歌咏代替哭泣,多指用诗文抒发胸中的悲愤。</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长篇累牍　指篇幅很长、内容多的文章。含贬义。</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长袖善舞　比喻做事有所凭借,就容易成功。后多用来形容有财势、有手腕的人善于钻营取巧。</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车载斗量　形容数量很多,多用来表示不足为奇。</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陈陈相因　指沿袭老一套,没有改进。</a:t>
            </a:r>
            <a:endParaRPr lang="zh-CN" altLang="zh-CN" sz="12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87118"/>
            <a:chOff x="549633" y="1040577"/>
            <a:chExt cx="1279664" cy="287539"/>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87539"/>
              <a:chOff x="549633" y="1040577"/>
              <a:chExt cx="1279664" cy="287539"/>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42</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rotWithShape="1">
          <a:blip r:embed="rId2" cstate="print">
            <a:extLst>
              <a:ext uri="{28A0092B-C50C-407E-A947-70E740481C1C}">
                <a14:useLocalDpi xmlns:a14="http://schemas.microsoft.com/office/drawing/2010/main" val="0"/>
              </a:ext>
            </a:extLst>
          </a:blip>
          <a:srcRect t="7545"/>
          <a:stretch>
            <a:fillRect/>
          </a:stretch>
        </p:blipFill>
        <p:spPr>
          <a:xfrm>
            <a:off x="8343583" y="1288420"/>
            <a:ext cx="2449743" cy="2731418"/>
          </a:xfrm>
          <a:prstGeom prst="rect">
            <a:avLst/>
          </a:prstGeom>
        </p:spPr>
      </p:pic>
      <p:sp>
        <p:nvSpPr>
          <p:cNvPr id="3" name="矩形 2">
            <a:hlinkClick r:id="" action="ppaction://hlinkshowjump?jump=nextslide"/>
          </p:cNvPr>
          <p:cNvSpPr/>
          <p:nvPr/>
        </p:nvSpPr>
        <p:spPr>
          <a:xfrm>
            <a:off x="8343822" y="4158286"/>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randombar(horizontal)">
                                      <p:cBhvr>
                                        <p:cTn id="7" dur="500"/>
                                        <p:tgtEl>
                                          <p:spTgt spid="4">
                                            <p:txEl>
                                              <p:pRg st="0" end="0"/>
                                            </p:txEl>
                                          </p:spTgt>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randombar(horizontal)">
                                      <p:cBhvr>
                                        <p:cTn id="11" dur="500"/>
                                        <p:tgtEl>
                                          <p:spTgt spid="4">
                                            <p:txEl>
                                              <p:pRg st="1" end="1"/>
                                            </p:txEl>
                                          </p:spTgt>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randombar(horizontal)">
                                      <p:cBhvr>
                                        <p:cTn id="15" dur="500"/>
                                        <p:tgtEl>
                                          <p:spTgt spid="4">
                                            <p:txEl>
                                              <p:pRg st="2" end="2"/>
                                            </p:txEl>
                                          </p:spTgt>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randombar(horizontal)">
                                      <p:cBhvr>
                                        <p:cTn id="19" dur="500"/>
                                        <p:tgtEl>
                                          <p:spTgt spid="4">
                                            <p:txEl>
                                              <p:pRg st="3" end="3"/>
                                            </p:txEl>
                                          </p:spTgt>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randombar(horizontal)">
                                      <p:cBhvr>
                                        <p:cTn id="23" dur="500"/>
                                        <p:tgtEl>
                                          <p:spTgt spid="4">
                                            <p:txEl>
                                              <p:pRg st="4" end="4"/>
                                            </p:txEl>
                                          </p:spTgt>
                                        </p:tgtEl>
                                      </p:cBhvr>
                                    </p:animEffect>
                                  </p:childTnLst>
                                </p:cTn>
                              </p:par>
                            </p:childTnLst>
                          </p:cTn>
                        </p:par>
                        <p:par>
                          <p:cTn id="24" fill="hold">
                            <p:stCondLst>
                              <p:cond delay="2500"/>
                            </p:stCondLst>
                            <p:childTnLst>
                              <p:par>
                                <p:cTn id="25" presetID="14" presetClass="entr" presetSubtype="10" fill="hold" nodeType="after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randombar(horizontal)">
                                      <p:cBhvr>
                                        <p:cTn id="27" dur="500"/>
                                        <p:tgtEl>
                                          <p:spTgt spid="4">
                                            <p:txEl>
                                              <p:pRg st="5" end="5"/>
                                            </p:txEl>
                                          </p:spTgt>
                                        </p:tgtEl>
                                      </p:cBhvr>
                                    </p:animEffect>
                                  </p:childTnLst>
                                </p:cTn>
                              </p:par>
                            </p:childTnLst>
                          </p:cTn>
                        </p:par>
                        <p:par>
                          <p:cTn id="28" fill="hold">
                            <p:stCondLst>
                              <p:cond delay="3000"/>
                            </p:stCondLst>
                            <p:childTnLst>
                              <p:par>
                                <p:cTn id="29" presetID="14" presetClass="entr" presetSubtype="10" fill="hold" nodeType="after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animEffect transition="in" filter="randombar(horizontal)">
                                      <p:cBhvr>
                                        <p:cTn id="31" dur="500"/>
                                        <p:tgtEl>
                                          <p:spTgt spid="4">
                                            <p:txEl>
                                              <p:pRg st="6" end="6"/>
                                            </p:txEl>
                                          </p:spTgt>
                                        </p:tgtEl>
                                      </p:cBhvr>
                                    </p:animEffect>
                                  </p:childTnLst>
                                </p:cTn>
                              </p:par>
                            </p:childTnLst>
                          </p:cTn>
                        </p:par>
                        <p:par>
                          <p:cTn id="32" fill="hold">
                            <p:stCondLst>
                              <p:cond delay="3500"/>
                            </p:stCondLst>
                            <p:childTnLst>
                              <p:par>
                                <p:cTn id="33" presetID="14" presetClass="entr" presetSubtype="10" fill="hold" nodeType="after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animEffect transition="in" filter="randombar(horizontal)">
                                      <p:cBhvr>
                                        <p:cTn id="35" dur="500"/>
                                        <p:tgtEl>
                                          <p:spTgt spid="4">
                                            <p:txEl>
                                              <p:pRg st="7" end="7"/>
                                            </p:txEl>
                                          </p:spTgt>
                                        </p:tgtEl>
                                      </p:cBhvr>
                                    </p:animEffect>
                                  </p:childTnLst>
                                </p:cTn>
                              </p:par>
                            </p:childTnLst>
                          </p:cTn>
                        </p:par>
                        <p:par>
                          <p:cTn id="36" fill="hold">
                            <p:stCondLst>
                              <p:cond delay="4000"/>
                            </p:stCondLst>
                            <p:childTnLst>
                              <p:par>
                                <p:cTn id="37" presetID="14" presetClass="entr" presetSubtype="10" fill="hold" nodeType="afterEffect">
                                  <p:stCondLst>
                                    <p:cond delay="0"/>
                                  </p:stCondLst>
                                  <p:childTnLst>
                                    <p:set>
                                      <p:cBhvr>
                                        <p:cTn id="38" dur="1" fill="hold">
                                          <p:stCondLst>
                                            <p:cond delay="0"/>
                                          </p:stCondLst>
                                        </p:cTn>
                                        <p:tgtEl>
                                          <p:spTgt spid="4">
                                            <p:txEl>
                                              <p:pRg st="8" end="8"/>
                                            </p:txEl>
                                          </p:spTgt>
                                        </p:tgtEl>
                                        <p:attrNameLst>
                                          <p:attrName>style.visibility</p:attrName>
                                        </p:attrNameLst>
                                      </p:cBhvr>
                                      <p:to>
                                        <p:strVal val="visible"/>
                                      </p:to>
                                    </p:set>
                                    <p:animEffect transition="in" filter="randombar(horizontal)">
                                      <p:cBhvr>
                                        <p:cTn id="39" dur="500"/>
                                        <p:tgtEl>
                                          <p:spTgt spid="4">
                                            <p:txEl>
                                              <p:pRg st="8" end="8"/>
                                            </p:txEl>
                                          </p:spTgt>
                                        </p:tgtEl>
                                      </p:cBhvr>
                                    </p:animEffect>
                                  </p:childTnLst>
                                </p:cTn>
                              </p:par>
                            </p:childTnLst>
                          </p:cTn>
                        </p:par>
                        <p:par>
                          <p:cTn id="40" fill="hold">
                            <p:stCondLst>
                              <p:cond delay="4500"/>
                            </p:stCondLst>
                            <p:childTnLst>
                              <p:par>
                                <p:cTn id="41" presetID="14" presetClass="entr" presetSubtype="10" fill="hold" nodeType="afterEffect">
                                  <p:stCondLst>
                                    <p:cond delay="0"/>
                                  </p:stCondLst>
                                  <p:childTnLst>
                                    <p:set>
                                      <p:cBhvr>
                                        <p:cTn id="42" dur="1" fill="hold">
                                          <p:stCondLst>
                                            <p:cond delay="0"/>
                                          </p:stCondLst>
                                        </p:cTn>
                                        <p:tgtEl>
                                          <p:spTgt spid="4">
                                            <p:txEl>
                                              <p:pRg st="9" end="9"/>
                                            </p:txEl>
                                          </p:spTgt>
                                        </p:tgtEl>
                                        <p:attrNameLst>
                                          <p:attrName>style.visibility</p:attrName>
                                        </p:attrNameLst>
                                      </p:cBhvr>
                                      <p:to>
                                        <p:strVal val="visible"/>
                                      </p:to>
                                    </p:set>
                                    <p:animEffect transition="in" filter="randombar(horizontal)">
                                      <p:cBhvr>
                                        <p:cTn id="43" dur="5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smtClean="0">
                <a:ea typeface="微软雅黑" panose="020B0503020204020204" pitchFamily="34" charset="-122"/>
              </a:rPr>
              <a:t>      实</a:t>
            </a:r>
            <a:r>
              <a:rPr lang="zh-CN" altLang="en-US" sz="1400" dirty="0">
                <a:ea typeface="微软雅黑" panose="020B0503020204020204" pitchFamily="34" charset="-122"/>
              </a:rPr>
              <a:t>词是指意义比较具体的词。包括名词、动词、形容词、数词、量词、代词。</a:t>
            </a:r>
            <a:endParaRPr lang="zh-CN" altLang="en-US" sz="1400" dirty="0">
              <a:ea typeface="微软雅黑" panose="020B0503020204020204" pitchFamily="34" charset="-122"/>
            </a:endParaRPr>
          </a:p>
          <a:p>
            <a:pPr algn="l" fontAlgn="auto">
              <a:lnSpc>
                <a:spcPct val="150000"/>
              </a:lnSpc>
            </a:pP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 </a:t>
            </a:r>
            <a:r>
              <a:rPr lang="zh-CN" altLang="en-US" sz="1400" dirty="0" smtClean="0">
                <a:ea typeface="微软雅黑" panose="020B0503020204020204" pitchFamily="34" charset="-122"/>
              </a:rPr>
              <a:t>     高</a:t>
            </a:r>
            <a:r>
              <a:rPr lang="zh-CN" altLang="en-US" sz="1400" dirty="0">
                <a:ea typeface="微软雅黑" panose="020B0503020204020204" pitchFamily="34" charset="-122"/>
              </a:rPr>
              <a:t>考对实词的考查着重于近义词的辨析和使用,如“舍弃”与“割爱”,“迟疑”与“犹豫”。同时,也会涉及一些同义词的辨析和使用,如“太阳”与“日头”,“演讲”与“讲演”。因此,考生必须掌握词语的一些基本知识,如词性,词语的感情色彩、语体色彩,词义的轻重,词语的本义、引申义、比喻义等。</a:t>
            </a:r>
            <a:endParaRPr lang="zh-CN" altLang="en-US" sz="1400" dirty="0">
              <a:ea typeface="微软雅黑" panose="020B0503020204020204" pitchFamily="34" charset="-122"/>
            </a:endParaRPr>
          </a:p>
        </p:txBody>
      </p:sp>
      <p:grpSp>
        <p:nvGrpSpPr>
          <p:cNvPr id="12" name="组合 11"/>
          <p:cNvGrpSpPr/>
          <p:nvPr/>
        </p:nvGrpSpPr>
        <p:grpSpPr>
          <a:xfrm>
            <a:off x="746488" y="861495"/>
            <a:ext cx="1485364" cy="287076"/>
            <a:chOff x="549633" y="1040577"/>
            <a:chExt cx="1258150" cy="287497"/>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0577"/>
              <a:ext cx="1258150" cy="287497"/>
              <a:chOff x="549633" y="1040577"/>
              <a:chExt cx="1258150" cy="287497"/>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75"/>
                <a:ext cx="295609" cy="276999"/>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31" name="图片 30"/>
          <p:cNvPicPr/>
          <p:nvPr/>
        </p:nvPicPr>
        <p:blipFill rotWithShape="1">
          <a:blip r:embed="rId2" cstate="print">
            <a:extLst>
              <a:ext uri="{28A0092B-C50C-407E-A947-70E740481C1C}">
                <a14:useLocalDpi xmlns:a14="http://schemas.microsoft.com/office/drawing/2010/main" val="0"/>
              </a:ext>
            </a:extLst>
          </a:blip>
          <a:srcRect t="9256" r="2416" b="2637"/>
          <a:stretch>
            <a:fillRect/>
          </a:stretch>
        </p:blipFill>
        <p:spPr>
          <a:xfrm>
            <a:off x="8355872" y="1288608"/>
            <a:ext cx="2437869" cy="2743642"/>
          </a:xfrm>
          <a:prstGeom prst="rect">
            <a:avLst/>
          </a:prstGeom>
        </p:spPr>
      </p:pic>
      <p:sp>
        <p:nvSpPr>
          <p:cNvPr id="3" name="矩形 2"/>
          <p:cNvSpPr/>
          <p:nvPr/>
        </p:nvSpPr>
        <p:spPr>
          <a:xfrm>
            <a:off x="2929217" y="827775"/>
            <a:ext cx="1595120" cy="352425"/>
          </a:xfrm>
          <a:prstGeom prst="rect">
            <a:avLst/>
          </a:prstGeom>
        </p:spPr>
        <p:txBody>
          <a:bodyPr wrap="none">
            <a:spAutoFit/>
          </a:bodyPr>
          <a:lstStyle/>
          <a:p>
            <a:pPr algn="l"/>
            <a:r>
              <a:rPr lang="zh-CN" altLang="en-US"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panose="020B0400000000000000" charset="-122"/>
              </a:rPr>
              <a:t>考点一	</a:t>
            </a:r>
            <a:r>
              <a:rPr lang="zh-CN"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panose="020B0400000000000000" charset="-122"/>
              </a:rPr>
              <a:t>实　词</a:t>
            </a:r>
            <a:endParaRPr lang="zh-CN"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panose="020B0400000000000000" charset="-122"/>
            </a:endParaRPr>
          </a:p>
        </p:txBody>
      </p:sp>
      <p:sp>
        <p:nvSpPr>
          <p:cNvPr id="61" name="矩形 6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5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87118"/>
            <a:chOff x="549633" y="1040577"/>
            <a:chExt cx="1279664" cy="287539"/>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87539"/>
              <a:chOff x="549633" y="1040577"/>
              <a:chExt cx="1279664" cy="287539"/>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8"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9"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43</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40" name="图片 39"/>
          <p:cNvPicPr>
            <a:picLocks noChangeAspect="1"/>
          </p:cNvPicPr>
          <p:nvPr/>
        </p:nvPicPr>
        <p:blipFill rotWithShape="1">
          <a:blip r:embed="rId2" cstate="print"/>
          <a:srcRect t="-263"/>
          <a:stretch>
            <a:fillRect/>
          </a:stretch>
        </p:blipFill>
        <p:spPr>
          <a:xfrm>
            <a:off x="8361489" y="1288608"/>
            <a:ext cx="2439861" cy="2743642"/>
          </a:xfrm>
          <a:prstGeom prst="rect">
            <a:avLst/>
          </a:prstGeom>
        </p:spPr>
      </p:pic>
      <p:sp>
        <p:nvSpPr>
          <p:cNvPr id="31" name="矩形 30"/>
          <p:cNvSpPr/>
          <p:nvPr/>
        </p:nvSpPr>
        <p:spPr>
          <a:xfrm>
            <a:off x="719455" y="1287780"/>
            <a:ext cx="6906260" cy="4251960"/>
          </a:xfrm>
          <a:prstGeom prst="rect">
            <a:avLst/>
          </a:prstGeom>
        </p:spPr>
        <p:txBody>
          <a:bodyPr wrap="square">
            <a:spAutoFit/>
          </a:bodyPr>
          <a:lstStyle/>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陈言务去　陈言,陈旧的话;务,务必,一定。陈旧的言辞一定要去掉,多指写作时排除陈旧的东西,努力创新。</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诚惶诚恐　惶恐不安。</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城下之盟　因无力抵抗到了城下的敌军而跟敌人订的盟约,泛指被迫签订的条约(多指不平等的)。</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承欢膝下　指在父母面前殷勤孝敬父母。</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程门立雪　形容尊师重道,恭敬求教。</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尺幅千里　一尺长的图画,把千里的景象都画进去,比喻事物的外形虽小,但包含的内容非常丰富。</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抽薪止沸　抽去锅底下的柴草来使锅里的水不再沸腾。比喻从根本上解决问题。</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踌躇满志　踌躇,得意的样子。形容对自己的现状或取得的成就非常得意。</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出双入对　两个人经常一起活动,多形容恋人间关系亲密。</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处心积虑　千方百计地盘算(多含贬义)。</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3" name="矩形 42">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randombar(horizontal)">
                                      <p:cBhvr>
                                        <p:cTn id="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87118"/>
            <a:chOff x="549633" y="1040577"/>
            <a:chExt cx="1279664" cy="287539"/>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87539"/>
              <a:chOff x="549633" y="1040577"/>
              <a:chExt cx="1279664" cy="287539"/>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44</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srcRect t="21020" b="-1"/>
          <a:stretch>
            <a:fillRect/>
          </a:stretch>
        </p:blipFill>
        <p:spPr>
          <a:xfrm>
            <a:off x="8349137" y="1300294"/>
            <a:ext cx="2449670" cy="2738167"/>
          </a:xfrm>
          <a:prstGeom prst="rect">
            <a:avLst/>
          </a:prstGeom>
        </p:spPr>
      </p:pic>
      <p:sp>
        <p:nvSpPr>
          <p:cNvPr id="20" name="矩形 19"/>
          <p:cNvSpPr/>
          <p:nvPr/>
        </p:nvSpPr>
        <p:spPr>
          <a:xfrm>
            <a:off x="1159617" y="1606332"/>
            <a:ext cx="6625782" cy="3611880"/>
          </a:xfrm>
          <a:prstGeom prst="rect">
            <a:avLst/>
          </a:prstGeom>
        </p:spPr>
        <p:txBody>
          <a:bodyPr wrap="square">
            <a:spAutoFit/>
          </a:bodyPr>
          <a:lstStyle/>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处之泰然　对待发生的紧急情况或困难,安然自得,毫不在乎。</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穿云裂石　(声音)穿过云层,震裂石头,形容乐器声或歌声高亢嘹亮。</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吹毛求疵　故意挑剔毛病,寻找错误。</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垂首贴耳　低垂着脑袋,耷拉着耳朵。形容驯服服从的样子。含贬义。</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春风化雨　适宜于草木生长的风雨,比喻良好的教育。</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春秋笔法　相传孔子修《春秋》,一字含褒贬。后来称文章用笔曲折而意含褒贬的写作手法为春秋笔法。</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春意阑珊　阑珊,将尽,衰落。指春天就要过去了。</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绰约多姿　形容女子姿态柔美的样子。</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从长计议　①慢慢地多加商量。②从长远的角度考虑。</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从谏如流　形容能很快地接受别人的规劝,像水从高处流到低处一样顺畅自然。</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9" name="矩形 38">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871"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87118"/>
            <a:chOff x="549633" y="1040577"/>
            <a:chExt cx="1279664" cy="287539"/>
          </a:xfrm>
        </p:grpSpPr>
        <p:sp>
          <p:nvSpPr>
            <p:cNvPr id="35" name="矩形 34"/>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6" name="组合 35"/>
            <p:cNvGrpSpPr/>
            <p:nvPr/>
          </p:nvGrpSpPr>
          <p:grpSpPr>
            <a:xfrm>
              <a:off x="549633" y="1040577"/>
              <a:ext cx="1279664" cy="287539"/>
              <a:chOff x="549633" y="1040577"/>
              <a:chExt cx="1279664" cy="287539"/>
            </a:xfrm>
          </p:grpSpPr>
          <p:sp>
            <p:nvSpPr>
              <p:cNvPr id="37" name="矩形 36"/>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8"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9"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45</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40" name="图片 39"/>
          <p:cNvPicPr>
            <a:picLocks noChangeAspect="1"/>
          </p:cNvPicPr>
          <p:nvPr/>
        </p:nvPicPr>
        <p:blipFill rotWithShape="1">
          <a:blip r:embed="rId2" cstate="print"/>
          <a:srcRect r="3102"/>
          <a:stretch>
            <a:fillRect/>
          </a:stretch>
        </p:blipFill>
        <p:spPr>
          <a:xfrm>
            <a:off x="8334058" y="1288420"/>
            <a:ext cx="2449511" cy="2761880"/>
          </a:xfrm>
          <a:prstGeom prst="rect">
            <a:avLst/>
          </a:prstGeom>
        </p:spPr>
      </p:pic>
      <p:sp>
        <p:nvSpPr>
          <p:cNvPr id="20" name="矩形 19"/>
          <p:cNvSpPr/>
          <p:nvPr/>
        </p:nvSpPr>
        <p:spPr>
          <a:xfrm>
            <a:off x="1363966" y="1627886"/>
            <a:ext cx="6272530" cy="3611880"/>
          </a:xfrm>
          <a:prstGeom prst="rect">
            <a:avLst/>
          </a:prstGeom>
        </p:spPr>
        <p:txBody>
          <a:bodyPr wrap="none">
            <a:spAutoFit/>
          </a:bodyPr>
          <a:lstStyle/>
          <a:p>
            <a:pPr algn="l" fontAlgn="auto">
              <a:lnSpc>
                <a:spcPct val="150000"/>
              </a:lnSpc>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从善如流　形容能很快接受别人的好意见,像水从高处流到低处一样顺畅自然。</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l" fontAlgn="auto">
              <a:lnSpc>
                <a:spcPct val="150000"/>
              </a:lnSpc>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寸草春晖　出自孟郊《游子吟》。比喻父母的恩情子女难以报答。</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l" fontAlgn="auto">
              <a:lnSpc>
                <a:spcPct val="150000"/>
              </a:lnSpc>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搓手顿脚　形容焦急不耐烦的样子。</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l" fontAlgn="auto">
              <a:lnSpc>
                <a:spcPct val="150000"/>
              </a:lnSpc>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蹉跎岁月　光阴白白地过去。指虚度光阴。</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l" fontAlgn="auto">
              <a:lnSpc>
                <a:spcPct val="150000"/>
              </a:lnSpc>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厝火积薪　把火放在柴堆下面,比喻潜伏着很大的危险。</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l" fontAlgn="auto">
              <a:lnSpc>
                <a:spcPct val="150000"/>
              </a:lnSpc>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 D</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l" fontAlgn="auto">
              <a:lnSpc>
                <a:spcPct val="150000"/>
              </a:lnSpc>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打太极拳　比喻做事情推诿拖拉。</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l" fontAlgn="auto">
              <a:lnSpc>
                <a:spcPct val="150000"/>
              </a:lnSpc>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大笔如椽　像椽一样大的笔。比喻写作大家,大手笔。</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l" fontAlgn="auto">
              <a:lnSpc>
                <a:spcPct val="150000"/>
              </a:lnSpc>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大跌眼镜　指对出乎意料的结果或不可思议的事物感到非常惊讶。</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l" fontAlgn="auto">
              <a:lnSpc>
                <a:spcPct val="150000"/>
              </a:lnSpc>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大方之家　泛指见识广博或学有专长的人。有时也指懂事理的人。</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l" fontAlgn="auto">
              <a:lnSpc>
                <a:spcPct val="150000"/>
              </a:lnSpc>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大放厥词　原指极力铺陈辞藻,现多指夸夸其谈,大发议论(含贬义)。</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1" name="矩形 30">
            <a:hlinkClick r:id="" action="ppaction://hlinkshowjump?jump=nextslide"/>
          </p:cNvPr>
          <p:cNvSpPr/>
          <p:nvPr/>
        </p:nvSpPr>
        <p:spPr>
          <a:xfrm>
            <a:off x="8334297" y="4158286"/>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746488" y="861495"/>
            <a:ext cx="1510763" cy="287118"/>
            <a:chOff x="549633" y="1040577"/>
            <a:chExt cx="1279664" cy="287539"/>
          </a:xfrm>
        </p:grpSpPr>
        <p:sp>
          <p:nvSpPr>
            <p:cNvPr id="35" name="矩形 34"/>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6" name="组合 35"/>
            <p:cNvGrpSpPr/>
            <p:nvPr/>
          </p:nvGrpSpPr>
          <p:grpSpPr>
            <a:xfrm>
              <a:off x="549633" y="1040577"/>
              <a:ext cx="1279664" cy="287539"/>
              <a:chOff x="549633" y="1040577"/>
              <a:chExt cx="1279664" cy="287539"/>
            </a:xfrm>
          </p:grpSpPr>
          <p:sp>
            <p:nvSpPr>
              <p:cNvPr id="37" name="矩形 36"/>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8"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9"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46</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40" name="图片 39"/>
          <p:cNvPicPr>
            <a:picLocks noChangeAspect="1"/>
          </p:cNvPicPr>
          <p:nvPr/>
        </p:nvPicPr>
        <p:blipFill rotWithShape="1">
          <a:blip r:embed="rId2" cstate="print"/>
          <a:srcRect t="10261"/>
          <a:stretch>
            <a:fillRect/>
          </a:stretch>
        </p:blipFill>
        <p:spPr>
          <a:xfrm>
            <a:off x="8369644" y="1291905"/>
            <a:ext cx="2431706" cy="2740344"/>
          </a:xfrm>
          <a:prstGeom prst="rect">
            <a:avLst/>
          </a:prstGeom>
        </p:spPr>
      </p:pic>
      <p:sp>
        <p:nvSpPr>
          <p:cNvPr id="2" name="矩形 1"/>
          <p:cNvSpPr/>
          <p:nvPr/>
        </p:nvSpPr>
        <p:spPr>
          <a:xfrm>
            <a:off x="718820" y="1289050"/>
            <a:ext cx="7193280" cy="4251960"/>
          </a:xfrm>
          <a:prstGeom prst="rect">
            <a:avLst/>
          </a:prstGeom>
        </p:spPr>
        <p:txBody>
          <a:bodyPr wrap="square">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大快朵颐　朵颐,指鼓动腮颊嚼食东西。形容食物鲜美,吃得很满意。</a:t>
            </a:r>
            <a:endParaRPr lang="zh-CN" altLang="en-US" sz="1400" dirty="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大相径庭　表示彼此相差很远或矛盾很大。</a:t>
            </a:r>
            <a:endParaRPr lang="zh-CN" altLang="en-US" sz="1400" dirty="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待价而沽　沽,卖。等待有好价钱才出售。旧时比喻等待时机出来做官,现多比喻等待有好的待遇、条件才肯答应任职或做事。</a:t>
            </a:r>
            <a:endParaRPr lang="zh-CN" altLang="en-US" sz="1400" dirty="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箪食壶浆　古时老百姓用箪盛饭,用壶盛汤来欢迎他们爱戴的军队,后用来形容军队受欢迎的情况。</a:t>
            </a:r>
            <a:endParaRPr lang="zh-CN" altLang="en-US" sz="1400" dirty="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当仁不让　泛指遇到应该做的事,积极主动去做,不退让。</a:t>
            </a:r>
            <a:endParaRPr lang="zh-CN" altLang="en-US" sz="1400" dirty="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当头棒喝　比喻促人醒悟的警告。</a:t>
            </a:r>
            <a:endParaRPr lang="zh-CN" altLang="en-US" sz="1400" dirty="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党同伐异　跟自己意见相同的就袒护,跟自己意见不同的就加以攻击。原指学术上派别之间的斗争,后用来指一切学术上、政治上或社会上的集体之间的斗争。</a:t>
            </a:r>
            <a:endParaRPr lang="zh-CN" altLang="en-US" sz="1400" dirty="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道貌岸然　形容神态庄严(现多含讥讽意)。</a:t>
            </a:r>
            <a:endParaRPr lang="zh-CN" altLang="en-US" sz="1400" dirty="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得陇望蜀　比喻贪得无厌。</a:t>
            </a:r>
            <a:endParaRPr lang="zh-CN" altLang="en-US" sz="1400" dirty="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登堂入室　比喻学问或技能由浅入深,循序渐进,达到更高的水平。</a:t>
            </a:r>
            <a:endParaRPr lang="zh-CN" altLang="en-US" sz="1400" dirty="0">
              <a:latin typeface="微软雅黑" panose="020B0503020204020204" pitchFamily="34" charset="-122"/>
              <a:ea typeface="微软雅黑" panose="020B0503020204020204" pitchFamily="34" charset="-122"/>
            </a:endParaRPr>
          </a:p>
        </p:txBody>
      </p:sp>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839354" y="1768093"/>
            <a:ext cx="7297482" cy="3323987"/>
          </a:xfrm>
          <a:prstGeom prst="rect">
            <a:avLst/>
          </a:prstGeom>
        </p:spPr>
        <p:txBody>
          <a:bodyPr wrap="square">
            <a:spAutoFit/>
          </a:bodyPr>
          <a:lstStyle/>
          <a:p>
            <a:pPr algn="l" fontAlgn="auto">
              <a:lnSpc>
                <a:spcPct val="150000"/>
              </a:lnSpc>
            </a:pPr>
            <a:r>
              <a:rPr altLang="zh-CN" sz="1400" dirty="0">
                <a:latin typeface="微软雅黑" panose="020B0503020204020204" pitchFamily="34" charset="-122"/>
                <a:ea typeface="微软雅黑" panose="020B0503020204020204" pitchFamily="34" charset="-122"/>
              </a:rPr>
              <a:t>等量齐观　不管事物间的差异,同等看待。</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等闲视之　当作平常的人或事情看待。</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滴水不漏　形容说话、做事十分周密,没有漏洞。</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颠扑不破　无论怎样摔打都不会破裂,比喻永远不会被推翻(多指理论、道理)。</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点石成金　神话故事中说仙人用手指头一点使石头变成金子,比喻把不好的或平凡的事物改变成很好的事物。</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电光石火　闪电的光,燧石的火。比喻瞬息即逝的事物。</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雕虫小技　比喻微不足道的技能(多指文字技巧)。</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叠床架屋　床上架床,屋上架屋,形容重复累赘。</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顶礼膜拜　形容对人特别崇敬(多用于贬义)。</a:t>
            </a:r>
            <a:endParaRPr altLang="zh-CN" sz="1400" dirty="0">
              <a:latin typeface="微软雅黑" panose="020B0503020204020204" pitchFamily="34" charset="-122"/>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746488" y="861495"/>
            <a:ext cx="1510763" cy="287118"/>
            <a:chOff x="549633" y="1040577"/>
            <a:chExt cx="1279664" cy="287539"/>
          </a:xfrm>
        </p:grpSpPr>
        <p:sp>
          <p:nvSpPr>
            <p:cNvPr id="35" name="矩形 34"/>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6" name="组合 35"/>
            <p:cNvGrpSpPr/>
            <p:nvPr/>
          </p:nvGrpSpPr>
          <p:grpSpPr>
            <a:xfrm>
              <a:off x="549633" y="1040577"/>
              <a:ext cx="1279664" cy="287539"/>
              <a:chOff x="549633" y="1040577"/>
              <a:chExt cx="1279664" cy="287539"/>
            </a:xfrm>
          </p:grpSpPr>
          <p:sp>
            <p:nvSpPr>
              <p:cNvPr id="37" name="矩形 36"/>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8"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9"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47</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40" name="图片 39"/>
          <p:cNvPicPr>
            <a:picLocks noChangeAspect="1"/>
          </p:cNvPicPr>
          <p:nvPr/>
        </p:nvPicPr>
        <p:blipFill rotWithShape="1">
          <a:blip r:embed="rId2" cstate="print"/>
          <a:srcRect t="10261"/>
          <a:stretch>
            <a:fillRect/>
          </a:stretch>
        </p:blipFill>
        <p:spPr>
          <a:xfrm>
            <a:off x="8369644" y="1291905"/>
            <a:ext cx="2431706" cy="2740344"/>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8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1495"/>
            <a:ext cx="1510763" cy="287118"/>
            <a:chOff x="549633" y="1040577"/>
            <a:chExt cx="1279664" cy="287539"/>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4" name="组合 33"/>
            <p:cNvGrpSpPr/>
            <p:nvPr/>
          </p:nvGrpSpPr>
          <p:grpSpPr>
            <a:xfrm>
              <a:off x="549633" y="1040577"/>
              <a:ext cx="1279664" cy="287539"/>
              <a:chOff x="549633" y="1040577"/>
              <a:chExt cx="1279664" cy="287539"/>
            </a:xfrm>
          </p:grpSpPr>
          <p:sp>
            <p:nvSpPr>
              <p:cNvPr id="35" name="矩形 3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7"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48</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l="-251" t="23149" r="251" b="654"/>
          <a:stretch>
            <a:fillRect/>
          </a:stretch>
        </p:blipFill>
        <p:spPr>
          <a:xfrm>
            <a:off x="8350807" y="1283515"/>
            <a:ext cx="2448000" cy="2754945"/>
          </a:xfrm>
          <a:prstGeom prst="rect">
            <a:avLst/>
          </a:prstGeom>
        </p:spPr>
      </p:pic>
      <p:sp>
        <p:nvSpPr>
          <p:cNvPr id="82" name="矩形 81">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1078865" y="1289050"/>
            <a:ext cx="7175500" cy="4251960"/>
          </a:xfrm>
          <a:prstGeom prst="rect">
            <a:avLst/>
          </a:prstGeom>
        </p:spPr>
        <p:txBody>
          <a:bodyPr wrap="square">
            <a:spAutoFit/>
          </a:bodyPr>
          <a:lstStyle/>
          <a:p>
            <a:pPr algn="l" fontAlgn="auto">
              <a:lnSpc>
                <a:spcPct val="150000"/>
              </a:lnSpc>
            </a:pPr>
            <a:r>
              <a:rPr altLang="zh-CN" sz="1400" dirty="0">
                <a:latin typeface="微软雅黑" panose="020B0503020204020204" pitchFamily="34" charset="-122"/>
                <a:ea typeface="微软雅黑" panose="020B0503020204020204" pitchFamily="34" charset="-122"/>
              </a:rPr>
              <a:t>鼎力相助　指尽全力帮助。鼎力,敬辞,大力(用于请托或表示感谢时)。</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东窗事发　指罪行、阴谋败露。</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东山再起　指失势之后重新恢复地位。</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洞若观火　形容看得清楚明白。</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豆蔻年华　指女子十三四岁的年纪。</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独出心裁　原指诗文的构思有独到的地方,后来指想出来的办法与众不同。</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独善其身　做不到官,就搞好自身的修养。现在也指只顾自己,缺乏集体精神。</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独树一帜　单独树立起一面旗帜,指自成一家。</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短小精悍　①形容人身材矮小而精明强干。②形容文章、戏剧等篇幅短而有力。</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断线风筝　比喻一去不返或不知去向的人或东西。</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对簿公堂　在官府公堂上受审问,后来指在法庭上对质或上法庭打官司。</a:t>
            </a:r>
            <a:endParaRPr altLang="zh-CN" sz="1400" dirty="0">
              <a:latin typeface="微软雅黑" panose="020B0503020204020204" pitchFamily="34" charset="-122"/>
              <a:ea typeface="微软雅黑" panose="020B0503020204020204" pitchFamily="34" charset="-122"/>
            </a:endParaRPr>
          </a:p>
          <a:p>
            <a:pPr algn="l" fontAlgn="auto">
              <a:lnSpc>
                <a:spcPct val="150000"/>
              </a:lnSpc>
            </a:pPr>
            <a:r>
              <a:rPr altLang="zh-CN" sz="1400" dirty="0">
                <a:latin typeface="微软雅黑" panose="020B0503020204020204" pitchFamily="34" charset="-122"/>
                <a:ea typeface="微软雅黑" panose="020B0503020204020204" pitchFamily="34" charset="-122"/>
              </a:rPr>
              <a:t>对号入座　</a:t>
            </a:r>
            <a:r>
              <a:rPr altLang="zh-CN" sz="1400" dirty="0" err="1">
                <a:latin typeface="微软雅黑" panose="020B0503020204020204" pitchFamily="34" charset="-122"/>
                <a:ea typeface="微软雅黑" panose="020B0503020204020204" pitchFamily="34" charset="-122"/>
              </a:rPr>
              <a:t>比喻把有关的人或事物跟自己对比联系起来,也比喻把某人所做的事跟规章制度相比,联系起来</a:t>
            </a:r>
            <a:r>
              <a:rPr altLang="zh-CN" sz="1400" dirty="0" smtClean="0">
                <a:latin typeface="微软雅黑" panose="020B0503020204020204" pitchFamily="34" charset="-122"/>
                <a:ea typeface="微软雅黑" panose="020B0503020204020204" pitchFamily="34" charset="-122"/>
              </a:rPr>
              <a:t>。</a:t>
            </a:r>
            <a:endParaRPr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87118"/>
            <a:chOff x="549633" y="1040577"/>
            <a:chExt cx="1279664" cy="287539"/>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87539"/>
              <a:chOff x="549633" y="1040577"/>
              <a:chExt cx="1279664" cy="287539"/>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49</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t="29233"/>
          <a:stretch>
            <a:fillRect/>
          </a:stretch>
        </p:blipFill>
        <p:spPr>
          <a:xfrm>
            <a:off x="8353351" y="1300293"/>
            <a:ext cx="2448000" cy="2731955"/>
          </a:xfrm>
          <a:prstGeom prst="rect">
            <a:avLst/>
          </a:prstGeom>
        </p:spPr>
      </p:pic>
      <p:sp>
        <p:nvSpPr>
          <p:cNvPr id="31" name="文本框 1"/>
          <p:cNvSpPr txBox="1"/>
          <p:nvPr/>
        </p:nvSpPr>
        <p:spPr>
          <a:xfrm>
            <a:off x="720090" y="1287780"/>
            <a:ext cx="7506335" cy="3931920"/>
          </a:xfrm>
          <a:prstGeom prst="rect">
            <a:avLst/>
          </a:prstGeom>
          <a:noFill/>
          <a:ln>
            <a:solidFill>
              <a:schemeClr val="bg1"/>
            </a:solidFill>
          </a:ln>
        </p:spPr>
        <p:txBody>
          <a:bodyPr wrap="square" rtlCol="0">
            <a:spAutoFit/>
          </a:bodyPr>
          <a:lstStyle/>
          <a:p>
            <a:pPr>
              <a:lnSpc>
                <a:spcPct val="150000"/>
              </a:lnSpc>
            </a:pPr>
            <a:endParaRPr lang="en-US" altLang="zh-CN" sz="1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对牛弹琴　比喻对不懂道理的人讲道理,对外行人说内行话。现在也用来讥笑说话的人不看对象。</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多难兴邦　国家多灾多难,可以激发人民发愤图强,战胜困难,使国家兴盛起来。</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多事之秋　事故或事变多的时期,多指动荡不安的政局。</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 E</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耳鬓厮磨　两人的耳朵和鬓发互相接触,形容亲密相处(多指小儿女)。</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耳濡目染　形容见得多听得多了之后,无形中受到影响。</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耳闻目睹　亲耳听见,亲眼看见。</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耳提面命　形容恳切地教导。</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endParaRPr sz="1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1" name="文本框 40"/>
          <p:cNvSpPr txBox="1"/>
          <p:nvPr/>
        </p:nvSpPr>
        <p:spPr>
          <a:xfrm>
            <a:off x="7355011" y="2116531"/>
            <a:ext cx="227948" cy="246221"/>
          </a:xfrm>
          <a:prstGeom prst="rect">
            <a:avLst/>
          </a:prstGeom>
          <a:noFill/>
        </p:spPr>
        <p:txBody>
          <a:bodyPr wrap="none" rtlCol="0">
            <a:spAutoFit/>
          </a:bodyPr>
          <a:lstStyle/>
          <a:p>
            <a:r>
              <a:rPr lang="en-US" altLang="zh-CN" sz="10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0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9" name="矩形 48">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1294436" y="1704910"/>
            <a:ext cx="6357338" cy="3611880"/>
          </a:xfrm>
          <a:prstGeom prst="rect">
            <a:avLst/>
          </a:prstGeom>
        </p:spPr>
        <p:txBody>
          <a:bodyPr wrap="square">
            <a:spAutoFit/>
          </a:bodyPr>
          <a:lstStyle/>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发指眦裂　发指,头发向上指;眦裂,眼眶尽裂开。形容愤怒到了极点。</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罚不当罪　处罚和所犯的罪行不相当。指处罚过轻或过重。</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翻天覆地　①形容变化巨大而彻底。②形容闹得很凶。</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翻云覆雨　比喻反复无常或玩弄手段。</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繁文缛节　烦琐而不必要的礼节,也泛指烦琐多余的事项。</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反戈一击　比喻掉转头来反对自己原来所属的或拥护的一方。</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犯而不校　犯,触犯;校,计较。受到别人的触犯或无礼也不计较。</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方枘圆凿　方榫头和圆卯眼,两下合不起来。形容格格不入。</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方兴未艾　事物正在兴起、发展,一时不会终止。</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放浪形骸　行为放纵,不受世俗礼法的束缚。</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fontAlgn="auto">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匪夷所思　指事情怪异或人的言行离奇,不是一般人按照常理所能想象的。</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87118"/>
            <a:chOff x="549633" y="1040577"/>
            <a:chExt cx="1279664" cy="287539"/>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87539"/>
              <a:chOff x="549633" y="1040577"/>
              <a:chExt cx="1279664" cy="287539"/>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50</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t="29233"/>
          <a:stretch>
            <a:fillRect/>
          </a:stretch>
        </p:blipFill>
        <p:spPr>
          <a:xfrm>
            <a:off x="8353351" y="1300293"/>
            <a:ext cx="2448000" cy="2731955"/>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沸沸扬扬　像沸腾的水一样喧闹,多形容议论纷纷。</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分庭抗礼　原指宾主相见,站在庭院的两边,相对行礼。现在用来指平起平坐,实力相当,可以抗衡。</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粉墨登场　化装上台演戏,今多借指登上政治舞台(含讥讽意)。</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风风火火　①形容急急忙忙、冒冒失失的样子。②形容很活跃、有劲头的样子。</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风花雪月　①原指古典文学里描写自然景物的四种对象,后借指堆砌辞藻而内容贫乏的诗文。②指男女情爱的事。</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风口浪尖　比喻社会斗争极为激烈、尖锐的地方。</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风流云散　形容四散消失。</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风起云涌　①大风起来,乌云涌现。②形容事物迅速发展,声势浩大。</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风生水起　风从水面吹过,水面掀起波澜。形容事情做得有生气,蓬勃兴旺。</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风声鹤唳　形容惊慌疑惧。</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风雨飘摇　形容形势很不稳定。</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风雨如晦　指风雨交加,白天如同黑夜一样昏暗。形容局势动荡或社会黑暗。</a:t>
            </a: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87118"/>
            <a:chOff x="549633" y="1040577"/>
            <a:chExt cx="1279664" cy="287539"/>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87539"/>
              <a:chOff x="549633" y="1040577"/>
              <a:chExt cx="1279664" cy="287539"/>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51</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srcRect r="9242"/>
          <a:stretch>
            <a:fillRect/>
          </a:stretch>
        </p:blipFill>
        <p:spPr>
          <a:xfrm>
            <a:off x="8353350" y="1295400"/>
            <a:ext cx="2448534" cy="2736850"/>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风烛残年　像风中的蜡烛那样随时可能死亡的晚年。</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锋芒毕露　人的才干、锐气完全显露出来。多形容人气盛逞强。</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凤毛麟角　比喻稀少而可贵的人或事物。</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浮光掠影　像水面的光和掠过的影子一样,一晃就消逝,形容印象不深刻。</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俯拾即是　只要弯下身子来捡,到处都是。形容地上的某一些东西、要找的某一类例证、文章中的错别字等很多。</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俯首帖耳　形容非常驯服恭顺(含贬义)。</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釜底抽薪　釜,锅;薪,柴火。抽去锅底下的柴火,比喻从根本上解决问题。</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辅车相依　辅,颊骨;车,牙床。颊骨和牙床互相依靠。比喻两者关系密切,互相依存。</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负隅顽抗　负,依靠。(坏人)凭借险要的地势等条件顽固抵抗。</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附庸风雅　为了装点门面而结交名士,从事有关文化的活动。</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覆水难收　倒在地上的水无法再收回,比喻已成事实的事难以挽回(多用于夫妻离异)。</a:t>
            </a: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87118"/>
            <a:chOff x="549633" y="1040577"/>
            <a:chExt cx="1279664" cy="287539"/>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87539"/>
              <a:chOff x="549633" y="1040577"/>
              <a:chExt cx="1279664" cy="287539"/>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52</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srcRect r="9242"/>
          <a:stretch>
            <a:fillRect/>
          </a:stretch>
        </p:blipFill>
        <p:spPr>
          <a:xfrm>
            <a:off x="8353350" y="1295400"/>
            <a:ext cx="2448534" cy="2736850"/>
          </a:xfrm>
          <a:prstGeom prst="rect">
            <a:avLst/>
          </a:prstGeom>
        </p:spPr>
      </p:pic>
      <p:sp>
        <p:nvSpPr>
          <p:cNvPr id="68" name="矩形 67">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如何辨析近义词</a:t>
            </a:r>
            <a:endParaRPr lang="zh-CN" altLang="en-US" sz="1400" dirty="0">
              <a:ea typeface="微软雅黑" panose="020B0503020204020204" pitchFamily="34" charset="-122"/>
            </a:endParaRPr>
          </a:p>
          <a:p>
            <a:pPr algn="l" fontAlgn="auto">
              <a:lnSpc>
                <a:spcPct val="150000"/>
              </a:lnSpc>
            </a:pP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1.从词义上辨析:(1)词义适用的范围。如“事件”“事故”,“事件”指历史上或社会上发生的不平常的大事情,范围比较大;“事故”指意外的损失或灾祸(多指在生产、</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上发生的),范围较小。(2)词义程度的轻重。如“损坏”“毁坏”,“损坏”指使失去原来的使用效能,程度较轻;“毁坏”指损坏、破坏,性质较严重。(3)语义适用的对象。如“领会”“领略”,都有理解、认识、体会的意思,前者着重指理性上的理解体会,后者可指情感上的体验与欣赏。</a:t>
            </a:r>
            <a:endParaRPr lang="zh-CN" altLang="en-US" sz="1400" dirty="0">
              <a:ea typeface="微软雅黑" panose="020B0503020204020204" pitchFamily="34" charset="-122"/>
            </a:endParaRPr>
          </a:p>
        </p:txBody>
      </p:sp>
      <p:grpSp>
        <p:nvGrpSpPr>
          <p:cNvPr id="12" name="组合 11"/>
          <p:cNvGrpSpPr/>
          <p:nvPr/>
        </p:nvGrpSpPr>
        <p:grpSpPr>
          <a:xfrm>
            <a:off x="746488" y="861495"/>
            <a:ext cx="1485364" cy="287076"/>
            <a:chOff x="549633" y="1040577"/>
            <a:chExt cx="1258150" cy="287497"/>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0577"/>
              <a:ext cx="1258150" cy="287497"/>
              <a:chOff x="549633" y="1040577"/>
              <a:chExt cx="1258150" cy="287497"/>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75"/>
                <a:ext cx="295609" cy="276999"/>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2</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2" name="图片 31"/>
          <p:cNvPicPr>
            <a:picLocks noChangeAspect="1"/>
          </p:cNvPicPr>
          <p:nvPr/>
        </p:nvPicPr>
        <p:blipFill>
          <a:blip r:embed="rId2" cstate="print"/>
          <a:stretch>
            <a:fillRect/>
          </a:stretch>
        </p:blipFill>
        <p:spPr>
          <a:xfrm>
            <a:off x="8350591" y="1288608"/>
            <a:ext cx="2431706" cy="2729276"/>
          </a:xfrm>
          <a:prstGeom prst="rect">
            <a:avLst/>
          </a:prstGeom>
        </p:spPr>
      </p:pic>
      <p:sp>
        <p:nvSpPr>
          <p:cNvPr id="31" name="矩形 30">
            <a:hlinkClick r:id="" action="ppaction://hlinkshowjump?jump=nextslide"/>
          </p:cNvPr>
          <p:cNvSpPr/>
          <p:nvPr/>
        </p:nvSpPr>
        <p:spPr>
          <a:xfrm>
            <a:off x="8334297" y="4158286"/>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661"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 G</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改头换面　比喻只改形式,不换内容(含贬义)。</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改弦更张　比喻改革制度或变更做法。</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改弦易辙　比喻改变计划或做法。</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甘之如饴　感到像糖一样甜,形容甘愿承受艰难、痛苦。</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感同身受　原指感激的心情如同亲身感受到对方的恩惠一样(多用来代替别人表示谢意),现多指虽未亲身经历,但感受就同亲身经历过一样。</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纲举目张　比喻做事抓住主要的环节,带动次要的环节。也形容文章条理分明。</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高谈阔论　漫无边际地大发议论(多含贬义)。</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高屋建瓴　建,倾倒;瓴,盛水的瓶子。在房顶上用瓶子向下倒水,形容居高临下的形势。</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歌功颂德　歌颂功绩和恩德(多用于贬义)。</a:t>
            </a: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746488" y="861495"/>
            <a:ext cx="1510763" cy="287118"/>
            <a:chOff x="549633" y="1040577"/>
            <a:chExt cx="1279664" cy="287539"/>
          </a:xfrm>
        </p:grpSpPr>
        <p:sp>
          <p:nvSpPr>
            <p:cNvPr id="38" name="矩形 37"/>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9" name="组合 38"/>
            <p:cNvGrpSpPr/>
            <p:nvPr/>
          </p:nvGrpSpPr>
          <p:grpSpPr>
            <a:xfrm>
              <a:off x="549633" y="1040577"/>
              <a:ext cx="1279664" cy="287539"/>
              <a:chOff x="549633" y="1040577"/>
              <a:chExt cx="1279664" cy="287539"/>
            </a:xfrm>
          </p:grpSpPr>
          <p:sp>
            <p:nvSpPr>
              <p:cNvPr id="40" name="矩形 39"/>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1"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2"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53</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6" name="图片 35"/>
          <p:cNvPicPr>
            <a:picLocks noChangeAspect="1"/>
          </p:cNvPicPr>
          <p:nvPr/>
        </p:nvPicPr>
        <p:blipFill rotWithShape="1">
          <a:blip r:embed="rId2" cstate="print"/>
          <a:srcRect t="16099"/>
          <a:stretch>
            <a:fillRect/>
          </a:stretch>
        </p:blipFill>
        <p:spPr>
          <a:xfrm>
            <a:off x="8320414" y="1288415"/>
            <a:ext cx="2461854" cy="2748292"/>
          </a:xfrm>
          <a:prstGeom prst="rect">
            <a:avLst/>
          </a:prstGeom>
        </p:spPr>
      </p:pic>
      <p:sp>
        <p:nvSpPr>
          <p:cNvPr id="68" name="矩形 67">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歌舞升平　唱歌跳舞,庆祝太平。多形容太平盛世,有时也指粉饰太平。</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革故鼎新　去掉旧的,建立新的。多指改朝换代或重大变革。</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隔岸观火　比喻见人有危难不援助而采取看热闹的态度。</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隔靴搔痒　比喻说话作文等不中肯,没有抓住问题的关键。</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各行其是　各自按照自己以为对的去做。</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各自为政　按照各自的主张做事,不互相配合;不顾全局,各搞自己的一套。</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功败垂成　垂,接近。快要成功的时候遭到失败(含惋惜意)。</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功亏一篑　比喻一件大事只差最后一点儿人力物力而不能成功(含惋惜意)。</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攻守同盟　①两个或两个以上的国家为了在战争时对其他国家采取联合进攻或防御而结成的同盟。②指共同作案的人为了应付追查或审讯而事先约定共同隐瞒、互不揭发的行为。</a:t>
            </a: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3"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746488" y="861495"/>
            <a:ext cx="1510763" cy="287118"/>
            <a:chOff x="549633" y="1040577"/>
            <a:chExt cx="1279664" cy="287539"/>
          </a:xfrm>
        </p:grpSpPr>
        <p:sp>
          <p:nvSpPr>
            <p:cNvPr id="35" name="矩形 34"/>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6" name="组合 35"/>
            <p:cNvGrpSpPr/>
            <p:nvPr/>
          </p:nvGrpSpPr>
          <p:grpSpPr>
            <a:xfrm>
              <a:off x="549633" y="1040577"/>
              <a:ext cx="1279664" cy="287539"/>
              <a:chOff x="549633" y="1040577"/>
              <a:chExt cx="1279664" cy="287539"/>
            </a:xfrm>
          </p:grpSpPr>
          <p:sp>
            <p:nvSpPr>
              <p:cNvPr id="37" name="矩形 36"/>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8"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9"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54</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40" name="图片 39"/>
          <p:cNvPicPr>
            <a:picLocks noChangeAspect="1"/>
          </p:cNvPicPr>
          <p:nvPr/>
        </p:nvPicPr>
        <p:blipFill rotWithShape="1">
          <a:blip r:embed="rId2" cstate="print"/>
          <a:srcRect b="13030"/>
          <a:stretch>
            <a:fillRect/>
          </a:stretch>
        </p:blipFill>
        <p:spPr>
          <a:xfrm>
            <a:off x="8357382" y="1290612"/>
            <a:ext cx="2440540" cy="275059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28797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狗尾续貂　比喻拿不好的东西接到好的东西后面,显得好坏不相称(多指文学作品)。</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孤注一掷　把所有的钱一下投作赌注,企图最后得胜,比喻在危急时把全部力量拿出来冒一次险。</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姑妄听之　姑且听听(不必信以为真)。</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姑妄言之　姑且说说(对于自己不能深信不疑的事情,说给别人时常用此语以示保留)。</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骨鲠在喉　鱼骨头卡在喉咙里,比喻心里有话没说出来,非常难受。</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故态复萌　旧日的习气或老毛病重新出现。</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瓜剖豆分　像把瓜切割开来,把豆子从荚壳里掰出来一样。比喻疆土被并吞分割。</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瓜田李下　古诗《君子行》:“瓜田不纳履,李下不正冠。”原诗字面的意思是:经过瓜田,不要弯腰提鞋,免得人家怀疑摘瓜;走过李树下面,不要举手整理帽子,免得人家怀疑摘李子。后用来泛指容易引起嫌疑的地方。</a:t>
            </a: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87118"/>
            <a:chOff x="549633" y="1040577"/>
            <a:chExt cx="1279664" cy="287539"/>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87539"/>
              <a:chOff x="549633" y="1040577"/>
              <a:chExt cx="1279664" cy="287539"/>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55</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rotWithShape="1">
          <a:blip r:embed="rId2" cstate="print"/>
          <a:srcRect r="51843" b="7817"/>
          <a:stretch>
            <a:fillRect/>
          </a:stretch>
        </p:blipFill>
        <p:spPr>
          <a:xfrm>
            <a:off x="8354571" y="1288608"/>
            <a:ext cx="2446779" cy="2751054"/>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28797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刮目相看　用新的眼光来看待。</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管中窥豹　比喻从观察到的部分,可以推测全貌。</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光怪陆离　形容现象奇异、色彩繁杂。</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鬼斧神工　形容建筑、雕塑等技艺的精巧。</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国色天香　原是赞美牡丹的话,后常用来称赞美女。</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过河卒子　比喻身不由己、没有退路的人。也比喻处境改变后能力增强的人。</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过江之鲫　形容多且纷乱。指赶时髦的人不绝。</a:t>
            </a:r>
            <a:endParaRPr lang="zh-CN" altLang="en-US" sz="1400" dirty="0">
              <a:ea typeface="微软雅黑" panose="020B0503020204020204" pitchFamily="34" charset="-122"/>
            </a:endParaRPr>
          </a:p>
          <a:p>
            <a:pPr algn="l" fontAlgn="auto">
              <a:lnSpc>
                <a:spcPct val="150000"/>
              </a:lnSpc>
            </a:pPr>
            <a:endParaRPr lang="en-US" altLang="zh-CN" sz="1400" dirty="0" smtClean="0">
              <a:ea typeface="微软雅黑" panose="020B0503020204020204" pitchFamily="34" charset="-122"/>
            </a:endParaRPr>
          </a:p>
          <a:p>
            <a:pPr algn="l" fontAlgn="auto">
              <a:lnSpc>
                <a:spcPct val="150000"/>
              </a:lnSpc>
            </a:pPr>
            <a:r>
              <a:rPr lang="zh-CN" altLang="en-US" sz="1400" dirty="0" smtClean="0">
                <a:ea typeface="微软雅黑" panose="020B0503020204020204" pitchFamily="34" charset="-122"/>
              </a:rPr>
              <a:t> H</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骇人听闻　使人听了非常吃惊(多指社会上发生的坏事)。</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含沙射影　比喻暗地里诽谤中伤。</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汗牛充栋　汗牛,指用牛拉车运书,牛累得出汗;充栋,指书堆满了屋子。形容书籍极多。</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沆瀣一气　泛指臭味相投的人结合在一起。</a:t>
            </a: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1495"/>
            <a:ext cx="1510763" cy="287118"/>
            <a:chOff x="549633" y="1040577"/>
            <a:chExt cx="1279664" cy="287539"/>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8" name="组合 37"/>
            <p:cNvGrpSpPr/>
            <p:nvPr/>
          </p:nvGrpSpPr>
          <p:grpSpPr>
            <a:xfrm>
              <a:off x="549633" y="1040577"/>
              <a:ext cx="1279664" cy="287539"/>
              <a:chOff x="549633" y="1040577"/>
              <a:chExt cx="1279664" cy="287539"/>
            </a:xfrm>
          </p:grpSpPr>
          <p:sp>
            <p:nvSpPr>
              <p:cNvPr id="39" name="矩形 38"/>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0"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1"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56</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42" name="图片 41"/>
          <p:cNvPicPr>
            <a:picLocks noChangeAspect="1"/>
          </p:cNvPicPr>
          <p:nvPr/>
        </p:nvPicPr>
        <p:blipFill>
          <a:blip r:embed="rId2" cstate="print"/>
          <a:stretch>
            <a:fillRect/>
          </a:stretch>
        </p:blipFill>
        <p:spPr>
          <a:xfrm>
            <a:off x="8351839" y="1295400"/>
            <a:ext cx="2449511" cy="2736850"/>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28797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毫厘不爽　爽,差错。一点儿都不差。</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好自为之　自己妥善处置(多用于告诫对方)。</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好大喜功　指不管条件是否许可,一心想做大事,立大功(多含贬义)。</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好为人师　喜欢以教育者自居,不谦虚。</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好整以暇　形容虽在繁忙之中,仍能严整有序,从容不迫。</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浩如烟海　形容文献、资料等非常丰富。</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皓首穷经　皓首,白头,指年老。钻研经典到老。</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河东狮吼　比喻嫉妒而泼悍的妻子发怒撒泼。</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河清海晏　河,黄河;晏,平静。黄河的水清了,大海也平静了。形容天下太平。</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涸辙之鲋　在干涸了的车辙里的鲋鱼(鲫鱼)。比喻处在困境中急待救援的人</a:t>
            </a:r>
            <a:r>
              <a:rPr lang="zh-CN" altLang="en-US" dirty="0">
                <a:ea typeface="微软雅黑" panose="020B0503020204020204" pitchFamily="34" charset="-122"/>
              </a:rPr>
              <a:t>。</a:t>
            </a: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3"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746488" y="861495"/>
            <a:ext cx="1510763" cy="287118"/>
            <a:chOff x="549633" y="1040577"/>
            <a:chExt cx="1279664" cy="287539"/>
          </a:xfrm>
        </p:grpSpPr>
        <p:sp>
          <p:nvSpPr>
            <p:cNvPr id="35" name="矩形 34"/>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6" name="组合 35"/>
            <p:cNvGrpSpPr/>
            <p:nvPr/>
          </p:nvGrpSpPr>
          <p:grpSpPr>
            <a:xfrm>
              <a:off x="549633" y="1040577"/>
              <a:ext cx="1279664" cy="287539"/>
              <a:chOff x="549633" y="1040577"/>
              <a:chExt cx="1279664" cy="287539"/>
            </a:xfrm>
          </p:grpSpPr>
          <p:sp>
            <p:nvSpPr>
              <p:cNvPr id="37" name="矩形 36"/>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8"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9"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57</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40" name="图片 39"/>
          <p:cNvPicPr>
            <a:picLocks noChangeAspect="1"/>
          </p:cNvPicPr>
          <p:nvPr/>
        </p:nvPicPr>
        <p:blipFill rotWithShape="1">
          <a:blip r:embed="rId2" cstate="print"/>
          <a:srcRect r="9519"/>
          <a:stretch>
            <a:fillRect/>
          </a:stretch>
        </p:blipFill>
        <p:spPr>
          <a:xfrm>
            <a:off x="8359889" y="1295400"/>
            <a:ext cx="2441461" cy="2739154"/>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鹤发童颜　形容老年人气色好,有精神。</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呼风唤雨　比喻能够支配自然或左右某种局面。有时也比喻进行煽动性的活动。</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呼之欲出　①形容人像等画得逼真,似乎叫他一声他就会从画里走出来,泛指文学作品中人物的描写十分生动。②指某事即将揭晓或出现。</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囫囵吞枣　囫囵,完整,整个的。把枣儿整个儿吞下去,比喻读书等不加分析地笼统接受。</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狐死首丘　古代传说狐狸如果死在外面,一定把头朝着它的洞穴。比喻不忘本或怀念故乡。</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虎头虎脑　形容健壮憨厚的样子(多指男孩儿)。</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怙恶不悛　坚持作恶,不肯悔改。</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花前月下　花丛前,月光下,指环境美好,适于男女幽会、谈情说爱的地方。</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画虎类狗　比喻模仿得不到家,反而弄得不伦不类。</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怀瑾握瑜　怀里揣着瑾,手里握着瑜。比喻人具有纯洁高尚的品德。</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涣然冰释　比喻疑虑、误会的消除。</a:t>
            </a:r>
            <a:endParaRPr lang="zh-CN" altLang="en-US" sz="1400" dirty="0">
              <a:ea typeface="微软雅黑" panose="020B0503020204020204" pitchFamily="34" charset="-122"/>
            </a:endParaRPr>
          </a:p>
          <a:p>
            <a:pPr algn="l" fontAlgn="auto">
              <a:lnSpc>
                <a:spcPct val="150000"/>
              </a:lnSpc>
            </a:pP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87118"/>
            <a:chOff x="549633" y="1040577"/>
            <a:chExt cx="1279664" cy="287539"/>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87539"/>
              <a:chOff x="549633" y="1040577"/>
              <a:chExt cx="1279664" cy="287539"/>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58</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srcRect r="2661"/>
          <a:stretch>
            <a:fillRect/>
          </a:stretch>
        </p:blipFill>
        <p:spPr>
          <a:xfrm>
            <a:off x="8351838" y="1295400"/>
            <a:ext cx="2449512" cy="2750093"/>
          </a:xfrm>
          <a:prstGeom prst="rect">
            <a:avLst/>
          </a:prstGeom>
        </p:spPr>
      </p:pic>
      <p:sp>
        <p:nvSpPr>
          <p:cNvPr id="40" name="矩形 39">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773" y="128797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6" name="矩形 35"/>
          <p:cNvSpPr/>
          <p:nvPr/>
        </p:nvSpPr>
        <p:spPr>
          <a:xfrm>
            <a:off x="1162547" y="1493024"/>
            <a:ext cx="6073140" cy="3931920"/>
          </a:xfrm>
          <a:prstGeom prst="rect">
            <a:avLst/>
          </a:prstGeom>
          <a:ln>
            <a:solidFill>
              <a:schemeClr val="bg1"/>
            </a:solidFill>
          </a:ln>
        </p:spPr>
        <p:txBody>
          <a:bodyPr wrap="square">
            <a:spAutoFit/>
          </a:bodyPr>
          <a:lstStyle/>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黄口小儿　指婴儿,多用来讥诮无知的年轻人。</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黄钟大吕　形容音乐或文辞的高妙,格调庄严,气势宏大。</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恍如隔世　好像隔了一世,多形容对时间的变迁、事物的巨大变化的感慨。</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挥洒自如　形容书写作画运笔自如,挥舞刀剑、运用工具得心应手,不受拘束,也用来形容写文章流畅洒脱。</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回肠荡气　形容文章、乐曲等十分动人。</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回肠九转　好像肠子在肚里回环旋转,形容内心焦急忧伤。</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毁家纾难　捐献全部家产,帮助国家缓解危难。</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讳疾忌医　怕人知道有病而不肯医治,比喻掩饰缺点,不愿改正。</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绘声绘色　形容叙述、描写生动逼真。</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活灵活现　形容描述或模仿的人或事物生动逼真。</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火树银花　形容灿烂的灯火或烟火。</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1495"/>
            <a:ext cx="1510763" cy="287118"/>
            <a:chOff x="549633" y="1040577"/>
            <a:chExt cx="1279664" cy="287539"/>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8" name="组合 37"/>
            <p:cNvGrpSpPr/>
            <p:nvPr/>
          </p:nvGrpSpPr>
          <p:grpSpPr>
            <a:xfrm>
              <a:off x="549633" y="1040577"/>
              <a:ext cx="1279664" cy="287539"/>
              <a:chOff x="549633" y="1040577"/>
              <a:chExt cx="1279664" cy="287539"/>
            </a:xfrm>
          </p:grpSpPr>
          <p:sp>
            <p:nvSpPr>
              <p:cNvPr id="39" name="矩形 38"/>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0"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1"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59</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42" name="图片 41"/>
          <p:cNvPicPr>
            <a:picLocks noChangeAspect="1"/>
          </p:cNvPicPr>
          <p:nvPr/>
        </p:nvPicPr>
        <p:blipFill rotWithShape="1">
          <a:blip r:embed="rId2" cstate="print"/>
          <a:srcRect b="3128"/>
          <a:stretch>
            <a:fillRect/>
          </a:stretch>
        </p:blipFill>
        <p:spPr>
          <a:xfrm>
            <a:off x="8351838" y="1311145"/>
            <a:ext cx="2449512" cy="274046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randombar(horizontal)">
                                      <p:cBhvr>
                                        <p:cTn id="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ldLvl="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28797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火中取栗　比喻冒危险给别人出力,自己却上了大当,一无所得。也指冒险行事,使自己蒙受损失。</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祸起萧墙　祸乱发生在家里,泛指内部发生祸乱</a:t>
            </a:r>
            <a:r>
              <a:rPr lang="zh-CN" altLang="en-US" sz="1400" dirty="0" smtClean="0">
                <a:ea typeface="微软雅黑" panose="020B0503020204020204" pitchFamily="34" charset="-122"/>
              </a:rPr>
              <a:t>。</a:t>
            </a:r>
            <a:endParaRPr lang="zh-CN" altLang="en-US" sz="1400" dirty="0" smtClean="0">
              <a:ea typeface="微软雅黑" panose="020B0503020204020204" pitchFamily="34" charset="-122"/>
            </a:endParaRPr>
          </a:p>
          <a:p>
            <a:pPr algn="l" fontAlgn="auto">
              <a:lnSpc>
                <a:spcPct val="150000"/>
              </a:lnSpc>
            </a:pPr>
            <a:r>
              <a:rPr lang="zh-CN" altLang="en-US" sz="1400" dirty="0" smtClean="0">
                <a:ea typeface="微软雅黑" panose="020B0503020204020204" pitchFamily="34" charset="-122"/>
              </a:rPr>
              <a:t> </a:t>
            </a:r>
            <a:r>
              <a:rPr lang="zh-CN" altLang="en-US" sz="1400" dirty="0">
                <a:ea typeface="微软雅黑" panose="020B0503020204020204" pitchFamily="34" charset="-122"/>
              </a:rPr>
              <a:t>J</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积重难返　指长期形成的不良风俗、习惯不易改变。也指长期积累的问题不易解决。</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激浊扬清　冲去污水,让清水上来,比喻抨击坏人坏事,褒扬好人好事。</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吉光片羽　古代传说,吉光是神兽,毛皮为裘,入水数日不沉,入火不焦。“吉光片羽”指神兽的一小块毛皮,比喻残存的珍贵的文物。</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佶屈聱牙　佶屈,曲折;聱牙,拗口。(文章)读起来不顺口。</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急流勇退　旧时比喻仕途顺利的时候毅然退出官场,现也比喻在复杂的斗争中及早抽身。</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集腋成裘　狐狸腋下的皮虽然很小,但是聚集起来就能缝成一件皮袍。比喻积少成多。</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济济一堂　济济,众多。形容许多有才能的人聚集在一起。</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计日程功　可以数着日子计算进度,形容在较短期间就可以成功。</a:t>
            </a:r>
            <a:endParaRPr lang="zh-CN" altLang="en-US" sz="1400" dirty="0">
              <a:ea typeface="微软雅黑" panose="020B0503020204020204" pitchFamily="34" charset="-122"/>
            </a:endParaRPr>
          </a:p>
          <a:p>
            <a:pPr algn="l" fontAlgn="auto">
              <a:lnSpc>
                <a:spcPct val="150000"/>
              </a:lnSpc>
            </a:pP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87118"/>
            <a:chOff x="549633" y="1040577"/>
            <a:chExt cx="1279664" cy="287539"/>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87539"/>
              <a:chOff x="549633" y="1040577"/>
              <a:chExt cx="1279664" cy="287539"/>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60</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srcRect t="5900"/>
          <a:stretch>
            <a:fillRect/>
          </a:stretch>
        </p:blipFill>
        <p:spPr>
          <a:xfrm>
            <a:off x="8366631" y="1294114"/>
            <a:ext cx="2446728" cy="2736850"/>
          </a:xfrm>
          <a:prstGeom prst="rect">
            <a:avLst/>
          </a:prstGeom>
        </p:spPr>
      </p:pic>
      <p:sp>
        <p:nvSpPr>
          <p:cNvPr id="40" name="矩形 39">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戛然而止　形容声音突然中止。</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假手于人　利用别人做某种事来达到自己的目的。</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间不容发　形容事物之间距离极小,也形容与灾祸相距极近,情势极其危急。</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见仁见智　指对于同一问题各人有各人的见解。</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见微知著　见到一点儿苗头就能知道它的发展趋向或问题的实质。</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剑走偏锋　为出奇制胜,不采用正面攻防为主的常规剑法,而采用闪避游斗等非常规的剑法。比喻不按常规、常理思维或行动。</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江河日下　江河的水天天向下游流,比喻情况一天天坏下去。</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狡兔三窟　狡猾的兔子有三个洞穴,比喻有多个藏身的地方。</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接踵而至　一个接一个地来,形容来的人或事连绵不断。</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洁身自好　指保持自身纯洁,不同流合污。也指怕招惹是非,只关心自己,不关心公众事情。</a:t>
            </a:r>
            <a:endParaRPr lang="zh-CN" altLang="en-US" sz="1400" dirty="0">
              <a:ea typeface="微软雅黑" panose="020B0503020204020204" pitchFamily="34" charset="-122"/>
            </a:endParaRPr>
          </a:p>
          <a:p>
            <a:pPr algn="l" fontAlgn="auto">
              <a:lnSpc>
                <a:spcPct val="150000"/>
              </a:lnSpc>
            </a:pP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1495"/>
            <a:ext cx="1510763" cy="287118"/>
            <a:chOff x="549633" y="1040577"/>
            <a:chExt cx="1279664" cy="287539"/>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8" name="组合 37"/>
            <p:cNvGrpSpPr/>
            <p:nvPr/>
          </p:nvGrpSpPr>
          <p:grpSpPr>
            <a:xfrm>
              <a:off x="549633" y="1040577"/>
              <a:ext cx="1279664" cy="287539"/>
              <a:chOff x="549633" y="1040577"/>
              <a:chExt cx="1279664" cy="287539"/>
            </a:xfrm>
          </p:grpSpPr>
          <p:sp>
            <p:nvSpPr>
              <p:cNvPr id="39" name="矩形 38"/>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0"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1"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61</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42" name="图片 41"/>
          <p:cNvPicPr>
            <a:picLocks noChangeAspect="1"/>
          </p:cNvPicPr>
          <p:nvPr/>
        </p:nvPicPr>
        <p:blipFill>
          <a:blip r:embed="rId2" cstate="print"/>
          <a:stretch>
            <a:fillRect/>
          </a:stretch>
        </p:blipFill>
        <p:spPr>
          <a:xfrm>
            <a:off x="8351838" y="1295400"/>
            <a:ext cx="2449511" cy="2736850"/>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28797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sym typeface="+mn-ea"/>
              </a:rPr>
              <a:t>借尸还魂　比喻某种已经消灭或没落的思想、行为、势力等假托别的名义重新出现。</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sym typeface="+mn-ea"/>
              </a:rPr>
              <a:t>金蝉脱壳　比喻用计脱逃而使对方不能及时发觉。</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金科玉律　比喻不能变更的信条或法律条文。</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金瓯无缺　比喻国家疆土完整。</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紧锣密鼓　锣鼓点敲得很密,比喻正式或公开活动前的紧张的舆论准备。也形容准备工作进行得紧张、急促。</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锦心绣口　形容文辞优美。</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噤若寒蝉　噤,闭口不作声。像深秋的蝉那样不再鸣叫,形容不敢作声。</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惊鸿一瞥　指美女或所仰慕的女子动人心魄的目光。</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敬谢不敏　谢,推辞;不敏,不聪明,没有才能。表示推辞做某件事的客气话。</a:t>
            </a:r>
            <a:endParaRPr lang="zh-CN" altLang="en-US" sz="1400" dirty="0">
              <a:ea typeface="微软雅黑" panose="020B0503020204020204" pitchFamily="34" charset="-122"/>
            </a:endParaRPr>
          </a:p>
          <a:p>
            <a:pPr algn="l" fontAlgn="auto">
              <a:lnSpc>
                <a:spcPct val="150000"/>
              </a:lnSpc>
            </a:pP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3"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746488" y="861495"/>
            <a:ext cx="1510763" cy="287118"/>
            <a:chOff x="549633" y="1040577"/>
            <a:chExt cx="1279664" cy="287539"/>
          </a:xfrm>
        </p:grpSpPr>
        <p:sp>
          <p:nvSpPr>
            <p:cNvPr id="36" name="矩形 35"/>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7" name="组合 36"/>
            <p:cNvGrpSpPr/>
            <p:nvPr/>
          </p:nvGrpSpPr>
          <p:grpSpPr>
            <a:xfrm>
              <a:off x="549633" y="1040577"/>
              <a:ext cx="1279664" cy="287539"/>
              <a:chOff x="549633" y="1040577"/>
              <a:chExt cx="1279664" cy="287539"/>
            </a:xfrm>
          </p:grpSpPr>
          <p:sp>
            <p:nvSpPr>
              <p:cNvPr id="38" name="矩形 37"/>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9"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0"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62</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4" name="图片 33"/>
          <p:cNvPicPr>
            <a:picLocks noChangeAspect="1"/>
          </p:cNvPicPr>
          <p:nvPr/>
        </p:nvPicPr>
        <p:blipFill rotWithShape="1">
          <a:blip r:embed="rId2" cstate="print">
            <a:extLst>
              <a:ext uri="{28A0092B-C50C-407E-A947-70E740481C1C}">
                <a14:useLocalDpi xmlns:a14="http://schemas.microsoft.com/office/drawing/2010/main" val="0"/>
              </a:ext>
            </a:extLst>
          </a:blip>
          <a:srcRect l="39675" r="5944"/>
          <a:stretch>
            <a:fillRect/>
          </a:stretch>
        </p:blipFill>
        <p:spPr>
          <a:xfrm>
            <a:off x="8352680" y="1295400"/>
            <a:ext cx="2448670" cy="2743641"/>
          </a:xfrm>
          <a:prstGeom prst="rect">
            <a:avLst/>
          </a:prstGeom>
        </p:spPr>
      </p:pic>
      <p:sp>
        <p:nvSpPr>
          <p:cNvPr id="49" name="矩形 48">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284544"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1495"/>
            <a:ext cx="1485364" cy="292289"/>
            <a:chOff x="549633" y="1040577"/>
            <a:chExt cx="1258150" cy="292717"/>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0577"/>
              <a:ext cx="1258150" cy="292717"/>
              <a:chOff x="549633" y="1040577"/>
              <a:chExt cx="1258150" cy="292717"/>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知识全通关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45854"/>
                <a:ext cx="295609" cy="287440"/>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3</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33" name="图片 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27665" y="2940686"/>
            <a:ext cx="2539185" cy="1642535"/>
          </a:xfrm>
          <a:prstGeom prst="rect">
            <a:avLst/>
          </a:prstGeom>
        </p:spPr>
      </p:pic>
      <p:sp>
        <p:nvSpPr>
          <p:cNvPr id="41" name="矩形 40">
            <a:hlinkClick r:id="rId1" action="ppaction://hlinksldjump"/>
          </p:cNvPr>
          <p:cNvSpPr/>
          <p:nvPr/>
        </p:nvSpPr>
        <p:spPr>
          <a:xfrm>
            <a:off x="721205" y="4157651"/>
            <a:ext cx="2448000" cy="1422000"/>
          </a:xfrm>
          <a:prstGeom prst="rect">
            <a:avLst/>
          </a:prstGeom>
          <a:solidFill>
            <a:srgbClr val="5B9BD5"/>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返回目录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2" name="图片 31"/>
          <p:cNvPicPr>
            <a:picLocks noChangeAspect="1"/>
          </p:cNvPicPr>
          <p:nvPr/>
        </p:nvPicPr>
        <p:blipFill rotWithShape="1">
          <a:blip r:embed="rId3" cstate="print"/>
          <a:srcRect t="4049"/>
          <a:stretch>
            <a:fillRect/>
          </a:stretch>
        </p:blipFill>
        <p:spPr>
          <a:xfrm>
            <a:off x="719138" y="1296347"/>
            <a:ext cx="2447472" cy="2752401"/>
          </a:xfrm>
          <a:prstGeom prst="rect">
            <a:avLst/>
          </a:prstGeom>
        </p:spPr>
      </p:pic>
      <p:sp>
        <p:nvSpPr>
          <p:cNvPr id="2" name="矩形 1"/>
          <p:cNvSpPr/>
          <p:nvPr/>
        </p:nvSpPr>
        <p:spPr>
          <a:xfrm>
            <a:off x="6127750" y="1378585"/>
            <a:ext cx="4371975" cy="393509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ct val="150000"/>
              </a:lnSpc>
            </a:pPr>
            <a:r>
              <a:rPr lang="zh-CN" altLang="en-US" sz="1400" dirty="0">
                <a:solidFill>
                  <a:schemeClr val="tx1"/>
                </a:solidFill>
                <a:uFillTx/>
                <a:ea typeface="微软雅黑" panose="020B0503020204020204" pitchFamily="34" charset="-122"/>
                <a:sym typeface="+mn-ea"/>
              </a:rPr>
              <a:t>2.从用法上辨析:(1)从词的搭配上去辨析。词语的搭配,一要合乎事理,二要合乎习惯。(2)从词性和造句功能上去辨析。同义词一般词性相同,但也有词性不同或不完全相同的,这就要把握给出的语句中要填写的词语的语法功能。</a:t>
            </a:r>
            <a:endParaRPr lang="zh-CN" altLang="en-US" sz="1400" dirty="0">
              <a:solidFill>
                <a:schemeClr val="tx1"/>
              </a:solidFill>
              <a:uFillTx/>
              <a:ea typeface="微软雅黑" panose="020B0503020204020204" pitchFamily="34" charset="-122"/>
              <a:sym typeface="+mn-ea"/>
            </a:endParaRPr>
          </a:p>
          <a:p>
            <a:pPr algn="l" fontAlgn="auto">
              <a:lnSpc>
                <a:spcPct val="150000"/>
              </a:lnSpc>
            </a:pPr>
            <a:endParaRPr lang="zh-CN" altLang="en-US" sz="1400" dirty="0">
              <a:solidFill>
                <a:schemeClr val="tx1"/>
              </a:solidFill>
              <a:uFillTx/>
              <a:ea typeface="微软雅黑" panose="020B0503020204020204" pitchFamily="34" charset="-122"/>
              <a:sym typeface="+mn-ea"/>
            </a:endParaRPr>
          </a:p>
          <a:p>
            <a:pPr algn="l" fontAlgn="auto">
              <a:lnSpc>
                <a:spcPct val="150000"/>
              </a:lnSpc>
            </a:pPr>
            <a:r>
              <a:rPr lang="zh-CN" altLang="en-US" sz="1400" dirty="0">
                <a:solidFill>
                  <a:schemeClr val="tx1"/>
                </a:solidFill>
                <a:uFillTx/>
                <a:ea typeface="微软雅黑" panose="020B0503020204020204" pitchFamily="34" charset="-122"/>
                <a:sym typeface="+mn-ea"/>
              </a:rPr>
              <a:t>3.从色彩上辨析:(1)感情色彩不同。有些同义词所表示的概念意义是一样的,但是所附加的感情色彩不同。从褒贬色彩看,有褒义词、中性词和贬义词。(2)语体色彩不同。①口语和书面语的不同。②一般用语和特殊用语的不同。</a:t>
            </a:r>
            <a:endParaRPr lang="zh-CN" altLang="en-US" sz="1400" dirty="0">
              <a:solidFill>
                <a:schemeClr val="tx1"/>
              </a:solidFill>
              <a:uFillTx/>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sym typeface="+mn-ea"/>
              </a:rPr>
              <a:t>镜花水月　镜中的花,水中的月,比喻虚幻的景象。</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sym typeface="+mn-ea"/>
              </a:rPr>
              <a:t>久假不归　假,借用;归,归还。长期借去,不归还。</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sym typeface="+mn-ea"/>
              </a:rPr>
              <a:t>救命稻草　快要淹死的人为求生而抓住的稻草,比喻摆脱困境的一线希望(多含贬义)。</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sym typeface="+mn-ea"/>
              </a:rPr>
              <a:t>举重若轻　形容做繁难的事或处理棘手的问题轻松而不费力。</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sym typeface="+mn-ea"/>
              </a:rPr>
              <a:t>举足轻重　所处地位重要,一举一动都关系到全局。</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具体而微　内容大体具备而形状或规模较小。</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聚蚊成雷　把许多蚊子都聚集到一起,嗡嗡的声音可以像打雷那样响。比喻流言纷起,喧嚣可畏。</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卷土重来　比喻失败之后重新恢复势力。</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 </a:t>
            </a: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1495"/>
            <a:ext cx="1510763" cy="287118"/>
            <a:chOff x="549633" y="1040577"/>
            <a:chExt cx="1279664" cy="287539"/>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8" name="组合 37"/>
            <p:cNvGrpSpPr/>
            <p:nvPr/>
          </p:nvGrpSpPr>
          <p:grpSpPr>
            <a:xfrm>
              <a:off x="549633" y="1040577"/>
              <a:ext cx="1279664" cy="287539"/>
              <a:chOff x="549633" y="1040577"/>
              <a:chExt cx="1279664" cy="287539"/>
            </a:xfrm>
          </p:grpSpPr>
          <p:sp>
            <p:nvSpPr>
              <p:cNvPr id="39" name="矩形 38"/>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0"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1"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63</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42" name="图片 41"/>
          <p:cNvPicPr>
            <a:picLocks noChangeAspect="1"/>
          </p:cNvPicPr>
          <p:nvPr/>
        </p:nvPicPr>
        <p:blipFill rotWithShape="1">
          <a:blip r:embed="rId2" cstate="print"/>
          <a:srcRect r="10514"/>
          <a:stretch>
            <a:fillRect/>
          </a:stretch>
        </p:blipFill>
        <p:spPr>
          <a:xfrm>
            <a:off x="8351838" y="1302284"/>
            <a:ext cx="2447316" cy="2747971"/>
          </a:xfrm>
          <a:prstGeom prst="rect">
            <a:avLst/>
          </a:prstGeom>
        </p:spPr>
      </p:pic>
      <p:sp>
        <p:nvSpPr>
          <p:cNvPr id="45" name="矩形 44">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smtClean="0">
                <a:ea typeface="微软雅黑" panose="020B0503020204020204" pitchFamily="34" charset="-122"/>
                <a:sym typeface="+mn-ea"/>
              </a:rPr>
              <a:t>看风使舵</a:t>
            </a:r>
            <a:r>
              <a:rPr lang="zh-CN" altLang="en-US" sz="1400" dirty="0">
                <a:ea typeface="微软雅黑" panose="020B0503020204020204" pitchFamily="34" charset="-122"/>
                <a:sym typeface="+mn-ea"/>
              </a:rPr>
              <a:t>　比喻态度、做法等跟着情势转变方向(含贬义)。</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sym typeface="+mn-ea"/>
              </a:rPr>
              <a:t>侃侃而谈　侃侃,从容不迫的样子。形容说话理直气壮,从容不迫。</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sym typeface="+mn-ea"/>
              </a:rPr>
              <a:t>可圈可点　文章精彩,值得加以圈点,形容表现好,值得肯定或赞扬。</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sym typeface="+mn-ea"/>
              </a:rPr>
              <a:t>空谷足音　在空寂的山谷里听到人的脚步声。比喻难得的音信、言论或事物。</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sym typeface="+mn-ea"/>
              </a:rPr>
              <a:t>空穴来风　有了洞穴才有风进来。比喻消息和传说不是完全没有原因的,现多用来指消息和传说毫无根据。</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sym typeface="+mn-ea"/>
              </a:rPr>
              <a:t>口传心授　指师徒间口头传授,内心领会。</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sym typeface="+mn-ea"/>
              </a:rPr>
              <a:t>口若悬河　说话像瀑布流泻一样滔滔不绝,形容能言善辩</a:t>
            </a:r>
            <a:r>
              <a:rPr lang="zh-CN" altLang="en-US" sz="1565" dirty="0">
                <a:ea typeface="微软雅黑" panose="020B0503020204020204" pitchFamily="34" charset="-122"/>
                <a:sym typeface="+mn-ea"/>
              </a:rPr>
              <a:t>。</a:t>
            </a: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87118"/>
            <a:chOff x="549633" y="1040577"/>
            <a:chExt cx="1279664" cy="287539"/>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87539"/>
              <a:chOff x="549633" y="1040577"/>
              <a:chExt cx="1279664" cy="287539"/>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64</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b="32258"/>
          <a:stretch>
            <a:fillRect/>
          </a:stretch>
        </p:blipFill>
        <p:spPr>
          <a:xfrm>
            <a:off x="8361055" y="1295400"/>
            <a:ext cx="2447316" cy="2726804"/>
          </a:xfrm>
          <a:prstGeom prst="rect">
            <a:avLst/>
          </a:prstGeom>
        </p:spPr>
      </p:pic>
      <p:sp>
        <p:nvSpPr>
          <p:cNvPr id="42" name="矩形 41">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3" y="128797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l" fontAlgn="auto">
              <a:lnSpc>
                <a:spcPct val="150000"/>
              </a:lnSpc>
            </a:pPr>
            <a:r>
              <a:rPr lang="zh-CN" altLang="en-US" sz="1400" dirty="0">
                <a:ea typeface="微软雅黑" panose="020B0503020204020204" pitchFamily="34" charset="-122"/>
              </a:rPr>
              <a:t>扣人心弦　形容诗文、表演等有感染力,使人心情激动。</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苦心孤诣　孤诣,独自达到的境地。费尽心思钻研或经营,达到别人达不到的境地。</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夸父追日　比喻决心大或不自量力。</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旷日持久　多费时日,拖得很久。</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跬步千里　一步一步地坚持走下去,就可以达到千里之外。比喻做事只要努力不懈,总可以获得成功。</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困兽犹斗　比喻陷入绝境的人(多指坏人)虽然走投无路,还要顽强抵抗。</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 L</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来者可追　指后来的事还可以补救。</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兰心蕙性　形容心地善良,品质高尚。</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狼奔豕突　狼和猪东奔西跑,形容成群的坏人乱窜乱撞。</a:t>
            </a:r>
            <a:endParaRPr lang="zh-CN" altLang="en-US" sz="1400" dirty="0">
              <a:ea typeface="微软雅黑" panose="020B0503020204020204" pitchFamily="34" charset="-122"/>
            </a:endParaRPr>
          </a:p>
          <a:p>
            <a:pPr algn="l" fontAlgn="auto">
              <a:lnSpc>
                <a:spcPct val="150000"/>
              </a:lnSpc>
            </a:pPr>
            <a:r>
              <a:rPr lang="zh-CN" altLang="en-US" sz="1400" dirty="0">
                <a:ea typeface="微软雅黑" panose="020B0503020204020204" pitchFamily="34" charset="-122"/>
              </a:rPr>
              <a:t>劳燕分飞　比喻人别离(多用于夫妻)。</a:t>
            </a:r>
            <a:endParaRPr lang="zh-CN" altLang="en-US" sz="1400"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87118"/>
            <a:chOff x="549633" y="1040577"/>
            <a:chExt cx="1279664" cy="287539"/>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87539"/>
              <a:chOff x="549633" y="1040577"/>
              <a:chExt cx="1279664" cy="287539"/>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65</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b="32258"/>
          <a:stretch>
            <a:fillRect/>
          </a:stretch>
        </p:blipFill>
        <p:spPr>
          <a:xfrm>
            <a:off x="8361055" y="1295400"/>
            <a:ext cx="2447316" cy="2726804"/>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1245454" y="1740783"/>
            <a:ext cx="5872480" cy="3291840"/>
          </a:xfrm>
          <a:prstGeom prst="rect">
            <a:avLst/>
          </a:prstGeom>
        </p:spPr>
        <p:txBody>
          <a:bodyPr wrap="none">
            <a:spAutoFit/>
          </a:bodyPr>
          <a:lstStyle/>
          <a:p>
            <a:pPr algn="l" fontAlgn="auto">
              <a:lnSpc>
                <a:spcPct val="150000"/>
              </a:lnSpc>
            </a:pPr>
            <a:r>
              <a:rPr lang="zh-CN" altLang="zh-CN" sz="1400" dirty="0">
                <a:latin typeface="微软雅黑" panose="020B0503020204020204" pitchFamily="34" charset="-122"/>
                <a:ea typeface="微软雅黑" panose="020B0503020204020204" pitchFamily="34" charset="-122"/>
              </a:rPr>
              <a:t>老谋深算　周密的筹划、深远的打算。形容人办事精明老练。</a:t>
            </a:r>
            <a:endParaRPr lang="zh-CN" altLang="zh-CN" sz="1400" dirty="0">
              <a:latin typeface="微软雅黑" panose="020B0503020204020204" pitchFamily="34" charset="-122"/>
              <a:ea typeface="微软雅黑" panose="020B0503020204020204" pitchFamily="34" charset="-122"/>
            </a:endParaRPr>
          </a:p>
          <a:p>
            <a:pPr algn="l" fontAlgn="auto">
              <a:lnSpc>
                <a:spcPct val="150000"/>
              </a:lnSpc>
            </a:pPr>
            <a:r>
              <a:rPr lang="zh-CN" altLang="zh-CN" sz="1400" dirty="0">
                <a:latin typeface="微软雅黑" panose="020B0503020204020204" pitchFamily="34" charset="-122"/>
                <a:ea typeface="微软雅黑" panose="020B0503020204020204" pitchFamily="34" charset="-122"/>
              </a:rPr>
              <a:t>乐不思蜀　泛指乐而忘返。</a:t>
            </a:r>
            <a:endParaRPr lang="zh-CN" altLang="zh-CN" sz="1400" dirty="0">
              <a:latin typeface="微软雅黑" panose="020B0503020204020204" pitchFamily="34" charset="-122"/>
              <a:ea typeface="微软雅黑" panose="020B0503020204020204" pitchFamily="34" charset="-122"/>
            </a:endParaRPr>
          </a:p>
          <a:p>
            <a:pPr algn="l" fontAlgn="auto">
              <a:lnSpc>
                <a:spcPct val="150000"/>
              </a:lnSpc>
            </a:pPr>
            <a:r>
              <a:rPr lang="zh-CN" altLang="zh-CN" sz="1400" dirty="0">
                <a:latin typeface="微软雅黑" panose="020B0503020204020204" pitchFamily="34" charset="-122"/>
                <a:ea typeface="微软雅黑" panose="020B0503020204020204" pitchFamily="34" charset="-122"/>
              </a:rPr>
              <a:t>乐此不疲　因喜欢做某事而不知疲倦。形容对某事特别爱好而沉浸其中。</a:t>
            </a:r>
            <a:endParaRPr lang="zh-CN" altLang="zh-CN" sz="1400" dirty="0">
              <a:latin typeface="微软雅黑" panose="020B0503020204020204" pitchFamily="34" charset="-122"/>
              <a:ea typeface="微软雅黑" panose="020B0503020204020204" pitchFamily="34" charset="-122"/>
            </a:endParaRPr>
          </a:p>
          <a:p>
            <a:pPr algn="l" fontAlgn="auto">
              <a:lnSpc>
                <a:spcPct val="150000"/>
              </a:lnSpc>
            </a:pPr>
            <a:r>
              <a:rPr lang="zh-CN" altLang="zh-CN" sz="1400" dirty="0">
                <a:latin typeface="微软雅黑" panose="020B0503020204020204" pitchFamily="34" charset="-122"/>
                <a:ea typeface="微软雅黑" panose="020B0503020204020204" pitchFamily="34" charset="-122"/>
              </a:rPr>
              <a:t>礼贤下士　现多指社会地位高的人重视和延揽人才。</a:t>
            </a:r>
            <a:endParaRPr lang="zh-CN" altLang="zh-CN" sz="1400" dirty="0">
              <a:latin typeface="微软雅黑" panose="020B0503020204020204" pitchFamily="34" charset="-122"/>
              <a:ea typeface="微软雅黑" panose="020B0503020204020204" pitchFamily="34" charset="-122"/>
            </a:endParaRPr>
          </a:p>
          <a:p>
            <a:pPr algn="l" fontAlgn="auto">
              <a:lnSpc>
                <a:spcPct val="150000"/>
              </a:lnSpc>
            </a:pPr>
            <a:r>
              <a:rPr lang="zh-CN" altLang="zh-CN" sz="1400" dirty="0">
                <a:latin typeface="微软雅黑" panose="020B0503020204020204" pitchFamily="34" charset="-122"/>
                <a:ea typeface="微软雅黑" panose="020B0503020204020204" pitchFamily="34" charset="-122"/>
              </a:rPr>
              <a:t>冷眼旁观　用冷静或冷淡的态度从旁观看(多指可以参加而不愿意参加)。</a:t>
            </a:r>
            <a:endParaRPr lang="zh-CN" altLang="zh-CN" sz="1400" dirty="0">
              <a:latin typeface="微软雅黑" panose="020B0503020204020204" pitchFamily="34" charset="-122"/>
              <a:ea typeface="微软雅黑" panose="020B0503020204020204" pitchFamily="34" charset="-122"/>
            </a:endParaRPr>
          </a:p>
          <a:p>
            <a:pPr algn="l" fontAlgn="auto">
              <a:lnSpc>
                <a:spcPct val="150000"/>
              </a:lnSpc>
            </a:pPr>
            <a:r>
              <a:rPr lang="zh-CN" altLang="zh-CN" sz="1400" dirty="0">
                <a:latin typeface="微软雅黑" panose="020B0503020204020204" pitchFamily="34" charset="-122"/>
                <a:ea typeface="微软雅黑" panose="020B0503020204020204" pitchFamily="34" charset="-122"/>
              </a:rPr>
              <a:t>李代桃僵　借指以此代彼或代人受过。</a:t>
            </a:r>
            <a:endParaRPr lang="zh-CN" altLang="zh-CN" sz="1400" dirty="0">
              <a:latin typeface="微软雅黑" panose="020B0503020204020204" pitchFamily="34" charset="-122"/>
              <a:ea typeface="微软雅黑" panose="020B0503020204020204" pitchFamily="34" charset="-122"/>
            </a:endParaRPr>
          </a:p>
          <a:p>
            <a:pPr algn="l" fontAlgn="auto">
              <a:lnSpc>
                <a:spcPct val="150000"/>
              </a:lnSpc>
            </a:pPr>
            <a:r>
              <a:rPr lang="zh-CN" altLang="zh-CN" sz="1400" dirty="0">
                <a:latin typeface="微软雅黑" panose="020B0503020204020204" pitchFamily="34" charset="-122"/>
                <a:ea typeface="微软雅黑" panose="020B0503020204020204" pitchFamily="34" charset="-122"/>
              </a:rPr>
              <a:t>力透纸背　①形容书法遒劲有力。②形容文章深刻有力。</a:t>
            </a:r>
            <a:endParaRPr lang="zh-CN" altLang="zh-CN" sz="1400" dirty="0">
              <a:latin typeface="微软雅黑" panose="020B0503020204020204" pitchFamily="34" charset="-122"/>
              <a:ea typeface="微软雅黑" panose="020B0503020204020204" pitchFamily="34" charset="-122"/>
            </a:endParaRPr>
          </a:p>
          <a:p>
            <a:pPr algn="l" fontAlgn="auto">
              <a:lnSpc>
                <a:spcPct val="150000"/>
              </a:lnSpc>
            </a:pPr>
            <a:r>
              <a:rPr lang="zh-CN" altLang="zh-CN" sz="1400" dirty="0">
                <a:latin typeface="微软雅黑" panose="020B0503020204020204" pitchFamily="34" charset="-122"/>
                <a:ea typeface="微软雅黑" panose="020B0503020204020204" pitchFamily="34" charset="-122"/>
              </a:rPr>
              <a:t>例行公事　按照惯例处理公事,多借指只重形式,不讲实效。</a:t>
            </a:r>
            <a:endParaRPr lang="zh-CN" altLang="zh-CN" sz="1400" dirty="0">
              <a:latin typeface="微软雅黑" panose="020B0503020204020204" pitchFamily="34" charset="-122"/>
              <a:ea typeface="微软雅黑" panose="020B0503020204020204" pitchFamily="34" charset="-122"/>
            </a:endParaRPr>
          </a:p>
          <a:p>
            <a:pPr algn="l" fontAlgn="auto">
              <a:lnSpc>
                <a:spcPct val="150000"/>
              </a:lnSpc>
            </a:pPr>
            <a:r>
              <a:rPr lang="zh-CN" altLang="zh-CN" sz="1400" dirty="0">
                <a:latin typeface="微软雅黑" panose="020B0503020204020204" pitchFamily="34" charset="-122"/>
                <a:ea typeface="微软雅黑" panose="020B0503020204020204" pitchFamily="34" charset="-122"/>
              </a:rPr>
              <a:t>连篇累牍　形容叙述的篇幅过多、过长。</a:t>
            </a:r>
            <a:endParaRPr lang="zh-CN" altLang="zh-CN" sz="1400" dirty="0">
              <a:latin typeface="微软雅黑" panose="020B0503020204020204" pitchFamily="34" charset="-122"/>
              <a:ea typeface="微软雅黑" panose="020B0503020204020204" pitchFamily="34" charset="-122"/>
            </a:endParaRPr>
          </a:p>
          <a:p>
            <a:pPr algn="l" fontAlgn="auto">
              <a:lnSpc>
                <a:spcPct val="150000"/>
              </a:lnSpc>
            </a:pPr>
            <a:r>
              <a:rPr lang="zh-CN" altLang="zh-CN" sz="1400" dirty="0">
                <a:latin typeface="微软雅黑" panose="020B0503020204020204" pitchFamily="34" charset="-122"/>
                <a:ea typeface="微软雅黑" panose="020B0503020204020204" pitchFamily="34" charset="-122"/>
              </a:rPr>
              <a:t>良莠不齐　莠,狗尾草,比喻品质坏的人。指好人坏人混杂在一起。</a:t>
            </a:r>
            <a:endParaRPr lang="zh-CN" altLang="zh-CN" sz="1400" dirty="0">
              <a:latin typeface="微软雅黑" panose="020B0503020204020204" pitchFamily="34" charset="-122"/>
              <a:ea typeface="微软雅黑" panose="020B0503020204020204" pitchFamily="34" charset="-122"/>
            </a:endParaRPr>
          </a:p>
        </p:txBody>
      </p:sp>
      <p:sp>
        <p:nvSpPr>
          <p:cNvPr id="34"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746488" y="861495"/>
            <a:ext cx="1510763" cy="292289"/>
            <a:chOff x="549633" y="1040577"/>
            <a:chExt cx="1279664" cy="292718"/>
          </a:xfrm>
        </p:grpSpPr>
        <p:sp>
          <p:nvSpPr>
            <p:cNvPr id="36" name="矩形 35"/>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7" name="组合 36"/>
            <p:cNvGrpSpPr/>
            <p:nvPr/>
          </p:nvGrpSpPr>
          <p:grpSpPr>
            <a:xfrm>
              <a:off x="549633" y="1040577"/>
              <a:ext cx="1279664" cy="292718"/>
              <a:chOff x="549633" y="1040577"/>
              <a:chExt cx="1279664" cy="292718"/>
            </a:xfrm>
          </p:grpSpPr>
          <p:sp>
            <p:nvSpPr>
              <p:cNvPr id="38" name="矩形 37"/>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9"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0" name="文本框 56"/>
              <p:cNvSpPr txBox="1"/>
              <p:nvPr/>
            </p:nvSpPr>
            <p:spPr>
              <a:xfrm>
                <a:off x="1466385" y="1045854"/>
                <a:ext cx="362912" cy="287441"/>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66</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41" name="图片 40"/>
          <p:cNvPicPr>
            <a:picLocks noChangeAspect="1"/>
          </p:cNvPicPr>
          <p:nvPr/>
        </p:nvPicPr>
        <p:blipFill rotWithShape="1">
          <a:blip r:embed="rId2" cstate="print"/>
          <a:srcRect r="51843" b="7817"/>
          <a:stretch>
            <a:fillRect/>
          </a:stretch>
        </p:blipFill>
        <p:spPr>
          <a:xfrm>
            <a:off x="8354571" y="1288608"/>
            <a:ext cx="2446779" cy="2751054"/>
          </a:xfrm>
          <a:prstGeom prst="rect">
            <a:avLst/>
          </a:prstGeom>
        </p:spPr>
      </p:pic>
      <p:sp>
        <p:nvSpPr>
          <p:cNvPr id="51" name="矩形 5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719455" y="1288415"/>
            <a:ext cx="7506335" cy="4526280"/>
          </a:xfrm>
          <a:prstGeom prst="rect">
            <a:avLst/>
          </a:prstGeom>
        </p:spPr>
        <p:txBody>
          <a:bodyPr wrap="square">
            <a:spAutoFit/>
          </a:bodyPr>
          <a:lstStyle/>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两小无猜　男女小的时候在一起玩耍,天真烂漫,没有猜疑。</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聊以卒岁　勉强度过一年。多形容生活艰难,勉强度日。</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临门一脚　①足球比赛中在球门前抬脚射门。②比喻关键时刻的重要行动。</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临危受命　在危难之时接受命令。</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临危授命　在危亡关头勇于献出生命。</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临渊羡鱼　比喻只有愿望,不去实干,就无济于事。</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琳琅满目　形容各种美好的东西很多(多指书籍或工艺品)。</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鳞次栉比　像鱼鳞和梳子的齿一样,一个挨着一个地排列着,多形容房屋等密集。</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玲珑剔透　①形容器物精致,孔穴明晰,结构奇巧(多指镂空的工艺品和供玩赏的太湖石等)。②形容人聪明伶俐。</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另眼相看　用另一种眼光看待,多指看待某个人(或某种人)不同于一般。</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令人发指　发指,头发竖起来,形容愤怒到极点的样子。</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令行禁止　有令必行,有禁必止,形容严格执行法令。</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endParaRPr lang="zh-CN" altLang="zh-CN" sz="12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92289"/>
            <a:chOff x="549633" y="1040577"/>
            <a:chExt cx="1279664" cy="292718"/>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92718"/>
              <a:chOff x="549633" y="1040577"/>
              <a:chExt cx="1279664" cy="292718"/>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45854"/>
                <a:ext cx="362912" cy="287441"/>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67</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srcRect r="8386"/>
          <a:stretch>
            <a:fillRect/>
          </a:stretch>
        </p:blipFill>
        <p:spPr>
          <a:xfrm>
            <a:off x="8351838" y="1288608"/>
            <a:ext cx="2436088" cy="2743801"/>
          </a:xfrm>
          <a:prstGeom prst="rect">
            <a:avLst/>
          </a:prstGeom>
        </p:spPr>
      </p:pic>
      <p:sp>
        <p:nvSpPr>
          <p:cNvPr id="54" name="矩形 53">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49" y="1287973"/>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 name="矩形 3"/>
          <p:cNvSpPr/>
          <p:nvPr/>
        </p:nvSpPr>
        <p:spPr>
          <a:xfrm>
            <a:off x="937895" y="1743710"/>
            <a:ext cx="7257415" cy="3611880"/>
          </a:xfrm>
          <a:prstGeom prst="rect">
            <a:avLst/>
          </a:prstGeom>
        </p:spPr>
        <p:txBody>
          <a:bodyPr wrap="square">
            <a:spAutoFit/>
          </a:bodyPr>
          <a:lstStyle/>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流风余韵　指前代流传下来的风雅韵事或好的风尚。</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龙飞凤舞　形容山势蜿蜒雄壮,也形容书法笔势舒展活泼。</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屡试不爽　爽,差错。屡次试验都没有差错。</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 M</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买椟还珠　椟,匣子。比喻没有眼光,取舍不当。</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满城风雨　形容事情传遍各处,到处都在议论(多指坏事)。</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漫无边际　①非常广阔,一眼望不到边。②形容谈话、写文章等没有中心,离题很远。</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盲人摸象　比喻对事物了解不全面,以偏概全,乱加揣测。</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盲人瞎马　比喻面临极端危险的境况。</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眉来眼去　形容以眉眼传情。也用来形容暗中勾结。</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altLang="zh-CN" sz="1400" dirty="0">
                <a:latin typeface="Times New Roman" panose="02020603050405020304" pitchFamily="18" charset="0"/>
                <a:ea typeface="微软雅黑" panose="020B0503020204020204" pitchFamily="34" charset="-122"/>
                <a:cs typeface="Times New Roman" panose="02020603050405020304" pitchFamily="18" charset="0"/>
              </a:rPr>
              <a:t>美轮美奂　轮,高大;奂,众多。形容新屋高大美观,也形容装饰、布置等美好漂亮。</a:t>
            </a:r>
            <a:endParaRPr altLang="zh-CN"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92289"/>
            <a:chOff x="549633" y="1040577"/>
            <a:chExt cx="1279664" cy="292718"/>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92718"/>
              <a:chOff x="549633" y="1040577"/>
              <a:chExt cx="1279664" cy="292718"/>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45854"/>
                <a:ext cx="362912" cy="287441"/>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68</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rotWithShape="1">
          <a:blip r:embed="rId2" cstate="print">
            <a:extLst>
              <a:ext uri="{28A0092B-C50C-407E-A947-70E740481C1C}">
                <a14:useLocalDpi xmlns:a14="http://schemas.microsoft.com/office/drawing/2010/main" val="0"/>
              </a:ext>
            </a:extLst>
          </a:blip>
          <a:srcRect t="7545"/>
          <a:stretch>
            <a:fillRect/>
          </a:stretch>
        </p:blipFill>
        <p:spPr>
          <a:xfrm>
            <a:off x="8343583" y="1288420"/>
            <a:ext cx="2449743" cy="2731418"/>
          </a:xfrm>
          <a:prstGeom prst="rect">
            <a:avLst/>
          </a:prstGeom>
        </p:spPr>
      </p:pic>
      <p:sp>
        <p:nvSpPr>
          <p:cNvPr id="3" name="矩形 2">
            <a:hlinkClick r:id="" action="ppaction://hlinkshowjump?jump=nextslide"/>
          </p:cNvPr>
          <p:cNvSpPr/>
          <p:nvPr/>
        </p:nvSpPr>
        <p:spPr>
          <a:xfrm>
            <a:off x="8343822" y="4158286"/>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randombar(horizontal)">
                                      <p:cBhvr>
                                        <p:cTn id="7" dur="500"/>
                                        <p:tgtEl>
                                          <p:spTgt spid="4">
                                            <p:txEl>
                                              <p:pRg st="0" end="0"/>
                                            </p:txEl>
                                          </p:spTgt>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randombar(horizontal)">
                                      <p:cBhvr>
                                        <p:cTn id="11" dur="500"/>
                                        <p:tgtEl>
                                          <p:spTgt spid="4">
                                            <p:txEl>
                                              <p:pRg st="1" end="1"/>
                                            </p:txEl>
                                          </p:spTgt>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randombar(horizontal)">
                                      <p:cBhvr>
                                        <p:cTn id="15" dur="500"/>
                                        <p:tgtEl>
                                          <p:spTgt spid="4">
                                            <p:txEl>
                                              <p:pRg st="2" end="2"/>
                                            </p:txEl>
                                          </p:spTgt>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randombar(horizontal)">
                                      <p:cBhvr>
                                        <p:cTn id="19" dur="500"/>
                                        <p:tgtEl>
                                          <p:spTgt spid="4">
                                            <p:txEl>
                                              <p:pRg st="3" end="3"/>
                                            </p:txEl>
                                          </p:spTgt>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randombar(horizontal)">
                                      <p:cBhvr>
                                        <p:cTn id="23" dur="500"/>
                                        <p:tgtEl>
                                          <p:spTgt spid="4">
                                            <p:txEl>
                                              <p:pRg st="4" end="4"/>
                                            </p:txEl>
                                          </p:spTgt>
                                        </p:tgtEl>
                                      </p:cBhvr>
                                    </p:animEffect>
                                  </p:childTnLst>
                                </p:cTn>
                              </p:par>
                            </p:childTnLst>
                          </p:cTn>
                        </p:par>
                        <p:par>
                          <p:cTn id="24" fill="hold">
                            <p:stCondLst>
                              <p:cond delay="2500"/>
                            </p:stCondLst>
                            <p:childTnLst>
                              <p:par>
                                <p:cTn id="25" presetID="14" presetClass="entr" presetSubtype="10" fill="hold" nodeType="after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randombar(horizontal)">
                                      <p:cBhvr>
                                        <p:cTn id="27" dur="500"/>
                                        <p:tgtEl>
                                          <p:spTgt spid="4">
                                            <p:txEl>
                                              <p:pRg st="5" end="5"/>
                                            </p:txEl>
                                          </p:spTgt>
                                        </p:tgtEl>
                                      </p:cBhvr>
                                    </p:animEffect>
                                  </p:childTnLst>
                                </p:cTn>
                              </p:par>
                            </p:childTnLst>
                          </p:cTn>
                        </p:par>
                        <p:par>
                          <p:cTn id="28" fill="hold">
                            <p:stCondLst>
                              <p:cond delay="3000"/>
                            </p:stCondLst>
                            <p:childTnLst>
                              <p:par>
                                <p:cTn id="29" presetID="14" presetClass="entr" presetSubtype="10" fill="hold" nodeType="after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animEffect transition="in" filter="randombar(horizontal)">
                                      <p:cBhvr>
                                        <p:cTn id="31" dur="500"/>
                                        <p:tgtEl>
                                          <p:spTgt spid="4">
                                            <p:txEl>
                                              <p:pRg st="6" end="6"/>
                                            </p:txEl>
                                          </p:spTgt>
                                        </p:tgtEl>
                                      </p:cBhvr>
                                    </p:animEffect>
                                  </p:childTnLst>
                                </p:cTn>
                              </p:par>
                            </p:childTnLst>
                          </p:cTn>
                        </p:par>
                        <p:par>
                          <p:cTn id="32" fill="hold">
                            <p:stCondLst>
                              <p:cond delay="3500"/>
                            </p:stCondLst>
                            <p:childTnLst>
                              <p:par>
                                <p:cTn id="33" presetID="14" presetClass="entr" presetSubtype="10" fill="hold" nodeType="after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animEffect transition="in" filter="randombar(horizontal)">
                                      <p:cBhvr>
                                        <p:cTn id="35" dur="500"/>
                                        <p:tgtEl>
                                          <p:spTgt spid="4">
                                            <p:txEl>
                                              <p:pRg st="7" end="7"/>
                                            </p:txEl>
                                          </p:spTgt>
                                        </p:tgtEl>
                                      </p:cBhvr>
                                    </p:animEffect>
                                  </p:childTnLst>
                                </p:cTn>
                              </p:par>
                            </p:childTnLst>
                          </p:cTn>
                        </p:par>
                        <p:par>
                          <p:cTn id="36" fill="hold">
                            <p:stCondLst>
                              <p:cond delay="4000"/>
                            </p:stCondLst>
                            <p:childTnLst>
                              <p:par>
                                <p:cTn id="37" presetID="14" presetClass="entr" presetSubtype="10" fill="hold" nodeType="afterEffect">
                                  <p:stCondLst>
                                    <p:cond delay="0"/>
                                  </p:stCondLst>
                                  <p:childTnLst>
                                    <p:set>
                                      <p:cBhvr>
                                        <p:cTn id="38" dur="1" fill="hold">
                                          <p:stCondLst>
                                            <p:cond delay="0"/>
                                          </p:stCondLst>
                                        </p:cTn>
                                        <p:tgtEl>
                                          <p:spTgt spid="4">
                                            <p:txEl>
                                              <p:pRg st="8" end="8"/>
                                            </p:txEl>
                                          </p:spTgt>
                                        </p:tgtEl>
                                        <p:attrNameLst>
                                          <p:attrName>style.visibility</p:attrName>
                                        </p:attrNameLst>
                                      </p:cBhvr>
                                      <p:to>
                                        <p:strVal val="visible"/>
                                      </p:to>
                                    </p:set>
                                    <p:animEffect transition="in" filter="randombar(horizontal)">
                                      <p:cBhvr>
                                        <p:cTn id="39" dur="500"/>
                                        <p:tgtEl>
                                          <p:spTgt spid="4">
                                            <p:txEl>
                                              <p:pRg st="8" end="8"/>
                                            </p:txEl>
                                          </p:spTgt>
                                        </p:tgtEl>
                                      </p:cBhvr>
                                    </p:animEffect>
                                  </p:childTnLst>
                                </p:cTn>
                              </p:par>
                            </p:childTnLst>
                          </p:cTn>
                        </p:par>
                        <p:par>
                          <p:cTn id="40" fill="hold">
                            <p:stCondLst>
                              <p:cond delay="4500"/>
                            </p:stCondLst>
                            <p:childTnLst>
                              <p:par>
                                <p:cTn id="41" presetID="14" presetClass="entr" presetSubtype="10" fill="hold" nodeType="afterEffect">
                                  <p:stCondLst>
                                    <p:cond delay="0"/>
                                  </p:stCondLst>
                                  <p:childTnLst>
                                    <p:set>
                                      <p:cBhvr>
                                        <p:cTn id="42" dur="1" fill="hold">
                                          <p:stCondLst>
                                            <p:cond delay="0"/>
                                          </p:stCondLst>
                                        </p:cTn>
                                        <p:tgtEl>
                                          <p:spTgt spid="4">
                                            <p:txEl>
                                              <p:pRg st="9" end="9"/>
                                            </p:txEl>
                                          </p:spTgt>
                                        </p:tgtEl>
                                        <p:attrNameLst>
                                          <p:attrName>style.visibility</p:attrName>
                                        </p:attrNameLst>
                                      </p:cBhvr>
                                      <p:to>
                                        <p:strVal val="visible"/>
                                      </p:to>
                                    </p:set>
                                    <p:animEffect transition="in" filter="randombar(horizontal)">
                                      <p:cBhvr>
                                        <p:cTn id="43" dur="500"/>
                                        <p:tgtEl>
                                          <p:spTgt spid="4">
                                            <p:txEl>
                                              <p:pRg st="9" end="9"/>
                                            </p:txEl>
                                          </p:spTgt>
                                        </p:tgtEl>
                                      </p:cBhvr>
                                    </p:animEffect>
                                  </p:childTnLst>
                                </p:cTn>
                              </p:par>
                            </p:childTnLst>
                          </p:cTn>
                        </p:par>
                        <p:par>
                          <p:cTn id="44" fill="hold">
                            <p:stCondLst>
                              <p:cond delay="5000"/>
                            </p:stCondLst>
                            <p:childTnLst>
                              <p:par>
                                <p:cTn id="45" presetID="14" presetClass="entr" presetSubtype="10" fill="hold" nodeType="afterEffect">
                                  <p:stCondLst>
                                    <p:cond delay="0"/>
                                  </p:stCondLst>
                                  <p:childTnLst>
                                    <p:set>
                                      <p:cBhvr>
                                        <p:cTn id="46" dur="1" fill="hold">
                                          <p:stCondLst>
                                            <p:cond delay="0"/>
                                          </p:stCondLst>
                                        </p:cTn>
                                        <p:tgtEl>
                                          <p:spTgt spid="4">
                                            <p:txEl>
                                              <p:pRg st="10" end="10"/>
                                            </p:txEl>
                                          </p:spTgt>
                                        </p:tgtEl>
                                        <p:attrNameLst>
                                          <p:attrName>style.visibility</p:attrName>
                                        </p:attrNameLst>
                                      </p:cBhvr>
                                      <p:to>
                                        <p:strVal val="visible"/>
                                      </p:to>
                                    </p:set>
                                    <p:animEffect transition="in" filter="randombar(horizontal)">
                                      <p:cBhvr>
                                        <p:cTn id="47" dur="500"/>
                                        <p:tgtEl>
                                          <p:spTgt spid="4">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92289"/>
            <a:chOff x="549633" y="1040577"/>
            <a:chExt cx="1279664" cy="292718"/>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92718"/>
              <a:chOff x="549633" y="1040577"/>
              <a:chExt cx="1279664" cy="292718"/>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8"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9" name="文本框 56"/>
              <p:cNvSpPr txBox="1"/>
              <p:nvPr/>
            </p:nvSpPr>
            <p:spPr>
              <a:xfrm>
                <a:off x="1466385" y="1045854"/>
                <a:ext cx="362912" cy="287441"/>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69</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40" name="图片 39"/>
          <p:cNvPicPr>
            <a:picLocks noChangeAspect="1"/>
          </p:cNvPicPr>
          <p:nvPr/>
        </p:nvPicPr>
        <p:blipFill rotWithShape="1">
          <a:blip r:embed="rId2" cstate="print"/>
          <a:srcRect t="-263"/>
          <a:stretch>
            <a:fillRect/>
          </a:stretch>
        </p:blipFill>
        <p:spPr>
          <a:xfrm>
            <a:off x="8361489" y="1288608"/>
            <a:ext cx="2439861" cy="2743642"/>
          </a:xfrm>
          <a:prstGeom prst="rect">
            <a:avLst/>
          </a:prstGeom>
        </p:spPr>
      </p:pic>
      <p:sp>
        <p:nvSpPr>
          <p:cNvPr id="31" name="矩形 30"/>
          <p:cNvSpPr/>
          <p:nvPr/>
        </p:nvSpPr>
        <p:spPr>
          <a:xfrm>
            <a:off x="719455" y="1287780"/>
            <a:ext cx="6906260" cy="4251960"/>
          </a:xfrm>
          <a:prstGeom prst="rect">
            <a:avLst/>
          </a:prstGeom>
        </p:spPr>
        <p:txBody>
          <a:bodyPr wrap="square">
            <a:spAutoFit/>
          </a:bodyPr>
          <a:lstStyle/>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门户之见　学术、艺术等领域中由宗派情绪产生的偏见。</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门可罗雀　大门前面可张网捕雀,形容宾客稀少,十分冷落。</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门庭若市　门口和庭院里热闹得像市场一样,形容交际来往的人很多。</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靡靡之音　颓废淫荡、低级趣味的乐曲。</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绵里藏针　①比喻柔中有刚。②比喻外貌柔和,内心刻毒。</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勉为其难　勉强做能力所不及的事。</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面目全非　事物的样子改变得很厉害(多含贬义)。</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面目一新　样子完全变新(指变好)。</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妙手回春　称赞医生医道高明,能把垂危的病人治好。</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明火执仗　点着火把,拿着武器,公开活动(多指抢劫)。</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明来暗往　形容关系密切,来往频繁(多含贬义)。</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明眸皓齿　明亮的眼睛,洁白的牙齿。形容女子的美貌。</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明日黄花　比喻已失去新闻价值的报道或已失去应时作用的事物。</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3" name="矩形 42">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randombar(horizontal)">
                                      <p:cBhvr>
                                        <p:cTn id="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92289"/>
            <a:chOff x="549633" y="1040577"/>
            <a:chExt cx="1279664" cy="292718"/>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0577"/>
              <a:ext cx="1279664" cy="292718"/>
              <a:chOff x="549633" y="1040577"/>
              <a:chExt cx="1279664" cy="292718"/>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45854"/>
                <a:ext cx="362912" cy="287441"/>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70</a:t>
                </a:r>
                <a:endParaRPr lang="en-US" altLang="zh-CN"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srcRect t="21020" b="-1"/>
          <a:stretch>
            <a:fillRect/>
          </a:stretch>
        </p:blipFill>
        <p:spPr>
          <a:xfrm>
            <a:off x="8349137" y="1300294"/>
            <a:ext cx="2449670" cy="2738167"/>
          </a:xfrm>
          <a:prstGeom prst="rect">
            <a:avLst/>
          </a:prstGeom>
        </p:spPr>
      </p:pic>
      <p:sp>
        <p:nvSpPr>
          <p:cNvPr id="20" name="矩形 19"/>
          <p:cNvSpPr/>
          <p:nvPr/>
        </p:nvSpPr>
        <p:spPr>
          <a:xfrm>
            <a:off x="746759" y="1287780"/>
            <a:ext cx="7244301" cy="4251960"/>
          </a:xfrm>
          <a:prstGeom prst="rect">
            <a:avLst/>
          </a:prstGeom>
        </p:spPr>
        <p:txBody>
          <a:bodyPr wrap="square">
            <a:spAutoFit/>
          </a:bodyPr>
          <a:lstStyle/>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明哲保身　原指明智的人不参与可能给自己带来危险的事,现在指因怕犯错误或有损自己利益而对原则性问题不置可否的处世态度。</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莫名其妙　没有人能说明它的奥妙(道理),表示事情很奇怪,使人不明白。</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莫明其妙　没有人明白它的奥妙(道理)。</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莫衷一是　不能得出一致的结论。</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沐猴而冠　沐猴,猕猴;冠,戴帽子。猕猴戴帽子,装成人的样子。比喻表面上装扮得像个人物,而实际并不像。</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目不见睫　眼睛看不见自己的睫毛,比喻没有自知之明。</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目不交睫　形容夜间不睡觉或睡不着觉。</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目光如豆　形容眼光短浅。</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目光如炬　眼光像火炬那样亮,形容见识远大。</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目无全牛　形容技艺已经达到十分纯熟的地步。</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sz="1400" dirty="0">
                <a:latin typeface="微软雅黑" panose="020B0503020204020204" pitchFamily="34" charset="-122"/>
                <a:ea typeface="微软雅黑" panose="020B0503020204020204" pitchFamily="34" charset="-122"/>
                <a:cs typeface="Times New Roman" panose="02020603050405020304" pitchFamily="18" charset="0"/>
              </a:rPr>
              <a:t>目眦尽裂　眼角都瞪裂了。形容愤怒异常的样子。</a:t>
            </a:r>
            <a:endParaRPr sz="1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9" name="矩形 38">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871"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1495"/>
            <a:ext cx="1510763" cy="292289"/>
            <a:chOff x="549633" y="1040577"/>
            <a:chExt cx="1279664" cy="292718"/>
          </a:xfrm>
        </p:grpSpPr>
        <p:sp>
          <p:nvSpPr>
            <p:cNvPr id="35" name="矩形 34"/>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6" name="组合 35"/>
            <p:cNvGrpSpPr/>
            <p:nvPr/>
          </p:nvGrpSpPr>
          <p:grpSpPr>
            <a:xfrm>
              <a:off x="549633" y="1040577"/>
              <a:ext cx="1279664" cy="292718"/>
              <a:chOff x="549633" y="1040577"/>
              <a:chExt cx="1279664" cy="292718"/>
            </a:xfrm>
          </p:grpSpPr>
          <p:sp>
            <p:nvSpPr>
              <p:cNvPr id="37" name="矩形 36"/>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8"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9" name="文本框 56"/>
              <p:cNvSpPr txBox="1"/>
              <p:nvPr/>
            </p:nvSpPr>
            <p:spPr>
              <a:xfrm>
                <a:off x="1466385" y="1045854"/>
                <a:ext cx="362912" cy="287441"/>
              </a:xfrm>
              <a:prstGeom prst="rect">
                <a:avLst/>
              </a:prstGeom>
              <a:noFill/>
            </p:spPr>
            <p:txBody>
              <a:bodyPr wrap="square" rtlCol="0" anchor="ctr">
                <a:spAutoFit/>
              </a:bodyPr>
              <a:lstStyle/>
              <a:p>
                <a:pPr algn="ctr"/>
                <a:r>
                  <a:rPr lang="en-US" sz="1200" dirty="0">
                    <a:solidFill>
                      <a:srgbClr val="EB984D"/>
                    </a:solidFill>
                    <a:latin typeface="微软雅黑" panose="020B0503020204020204" pitchFamily="34" charset="-122"/>
                    <a:ea typeface="微软雅黑" panose="020B0503020204020204" pitchFamily="34" charset="-122"/>
                  </a:rPr>
                  <a:t>71</a:t>
                </a:r>
                <a:endParaRPr 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40" name="图片 39"/>
          <p:cNvPicPr>
            <a:picLocks noChangeAspect="1"/>
          </p:cNvPicPr>
          <p:nvPr/>
        </p:nvPicPr>
        <p:blipFill rotWithShape="1">
          <a:blip r:embed="rId2" cstate="print"/>
          <a:srcRect r="3102"/>
          <a:stretch>
            <a:fillRect/>
          </a:stretch>
        </p:blipFill>
        <p:spPr>
          <a:xfrm>
            <a:off x="8334058" y="1288420"/>
            <a:ext cx="2449511" cy="2761880"/>
          </a:xfrm>
          <a:prstGeom prst="rect">
            <a:avLst/>
          </a:prstGeom>
        </p:spPr>
      </p:pic>
      <p:sp>
        <p:nvSpPr>
          <p:cNvPr id="20" name="矩形 19"/>
          <p:cNvSpPr/>
          <p:nvPr/>
        </p:nvSpPr>
        <p:spPr>
          <a:xfrm>
            <a:off x="853440" y="1289050"/>
            <a:ext cx="6925945" cy="4251960"/>
          </a:xfrm>
          <a:prstGeom prst="rect">
            <a:avLst/>
          </a:prstGeom>
        </p:spPr>
        <p:txBody>
          <a:bodyPr wrap="square">
            <a:spAutoFit/>
          </a:bodyPr>
          <a:lstStyle/>
          <a:p>
            <a:pPr algn="l" fontAlgn="auto">
              <a:lnSpc>
                <a:spcPct val="150000"/>
              </a:lnSpc>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南辕北辙　心里想往南去,却驾车往北走。比喻行动和目的相反。</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l" fontAlgn="auto">
              <a:lnSpc>
                <a:spcPct val="150000"/>
              </a:lnSpc>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囊空如洗　口袋里空得像洗过一样,形容一个钱都没有。</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l" fontAlgn="auto">
              <a:lnSpc>
                <a:spcPct val="150000"/>
              </a:lnSpc>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脑满肠肥　形容不劳而食的人吃得饱,养得很胖。</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l" fontAlgn="auto">
              <a:lnSpc>
                <a:spcPct val="150000"/>
              </a:lnSpc>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内外交困　多指国内的政治经济等方面和对外关系方面都处于十分困难的地步。</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l" fontAlgn="auto">
              <a:lnSpc>
                <a:spcPct val="150000"/>
              </a:lnSpc>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泥牛入海　比喻一去不返,杳无音讯。</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l" fontAlgn="auto">
              <a:lnSpc>
                <a:spcPct val="150000"/>
              </a:lnSpc>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泥沙俱下　比喻好坏不同的人或事物混杂在一起。</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l" fontAlgn="auto">
              <a:lnSpc>
                <a:spcPct val="150000"/>
              </a:lnSpc>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年富力强　年纪轻,精力旺盛。</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l" fontAlgn="auto">
              <a:lnSpc>
                <a:spcPct val="150000"/>
              </a:lnSpc>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牛刀小试　比喻有很大的本领,先在小事情上施展一下。</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l" fontAlgn="auto">
              <a:lnSpc>
                <a:spcPct val="150000"/>
              </a:lnSpc>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 O</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l" fontAlgn="auto">
              <a:lnSpc>
                <a:spcPct val="150000"/>
              </a:lnSpc>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藕断丝连　比喻表面上好像已经断了关系,实际上仍然牵挂着(多指爱情上的)。</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l" fontAlgn="auto">
              <a:lnSpc>
                <a:spcPct val="150000"/>
              </a:lnSpc>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 P</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l" fontAlgn="auto">
              <a:lnSpc>
                <a:spcPct val="150000"/>
              </a:lnSpc>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拍案而起　形容十分愤怒。</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l" fontAlgn="auto">
              <a:lnSpc>
                <a:spcPct val="150000"/>
              </a:lnSpc>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拍案叫绝　形容非常赞赏。</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1" name="矩形 30">
            <a:hlinkClick r:id="" action="ppaction://hlinkshowjump?jump=nextslide"/>
          </p:cNvPr>
          <p:cNvSpPr/>
          <p:nvPr/>
        </p:nvSpPr>
        <p:spPr>
          <a:xfrm>
            <a:off x="8334297" y="4158286"/>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语文                                                                 专题七　正确使用词语(包括熟语)</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746488" y="861495"/>
            <a:ext cx="1510763" cy="292289"/>
            <a:chOff x="549633" y="1040577"/>
            <a:chExt cx="1279664" cy="292718"/>
          </a:xfrm>
        </p:grpSpPr>
        <p:sp>
          <p:nvSpPr>
            <p:cNvPr id="35" name="矩形 34"/>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6" name="组合 35"/>
            <p:cNvGrpSpPr/>
            <p:nvPr/>
          </p:nvGrpSpPr>
          <p:grpSpPr>
            <a:xfrm>
              <a:off x="549633" y="1040577"/>
              <a:ext cx="1279664" cy="292718"/>
              <a:chOff x="549633" y="1040577"/>
              <a:chExt cx="1279664" cy="292718"/>
            </a:xfrm>
          </p:grpSpPr>
          <p:sp>
            <p:nvSpPr>
              <p:cNvPr id="37" name="矩形 36"/>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8" name="文本框 51"/>
              <p:cNvSpPr txBox="1"/>
              <p:nvPr/>
            </p:nvSpPr>
            <p:spPr>
              <a:xfrm>
                <a:off x="640176" y="1040577"/>
                <a:ext cx="1023570" cy="287440"/>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9" name="文本框 56"/>
              <p:cNvSpPr txBox="1"/>
              <p:nvPr/>
            </p:nvSpPr>
            <p:spPr>
              <a:xfrm>
                <a:off x="1466385" y="1045854"/>
                <a:ext cx="362912" cy="287441"/>
              </a:xfrm>
              <a:prstGeom prst="rect">
                <a:avLst/>
              </a:prstGeom>
              <a:noFill/>
            </p:spPr>
            <p:txBody>
              <a:bodyPr wrap="square" rtlCol="0" anchor="ctr">
                <a:spAutoFit/>
              </a:bodyPr>
              <a:lstStyle/>
              <a:p>
                <a:pPr algn="ctr"/>
                <a:r>
                  <a:rPr lang="en-US" sz="1200" dirty="0">
                    <a:solidFill>
                      <a:srgbClr val="EB984D"/>
                    </a:solidFill>
                    <a:latin typeface="微软雅黑" panose="020B0503020204020204" pitchFamily="34" charset="-122"/>
                    <a:ea typeface="微软雅黑" panose="020B0503020204020204" pitchFamily="34" charset="-122"/>
                  </a:rPr>
                  <a:t>72</a:t>
                </a:r>
                <a:endParaRPr 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40" name="图片 39"/>
          <p:cNvPicPr>
            <a:picLocks noChangeAspect="1"/>
          </p:cNvPicPr>
          <p:nvPr/>
        </p:nvPicPr>
        <p:blipFill rotWithShape="1">
          <a:blip r:embed="rId2" cstate="print"/>
          <a:srcRect t="10261"/>
          <a:stretch>
            <a:fillRect/>
          </a:stretch>
        </p:blipFill>
        <p:spPr>
          <a:xfrm>
            <a:off x="8369644" y="1291905"/>
            <a:ext cx="2431706" cy="2740344"/>
          </a:xfrm>
          <a:prstGeom prst="rect">
            <a:avLst/>
          </a:prstGeom>
        </p:spPr>
      </p:pic>
      <p:sp>
        <p:nvSpPr>
          <p:cNvPr id="2" name="矩形 1"/>
          <p:cNvSpPr/>
          <p:nvPr/>
        </p:nvSpPr>
        <p:spPr>
          <a:xfrm>
            <a:off x="718820" y="1289050"/>
            <a:ext cx="7193280" cy="4251960"/>
          </a:xfrm>
          <a:prstGeom prst="rect">
            <a:avLst/>
          </a:prstGeom>
        </p:spPr>
        <p:txBody>
          <a:bodyPr wrap="square">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拍手称快　拍着手喊痛快,多指仇恨得到消除。</a:t>
            </a:r>
            <a:endParaRPr lang="zh-CN" altLang="en-US" sz="1400" dirty="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攀龙附凤　泛指依附或投靠有权势的人。</a:t>
            </a:r>
            <a:endParaRPr lang="zh-CN" altLang="en-US" sz="1400" dirty="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判若云泥　高低差别好像天上的云彩和地下的泥土的距离那样远,形容差别极大。</a:t>
            </a:r>
            <a:endParaRPr lang="zh-CN" altLang="en-US" sz="1400" dirty="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旁若无人　好像旁边没有人,形容态度自然或高傲。</a:t>
            </a:r>
            <a:endParaRPr lang="zh-CN" altLang="en-US" sz="1400" dirty="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抛头露面　旧时指妇女出现在大庭广众之中(封建道德认为是丢脸的事)。现在指某人公开露面(多含贬义)。</a:t>
            </a:r>
            <a:endParaRPr lang="zh-CN" altLang="en-US" sz="1400" dirty="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抛砖引玉　谦辞,比喻用粗浅的、不成熟的意见引出别人高明的、成熟的意见。</a:t>
            </a:r>
            <a:endParaRPr lang="zh-CN" altLang="en-US" sz="1400" dirty="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袍泽之谊　袍泽,代指军队中的同事。指军队中战友之间的情谊。</a:t>
            </a:r>
            <a:endParaRPr lang="zh-CN" altLang="en-US" sz="1400" dirty="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喷薄欲出　形容水涌起或太阳初升的样子。</a:t>
            </a:r>
            <a:endParaRPr lang="zh-CN" altLang="en-US" sz="1400" dirty="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盆满钵满　形容赚的钱很多。</a:t>
            </a:r>
            <a:endParaRPr lang="zh-CN" altLang="en-US" sz="1400" dirty="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蓬荜增辉　蓬荜,蓬门荜户的略语。谦辞,表示由于别人到自己家里来或张挂别人给自己题赠的字画等而使自己非常光荣。</a:t>
            </a:r>
            <a:endParaRPr lang="zh-CN" altLang="en-US" sz="1400" dirty="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蓬门荜户　用草、树枝等做成的门户,借指穷苦人家的简陋房屋。</a:t>
            </a:r>
            <a:endParaRPr lang="zh-CN" altLang="en-US" sz="1400" dirty="0">
              <a:latin typeface="微软雅黑" panose="020B0503020204020204" pitchFamily="34" charset="-122"/>
              <a:ea typeface="微软雅黑" panose="020B0503020204020204" pitchFamily="34" charset="-122"/>
            </a:endParaRPr>
          </a:p>
        </p:txBody>
      </p:sp>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47372</Words>
  <Application>WPS 演示</Application>
  <PresentationFormat>自定义</PresentationFormat>
  <Paragraphs>2542</Paragraphs>
  <Slides>137</Slides>
  <Notes>134</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137</vt:i4>
      </vt:variant>
    </vt:vector>
  </HeadingPairs>
  <TitlesOfParts>
    <vt:vector size="156" baseType="lpstr">
      <vt:lpstr>Arial</vt:lpstr>
      <vt:lpstr>宋体</vt:lpstr>
      <vt:lpstr>Wingdings</vt:lpstr>
      <vt:lpstr>微软雅黑</vt:lpstr>
      <vt:lpstr>微软雅黑 Light</vt:lpstr>
      <vt:lpstr>Calibri</vt:lpstr>
      <vt:lpstr>Times New Roman</vt:lpstr>
      <vt:lpstr>微软雅黑</vt:lpstr>
      <vt:lpstr>04b_03b</vt:lpstr>
      <vt:lpstr>NEU-BZ-S92</vt:lpstr>
      <vt:lpstr>方正细黑一简体</vt:lpstr>
      <vt:lpstr>Adobe 黑体 Std R</vt:lpstr>
      <vt:lpstr>黑体</vt:lpstr>
      <vt:lpstr>Calibri Light</vt:lpstr>
      <vt:lpstr>华文细黑</vt:lpstr>
      <vt:lpstr>方正正中黑简体</vt:lpstr>
      <vt:lpstr>楷体</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语文备课大师【全免费】_x000d_
</dc:description>
  <cp:lastModifiedBy>XKW</cp:lastModifiedBy>
  <cp:revision>语文备课大师【全免费】</cp:revision>
  <dcterms:created xsi:type="dcterms:W3CDTF">2014-07-18T05:25:00Z</dcterms:created>
  <dcterms:modified xsi:type="dcterms:W3CDTF">2017-03-24T08:39:31Z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y fmtid="{64440492-4C8B-11D1-8B70-080036B11A03}" pid="4">
    <vt:lpwstr>语文备课大师【全免费】</vt:lpwstr>
  </property>
</Properties>
</file>