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1" r:id="rId5"/>
    <p:sldId id="258" r:id="rId6"/>
    <p:sldId id="262" r:id="rId7"/>
    <p:sldId id="259" r:id="rId8"/>
    <p:sldId id="263" r:id="rId9"/>
    <p:sldId id="267" r:id="rId10"/>
    <p:sldId id="264" r:id="rId11"/>
    <p:sldId id="265" r:id="rId12"/>
    <p:sldId id="266"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0" d="100"/>
          <a:sy n="80" d="100"/>
        </p:scale>
        <p:origin x="-108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380094C-8BD0-424E-A2FE-10B21F1CA046}" type="datetimeFigureOut">
              <a:rPr lang="zh-CN" altLang="en-US" smtClean="0"/>
              <a:t>2015/8/30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A1F3EE-C52C-4188-870F-D1420A9B068C}"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80094C-8BD0-424E-A2FE-10B21F1CA046}" type="datetimeFigureOut">
              <a:rPr lang="zh-CN" altLang="en-US" smtClean="0"/>
              <a:t>2015/8/30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A1F3EE-C52C-4188-870F-D1420A9B068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80094C-8BD0-424E-A2FE-10B21F1CA046}" type="datetimeFigureOut">
              <a:rPr lang="zh-CN" altLang="en-US" smtClean="0"/>
              <a:t>2015/8/30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A1F3EE-C52C-4188-870F-D1420A9B068C}"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80094C-8BD0-424E-A2FE-10B21F1CA046}" type="datetimeFigureOut">
              <a:rPr lang="zh-CN" altLang="en-US" smtClean="0"/>
              <a:t>2015/8/30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A1F3EE-C52C-4188-870F-D1420A9B068C}"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380094C-8BD0-424E-A2FE-10B21F1CA046}" type="datetimeFigureOut">
              <a:rPr lang="zh-CN" altLang="en-US" smtClean="0"/>
              <a:t>2015/8/30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A1F3EE-C52C-4188-870F-D1420A9B068C}"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380094C-8BD0-424E-A2FE-10B21F1CA046}" type="datetimeFigureOut">
              <a:rPr lang="zh-CN" altLang="en-US" smtClean="0"/>
              <a:t>2015/8/30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A1F3EE-C52C-4188-870F-D1420A9B068C}"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380094C-8BD0-424E-A2FE-10B21F1CA046}" type="datetimeFigureOut">
              <a:rPr lang="zh-CN" altLang="en-US" smtClean="0"/>
              <a:t>2015/8/30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6A1F3EE-C52C-4188-870F-D1420A9B068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380094C-8BD0-424E-A2FE-10B21F1CA046}" type="datetimeFigureOut">
              <a:rPr lang="zh-CN" altLang="en-US" smtClean="0"/>
              <a:t>2015/8/30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6A1F3EE-C52C-4188-870F-D1420A9B068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380094C-8BD0-424E-A2FE-10B21F1CA046}" type="datetimeFigureOut">
              <a:rPr lang="zh-CN" altLang="en-US" smtClean="0"/>
              <a:t>2015/8/30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6A1F3EE-C52C-4188-870F-D1420A9B068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380094C-8BD0-424E-A2FE-10B21F1CA046}" type="datetimeFigureOut">
              <a:rPr lang="zh-CN" altLang="en-US" smtClean="0"/>
              <a:t>2015/8/30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A1F3EE-C52C-4188-870F-D1420A9B068C}"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380094C-8BD0-424E-A2FE-10B21F1CA046}" type="datetimeFigureOut">
              <a:rPr lang="zh-CN" altLang="en-US" smtClean="0"/>
              <a:t>2015/8/30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A1F3EE-C52C-4188-870F-D1420A9B068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80094C-8BD0-424E-A2FE-10B21F1CA046}" type="datetimeFigureOut">
              <a:rPr lang="zh-CN" altLang="en-US" smtClean="0"/>
              <a:t>2015/8/30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A1F3EE-C52C-4188-870F-D1420A9B068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baike.haosou.com/doc/5405694.html" TargetMode="External"/><Relationship Id="rId2" Type="http://schemas.openxmlformats.org/officeDocument/2006/relationships/hyperlink" Target="http://baike.haosou.com/doc/2599023.html"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baike.haosou.com/doc/309644-327855.html" TargetMode="External"/><Relationship Id="rId2" Type="http://schemas.openxmlformats.org/officeDocument/2006/relationships/hyperlink" Target="http://baike.haosou.com/doc/5383782-5620183.html" TargetMode="External"/><Relationship Id="rId1" Type="http://schemas.openxmlformats.org/officeDocument/2006/relationships/slideLayout" Target="../slideLayouts/slideLayout2.xml"/><Relationship Id="rId4" Type="http://schemas.openxmlformats.org/officeDocument/2006/relationships/hyperlink" Target="http://baike.haosou.com/doc/6632872-6846676.html"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baike.sogou.com/lemma/ShowInnerLink.htm?lemmaId=55684155&amp;ss_c=ssc.citiao.link" TargetMode="External"/><Relationship Id="rId3" Type="http://schemas.openxmlformats.org/officeDocument/2006/relationships/hyperlink" Target="http://baike.sogou.com/lemma/ShowInnerLink.htm?lemmaId=502461&amp;ss_c=ssc.citiao.link" TargetMode="External"/><Relationship Id="rId7" Type="http://schemas.openxmlformats.org/officeDocument/2006/relationships/hyperlink" Target="http://baike.sogou.com/lemma/ShowInnerLink.htm?lemmaId=5571774&amp;ss_c=ssc.citiao.link" TargetMode="External"/><Relationship Id="rId2" Type="http://schemas.openxmlformats.org/officeDocument/2006/relationships/hyperlink" Target="http://baike.sogou.com/lemma/ShowInnerLink.htm?lemmaId=190932&amp;ss_c=ssc.citiao.link" TargetMode="External"/><Relationship Id="rId1" Type="http://schemas.openxmlformats.org/officeDocument/2006/relationships/slideLayout" Target="../slideLayouts/slideLayout2.xml"/><Relationship Id="rId6" Type="http://schemas.openxmlformats.org/officeDocument/2006/relationships/hyperlink" Target="http://baike.sogou.com/lemma/ShowInnerLink.htm?lemmaId=7272&amp;ss_c=ssc.citiao.link" TargetMode="External"/><Relationship Id="rId5" Type="http://schemas.openxmlformats.org/officeDocument/2006/relationships/hyperlink" Target="http://baike.sogou.com/lemma/ShowInnerLink.htm?lemmaId=6846&amp;ss_c=ssc.citiao.link" TargetMode="External"/><Relationship Id="rId4" Type="http://schemas.openxmlformats.org/officeDocument/2006/relationships/hyperlink" Target="http://baike.sogou.com/lemma/ShowInnerLink.htm?lemmaId=149641&amp;ss_c=ssc.citiao.link"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928671"/>
            <a:ext cx="7772400" cy="2214577"/>
          </a:xfrm>
        </p:spPr>
        <p:txBody>
          <a:bodyPr>
            <a:normAutofit/>
          </a:bodyPr>
          <a:lstStyle/>
          <a:p>
            <a:r>
              <a:rPr lang="zh-CN" altLang="en-US" sz="11500" b="1" dirty="0"/>
              <a:t>聆</a:t>
            </a:r>
            <a:r>
              <a:rPr lang="zh-CN" altLang="en-US" sz="11500" b="1" dirty="0" smtClean="0"/>
              <a:t>听西藏</a:t>
            </a:r>
            <a:endParaRPr lang="zh-CN" altLang="en-US" sz="11500" b="1" dirty="0"/>
          </a:p>
        </p:txBody>
      </p:sp>
      <p:sp>
        <p:nvSpPr>
          <p:cNvPr id="3" name="副标题 2"/>
          <p:cNvSpPr>
            <a:spLocks noGrp="1"/>
          </p:cNvSpPr>
          <p:nvPr>
            <p:ph type="subTitle" idx="1"/>
          </p:nvPr>
        </p:nvSpPr>
        <p:spPr/>
        <p:txBody>
          <a:bodyPr>
            <a:normAutofit/>
          </a:bodyPr>
          <a:lstStyle/>
          <a:p>
            <a:r>
              <a:rPr lang="zh-CN" altLang="en-US" sz="4000" b="1" dirty="0" smtClean="0">
                <a:solidFill>
                  <a:schemeClr val="tx1"/>
                </a:solidFill>
              </a:rPr>
              <a:t>                                  扎西达娃</a:t>
            </a:r>
            <a:endParaRPr lang="zh-CN" altLang="en-US" sz="4000" b="1"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pic>
        <p:nvPicPr>
          <p:cNvPr id="4" name="内容占位符 3" descr="2529_1369016857_5819552.jpg"/>
          <p:cNvPicPr>
            <a:picLocks noGrp="1" noChangeAspect="1"/>
          </p:cNvPicPr>
          <p:nvPr>
            <p:ph idx="1"/>
          </p:nvPr>
        </p:nvPicPr>
        <p:blipFill>
          <a:blip r:embed="rId2"/>
          <a:stretch>
            <a:fillRect/>
          </a:stretch>
        </p:blipFill>
        <p:spPr>
          <a:xfrm>
            <a:off x="142844" y="0"/>
            <a:ext cx="7501494" cy="5626121"/>
          </a:xfrm>
        </p:spPr>
      </p:pic>
      <p:pic>
        <p:nvPicPr>
          <p:cNvPr id="5" name="图片 4" descr="982118_211314470123_2.jpg"/>
          <p:cNvPicPr>
            <a:picLocks noChangeAspect="1"/>
          </p:cNvPicPr>
          <p:nvPr/>
        </p:nvPicPr>
        <p:blipFill>
          <a:blip r:embed="rId3"/>
          <a:stretch>
            <a:fillRect/>
          </a:stretch>
        </p:blipFill>
        <p:spPr>
          <a:xfrm>
            <a:off x="0" y="392906"/>
            <a:ext cx="9144000" cy="6465094"/>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6647776_163732536134_2.jpg"/>
          <p:cNvPicPr>
            <a:picLocks noGrp="1" noChangeAspect="1"/>
          </p:cNvPicPr>
          <p:nvPr>
            <p:ph idx="1"/>
          </p:nvPr>
        </p:nvPicPr>
        <p:blipFill>
          <a:blip r:embed="rId2"/>
          <a:stretch>
            <a:fillRect/>
          </a:stretch>
        </p:blipFill>
        <p:spPr>
          <a:xfrm>
            <a:off x="0" y="0"/>
            <a:ext cx="7911122" cy="5268931"/>
          </a:xfrm>
        </p:spPr>
      </p:pic>
      <p:pic>
        <p:nvPicPr>
          <p:cNvPr id="5" name="图片 4" descr="1134644149_1725411656.jpg"/>
          <p:cNvPicPr>
            <a:picLocks noChangeAspect="1"/>
          </p:cNvPicPr>
          <p:nvPr/>
        </p:nvPicPr>
        <p:blipFill>
          <a:blip r:embed="rId3"/>
          <a:stretch>
            <a:fillRect/>
          </a:stretch>
        </p:blipFill>
        <p:spPr>
          <a:xfrm>
            <a:off x="0" y="571480"/>
            <a:ext cx="8858280" cy="589883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9777841_152628507000_2.jpg"/>
          <p:cNvPicPr>
            <a:picLocks noGrp="1" noChangeAspect="1"/>
          </p:cNvPicPr>
          <p:nvPr>
            <p:ph idx="1"/>
          </p:nvPr>
        </p:nvPicPr>
        <p:blipFill>
          <a:blip r:embed="rId2"/>
          <a:stretch>
            <a:fillRect/>
          </a:stretch>
        </p:blipFill>
        <p:spPr>
          <a:xfrm>
            <a:off x="159460" y="928670"/>
            <a:ext cx="7815320" cy="5197493"/>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solidFill>
            <a:schemeClr val="bg2">
              <a:lumMod val="50000"/>
            </a:schemeClr>
          </a:solidFill>
          <a:ln>
            <a:solidFill>
              <a:schemeClr val="bg2"/>
            </a:solidFill>
          </a:ln>
        </p:spPr>
        <p:txBody>
          <a:bodyPr>
            <a:normAutofit/>
          </a:bodyPr>
          <a:lstStyle/>
          <a:p>
            <a:r>
              <a:rPr lang="zh-CN" altLang="en-US" sz="5400" b="1" dirty="0" smtClean="0"/>
              <a:t>西藏简介</a:t>
            </a:r>
            <a:endParaRPr lang="zh-CN" altLang="en-US" sz="5400" b="1" dirty="0"/>
          </a:p>
        </p:txBody>
      </p:sp>
      <p:sp>
        <p:nvSpPr>
          <p:cNvPr id="3" name="内容占位符 2"/>
          <p:cNvSpPr>
            <a:spLocks noGrp="1"/>
          </p:cNvSpPr>
          <p:nvPr>
            <p:ph idx="1"/>
          </p:nvPr>
        </p:nvSpPr>
        <p:spPr>
          <a:xfrm>
            <a:off x="457200" y="1600200"/>
            <a:ext cx="8258204" cy="4043378"/>
          </a:xfrm>
        </p:spPr>
        <p:txBody>
          <a:bodyPr>
            <a:normAutofit fontScale="92500" lnSpcReduction="10000"/>
          </a:bodyPr>
          <a:lstStyle/>
          <a:p>
            <a:r>
              <a:rPr lang="zh-CN" altLang="en-US" b="1" dirty="0">
                <a:solidFill>
                  <a:schemeClr val="bg2"/>
                </a:solidFill>
              </a:rPr>
              <a:t>西藏自治区，是中华人民共和国的五个民族自治区之一，</a:t>
            </a:r>
            <a:r>
              <a:rPr lang="en-US" altLang="zh-CN" b="1" dirty="0">
                <a:solidFill>
                  <a:schemeClr val="bg2"/>
                </a:solidFill>
              </a:rPr>
              <a:t>1951</a:t>
            </a:r>
            <a:r>
              <a:rPr lang="zh-CN" altLang="en-US" b="1" dirty="0">
                <a:solidFill>
                  <a:schemeClr val="bg2"/>
                </a:solidFill>
              </a:rPr>
              <a:t>年</a:t>
            </a:r>
            <a:r>
              <a:rPr lang="en-US" altLang="zh-CN" b="1" dirty="0">
                <a:solidFill>
                  <a:schemeClr val="bg2"/>
                </a:solidFill>
              </a:rPr>
              <a:t>5</a:t>
            </a:r>
            <a:r>
              <a:rPr lang="zh-CN" altLang="en-US" b="1" dirty="0">
                <a:solidFill>
                  <a:schemeClr val="bg2"/>
                </a:solidFill>
              </a:rPr>
              <a:t>月</a:t>
            </a:r>
            <a:r>
              <a:rPr lang="en-US" altLang="zh-CN" b="1" dirty="0">
                <a:solidFill>
                  <a:schemeClr val="bg2"/>
                </a:solidFill>
              </a:rPr>
              <a:t>23</a:t>
            </a:r>
            <a:r>
              <a:rPr lang="zh-CN" altLang="en-US" b="1" dirty="0">
                <a:solidFill>
                  <a:schemeClr val="bg2"/>
                </a:solidFill>
              </a:rPr>
              <a:t>日和平解放，</a:t>
            </a:r>
            <a:r>
              <a:rPr lang="en-US" altLang="zh-CN" b="1" dirty="0">
                <a:solidFill>
                  <a:schemeClr val="bg2"/>
                </a:solidFill>
              </a:rPr>
              <a:t>1965</a:t>
            </a:r>
            <a:r>
              <a:rPr lang="zh-CN" altLang="en-US" b="1" dirty="0">
                <a:solidFill>
                  <a:schemeClr val="bg2"/>
                </a:solidFill>
              </a:rPr>
              <a:t>年</a:t>
            </a:r>
            <a:r>
              <a:rPr lang="en-US" altLang="zh-CN" b="1" dirty="0">
                <a:solidFill>
                  <a:schemeClr val="bg2"/>
                </a:solidFill>
              </a:rPr>
              <a:t>9</a:t>
            </a:r>
            <a:r>
              <a:rPr lang="zh-CN" altLang="en-US" b="1" dirty="0">
                <a:solidFill>
                  <a:schemeClr val="bg2"/>
                </a:solidFill>
              </a:rPr>
              <a:t>月</a:t>
            </a:r>
            <a:r>
              <a:rPr lang="en-US" altLang="zh-CN" b="1" dirty="0">
                <a:solidFill>
                  <a:schemeClr val="bg2"/>
                </a:solidFill>
              </a:rPr>
              <a:t>1</a:t>
            </a:r>
            <a:r>
              <a:rPr lang="zh-CN" altLang="en-US" b="1" dirty="0">
                <a:solidFill>
                  <a:schemeClr val="bg2"/>
                </a:solidFill>
              </a:rPr>
              <a:t>日正式成立，位于中华人民共和国西南边陲</a:t>
            </a:r>
            <a:r>
              <a:rPr lang="zh-CN" altLang="en-US" b="1" dirty="0" smtClean="0">
                <a:solidFill>
                  <a:schemeClr val="bg2"/>
                </a:solidFill>
              </a:rPr>
              <a:t>，青藏高原的</a:t>
            </a:r>
            <a:r>
              <a:rPr lang="zh-CN" altLang="en-US" b="1" dirty="0">
                <a:solidFill>
                  <a:schemeClr val="bg2"/>
                </a:solidFill>
              </a:rPr>
              <a:t>西南部</a:t>
            </a:r>
            <a:r>
              <a:rPr lang="zh-CN" altLang="en-US" b="1" dirty="0" smtClean="0">
                <a:solidFill>
                  <a:schemeClr val="bg2"/>
                </a:solidFill>
              </a:rPr>
              <a:t>，它</a:t>
            </a:r>
            <a:r>
              <a:rPr lang="zh-CN" altLang="en-US" b="1" dirty="0">
                <a:solidFill>
                  <a:schemeClr val="bg2"/>
                </a:solidFill>
              </a:rPr>
              <a:t>北临新疆维吾尔自治区，东北连接青海省，东连四川省，东南</a:t>
            </a:r>
            <a:r>
              <a:rPr lang="zh-CN" altLang="en-US" b="1" dirty="0" smtClean="0">
                <a:solidFill>
                  <a:schemeClr val="bg2"/>
                </a:solidFill>
              </a:rPr>
              <a:t>与云南省</a:t>
            </a:r>
            <a:r>
              <a:rPr lang="zh-CN" altLang="en-US" b="1" dirty="0">
                <a:solidFill>
                  <a:schemeClr val="bg2"/>
                </a:solidFill>
              </a:rPr>
              <a:t>相连；南边和西部与缅甸、印度、不丹、锡金和克什米尔等国家和地区接壤。它地域辽阔，地貌壮观、资源丰富。自古以来，这片土地上的人们创造了丰富灿烂的民族文化</a:t>
            </a:r>
            <a:r>
              <a:rPr lang="zh-CN" altLang="en-US" b="1" dirty="0"/>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25470"/>
          </a:xfrm>
        </p:spPr>
        <p:txBody>
          <a:bodyPr>
            <a:normAutofit fontScale="90000"/>
          </a:bodyPr>
          <a:lstStyle/>
          <a:p>
            <a:r>
              <a:rPr lang="zh-CN" altLang="en-US" sz="5400" b="1" dirty="0" smtClean="0"/>
              <a:t>布达拉宫</a:t>
            </a:r>
            <a:endParaRPr lang="zh-CN" altLang="en-US" sz="5400" b="1" dirty="0"/>
          </a:p>
        </p:txBody>
      </p:sp>
      <p:sp>
        <p:nvSpPr>
          <p:cNvPr id="3" name="内容占位符 2"/>
          <p:cNvSpPr>
            <a:spLocks noGrp="1"/>
          </p:cNvSpPr>
          <p:nvPr>
            <p:ph idx="1"/>
          </p:nvPr>
        </p:nvSpPr>
        <p:spPr>
          <a:xfrm>
            <a:off x="428596" y="1071546"/>
            <a:ext cx="8258204" cy="3929091"/>
          </a:xfrm>
        </p:spPr>
        <p:txBody>
          <a:bodyPr>
            <a:noAutofit/>
          </a:bodyPr>
          <a:lstStyle/>
          <a:p>
            <a:r>
              <a:rPr lang="zh-CN" altLang="en-US" sz="2400" b="1" dirty="0">
                <a:solidFill>
                  <a:schemeClr val="bg1"/>
                </a:solidFill>
              </a:rPr>
              <a:t>布达拉宫（藏文：</a:t>
            </a:r>
            <a:r>
              <a:rPr lang="bo-CN" sz="2400" b="1" dirty="0">
                <a:solidFill>
                  <a:schemeClr val="bg1"/>
                </a:solidFill>
              </a:rPr>
              <a:t>པོ་ཏ་ལ，</a:t>
            </a:r>
            <a:r>
              <a:rPr lang="zh-CN" altLang="en-US" sz="2400" b="1" dirty="0">
                <a:solidFill>
                  <a:schemeClr val="bg1"/>
                </a:solidFill>
              </a:rPr>
              <a:t>藏语拼音：</a:t>
            </a:r>
            <a:r>
              <a:rPr lang="en-US" sz="2400" b="1" dirty="0">
                <a:solidFill>
                  <a:schemeClr val="bg1"/>
                </a:solidFill>
              </a:rPr>
              <a:t>bo da </a:t>
            </a:r>
            <a:r>
              <a:rPr lang="zh-CN" altLang="en-US" sz="2400" b="1" dirty="0" smtClean="0">
                <a:solidFill>
                  <a:schemeClr val="bg1"/>
                </a:solidFill>
              </a:rPr>
              <a:t>坐</a:t>
            </a:r>
            <a:r>
              <a:rPr lang="zh-CN" altLang="en-US" sz="2400" b="1" dirty="0">
                <a:solidFill>
                  <a:schemeClr val="bg1"/>
                </a:solidFill>
              </a:rPr>
              <a:t>落在</a:t>
            </a:r>
            <a:r>
              <a:rPr lang="zh-CN" altLang="en-US" sz="2400" b="1" dirty="0">
                <a:solidFill>
                  <a:schemeClr val="bg1"/>
                </a:solidFill>
                <a:hlinkClick r:id="rId2"/>
              </a:rPr>
              <a:t>西藏</a:t>
            </a:r>
            <a:r>
              <a:rPr lang="zh-CN" altLang="en-US" sz="2400" b="1" dirty="0">
                <a:solidFill>
                  <a:schemeClr val="bg1"/>
                </a:solidFill>
              </a:rPr>
              <a:t>首府拉萨市区西北的玛布日山（红山）上，它一共有</a:t>
            </a:r>
            <a:r>
              <a:rPr lang="en-US" altLang="zh-CN" sz="2400" b="1" dirty="0">
                <a:solidFill>
                  <a:schemeClr val="bg1"/>
                </a:solidFill>
              </a:rPr>
              <a:t>999</a:t>
            </a:r>
            <a:r>
              <a:rPr lang="zh-CN" altLang="en-US" sz="2400" b="1" dirty="0">
                <a:solidFill>
                  <a:schemeClr val="bg1"/>
                </a:solidFill>
              </a:rPr>
              <a:t>个房间。它的总面积是</a:t>
            </a:r>
            <a:r>
              <a:rPr lang="en-US" altLang="zh-CN" sz="2400" b="1" dirty="0">
                <a:solidFill>
                  <a:schemeClr val="bg1"/>
                </a:solidFill>
              </a:rPr>
              <a:t>9927</a:t>
            </a:r>
            <a:r>
              <a:rPr lang="zh-CN" altLang="en-US" sz="2400" b="1" dirty="0">
                <a:solidFill>
                  <a:schemeClr val="bg1"/>
                </a:solidFill>
              </a:rPr>
              <a:t>平方米。是一座规模宏大的宫堡式建筑群。它最初是松赞干布为迎娶尺尊公主和文成公主而兴建的，</a:t>
            </a:r>
            <a:r>
              <a:rPr lang="en-US" altLang="zh-CN" sz="2400" b="1" dirty="0">
                <a:solidFill>
                  <a:schemeClr val="bg1"/>
                </a:solidFill>
              </a:rPr>
              <a:t>17</a:t>
            </a:r>
            <a:r>
              <a:rPr lang="zh-CN" altLang="en-US" sz="2400" b="1" dirty="0">
                <a:solidFill>
                  <a:schemeClr val="bg1"/>
                </a:solidFill>
              </a:rPr>
              <a:t>世纪重建后，成为历代达赖</a:t>
            </a:r>
            <a:r>
              <a:rPr lang="zh-CN" altLang="en-US" sz="2400" b="1" dirty="0">
                <a:solidFill>
                  <a:schemeClr val="bg1"/>
                </a:solidFill>
                <a:hlinkClick r:id="rId3"/>
              </a:rPr>
              <a:t>喇嘛</a:t>
            </a:r>
            <a:r>
              <a:rPr lang="zh-CN" altLang="en-US" sz="2400" b="1" dirty="0">
                <a:solidFill>
                  <a:schemeClr val="bg1"/>
                </a:solidFill>
              </a:rPr>
              <a:t>的冬宫居所，也是西藏政教合一的统治中心。整座宫殿具有鲜明的藏式风格，依山而建，气势雄伟。宫中还收藏了无数的珍宝，堪称是一座艺术的殿堂。</a:t>
            </a:r>
            <a:r>
              <a:rPr lang="en-US" altLang="zh-CN" sz="2400" b="1" dirty="0">
                <a:solidFill>
                  <a:schemeClr val="bg1"/>
                </a:solidFill>
              </a:rPr>
              <a:t>1961</a:t>
            </a:r>
            <a:r>
              <a:rPr lang="zh-CN" altLang="en-US" sz="2400" b="1" dirty="0">
                <a:solidFill>
                  <a:schemeClr val="bg1"/>
                </a:solidFill>
              </a:rPr>
              <a:t>年，布达拉宫是中华人民共和国国务院第一批全国重点文物保护单位之一。</a:t>
            </a:r>
            <a:r>
              <a:rPr lang="en-US" altLang="zh-CN" sz="2400" b="1" dirty="0">
                <a:solidFill>
                  <a:schemeClr val="bg1"/>
                </a:solidFill>
              </a:rPr>
              <a:t>1994</a:t>
            </a:r>
            <a:r>
              <a:rPr lang="zh-CN" altLang="en-US" sz="2400" b="1" dirty="0">
                <a:solidFill>
                  <a:schemeClr val="bg1"/>
                </a:solidFill>
              </a:rPr>
              <a:t>年，布达拉宫被列为世界文化遗产。</a:t>
            </a:r>
            <a:r>
              <a:rPr lang="en-US" altLang="zh-CN" sz="2400" b="1" dirty="0">
                <a:solidFill>
                  <a:schemeClr val="bg1"/>
                </a:solidFill>
              </a:rPr>
              <a:t>1994</a:t>
            </a:r>
            <a:r>
              <a:rPr lang="zh-CN" altLang="en-US" sz="2400" b="1" dirty="0">
                <a:solidFill>
                  <a:schemeClr val="bg1"/>
                </a:solidFill>
              </a:rPr>
              <a:t>年</a:t>
            </a:r>
            <a:r>
              <a:rPr lang="en-US" altLang="zh-CN" sz="2400" b="1" dirty="0">
                <a:solidFill>
                  <a:schemeClr val="bg1"/>
                </a:solidFill>
              </a:rPr>
              <a:t>8</a:t>
            </a:r>
            <a:r>
              <a:rPr lang="zh-CN" altLang="en-US" sz="2400" b="1" dirty="0">
                <a:solidFill>
                  <a:schemeClr val="bg1"/>
                </a:solidFill>
              </a:rPr>
              <a:t>月</a:t>
            </a:r>
            <a:r>
              <a:rPr lang="en-US" altLang="zh-CN" sz="2400" b="1" dirty="0">
                <a:solidFill>
                  <a:schemeClr val="bg1"/>
                </a:solidFill>
              </a:rPr>
              <a:t>8</a:t>
            </a:r>
            <a:r>
              <a:rPr lang="zh-CN" altLang="en-US" sz="2400" b="1" dirty="0">
                <a:solidFill>
                  <a:schemeClr val="bg1"/>
                </a:solidFill>
              </a:rPr>
              <a:t>日，新中国规模最大的文物维修工程</a:t>
            </a:r>
            <a:r>
              <a:rPr lang="en-US" altLang="zh-CN" sz="2400" b="1" dirty="0">
                <a:solidFill>
                  <a:schemeClr val="bg1"/>
                </a:solidFill>
              </a:rPr>
              <a:t>——</a:t>
            </a:r>
            <a:r>
              <a:rPr lang="zh-CN" altLang="en-US" sz="2400" b="1" dirty="0">
                <a:solidFill>
                  <a:schemeClr val="bg1"/>
                </a:solidFill>
              </a:rPr>
              <a:t>西藏布达拉宫维修工程全面竣工，雄伟壮丽的布达拉宫以迷人的风貌展现在“世界屋脊”上。</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pic>
        <p:nvPicPr>
          <p:cNvPr id="4" name="内容占位符 3" descr="166.jpg"/>
          <p:cNvPicPr>
            <a:picLocks noGrp="1" noChangeAspect="1"/>
          </p:cNvPicPr>
          <p:nvPr>
            <p:ph idx="1"/>
          </p:nvPr>
        </p:nvPicPr>
        <p:blipFill>
          <a:blip r:embed="rId2"/>
          <a:stretch>
            <a:fillRect/>
          </a:stretch>
        </p:blipFill>
        <p:spPr>
          <a:xfrm>
            <a:off x="0" y="0"/>
            <a:ext cx="4633938" cy="4500570"/>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5400" b="1" dirty="0" smtClean="0"/>
              <a:t>八角街</a:t>
            </a:r>
            <a:endParaRPr lang="zh-CN" altLang="en-US" sz="5400" b="1" dirty="0"/>
          </a:p>
        </p:txBody>
      </p:sp>
      <p:sp>
        <p:nvSpPr>
          <p:cNvPr id="3" name="内容占位符 2"/>
          <p:cNvSpPr>
            <a:spLocks noGrp="1"/>
          </p:cNvSpPr>
          <p:nvPr>
            <p:ph idx="1"/>
          </p:nvPr>
        </p:nvSpPr>
        <p:spPr>
          <a:xfrm>
            <a:off x="457200" y="1600201"/>
            <a:ext cx="8229600" cy="3757626"/>
          </a:xfrm>
        </p:spPr>
        <p:txBody>
          <a:bodyPr>
            <a:normAutofit fontScale="92500" lnSpcReduction="20000"/>
          </a:bodyPr>
          <a:lstStyle/>
          <a:p>
            <a:r>
              <a:rPr lang="zh-CN" altLang="en-US" dirty="0">
                <a:solidFill>
                  <a:schemeClr val="bg2"/>
                </a:solidFill>
                <a:hlinkClick r:id="rId2"/>
              </a:rPr>
              <a:t>八廓街</a:t>
            </a:r>
            <a:r>
              <a:rPr lang="zh-CN" altLang="en-US" dirty="0">
                <a:solidFill>
                  <a:schemeClr val="bg2"/>
                </a:solidFill>
              </a:rPr>
              <a:t>引又名八角街，位于</a:t>
            </a:r>
            <a:r>
              <a:rPr lang="zh-CN" altLang="en-US" dirty="0">
                <a:solidFill>
                  <a:schemeClr val="bg2"/>
                </a:solidFill>
                <a:hlinkClick r:id="rId3"/>
              </a:rPr>
              <a:t>拉萨</a:t>
            </a:r>
            <a:r>
              <a:rPr lang="zh-CN" altLang="en-US" dirty="0">
                <a:solidFill>
                  <a:schemeClr val="bg2"/>
                </a:solidFill>
              </a:rPr>
              <a:t>市旧城区，是拉萨著名的转经道和</a:t>
            </a:r>
            <a:r>
              <a:rPr lang="zh-CN" altLang="en-US" dirty="0">
                <a:solidFill>
                  <a:schemeClr val="bg2"/>
                </a:solidFill>
                <a:hlinkClick r:id="rId4"/>
              </a:rPr>
              <a:t>商业中心</a:t>
            </a:r>
            <a:r>
              <a:rPr lang="zh-CN" altLang="en-US" dirty="0">
                <a:solidFill>
                  <a:schemeClr val="bg2"/>
                </a:solidFill>
              </a:rPr>
              <a:t>，较完整地保存了古城的传统面貌和居住方式。八廓街原街道只是单一围绕大昭寺的转经道，藏族人称为</a:t>
            </a:r>
            <a:r>
              <a:rPr lang="en-US" altLang="zh-CN" dirty="0">
                <a:solidFill>
                  <a:schemeClr val="bg2"/>
                </a:solidFill>
              </a:rPr>
              <a:t>"</a:t>
            </a:r>
            <a:r>
              <a:rPr lang="zh-CN" altLang="en-US" dirty="0">
                <a:solidFill>
                  <a:schemeClr val="bg2"/>
                </a:solidFill>
              </a:rPr>
              <a:t>圣路</a:t>
            </a:r>
            <a:r>
              <a:rPr lang="en-US" altLang="zh-CN" dirty="0">
                <a:solidFill>
                  <a:schemeClr val="bg2"/>
                </a:solidFill>
              </a:rPr>
              <a:t>"</a:t>
            </a:r>
            <a:r>
              <a:rPr lang="zh-CN" altLang="en-US" dirty="0">
                <a:solidFill>
                  <a:schemeClr val="bg2"/>
                </a:solidFill>
              </a:rPr>
              <a:t>。现逐渐扩展为围绕大昭寺周围的大片旧式老街区。八廓街是由八廓东街、八廓西街、八廓南街和八廓北街组成多边形街道环，周长约</a:t>
            </a:r>
            <a:r>
              <a:rPr lang="en-US" altLang="zh-CN" dirty="0">
                <a:solidFill>
                  <a:schemeClr val="bg2"/>
                </a:solidFill>
              </a:rPr>
              <a:t>1000</a:t>
            </a:r>
            <a:r>
              <a:rPr lang="zh-CN" altLang="en-US" dirty="0">
                <a:solidFill>
                  <a:schemeClr val="bg2"/>
                </a:solidFill>
              </a:rPr>
              <a:t>余米，街内岔道较多，有街巷</a:t>
            </a:r>
            <a:r>
              <a:rPr lang="en-US" altLang="zh-CN" dirty="0">
                <a:solidFill>
                  <a:schemeClr val="bg2"/>
                </a:solidFill>
              </a:rPr>
              <a:t>35</a:t>
            </a:r>
            <a:r>
              <a:rPr lang="zh-CN" altLang="en-US" dirty="0">
                <a:solidFill>
                  <a:schemeClr val="bg2"/>
                </a:solidFill>
              </a:rPr>
              <a:t>个。八廓街属城关区八廓街办事处，下辖</a:t>
            </a:r>
            <a:r>
              <a:rPr lang="en-US" altLang="zh-CN" dirty="0">
                <a:solidFill>
                  <a:schemeClr val="bg2"/>
                </a:solidFill>
              </a:rPr>
              <a:t>4</a:t>
            </a:r>
            <a:r>
              <a:rPr lang="zh-CN" altLang="en-US" dirty="0">
                <a:solidFill>
                  <a:schemeClr val="bg2"/>
                </a:solidFill>
              </a:rPr>
              <a:t>个居委会，</a:t>
            </a:r>
            <a:r>
              <a:rPr lang="en-US" altLang="zh-CN" dirty="0">
                <a:solidFill>
                  <a:schemeClr val="bg2"/>
                </a:solidFill>
              </a:rPr>
              <a:t>199</a:t>
            </a:r>
            <a:r>
              <a:rPr lang="zh-CN" altLang="en-US" dirty="0">
                <a:solidFill>
                  <a:schemeClr val="bg2"/>
                </a:solidFill>
              </a:rPr>
              <a:t>个居民大院。</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1586640_102942075993_2.jpg"/>
          <p:cNvPicPr>
            <a:picLocks noGrp="1" noChangeAspect="1"/>
          </p:cNvPicPr>
          <p:nvPr>
            <p:ph idx="1"/>
          </p:nvPr>
        </p:nvPicPr>
        <p:blipFill>
          <a:blip r:embed="rId2"/>
          <a:stretch>
            <a:fillRect/>
          </a:stretch>
        </p:blipFill>
        <p:spPr>
          <a:xfrm>
            <a:off x="0" y="0"/>
            <a:ext cx="8030159" cy="5340369"/>
          </a:xfrm>
        </p:spPr>
      </p:pic>
      <p:pic>
        <p:nvPicPr>
          <p:cNvPr id="5" name="图片 4" descr="12334254_1342259684109_3_1024x1024it.jpg"/>
          <p:cNvPicPr>
            <a:picLocks noChangeAspect="1"/>
          </p:cNvPicPr>
          <p:nvPr/>
        </p:nvPicPr>
        <p:blipFill>
          <a:blip r:embed="rId3"/>
          <a:stretch>
            <a:fillRect/>
          </a:stretch>
        </p:blipFill>
        <p:spPr>
          <a:xfrm>
            <a:off x="0" y="500042"/>
            <a:ext cx="9144000" cy="672084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0"/>
            <a:ext cx="8229600" cy="1214422"/>
          </a:xfrm>
        </p:spPr>
        <p:txBody>
          <a:bodyPr>
            <a:normAutofit/>
          </a:bodyPr>
          <a:lstStyle/>
          <a:p>
            <a:r>
              <a:rPr lang="zh-CN" altLang="en-US" sz="6000" b="1" dirty="0" smtClean="0"/>
              <a:t>古格王国</a:t>
            </a:r>
            <a:endParaRPr lang="zh-CN" altLang="en-US" sz="6000" b="1" dirty="0"/>
          </a:p>
        </p:txBody>
      </p:sp>
      <p:sp>
        <p:nvSpPr>
          <p:cNvPr id="3" name="内容占位符 2"/>
          <p:cNvSpPr>
            <a:spLocks noGrp="1"/>
          </p:cNvSpPr>
          <p:nvPr>
            <p:ph idx="1"/>
          </p:nvPr>
        </p:nvSpPr>
        <p:spPr>
          <a:xfrm>
            <a:off x="285720" y="1071547"/>
            <a:ext cx="8429684" cy="4143404"/>
          </a:xfrm>
          <a:solidFill>
            <a:schemeClr val="bg2"/>
          </a:solidFill>
        </p:spPr>
        <p:txBody>
          <a:bodyPr>
            <a:noAutofit/>
          </a:bodyPr>
          <a:lstStyle/>
          <a:p>
            <a:r>
              <a:rPr lang="zh-CN" altLang="en-US" sz="2400" dirty="0"/>
              <a:t>古格王国遗址是一座高原古城，位于阿里札达肥札不让区象泉河畔的一座土山上，占地约</a:t>
            </a:r>
            <a:r>
              <a:rPr lang="en-US" altLang="zh-CN" sz="2400" dirty="0"/>
              <a:t>18</a:t>
            </a:r>
            <a:r>
              <a:rPr lang="zh-CN" altLang="en-US" sz="2400" dirty="0"/>
              <a:t>万平方米，是全国第一批重点</a:t>
            </a:r>
            <a:r>
              <a:rPr lang="zh-CN" altLang="en-US" sz="2400" dirty="0">
                <a:hlinkClick r:id="rId2"/>
              </a:rPr>
              <a:t>文物保护单位</a:t>
            </a:r>
            <a:r>
              <a:rPr lang="zh-CN" altLang="en-US" sz="2400" dirty="0"/>
              <a:t>之一，为研究西藏历史和</a:t>
            </a:r>
            <a:r>
              <a:rPr lang="zh-CN" altLang="en-US" sz="2400" dirty="0">
                <a:hlinkClick r:id="rId3"/>
              </a:rPr>
              <a:t>古代建筑</a:t>
            </a:r>
            <a:r>
              <a:rPr lang="zh-CN" altLang="en-US" sz="2400" dirty="0"/>
              <a:t>提供了重要的实物资料。古格王国历史的源头，可以追溯到吐蕃王朝的晚期。古格王国对内发展生产，与邻国打仗，都需要人力、财力，但随着</a:t>
            </a:r>
            <a:r>
              <a:rPr lang="zh-CN" altLang="en-US" sz="2400" dirty="0">
                <a:hlinkClick r:id="rId4"/>
              </a:rPr>
              <a:t>藏传佛教</a:t>
            </a:r>
            <a:r>
              <a:rPr lang="zh-CN" altLang="en-US" sz="2400" dirty="0"/>
              <a:t>势力的扩大，国王与佛教首领之间的矛盾日愈尖锐，导致战争，最终灭亡。</a:t>
            </a:r>
            <a:r>
              <a:rPr lang="en-US" altLang="zh-CN" sz="2400" dirty="0"/>
              <a:t>1961</a:t>
            </a:r>
            <a:r>
              <a:rPr lang="zh-CN" altLang="en-US" sz="2400" dirty="0"/>
              <a:t>年，古格王国遗址被</a:t>
            </a:r>
            <a:r>
              <a:rPr lang="zh-CN" altLang="en-US" sz="2400" dirty="0">
                <a:hlinkClick r:id="rId5"/>
              </a:rPr>
              <a:t>中华人民共和国</a:t>
            </a:r>
            <a:r>
              <a:rPr lang="zh-CN" altLang="en-US" sz="2400" dirty="0"/>
              <a:t>列为</a:t>
            </a:r>
            <a:r>
              <a:rPr lang="zh-CN" altLang="en-US" sz="2400" dirty="0">
                <a:hlinkClick r:id="rId6"/>
              </a:rPr>
              <a:t>全国重点文物保护单位</a:t>
            </a:r>
            <a:r>
              <a:rPr lang="zh-CN" altLang="en-US" sz="2400" dirty="0"/>
              <a:t>。自从</a:t>
            </a:r>
            <a:r>
              <a:rPr lang="en-US" altLang="zh-CN" sz="2400" dirty="0"/>
              <a:t>1985</a:t>
            </a:r>
            <a:r>
              <a:rPr lang="zh-CN" altLang="en-US" sz="2400" dirty="0"/>
              <a:t>年被考古发掘后，在</a:t>
            </a:r>
            <a:r>
              <a:rPr lang="zh-CN" altLang="en-US" sz="2400" dirty="0">
                <a:hlinkClick r:id="rId7"/>
              </a:rPr>
              <a:t>古格遗址</a:t>
            </a:r>
            <a:r>
              <a:rPr lang="zh-CN" altLang="en-US" sz="2400" dirty="0"/>
              <a:t>周围不断发掘出的造像、雕刻及壁画是这个</a:t>
            </a:r>
            <a:r>
              <a:rPr lang="zh-CN" altLang="en-US" sz="2400" dirty="0">
                <a:hlinkClick r:id="rId8"/>
              </a:rPr>
              <a:t>神秘王朝</a:t>
            </a:r>
            <a:r>
              <a:rPr lang="zh-CN" altLang="en-US" sz="2400" dirty="0"/>
              <a:t>留给人们的宝贵财富。</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0.jpg"/>
          <p:cNvPicPr>
            <a:picLocks noGrp="1" noChangeAspect="1"/>
          </p:cNvPicPr>
          <p:nvPr>
            <p:ph idx="1"/>
          </p:nvPr>
        </p:nvPicPr>
        <p:blipFill>
          <a:blip r:embed="rId2"/>
          <a:stretch>
            <a:fillRect/>
          </a:stretch>
        </p:blipFill>
        <p:spPr>
          <a:xfrm>
            <a:off x="0" y="0"/>
            <a:ext cx="9144000" cy="6858000"/>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274638"/>
            <a:ext cx="8258204" cy="939784"/>
          </a:xfrm>
        </p:spPr>
        <p:txBody>
          <a:bodyPr/>
          <a:lstStyle/>
          <a:p>
            <a:pPr algn="l"/>
            <a:r>
              <a:rPr lang="zh-CN" altLang="en-US" dirty="0" smtClean="0"/>
              <a:t>    大昭寺</a:t>
            </a:r>
            <a:endParaRPr lang="zh-CN" altLang="en-US" dirty="0"/>
          </a:p>
        </p:txBody>
      </p:sp>
      <p:sp>
        <p:nvSpPr>
          <p:cNvPr id="3" name="内容占位符 2"/>
          <p:cNvSpPr>
            <a:spLocks noGrp="1"/>
          </p:cNvSpPr>
          <p:nvPr>
            <p:ph idx="1"/>
          </p:nvPr>
        </p:nvSpPr>
        <p:spPr>
          <a:xfrm>
            <a:off x="214282" y="1285859"/>
            <a:ext cx="5286412" cy="4143405"/>
          </a:xfrm>
        </p:spPr>
        <p:txBody>
          <a:bodyPr>
            <a:normAutofit fontScale="77500" lnSpcReduction="20000"/>
          </a:bodyPr>
          <a:lstStyle/>
          <a:p>
            <a:r>
              <a:rPr lang="zh-CN" altLang="en-US" sz="2600" dirty="0">
                <a:solidFill>
                  <a:schemeClr val="bg1"/>
                </a:solidFill>
              </a:rPr>
              <a:t>大昭寺，又名“祖拉康”、“觉康”（藏语意为佛殿），位于拉萨老城区中心，是一座藏传佛教寺院，始建于唐贞观二十一年（公元</a:t>
            </a:r>
            <a:r>
              <a:rPr lang="en-US" altLang="zh-CN" sz="2600" dirty="0">
                <a:solidFill>
                  <a:schemeClr val="bg1"/>
                </a:solidFill>
              </a:rPr>
              <a:t>647</a:t>
            </a:r>
            <a:r>
              <a:rPr lang="zh-CN" altLang="en-US" sz="2600" dirty="0">
                <a:solidFill>
                  <a:schemeClr val="bg1"/>
                </a:solidFill>
              </a:rPr>
              <a:t>年），是藏王松赞干布建造，拉萨之所以有“圣地”之誉，与这座佛像有关。寺庙最初称“惹萨”，后来惹萨又成为这座城市的名称，并演化成当下的“拉萨”。大昭寺建成后，经过元、明、清历朝屡加修改扩建，才形成了现今的规模。环大昭寺内中心的释迦牟尼佛殿一圈称为“囊廓”，环大昭寺外墙一圈称为“八廓”，大昭寺外辐射出的街道叫“八廓街”即八角街。以大昭寺为中心，将布达拉宫、药王山、小昭寺包括进来的一大圈称为“林廓”。这从内到外的三个环型，便是藏民们行转经仪式的路线</a:t>
            </a:r>
            <a:endParaRPr lang="zh-CN" altLang="en-US" sz="2600" dirty="0" smtClean="0">
              <a:solidFill>
                <a:schemeClr val="bg1"/>
              </a:solidFill>
            </a:endParaRPr>
          </a:p>
          <a:p>
            <a:endParaRPr lang="zh-CN" altLang="en-US" sz="2600" dirty="0" smtClean="0"/>
          </a:p>
          <a:p>
            <a:endParaRPr lang="zh-CN" altLang="en-US" dirty="0" smtClean="0"/>
          </a:p>
        </p:txBody>
      </p:sp>
      <p:pic>
        <p:nvPicPr>
          <p:cNvPr id="4" name="图片 3" descr="01300001391758131824447826744.jpg"/>
          <p:cNvPicPr>
            <a:picLocks noChangeAspect="1"/>
          </p:cNvPicPr>
          <p:nvPr/>
        </p:nvPicPr>
        <p:blipFill>
          <a:blip r:embed="rId2"/>
          <a:stretch>
            <a:fillRect/>
          </a:stretch>
        </p:blipFill>
        <p:spPr>
          <a:xfrm>
            <a:off x="5170702" y="214291"/>
            <a:ext cx="3973298" cy="6643710"/>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TotalTime>
  <Words>937</Words>
  <Application>Microsoft Office PowerPoint</Application>
  <PresentationFormat>全屏显示(4:3)</PresentationFormat>
  <Paragraphs>12</Paragraphs>
  <Slides>12</Slides>
  <Notes>0</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Office 主题</vt:lpstr>
      <vt:lpstr>聆听西藏</vt:lpstr>
      <vt:lpstr>西藏简介</vt:lpstr>
      <vt:lpstr>布达拉宫</vt:lpstr>
      <vt:lpstr>幻灯片 4</vt:lpstr>
      <vt:lpstr>八角街</vt:lpstr>
      <vt:lpstr>幻灯片 6</vt:lpstr>
      <vt:lpstr>古格王国</vt:lpstr>
      <vt:lpstr>幻灯片 8</vt:lpstr>
      <vt:lpstr>    大昭寺</vt:lpstr>
      <vt:lpstr>幻灯片 10</vt:lpstr>
      <vt:lpstr>幻灯片 11</vt:lpstr>
      <vt:lpstr>幻灯片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聆听西藏</dc:title>
  <dc:creator>admin</dc:creator>
  <cp:lastModifiedBy>admin</cp:lastModifiedBy>
  <cp:revision>6</cp:revision>
  <dcterms:created xsi:type="dcterms:W3CDTF">2015-08-30T02:39:35Z</dcterms:created>
  <dcterms:modified xsi:type="dcterms:W3CDTF">2015-08-30T03:30:39Z</dcterms:modified>
</cp:coreProperties>
</file>