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0"/>
  </p:notesMasterIdLst>
  <p:sldIdLst>
    <p:sldId id="256" r:id="rId2"/>
    <p:sldId id="271" r:id="rId3"/>
    <p:sldId id="264" r:id="rId4"/>
    <p:sldId id="263" r:id="rId5"/>
    <p:sldId id="311" r:id="rId6"/>
    <p:sldId id="312" r:id="rId7"/>
    <p:sldId id="313" r:id="rId8"/>
    <p:sldId id="257" r:id="rId9"/>
    <p:sldId id="287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5" r:id="rId23"/>
    <p:sldId id="259" r:id="rId24"/>
    <p:sldId id="306" r:id="rId25"/>
    <p:sldId id="261" r:id="rId26"/>
    <p:sldId id="266" r:id="rId27"/>
    <p:sldId id="308" r:id="rId28"/>
    <p:sldId id="310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3FB11962-D555-494E-9CA0-9F89E16EFCAF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3313"/>
          <p:cNvSpPr txBox="1">
            <a:spLocks noChangeArrowheads="1"/>
          </p:cNvSpPr>
          <p:nvPr/>
        </p:nvSpPr>
        <p:spPr bwMode="auto">
          <a:xfrm>
            <a:off x="685800" y="3581400"/>
            <a:ext cx="7772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妈妈喜欢系一条红布围裙。</a:t>
            </a:r>
          </a:p>
          <a:p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红围裙上，印着一个胖胖的外国面包师，样子</a:t>
            </a:r>
            <a:r>
              <a:rPr lang="zh-CN" altLang="en-US" sz="2400" dirty="0" smtClean="0">
                <a:latin typeface="楷体_GB2312" pitchFamily="1" charset="-122"/>
                <a:ea typeface="楷体_GB2312" pitchFamily="1" charset="-122"/>
              </a:rPr>
              <a:t>很滑稽。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有时，妈妈累了，低头看看这个面包师，就会忍不住笑起来，也就不累了。</a:t>
            </a:r>
          </a:p>
        </p:txBody>
      </p:sp>
      <p:sp>
        <p:nvSpPr>
          <p:cNvPr id="13316" name="云形标注 13315"/>
          <p:cNvSpPr>
            <a:spLocks noChangeArrowheads="1"/>
          </p:cNvSpPr>
          <p:nvPr/>
        </p:nvSpPr>
        <p:spPr bwMode="auto">
          <a:xfrm>
            <a:off x="3279749" y="1340509"/>
            <a:ext cx="2819400" cy="1600200"/>
          </a:xfrm>
          <a:prstGeom prst="cloudCallout">
            <a:avLst>
              <a:gd name="adj1" fmla="val -43583"/>
              <a:gd name="adj2" fmla="val 70042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2000" dirty="0">
                <a:ea typeface="楷体_GB2312" pitchFamily="1" charset="-122"/>
              </a:rPr>
              <a:t>　　这是一条什么样的围裙呢？</a:t>
            </a:r>
          </a:p>
        </p:txBody>
      </p:sp>
      <p:sp>
        <p:nvSpPr>
          <p:cNvPr id="2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</a:p>
        </p:txBody>
      </p:sp>
      <p:sp>
        <p:nvSpPr>
          <p:cNvPr id="13317" name="直线连接符 21"/>
          <p:cNvSpPr>
            <a:spLocks noChangeShapeType="1"/>
          </p:cNvSpPr>
          <p:nvPr/>
        </p:nvSpPr>
        <p:spPr bwMode="auto">
          <a:xfrm flipV="1">
            <a:off x="539750" y="1557338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6" grpId="0" animBg="1"/>
      <p:bldP spid="133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781300"/>
            <a:ext cx="755967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14338" descr="weave"/>
          <p:cNvSpPr>
            <a:spLocks noChangeArrowheads="1" noChangeShapeType="1" noTextEdit="1"/>
          </p:cNvSpPr>
          <p:nvPr/>
        </p:nvSpPr>
        <p:spPr bwMode="auto">
          <a:xfrm>
            <a:off x="900113" y="1123950"/>
            <a:ext cx="7918450" cy="14414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noFill/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5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b="1" dirty="0"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这是一条怎样的围裙呢？自由读第</a:t>
            </a:r>
            <a:r>
              <a:rPr lang="en-US" altLang="zh-CN" sz="3600" b="1" dirty="0"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自然段。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2"/>
          <p:cNvSpPr txBox="1">
            <a:spLocks noChangeArrowheads="1"/>
          </p:cNvSpPr>
          <p:nvPr/>
        </p:nvSpPr>
        <p:spPr bwMode="auto">
          <a:xfrm>
            <a:off x="3203575" y="1054100"/>
            <a:ext cx="561657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ea typeface="黑体" panose="02010609060101010101" pitchFamily="49" charset="-122"/>
              </a:rPr>
              <a:t>        </a:t>
            </a:r>
            <a:r>
              <a:rPr lang="zh-CN" altLang="en-US" sz="4800" dirty="0">
                <a:ea typeface="黑体" panose="02010609060101010101" pitchFamily="49" charset="-122"/>
              </a:rPr>
              <a:t>红围裙上，印着一个胖胖的外国面包师，样子很滑稽。</a:t>
            </a:r>
          </a:p>
        </p:txBody>
      </p:sp>
      <p:sp>
        <p:nvSpPr>
          <p:cNvPr id="15363" name="直接连接符 15363"/>
          <p:cNvSpPr>
            <a:spLocks noChangeShapeType="1"/>
          </p:cNvSpPr>
          <p:nvPr/>
        </p:nvSpPr>
        <p:spPr bwMode="auto">
          <a:xfrm>
            <a:off x="5076825" y="4868863"/>
            <a:ext cx="38147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直接连接符 15364"/>
          <p:cNvSpPr>
            <a:spLocks noChangeShapeType="1"/>
          </p:cNvSpPr>
          <p:nvPr/>
        </p:nvSpPr>
        <p:spPr bwMode="auto">
          <a:xfrm>
            <a:off x="6335713" y="6237288"/>
            <a:ext cx="18367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文本框 15365"/>
          <p:cNvSpPr txBox="1">
            <a:spLocks noChangeArrowheads="1"/>
          </p:cNvSpPr>
          <p:nvPr/>
        </p:nvSpPr>
        <p:spPr bwMode="auto">
          <a:xfrm>
            <a:off x="4284663" y="4005263"/>
            <a:ext cx="23749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ea typeface="黑体" panose="02010609060101010101" pitchFamily="49" charset="-122"/>
              </a:rPr>
              <a:t>上，</a:t>
            </a:r>
          </a:p>
        </p:txBody>
      </p:sp>
      <p:sp>
        <p:nvSpPr>
          <p:cNvPr id="15366" name="文本框 15366"/>
          <p:cNvSpPr txBox="1">
            <a:spLocks noChangeArrowheads="1"/>
          </p:cNvSpPr>
          <p:nvPr/>
        </p:nvSpPr>
        <p:spPr bwMode="auto">
          <a:xfrm>
            <a:off x="4572000" y="40767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5367" name="文本框 15367"/>
          <p:cNvSpPr txBox="1">
            <a:spLocks noChangeArrowheads="1"/>
          </p:cNvSpPr>
          <p:nvPr/>
        </p:nvSpPr>
        <p:spPr bwMode="auto">
          <a:xfrm>
            <a:off x="5580063" y="5445125"/>
            <a:ext cx="11525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ea typeface="黑体" panose="02010609060101010101" pitchFamily="49" charset="-122"/>
              </a:rPr>
              <a:t>很</a:t>
            </a:r>
          </a:p>
        </p:txBody>
      </p:sp>
      <p:sp>
        <p:nvSpPr>
          <p:cNvPr id="15368" name="文本框 15368"/>
          <p:cNvSpPr txBox="1">
            <a:spLocks noChangeArrowheads="1"/>
          </p:cNvSpPr>
          <p:nvPr/>
        </p:nvSpPr>
        <p:spPr bwMode="auto">
          <a:xfrm>
            <a:off x="7956550" y="5516563"/>
            <a:ext cx="71913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5369" name="直接连接符 15369"/>
          <p:cNvSpPr>
            <a:spLocks noChangeShapeType="1"/>
          </p:cNvSpPr>
          <p:nvPr/>
        </p:nvSpPr>
        <p:spPr bwMode="auto">
          <a:xfrm>
            <a:off x="2916238" y="4868863"/>
            <a:ext cx="14382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直接连接符 15370"/>
          <p:cNvSpPr>
            <a:spLocks noChangeShapeType="1"/>
          </p:cNvSpPr>
          <p:nvPr/>
        </p:nvSpPr>
        <p:spPr bwMode="auto">
          <a:xfrm>
            <a:off x="2916238" y="6165850"/>
            <a:ext cx="27717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20" y="1221920"/>
            <a:ext cx="2663855" cy="3085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6385"/>
          <p:cNvSpPr/>
          <p:nvPr/>
        </p:nvSpPr>
        <p:spPr>
          <a:xfrm>
            <a:off x="2124075" y="2852738"/>
            <a:ext cx="5711825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cs typeface="+mn-ea"/>
              </a:rPr>
              <a:t>·妈妈系着这条美丽的</a:t>
            </a:r>
            <a:endParaRPr lang="zh-CN" altLang="en-US" sz="3600" b="1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3600" b="1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cs typeface="+mn-ea"/>
              </a:rPr>
              <a:t>红围裙做了些什么呢？</a:t>
            </a:r>
            <a:endParaRPr lang="zh-CN" altLang="en-US" sz="3600" b="1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6387" name="文本框 16386"/>
          <p:cNvSpPr txBox="1">
            <a:spLocks noChangeArrowheads="1"/>
          </p:cNvSpPr>
          <p:nvPr/>
        </p:nvSpPr>
        <p:spPr bwMode="auto">
          <a:xfrm>
            <a:off x="2667000" y="4865688"/>
            <a:ext cx="4221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朗读第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自然段</a:t>
            </a:r>
            <a:r>
              <a:rPr lang="zh-CN" altLang="en-US" sz="3600" b="1" dirty="0">
                <a:solidFill>
                  <a:srgbClr val="FF0000"/>
                </a:solidFill>
              </a:rPr>
              <a:t>。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2" name="图片 1638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660000">
            <a:off x="179388" y="2349500"/>
            <a:ext cx="160655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163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360000">
            <a:off x="2268538" y="909638"/>
            <a:ext cx="160655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7409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838200"/>
            <a:ext cx="8097837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文本框 17410"/>
          <p:cNvSpPr txBox="1">
            <a:spLocks noChangeArrowheads="1"/>
          </p:cNvSpPr>
          <p:nvPr/>
        </p:nvSpPr>
        <p:spPr bwMode="auto">
          <a:xfrm>
            <a:off x="1174622" y="2708950"/>
            <a:ext cx="54927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妈妈系着这条红围裙，往厨房里一站，不一会儿，就端来香喷喷的饭菜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8433" descr="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765175"/>
            <a:ext cx="770572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18434"/>
          <p:cNvSpPr txBox="1">
            <a:spLocks noChangeArrowheads="1"/>
          </p:cNvSpPr>
          <p:nvPr/>
        </p:nvSpPr>
        <p:spPr bwMode="auto">
          <a:xfrm>
            <a:off x="755650" y="981075"/>
            <a:ext cx="7699375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CC3300"/>
                </a:solidFill>
              </a:rPr>
              <a:t>·</a:t>
            </a:r>
            <a:r>
              <a:rPr lang="zh-CN" altLang="en-US" sz="4400" b="1"/>
              <a:t>能干的妈妈系着这条红围裙，可能还会干些什么呢？仿照课文的样子说一段。</a:t>
            </a:r>
          </a:p>
        </p:txBody>
      </p:sp>
      <p:grpSp>
        <p:nvGrpSpPr>
          <p:cNvPr id="18436" name="组合 18435"/>
          <p:cNvGrpSpPr/>
          <p:nvPr/>
        </p:nvGrpSpPr>
        <p:grpSpPr bwMode="auto">
          <a:xfrm>
            <a:off x="900113" y="3502025"/>
            <a:ext cx="7772400" cy="1079500"/>
            <a:chOff x="0" y="0"/>
            <a:chExt cx="12240" cy="1701"/>
          </a:xfrm>
        </p:grpSpPr>
        <p:sp>
          <p:nvSpPr>
            <p:cNvPr id="18437" name="矩形 18436"/>
            <p:cNvSpPr/>
            <p:nvPr/>
          </p:nvSpPr>
          <p:spPr>
            <a:xfrm>
              <a:off x="0" y="0"/>
              <a:ext cx="12240" cy="1642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0"/>
                </a:avLst>
              </a:prstTxWarp>
              <a:normAutofit fontScale="92500" lnSpcReduction="10000"/>
            </a:bodyPr>
            <a:lstStyle/>
            <a:p>
              <a:pPr algn="ctr"/>
              <a:r>
                <a:rPr lang="zh-CN" altLang="en-US" sz="3600" b="1" noProof="1">
                  <a:ln w="9525" cap="flat" cmpd="sng">
                    <a:solidFill>
                      <a:srgbClr val="CC33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CC3300">
                      <a:alpha val="100000"/>
                    </a:srgbClr>
                  </a:solidFill>
                  <a:latin typeface="宋体" panose="02010600030101010101" pitchFamily="2" charset="-122"/>
                  <a:cs typeface="+mn-ea"/>
                </a:rPr>
                <a:t>妈妈系着这条红围裙，往    一站，</a:t>
              </a:r>
              <a:endParaRPr lang="zh-CN" altLang="en-US" sz="3600" b="1" noProof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3300">
                    <a:alpha val="100000"/>
                  </a:srgbClr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3600" b="1" noProof="1">
                  <a:ln w="9525" cap="flat" cmpd="sng">
                    <a:solidFill>
                      <a:srgbClr val="CC33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CC3300">
                      <a:alpha val="100000"/>
                    </a:srgbClr>
                  </a:solidFill>
                  <a:latin typeface="宋体" panose="02010600030101010101" pitchFamily="2" charset="-122"/>
                  <a:cs typeface="+mn-ea"/>
                </a:rPr>
                <a:t>不一会儿，就                     。 </a:t>
              </a:r>
              <a:endParaRPr lang="zh-CN" altLang="en-US" sz="3600" b="1" noProof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3300">
                    <a:alpha val="100000"/>
                  </a:srgbClr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" name="直接连接符 18437"/>
            <p:cNvSpPr>
              <a:spLocks noChangeShapeType="1"/>
            </p:cNvSpPr>
            <p:nvPr/>
          </p:nvSpPr>
          <p:spPr bwMode="auto">
            <a:xfrm>
              <a:off x="8165" y="907"/>
              <a:ext cx="1247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直接连接符 18438"/>
            <p:cNvSpPr>
              <a:spLocks noChangeShapeType="1"/>
            </p:cNvSpPr>
            <p:nvPr/>
          </p:nvSpPr>
          <p:spPr bwMode="auto">
            <a:xfrm>
              <a:off x="4083" y="1701"/>
              <a:ext cx="6917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8"/>
          <p:cNvSpPr txBox="1">
            <a:spLocks noChangeArrowheads="1"/>
          </p:cNvSpPr>
          <p:nvPr/>
        </p:nvSpPr>
        <p:spPr bwMode="auto">
          <a:xfrm>
            <a:off x="1044575" y="2709863"/>
            <a:ext cx="727233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600" b="1" dirty="0"/>
              <a:t>对妈妈说说心里话。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0482" descr="water"/>
          <p:cNvSpPr>
            <a:spLocks noChangeArrowheads="1" noChangeShapeType="1" noTextEdit="1"/>
          </p:cNvSpPr>
          <p:nvPr/>
        </p:nvSpPr>
        <p:spPr bwMode="auto">
          <a:xfrm>
            <a:off x="1835150" y="1054100"/>
            <a:ext cx="5467350" cy="1222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66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齐读</a:t>
            </a:r>
            <a:r>
              <a:rPr lang="zh-CN" altLang="en-US" sz="3600" b="1" kern="10" dirty="0" smtClean="0">
                <a:ln w="9525">
                  <a:solidFill>
                    <a:srgbClr val="0066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600" b="1" kern="10" dirty="0" smtClean="0">
                <a:ln w="9525">
                  <a:solidFill>
                    <a:srgbClr val="0066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b="1" kern="10" dirty="0" smtClean="0">
                <a:ln w="9525">
                  <a:solidFill>
                    <a:srgbClr val="0066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至第</a:t>
            </a:r>
            <a:r>
              <a:rPr lang="en-US" altLang="zh-CN" sz="3600" b="1" kern="10" dirty="0" smtClean="0">
                <a:ln w="9525">
                  <a:solidFill>
                    <a:srgbClr val="0066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600" b="1" kern="10" dirty="0" smtClean="0">
                <a:ln w="9525">
                  <a:solidFill>
                    <a:srgbClr val="0066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r>
              <a:rPr lang="zh-CN" altLang="en-US" sz="3600" b="1" kern="10" dirty="0">
                <a:ln w="9525">
                  <a:solidFill>
                    <a:srgbClr val="0066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0483" name="文本框 20483"/>
          <p:cNvSpPr txBox="1">
            <a:spLocks noChangeArrowheads="1"/>
          </p:cNvSpPr>
          <p:nvPr/>
        </p:nvSpPr>
        <p:spPr bwMode="auto">
          <a:xfrm>
            <a:off x="1403350" y="2493963"/>
            <a:ext cx="6553200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/>
              <a:t>想一想，你读懂了什么？</a:t>
            </a:r>
          </a:p>
          <a:p>
            <a:endParaRPr lang="zh-CN" altLang="en-US" sz="4400" b="1" dirty="0"/>
          </a:p>
          <a:p>
            <a:r>
              <a:rPr lang="zh-CN" altLang="en-US" sz="4400" b="1" dirty="0"/>
              <a:t>还有什么不明白的地方？</a:t>
            </a:r>
          </a:p>
          <a:p>
            <a:endParaRPr lang="zh-CN" altLang="en-US" sz="4400" b="1" dirty="0"/>
          </a:p>
          <a:p>
            <a:r>
              <a:rPr lang="zh-CN" altLang="en-US" sz="4400" b="1" dirty="0"/>
              <a:t>有感情地朗读。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1505"/>
          <p:cNvSpPr txBox="1">
            <a:spLocks noChangeArrowheads="1"/>
          </p:cNvSpPr>
          <p:nvPr/>
        </p:nvSpPr>
        <p:spPr bwMode="auto">
          <a:xfrm>
            <a:off x="684213" y="1196975"/>
            <a:ext cx="78486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这天，妈妈下班回家，找来找去，找不到红围裙，急得团团转。</a:t>
            </a:r>
          </a:p>
          <a:p>
            <a:pPr algn="just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小女儿举着一束鲜花，说：“妈妈，今天是你的生日，由我负责做饭吧！”</a:t>
            </a:r>
          </a:p>
          <a:p>
            <a:pPr algn="just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</a:t>
            </a:r>
            <a:r>
              <a:rPr lang="zh-CN" altLang="en-US" sz="2400" u="sng" dirty="0">
                <a:latin typeface="楷体_GB2312" pitchFamily="1" charset="-122"/>
                <a:ea typeface="楷体_GB2312" pitchFamily="1" charset="-122"/>
              </a:rPr>
              <a:t>小女儿从背后拿出那条红</a:t>
            </a:r>
            <a:r>
              <a:rPr lang="zh-CN" altLang="en-US" sz="2400" u="sng" dirty="0" smtClean="0">
                <a:latin typeface="楷体_GB2312" pitchFamily="1" charset="-122"/>
                <a:ea typeface="楷体_GB2312" pitchFamily="1" charset="-122"/>
              </a:rPr>
              <a:t>围裙，系</a:t>
            </a:r>
            <a:r>
              <a:rPr lang="zh-CN" altLang="en-US" sz="2400" u="sng" dirty="0">
                <a:latin typeface="楷体_GB2312" pitchFamily="1" charset="-122"/>
                <a:ea typeface="楷体_GB2312" pitchFamily="1" charset="-122"/>
              </a:rPr>
              <a:t>在腰上，就像围裙上的面包师一样滑稽。忙了好长时间</a:t>
            </a:r>
            <a:r>
              <a:rPr lang="zh-CN" altLang="en-US" sz="2400" u="sng" dirty="0" smtClean="0">
                <a:latin typeface="楷体_GB2312" pitchFamily="1" charset="-122"/>
                <a:ea typeface="楷体_GB2312" pitchFamily="1" charset="-122"/>
              </a:rPr>
              <a:t>，她才</a:t>
            </a:r>
            <a:r>
              <a:rPr lang="zh-CN" altLang="en-US" sz="2400" u="sng" dirty="0">
                <a:latin typeface="楷体_GB2312" pitchFamily="1" charset="-122"/>
                <a:ea typeface="楷体_GB2312" pitchFamily="1" charset="-122"/>
              </a:rPr>
              <a:t>端出一碗面。</a:t>
            </a:r>
          </a:p>
          <a:p>
            <a:pPr algn="just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妈妈接过生日面，吃得又香又快又开心。</a:t>
            </a:r>
          </a:p>
          <a:p>
            <a:pPr algn="just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小女儿歪着头问：“味道怎么样？”</a:t>
            </a:r>
          </a:p>
          <a:p>
            <a:pPr algn="just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妈妈笑着说：“好极了！就是没放盐。”</a:t>
            </a:r>
          </a:p>
        </p:txBody>
      </p:sp>
      <p:sp>
        <p:nvSpPr>
          <p:cNvPr id="21507" name="直接连接符 21506"/>
          <p:cNvSpPr>
            <a:spLocks noChangeShapeType="1"/>
          </p:cNvSpPr>
          <p:nvPr/>
        </p:nvSpPr>
        <p:spPr bwMode="auto">
          <a:xfrm>
            <a:off x="4429125" y="2349500"/>
            <a:ext cx="41148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21507"/>
          <p:cNvSpPr txBox="1">
            <a:spLocks noChangeArrowheads="1"/>
          </p:cNvSpPr>
          <p:nvPr/>
        </p:nvSpPr>
        <p:spPr bwMode="auto">
          <a:xfrm>
            <a:off x="1116013" y="5013325"/>
            <a:ext cx="5899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dirty="0">
                <a:ea typeface="楷体_GB2312" pitchFamily="1" charset="-122"/>
              </a:rPr>
              <a:t>因为那碗面里有女儿对妈妈的爱。</a:t>
            </a:r>
          </a:p>
        </p:txBody>
      </p:sp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7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30"/>
          <p:cNvSpPr>
            <a:spLocks noChangeArrowheads="1" noChangeShapeType="1" noTextEdit="1"/>
          </p:cNvSpPr>
          <p:nvPr/>
        </p:nvSpPr>
        <p:spPr bwMode="auto">
          <a:xfrm>
            <a:off x="1454755" y="1628775"/>
            <a:ext cx="8229600" cy="9366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妈妈接过生日面，吃得又香又快又开心。</a:t>
            </a:r>
          </a:p>
        </p:txBody>
      </p:sp>
      <p:sp>
        <p:nvSpPr>
          <p:cNvPr id="22531" name="矩形 22531"/>
          <p:cNvSpPr>
            <a:spLocks noChangeArrowheads="1" noChangeShapeType="1" noTextEdit="1"/>
          </p:cNvSpPr>
          <p:nvPr/>
        </p:nvSpPr>
        <p:spPr bwMode="auto">
          <a:xfrm>
            <a:off x="1454755" y="3429000"/>
            <a:ext cx="8229600" cy="9096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妈妈笑着说：“好极了！就是没放盐。”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8</a:t>
            </a:r>
            <a:r>
              <a:rPr lang="en-US" altLang="zh-CN" sz="5400" b="1" dirty="0" smtClean="0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 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红围裙</a:t>
            </a:r>
            <a:endParaRPr lang="zh-CN" altLang="en-US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3554"/>
          <p:cNvSpPr>
            <a:spLocks noChangeArrowheads="1" noChangeShapeType="1" noTextEdit="1"/>
          </p:cNvSpPr>
          <p:nvPr/>
        </p:nvSpPr>
        <p:spPr bwMode="auto">
          <a:xfrm>
            <a:off x="712788" y="2331247"/>
            <a:ext cx="7315200" cy="7667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忙</a:t>
            </a:r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了好长时间</a:t>
            </a:r>
            <a:r>
              <a:rPr lang="zh-CN" altLang="en-US" sz="3600" b="1" kern="10" dirty="0" smtClean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，她才</a:t>
            </a:r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端出一碗面。</a:t>
            </a:r>
          </a:p>
        </p:txBody>
      </p:sp>
      <p:sp>
        <p:nvSpPr>
          <p:cNvPr id="23555" name="笑脸 23555"/>
          <p:cNvSpPr>
            <a:spLocks noChangeArrowheads="1"/>
          </p:cNvSpPr>
          <p:nvPr/>
        </p:nvSpPr>
        <p:spPr bwMode="auto">
          <a:xfrm rot="10860000" flipV="1">
            <a:off x="4500563" y="3194847"/>
            <a:ext cx="214312" cy="144463"/>
          </a:xfrm>
          <a:prstGeom prst="smileyFace">
            <a:avLst>
              <a:gd name="adj" fmla="val 4653"/>
            </a:avLst>
          </a:prstGeom>
          <a:solidFill>
            <a:srgbClr val="CC3300"/>
          </a:solidFill>
          <a:ln w="9525">
            <a:solidFill>
              <a:schemeClr val="tx1"/>
            </a:solidFill>
            <a:round/>
          </a:ln>
        </p:spPr>
        <p:txBody>
          <a:bodyPr rot="10800000" wrap="none" anchor="ctr"/>
          <a:lstStyle/>
          <a:p>
            <a:pPr algn="ctr"/>
            <a:endParaRPr lang="zh-CN" altLang="en-US">
              <a:solidFill>
                <a:srgbClr val="CC3300"/>
              </a:solidFill>
            </a:endParaRPr>
          </a:p>
        </p:txBody>
      </p:sp>
      <p:sp>
        <p:nvSpPr>
          <p:cNvPr id="23559" name="矩形 23558"/>
          <p:cNvSpPr>
            <a:spLocks noChangeArrowheads="1" noChangeShapeType="1" noTextEdit="1"/>
          </p:cNvSpPr>
          <p:nvPr/>
        </p:nvSpPr>
        <p:spPr bwMode="auto">
          <a:xfrm>
            <a:off x="4500563" y="3412335"/>
            <a:ext cx="3149600" cy="5207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3300"/>
                  </a:solidFill>
                  <a:round/>
                </a:ln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表示时间很长、不容易</a:t>
            </a:r>
          </a:p>
        </p:txBody>
      </p:sp>
      <p:sp>
        <p:nvSpPr>
          <p:cNvPr id="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4577"/>
          <p:cNvSpPr/>
          <p:nvPr/>
        </p:nvSpPr>
        <p:spPr>
          <a:xfrm>
            <a:off x="1044575" y="1917700"/>
            <a:ext cx="6804025" cy="2879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 b="1" noProof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>
                    <a:alpha val="100000"/>
                  </a:schemeClr>
                </a:solidFill>
                <a:effectLst>
                  <a:outerShdw dist="53882" dir="2699999" algn="ctr" rotWithShape="0">
                    <a:srgbClr val="9999FF">
                      <a:alpha val="76999"/>
                    </a:srgbClr>
                  </a:outerShdw>
                </a:effectLst>
                <a:latin typeface="宋体" panose="02010600030101010101" pitchFamily="2" charset="-122"/>
                <a:cs typeface="+mn-ea"/>
              </a:rPr>
              <a:t>你家有这样的红围裙吗？</a:t>
            </a:r>
            <a:endParaRPr lang="zh-CN" altLang="en-US" sz="3600" b="1" noProof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>
                  <a:alpha val="100000"/>
                </a:schemeClr>
              </a:solidFill>
              <a:effectLst>
                <a:outerShdw dist="53882" dir="2699999" algn="ctr" rotWithShape="0">
                  <a:srgbClr val="9999FF">
                    <a:alpha val="76999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3600" b="1" noProof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>
                    <a:alpha val="100000"/>
                  </a:schemeClr>
                </a:solidFill>
                <a:effectLst>
                  <a:outerShdw dist="53882" dir="2699999" algn="ctr" rotWithShape="0">
                    <a:srgbClr val="9999FF">
                      <a:alpha val="76999"/>
                    </a:srgbClr>
                  </a:outerShdw>
                </a:effectLst>
                <a:latin typeface="宋体" panose="02010600030101010101" pitchFamily="2" charset="-122"/>
                <a:cs typeface="+mn-ea"/>
              </a:rPr>
              <a:t>你能为妈妈做点什么呢？</a:t>
            </a:r>
            <a:endParaRPr lang="zh-CN" altLang="en-US" sz="3600" b="1" noProof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>
                  <a:alpha val="100000"/>
                </a:schemeClr>
              </a:solidFill>
              <a:effectLst>
                <a:outerShdw dist="53882" dir="2699999" algn="ctr" rotWithShape="0">
                  <a:srgbClr val="9999FF">
                    <a:alpha val="76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29697"/>
          <p:cNvSpPr>
            <a:spLocks noChangeArrowheads="1"/>
          </p:cNvSpPr>
          <p:nvPr/>
        </p:nvSpPr>
        <p:spPr bwMode="auto">
          <a:xfrm>
            <a:off x="2916238" y="0"/>
            <a:ext cx="62277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CC3300"/>
                </a:solidFill>
              </a:rPr>
              <a:t> </a:t>
            </a:r>
            <a:endParaRPr lang="en-US" altLang="zh-CN" sz="4000"/>
          </a:p>
        </p:txBody>
      </p:sp>
      <p:sp>
        <p:nvSpPr>
          <p:cNvPr id="29698" name="文本框 29698"/>
          <p:cNvSpPr txBox="1">
            <a:spLocks noChangeArrowheads="1"/>
          </p:cNvSpPr>
          <p:nvPr/>
        </p:nvSpPr>
        <p:spPr bwMode="auto">
          <a:xfrm>
            <a:off x="971550" y="1412875"/>
            <a:ext cx="76327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/>
              <a:t>             </a:t>
            </a:r>
            <a:endParaRPr lang="en-US" altLang="zh-CN" sz="4000"/>
          </a:p>
        </p:txBody>
      </p:sp>
      <p:sp>
        <p:nvSpPr>
          <p:cNvPr id="29700" name="文本框 29699"/>
          <p:cNvSpPr txBox="1">
            <a:spLocks noChangeArrowheads="1"/>
          </p:cNvSpPr>
          <p:nvPr/>
        </p:nvSpPr>
        <p:spPr bwMode="auto">
          <a:xfrm>
            <a:off x="4356100" y="1701800"/>
            <a:ext cx="12493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ea typeface="楷体_GB2312" pitchFamily="1" charset="-122"/>
              </a:rPr>
              <a:t>红围裙</a:t>
            </a:r>
            <a:endParaRPr lang="zh-CN" altLang="en-US"/>
          </a:p>
        </p:txBody>
      </p:sp>
      <p:sp>
        <p:nvSpPr>
          <p:cNvPr id="29701" name="文本框 29700"/>
          <p:cNvSpPr txBox="1">
            <a:spLocks noChangeArrowheads="1"/>
          </p:cNvSpPr>
          <p:nvPr/>
        </p:nvSpPr>
        <p:spPr bwMode="auto">
          <a:xfrm>
            <a:off x="3060700" y="4652963"/>
            <a:ext cx="16049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ea typeface="楷体_GB2312" pitchFamily="1" charset="-122"/>
              </a:rPr>
              <a:t>浓浓的爱</a:t>
            </a:r>
            <a:endParaRPr lang="zh-CN" altLang="en-US"/>
          </a:p>
        </p:txBody>
      </p:sp>
      <p:sp>
        <p:nvSpPr>
          <p:cNvPr id="29702" name="文本框 29701"/>
          <p:cNvSpPr txBox="1">
            <a:spLocks noChangeArrowheads="1"/>
          </p:cNvSpPr>
          <p:nvPr/>
        </p:nvSpPr>
        <p:spPr bwMode="auto">
          <a:xfrm>
            <a:off x="4373253" y="3097447"/>
            <a:ext cx="140176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/>
              <a:t>做饭菜</a:t>
            </a:r>
          </a:p>
        </p:txBody>
      </p:sp>
      <p:sp>
        <p:nvSpPr>
          <p:cNvPr id="29704" name="文本框 29703"/>
          <p:cNvSpPr txBox="1">
            <a:spLocks noChangeArrowheads="1"/>
          </p:cNvSpPr>
          <p:nvPr/>
        </p:nvSpPr>
        <p:spPr bwMode="auto">
          <a:xfrm>
            <a:off x="5148263" y="4652963"/>
            <a:ext cx="16049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ea typeface="楷体_GB2312" pitchFamily="1" charset="-122"/>
              </a:rPr>
              <a:t>体贴长辈</a:t>
            </a:r>
            <a:endParaRPr lang="zh-CN" altLang="en-US"/>
          </a:p>
        </p:txBody>
      </p:sp>
      <p:sp>
        <p:nvSpPr>
          <p:cNvPr id="2" name="同侧圆角矩形 4"/>
          <p:cNvSpPr>
            <a:spLocks noChangeArrowheads="1"/>
          </p:cNvSpPr>
          <p:nvPr/>
        </p:nvSpPr>
        <p:spPr bwMode="auto">
          <a:xfrm>
            <a:off x="468313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29705" name="直线连接符 21"/>
          <p:cNvSpPr>
            <a:spLocks noChangeShapeType="1"/>
          </p:cNvSpPr>
          <p:nvPr/>
        </p:nvSpPr>
        <p:spPr bwMode="auto">
          <a:xfrm flipV="1">
            <a:off x="468313" y="17002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0722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3072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4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文本框 30725"/>
          <p:cNvSpPr txBox="1">
            <a:spLocks noChangeArrowheads="1"/>
          </p:cNvSpPr>
          <p:nvPr/>
        </p:nvSpPr>
        <p:spPr bwMode="auto">
          <a:xfrm>
            <a:off x="323850" y="2420938"/>
            <a:ext cx="856932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      </a:t>
            </a:r>
            <a:r>
              <a:rPr lang="zh-CN" altLang="en-US" sz="2800" b="1" dirty="0"/>
              <a:t>《红围裙》这篇课文以红布围裙为线索，讲述妈妈辛劳地操持家务，小女儿在妈妈生日这天给妈妈做生日面，妈妈吃了没放盐的生日面很开心。课文的字里行间透着浓浓的母女情——妈妈爱女儿，女儿孝顺、体贴妈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31746"/>
          <p:cNvSpPr>
            <a:spLocks noChangeArrowheads="1"/>
          </p:cNvSpPr>
          <p:nvPr/>
        </p:nvSpPr>
        <p:spPr bwMode="auto">
          <a:xfrm>
            <a:off x="107950" y="1628775"/>
            <a:ext cx="8569325" cy="3889375"/>
          </a:xfrm>
          <a:prstGeom prst="cloudCallout">
            <a:avLst>
              <a:gd name="adj1" fmla="val 42310"/>
              <a:gd name="adj2" fmla="val 5877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31748" name="文本框 31747"/>
          <p:cNvSpPr txBox="1">
            <a:spLocks noChangeArrowheads="1"/>
          </p:cNvSpPr>
          <p:nvPr/>
        </p:nvSpPr>
        <p:spPr bwMode="auto">
          <a:xfrm>
            <a:off x="827088" y="1844675"/>
            <a:ext cx="7332662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</a:rPr>
              <a:t>      </a:t>
            </a:r>
            <a:r>
              <a:rPr lang="zh-CN" altLang="en-US" sz="2800" b="1" dirty="0">
                <a:solidFill>
                  <a:srgbClr val="CC3300"/>
                </a:solidFill>
              </a:rPr>
              <a:t>文章从一个红围裙</a:t>
            </a:r>
            <a:r>
              <a:rPr lang="en-US" altLang="zh-CN" sz="2800" b="1" dirty="0">
                <a:solidFill>
                  <a:srgbClr val="CC3300"/>
                </a:solidFill>
              </a:rPr>
              <a:t>——</a:t>
            </a:r>
            <a:r>
              <a:rPr lang="zh-CN" altLang="en-US" sz="2800" b="1" dirty="0">
                <a:solidFill>
                  <a:srgbClr val="CC3300"/>
                </a:solidFill>
              </a:rPr>
              <a:t>生活中普普通通的</a:t>
            </a:r>
          </a:p>
          <a:p>
            <a:r>
              <a:rPr lang="zh-CN" altLang="en-US" sz="2800" b="1" dirty="0">
                <a:solidFill>
                  <a:srgbClr val="CC3300"/>
                </a:solidFill>
              </a:rPr>
              <a:t>一件东西，引出了一个小故事，让我感受到这</a:t>
            </a:r>
          </a:p>
          <a:p>
            <a:r>
              <a:rPr lang="zh-CN" altLang="en-US" sz="2800" b="1" dirty="0">
                <a:solidFill>
                  <a:srgbClr val="CC3300"/>
                </a:solidFill>
              </a:rPr>
              <a:t>对母女之间的浓浓亲情。妈妈对女儿的爱：无</a:t>
            </a:r>
          </a:p>
          <a:p>
            <a:r>
              <a:rPr lang="zh-CN" altLang="en-US" sz="2800" b="1" dirty="0">
                <a:solidFill>
                  <a:srgbClr val="CC3300"/>
                </a:solidFill>
              </a:rPr>
              <a:t>私奉献，女儿对妈妈的爱：关心、体贴，让人</a:t>
            </a:r>
          </a:p>
          <a:p>
            <a:r>
              <a:rPr lang="zh-CN" altLang="en-US" sz="2800" b="1" dirty="0">
                <a:solidFill>
                  <a:srgbClr val="CC3300"/>
                </a:solidFill>
              </a:rPr>
              <a:t>感动。我今后也一定多体贴、孝敬父母，多帮</a:t>
            </a:r>
          </a:p>
          <a:p>
            <a:r>
              <a:rPr lang="zh-CN" altLang="en-US" sz="2800" b="1" dirty="0">
                <a:solidFill>
                  <a:srgbClr val="CC3300"/>
                </a:solidFill>
              </a:rPr>
              <a:t>爸爸妈妈做一些力所能及的事。</a:t>
            </a:r>
          </a:p>
        </p:txBody>
      </p:sp>
      <p:sp>
        <p:nvSpPr>
          <p:cNvPr id="3" name="同侧圆角矩形 2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31749" name="直线连接符 21"/>
          <p:cNvSpPr>
            <a:spLocks noChangeShapeType="1"/>
          </p:cNvSpPr>
          <p:nvPr/>
        </p:nvSpPr>
        <p:spPr bwMode="auto">
          <a:xfrm flipV="1">
            <a:off x="539750" y="14843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2770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32771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772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矩形 32773"/>
          <p:cNvSpPr>
            <a:spLocks noGrp="1" noChangeArrowheads="1"/>
          </p:cNvSpPr>
          <p:nvPr/>
        </p:nvSpPr>
        <p:spPr bwMode="auto">
          <a:xfrm>
            <a:off x="252413" y="1917700"/>
            <a:ext cx="806384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sym typeface="Calibri" panose="020F0502020204030204" pitchFamily="34" charset="0"/>
              </a:rPr>
              <a:t>从母亲那里，我得到的是幸福和讲故事的快乐。 </a:t>
            </a:r>
            <a:r>
              <a:rPr lang="en-US" altLang="zh-CN" sz="3200" dirty="0">
                <a:latin typeface="Calibri" panose="020F0502020204030204" pitchFamily="34" charset="0"/>
                <a:sym typeface="Calibri" panose="020F0502020204030204" pitchFamily="34" charset="0"/>
              </a:rPr>
              <a:t>——</a:t>
            </a:r>
            <a:r>
              <a:rPr lang="zh-CN" altLang="en-US" sz="3200" dirty="0">
                <a:sym typeface="Calibri" panose="020F0502020204030204" pitchFamily="34" charset="0"/>
              </a:rPr>
              <a:t>歌德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sym typeface="Calibri" panose="020F0502020204030204" pitchFamily="34" charset="0"/>
              </a:rPr>
              <a:t>世界上的一切光荣和骄傲，都来自母亲。</a:t>
            </a:r>
            <a:r>
              <a:rPr lang="en-US" altLang="zh-CN" sz="3200" dirty="0">
                <a:latin typeface="Calibri" panose="020F0502020204030204" pitchFamily="34" charset="0"/>
                <a:sym typeface="Calibri" panose="020F0502020204030204" pitchFamily="34" charset="0"/>
              </a:rPr>
              <a:t>——</a:t>
            </a:r>
            <a:r>
              <a:rPr lang="zh-CN" altLang="en-US" sz="3200" dirty="0">
                <a:sym typeface="Calibri" panose="020F0502020204030204" pitchFamily="34" charset="0"/>
              </a:rPr>
              <a:t>高尔基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sym typeface="Calibri" panose="020F0502020204030204" pitchFamily="34" charset="0"/>
              </a:rPr>
              <a:t>世界上有一种最美丽的声音，那便是母亲的呼唤。</a:t>
            </a:r>
            <a:r>
              <a:rPr lang="en-US" altLang="zh-CN" sz="3200" dirty="0">
                <a:latin typeface="Calibri" panose="020F0502020204030204" pitchFamily="34" charset="0"/>
                <a:sym typeface="Calibri" panose="020F0502020204030204" pitchFamily="34" charset="0"/>
              </a:rPr>
              <a:t>——</a:t>
            </a:r>
            <a:r>
              <a:rPr lang="zh-CN" altLang="en-US" sz="3200" dirty="0">
                <a:sym typeface="Calibri" panose="020F0502020204030204" pitchFamily="34" charset="0"/>
              </a:rPr>
              <a:t>但丁 </a:t>
            </a:r>
          </a:p>
        </p:txBody>
      </p:sp>
      <p:sp>
        <p:nvSpPr>
          <p:cNvPr id="2" name="矩形 32774"/>
          <p:cNvSpPr>
            <a:spLocks noGrp="1" noChangeArrowheads="1"/>
          </p:cNvSpPr>
          <p:nvPr/>
        </p:nvSpPr>
        <p:spPr bwMode="auto">
          <a:xfrm>
            <a:off x="6011863" y="1052513"/>
            <a:ext cx="216058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FF0000"/>
                </a:solidFill>
                <a:ea typeface="楷体_GB2312" pitchFamily="1" charset="-122"/>
                <a:sym typeface="Calibri" panose="020F0502020204030204" pitchFamily="34" charset="0"/>
              </a:rPr>
              <a:t>母爱的名言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379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3379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3796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文本框 34821"/>
          <p:cNvSpPr txBox="1">
            <a:spLocks noChangeArrowheads="1"/>
          </p:cNvSpPr>
          <p:nvPr/>
        </p:nvSpPr>
        <p:spPr bwMode="auto">
          <a:xfrm>
            <a:off x="323705" y="1954530"/>
            <a:ext cx="832023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zh-CN" altLang="en-US" sz="3200" dirty="0"/>
          </a:p>
          <a:p>
            <a:r>
              <a:rPr lang="zh-CN" altLang="en-US" sz="3200" dirty="0"/>
              <a:t>      《红围裙》一文借红围裙，让我明白妈妈吃了没放盐的生日面很开心的原因，让我体会到了浓浓的亲情，也让我知道了在家里要体贴长辈。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占位符 36865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0" y="981075"/>
            <a:ext cx="8280400" cy="5256213"/>
          </a:xfrm>
          <a:prstGeom prst="rect">
            <a:avLst/>
          </a:prstGeom>
          <a:solidFill>
            <a:srgbClr val="FFFFFF"/>
          </a:solidFill>
          <a:ln cap="flat">
            <a:solidFill>
              <a:srgbClr val="000000"/>
            </a:solidFill>
            <a:round/>
          </a:ln>
        </p:spPr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1600" b="1" dirty="0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6600" b="1" dirty="0" smtClean="0">
                <a:solidFill>
                  <a:srgbClr val="CC3300"/>
                </a:solidFill>
              </a:rPr>
              <a:t>  词语接龙：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1800" b="1" dirty="0" smtClean="0">
              <a:solidFill>
                <a:srgbClr val="CC33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 smtClean="0"/>
              <a:t>    </a:t>
            </a:r>
            <a:r>
              <a:rPr lang="zh-CN" altLang="en-US" sz="4000" b="1" dirty="0" smtClean="0"/>
              <a:t>就</a:t>
            </a:r>
            <a:r>
              <a:rPr lang="zh-CN" altLang="en-US" b="1" dirty="0" smtClean="0"/>
              <a:t> （就是）  （是否）  （否定） （定居）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b="1" dirty="0" smtClean="0"/>
              <a:t>  忍	  （        ）  （        ）   （        ）  （        ）</a:t>
            </a:r>
          </a:p>
          <a:p>
            <a:pPr>
              <a:buNone/>
            </a:pPr>
            <a:r>
              <a:rPr lang="zh-CN" altLang="en-US" b="1" dirty="0" smtClean="0"/>
              <a:t>  急	  （        ）  （        ）   （        ）  （        ）</a:t>
            </a:r>
          </a:p>
          <a:p>
            <a:pPr>
              <a:buNone/>
            </a:pPr>
            <a:r>
              <a:rPr lang="zh-CN" altLang="en-US" b="1" dirty="0" smtClean="0"/>
              <a:t>  负</a:t>
            </a:r>
            <a:r>
              <a:rPr lang="zh-CN" altLang="en-US" sz="4000" b="1" dirty="0" smtClean="0"/>
              <a:t>	</a:t>
            </a:r>
            <a:r>
              <a:rPr lang="zh-CN" altLang="en-US" b="1" dirty="0" smtClean="0"/>
              <a:t>  （        ）  （        ）   （        ）  （        ）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38913"/>
          <p:cNvSpPr txBox="1">
            <a:spLocks noChangeArrowheads="1"/>
          </p:cNvSpPr>
          <p:nvPr/>
        </p:nvSpPr>
        <p:spPr bwMode="auto">
          <a:xfrm>
            <a:off x="2178050" y="3671780"/>
            <a:ext cx="3232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dirty="0">
                <a:ea typeface="楷体_GB2312" pitchFamily="1" charset="-122"/>
              </a:rPr>
              <a:t>香喷喷的（饭菜）</a:t>
            </a:r>
          </a:p>
        </p:txBody>
      </p:sp>
      <p:sp>
        <p:nvSpPr>
          <p:cNvPr id="37891" name="文本框 38915"/>
          <p:cNvSpPr txBox="1">
            <a:spLocks noChangeArrowheads="1"/>
          </p:cNvSpPr>
          <p:nvPr/>
        </p:nvSpPr>
        <p:spPr bwMode="auto">
          <a:xfrm>
            <a:off x="2254250" y="2665305"/>
            <a:ext cx="28777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dirty="0">
                <a:ea typeface="楷体_GB2312" pitchFamily="1" charset="-122"/>
              </a:rPr>
              <a:t>滑稽</a:t>
            </a:r>
            <a:r>
              <a:rPr lang="zh-CN" altLang="en-US" sz="3000">
                <a:ea typeface="楷体_GB2312" pitchFamily="1" charset="-122"/>
              </a:rPr>
              <a:t>的</a:t>
            </a:r>
            <a:r>
              <a:rPr lang="zh-CN" altLang="en-US" sz="3000" smtClean="0">
                <a:ea typeface="楷体_GB2312" pitchFamily="1" charset="-122"/>
              </a:rPr>
              <a:t>（</a:t>
            </a:r>
            <a:r>
              <a:rPr lang="zh-CN" altLang="en-US" sz="3000">
                <a:ea typeface="楷体_GB2312" pitchFamily="1" charset="-122"/>
              </a:rPr>
              <a:t>表情</a:t>
            </a:r>
            <a:r>
              <a:rPr lang="zh-CN" altLang="en-US" sz="3000" smtClean="0">
                <a:ea typeface="楷体_GB2312" pitchFamily="1" charset="-122"/>
              </a:rPr>
              <a:t>）</a:t>
            </a:r>
            <a:endParaRPr lang="zh-CN" altLang="en-US" sz="3000" dirty="0">
              <a:ea typeface="楷体_GB2312" pitchFamily="1" charset="-122"/>
            </a:endParaRPr>
          </a:p>
        </p:txBody>
      </p:sp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572066" y="1701800"/>
            <a:ext cx="7744194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00" b="1" dirty="0">
                <a:sym typeface="Calibri" panose="020F0502020204030204" pitchFamily="34" charset="0"/>
              </a:rPr>
              <a:t>郑春华简介</a:t>
            </a:r>
            <a:endParaRPr lang="zh-CN" altLang="en-US" sz="2000" dirty="0"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         郑春华，女，1959年生，浙江淳安人，回族。中国作协会员。高中毕业曾去过农场，当过保育员。1980年开始儿童文学创作。1981年调上海少年儿童出版社当编辑。后在北京鲁迅文学院、南京大学中文系学习。出版了儿童诗集《甜甜的托儿所》《小豆芽芽》《圆圆和圈圈》，中篇小说《紫罗兰幼儿园》，童话集《郑春华童话》等。其代表作《大头儿子和小头爸爸》多年畅销，已成为中国优秀原创儿童文学最典型的代表作品之一，由它改编</a:t>
            </a:r>
            <a:r>
              <a:rPr lang="zh-CN" altLang="en-US" sz="2000" dirty="0" smtClean="0">
                <a:sym typeface="Calibri" panose="020F0502020204030204" pitchFamily="34" charset="0"/>
              </a:rPr>
              <a:t>的</a:t>
            </a:r>
            <a:endParaRPr lang="en-US" altLang="zh-CN" sz="2000" dirty="0" smtClean="0"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dirty="0" smtClean="0">
                <a:sym typeface="Calibri" panose="020F0502020204030204" pitchFamily="34" charset="0"/>
              </a:rPr>
              <a:t>同名</a:t>
            </a:r>
            <a:r>
              <a:rPr lang="zh-CN" altLang="en-US" sz="2000" dirty="0">
                <a:sym typeface="Calibri" panose="020F0502020204030204" pitchFamily="34" charset="0"/>
              </a:rPr>
              <a:t>动画片风靡全国，深受孩子们喜爱。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7170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7171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文本框 7173"/>
          <p:cNvSpPr txBox="1">
            <a:spLocks noChangeArrowheads="1"/>
          </p:cNvSpPr>
          <p:nvPr/>
        </p:nvSpPr>
        <p:spPr bwMode="auto">
          <a:xfrm>
            <a:off x="1187450" y="2276475"/>
            <a:ext cx="62801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/>
              <a:t>想一想：</a:t>
            </a:r>
          </a:p>
          <a:p>
            <a:endParaRPr lang="zh-CN" altLang="en-US" sz="4000" dirty="0"/>
          </a:p>
          <a:p>
            <a:r>
              <a:rPr lang="zh-CN" altLang="en-US" sz="4000" b="1" dirty="0"/>
              <a:t>这是一条什么样的围裙呢？</a:t>
            </a:r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331775" y="3321482"/>
            <a:ext cx="849659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裙     系     稽     累 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厨     喷     接     盐</a:t>
            </a:r>
            <a:endParaRPr lang="zh-CN" altLang="en-US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1097918" y="2637924"/>
            <a:ext cx="5756759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qún</a:t>
            </a:r>
            <a:r>
              <a:rPr lang="en-US" altLang="zh-CN" sz="44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jì</a:t>
            </a:r>
            <a:r>
              <a:rPr lang="en-US" altLang="zh-CN" sz="44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</a:t>
            </a:r>
            <a:r>
              <a:rPr lang="en-US" altLang="zh-CN" sz="44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jī</a:t>
            </a:r>
            <a:r>
              <a:rPr lang="en-US" altLang="zh-CN" sz="44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4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lèi</a:t>
            </a:r>
            <a:endParaRPr lang="en-US" altLang="zh-CN" sz="4400" dirty="0" smtClean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chú</a:t>
            </a:r>
            <a:r>
              <a:rPr lang="en-US" altLang="zh-CN" sz="44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p</a:t>
            </a:r>
            <a:r>
              <a:rPr lang="en-US" altLang="zh-CN" sz="44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ē</a:t>
            </a:r>
            <a:r>
              <a:rPr lang="en-US" altLang="zh-CN" sz="44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n</a:t>
            </a:r>
            <a:r>
              <a:rPr lang="en-US" altLang="zh-CN" sz="44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ji</a:t>
            </a:r>
            <a:r>
              <a:rPr lang="en-US" altLang="zh-CN" sz="44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ē</a:t>
            </a:r>
            <a:r>
              <a:rPr lang="en-US" altLang="zh-CN" sz="4400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yán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693"/>
            <a:ext cx="2374900" cy="2376487"/>
            <a:chOff x="0" y="0"/>
            <a:chExt cx="1497" cy="1497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就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>
                <a:solidFill>
                  <a:srgbClr val="FF0000"/>
                </a:solidFill>
                <a:ea typeface="楷体_GB2312" pitchFamily="1" charset="-122"/>
              </a:rPr>
              <a:t>忍</a:t>
            </a: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急</a:t>
            </a:r>
          </a:p>
        </p:txBody>
      </p:sp>
      <p:sp>
        <p:nvSpPr>
          <p:cNvPr id="26" name="文本框 9229"/>
          <p:cNvSpPr txBox="1">
            <a:spLocks noChangeArrowheads="1"/>
          </p:cNvSpPr>
          <p:nvPr/>
        </p:nvSpPr>
        <p:spPr bwMode="auto">
          <a:xfrm>
            <a:off x="899745" y="258864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latin typeface="+mn-ea"/>
                <a:ea typeface="+mn-ea"/>
              </a:rPr>
              <a:t>jiù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27" name="文本框 9233"/>
          <p:cNvSpPr txBox="1">
            <a:spLocks noChangeArrowheads="1"/>
          </p:cNvSpPr>
          <p:nvPr/>
        </p:nvSpPr>
        <p:spPr bwMode="auto">
          <a:xfrm>
            <a:off x="4050933" y="255689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latin typeface="+mn-ea"/>
                <a:ea typeface="+mn-ea"/>
              </a:rPr>
              <a:t>rěn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28" name="文本框 9234"/>
          <p:cNvSpPr txBox="1">
            <a:spLocks noChangeArrowheads="1"/>
          </p:cNvSpPr>
          <p:nvPr/>
        </p:nvSpPr>
        <p:spPr bwMode="auto">
          <a:xfrm>
            <a:off x="7204106" y="258864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latin typeface="+mn-ea"/>
                <a:ea typeface="+mn-ea"/>
              </a:rPr>
              <a:t>jí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  <p:bldP spid="7180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693"/>
            <a:ext cx="2374900" cy="2376487"/>
            <a:chOff x="0" y="0"/>
            <a:chExt cx="1497" cy="1497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转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负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责</a:t>
            </a:r>
          </a:p>
        </p:txBody>
      </p:sp>
      <p:sp>
        <p:nvSpPr>
          <p:cNvPr id="26" name="文本框 9229"/>
          <p:cNvSpPr txBox="1">
            <a:spLocks noChangeArrowheads="1"/>
          </p:cNvSpPr>
          <p:nvPr/>
        </p:nvSpPr>
        <p:spPr bwMode="auto">
          <a:xfrm>
            <a:off x="899745" y="2588645"/>
            <a:ext cx="16033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latin typeface="+mn-ea"/>
                <a:ea typeface="+mn-ea"/>
              </a:rPr>
              <a:t>zhuàn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27" name="文本框 9233"/>
          <p:cNvSpPr txBox="1">
            <a:spLocks noChangeArrowheads="1"/>
          </p:cNvSpPr>
          <p:nvPr/>
        </p:nvSpPr>
        <p:spPr bwMode="auto">
          <a:xfrm>
            <a:off x="4050933" y="255689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latin typeface="+mn-ea"/>
                <a:ea typeface="+mn-ea"/>
              </a:rPr>
              <a:t>fù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28" name="文本框 9234"/>
          <p:cNvSpPr txBox="1">
            <a:spLocks noChangeArrowheads="1"/>
          </p:cNvSpPr>
          <p:nvPr/>
        </p:nvSpPr>
        <p:spPr bwMode="auto">
          <a:xfrm>
            <a:off x="6992379" y="258864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latin typeface="+mn-ea"/>
                <a:ea typeface="+mn-ea"/>
              </a:rPr>
              <a:t>zé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  <p:bldP spid="7180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10242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10243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4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endParaRPr>
            </a:p>
          </p:txBody>
        </p:sp>
      </p:grpSp>
      <p:sp>
        <p:nvSpPr>
          <p:cNvPr id="10245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10246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Rectangle 3"/>
          <p:cNvSpPr>
            <a:spLocks noGrp="1" noChangeArrowheads="1"/>
          </p:cNvSpPr>
          <p:nvPr/>
        </p:nvSpPr>
        <p:spPr bwMode="auto">
          <a:xfrm>
            <a:off x="179388" y="1773238"/>
            <a:ext cx="8532812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5000"/>
              </a:lnSpc>
              <a:spcBef>
                <a:spcPct val="20000"/>
              </a:spcBef>
            </a:pPr>
            <a:endParaRPr lang="zh-CN" altLang="en-US" sz="4800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  <a:sym typeface="Calibri" panose="020F0502020204030204" pitchFamily="34" charset="0"/>
            </a:endParaRPr>
          </a:p>
          <a:p>
            <a:pPr algn="ctr">
              <a:lnSpc>
                <a:spcPct val="85000"/>
              </a:lnSpc>
              <a:spcBef>
                <a:spcPct val="20000"/>
              </a:spcBef>
            </a:pPr>
            <a:r>
              <a:rPr lang="zh-CN" altLang="en-US" sz="6000" b="1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  <a:sym typeface="Calibri" panose="020F0502020204030204" pitchFamily="34" charset="0"/>
              </a:rPr>
              <a:t> </a:t>
            </a:r>
            <a:r>
              <a:rPr lang="zh-CN" altLang="en-US" sz="6000" b="1" dirty="0" smtClean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  <a:sym typeface="Calibri" panose="020F0502020204030204" pitchFamily="34" charset="0"/>
              </a:rPr>
              <a:t>多音字我会读   </a:t>
            </a:r>
            <a:endParaRPr lang="zh-CN" altLang="en-US" sz="6000" b="1" dirty="0">
              <a:solidFill>
                <a:srgbClr val="0000CC"/>
              </a:solidFill>
              <a:latin typeface="楷体_GB2312" pitchFamily="1" charset="-122"/>
              <a:ea typeface="楷体_GB2312" pitchFamily="1" charset="-122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6000" b="1" dirty="0">
              <a:solidFill>
                <a:srgbClr val="0000CC"/>
              </a:solidFill>
              <a:latin typeface="楷体_GB2312" pitchFamily="1" charset="-122"/>
              <a:ea typeface="楷体_GB2312" pitchFamily="1" charset="-122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4800" dirty="0">
              <a:solidFill>
                <a:srgbClr val="0000CC"/>
              </a:solidFill>
              <a:latin typeface="楷体_GB2312" pitchFamily="1" charset="-122"/>
              <a:ea typeface="楷体_GB2312" pitchFamily="1" charset="-122"/>
              <a:sym typeface="Calibri" panose="020F0502020204030204" pitchFamily="34" charset="0"/>
            </a:endParaRPr>
          </a:p>
          <a:p>
            <a:pPr>
              <a:lnSpc>
                <a:spcPct val="85000"/>
              </a:lnSpc>
              <a:spcBef>
                <a:spcPct val="20000"/>
              </a:spcBef>
            </a:pP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1265"/>
          <p:cNvSpPr txBox="1">
            <a:spLocks noChangeArrowheads="1"/>
          </p:cNvSpPr>
          <p:nvPr/>
        </p:nvSpPr>
        <p:spPr bwMode="auto">
          <a:xfrm>
            <a:off x="1834707" y="2318524"/>
            <a:ext cx="16750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累                  </a:t>
            </a:r>
          </a:p>
        </p:txBody>
      </p:sp>
      <p:sp>
        <p:nvSpPr>
          <p:cNvPr id="11266" name="文本框 11266"/>
          <p:cNvSpPr txBox="1">
            <a:spLocks noChangeArrowheads="1"/>
          </p:cNvSpPr>
          <p:nvPr/>
        </p:nvSpPr>
        <p:spPr bwMode="auto">
          <a:xfrm>
            <a:off x="1907732" y="3831412"/>
            <a:ext cx="38065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转</a:t>
            </a:r>
          </a:p>
        </p:txBody>
      </p:sp>
      <p:sp>
        <p:nvSpPr>
          <p:cNvPr id="11267" name="左大括号 11267"/>
          <p:cNvSpPr/>
          <p:nvPr/>
        </p:nvSpPr>
        <p:spPr bwMode="auto">
          <a:xfrm>
            <a:off x="2699894" y="2063096"/>
            <a:ext cx="305463" cy="1069816"/>
          </a:xfrm>
          <a:prstGeom prst="leftBrace">
            <a:avLst>
              <a:gd name="adj1" fmla="val 66446"/>
              <a:gd name="adj2" fmla="val 50000"/>
            </a:avLst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000"/>
          </a:p>
        </p:txBody>
      </p:sp>
      <p:sp>
        <p:nvSpPr>
          <p:cNvPr id="11268" name="左大括号 11268"/>
          <p:cNvSpPr/>
          <p:nvPr/>
        </p:nvSpPr>
        <p:spPr bwMode="auto">
          <a:xfrm>
            <a:off x="2771331" y="3647421"/>
            <a:ext cx="305461" cy="1069816"/>
          </a:xfrm>
          <a:prstGeom prst="leftBrace">
            <a:avLst>
              <a:gd name="adj1" fmla="val 66447"/>
              <a:gd name="adj2" fmla="val 50000"/>
            </a:avLst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000"/>
          </a:p>
        </p:txBody>
      </p:sp>
      <p:sp>
        <p:nvSpPr>
          <p:cNvPr id="11269" name="文本框 11269"/>
          <p:cNvSpPr txBox="1">
            <a:spLocks noChangeArrowheads="1"/>
          </p:cNvSpPr>
          <p:nvPr/>
        </p:nvSpPr>
        <p:spPr bwMode="auto">
          <a:xfrm>
            <a:off x="3206307" y="1866087"/>
            <a:ext cx="27357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/>
              <a:t>lěi</a:t>
            </a:r>
          </a:p>
        </p:txBody>
      </p:sp>
      <p:sp>
        <p:nvSpPr>
          <p:cNvPr id="11270" name="文本框 11270"/>
          <p:cNvSpPr txBox="1">
            <a:spLocks noChangeArrowheads="1"/>
          </p:cNvSpPr>
          <p:nvPr/>
        </p:nvSpPr>
        <p:spPr bwMode="auto">
          <a:xfrm>
            <a:off x="4716019" y="1844890"/>
            <a:ext cx="27357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/>
              <a:t>积累</a:t>
            </a:r>
          </a:p>
        </p:txBody>
      </p:sp>
      <p:sp>
        <p:nvSpPr>
          <p:cNvPr id="11271" name="文本框 11271"/>
          <p:cNvSpPr txBox="1">
            <a:spLocks noChangeArrowheads="1"/>
          </p:cNvSpPr>
          <p:nvPr/>
        </p:nvSpPr>
        <p:spPr bwMode="auto">
          <a:xfrm>
            <a:off x="3276157" y="2823349"/>
            <a:ext cx="27357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/>
              <a:t>lèi</a:t>
            </a:r>
          </a:p>
        </p:txBody>
      </p:sp>
      <p:sp>
        <p:nvSpPr>
          <p:cNvPr id="11272" name="文本框 11272"/>
          <p:cNvSpPr txBox="1">
            <a:spLocks noChangeArrowheads="1"/>
          </p:cNvSpPr>
          <p:nvPr/>
        </p:nvSpPr>
        <p:spPr bwMode="auto">
          <a:xfrm>
            <a:off x="4787457" y="2852952"/>
            <a:ext cx="27357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/>
              <a:t>劳累</a:t>
            </a:r>
          </a:p>
        </p:txBody>
      </p:sp>
      <p:sp>
        <p:nvSpPr>
          <p:cNvPr id="11273" name="文本框 11273"/>
          <p:cNvSpPr txBox="1">
            <a:spLocks noChangeArrowheads="1"/>
          </p:cNvSpPr>
          <p:nvPr/>
        </p:nvSpPr>
        <p:spPr bwMode="auto">
          <a:xfrm>
            <a:off x="3203132" y="3588248"/>
            <a:ext cx="27357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/>
              <a:t>zhuǎn</a:t>
            </a:r>
          </a:p>
        </p:txBody>
      </p:sp>
      <p:sp>
        <p:nvSpPr>
          <p:cNvPr id="11274" name="文本框 11274"/>
          <p:cNvSpPr txBox="1">
            <a:spLocks noChangeArrowheads="1"/>
          </p:cNvSpPr>
          <p:nvPr/>
        </p:nvSpPr>
        <p:spPr bwMode="auto">
          <a:xfrm>
            <a:off x="3203132" y="4451848"/>
            <a:ext cx="27357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/>
              <a:t>zhuàn</a:t>
            </a:r>
          </a:p>
        </p:txBody>
      </p:sp>
      <p:sp>
        <p:nvSpPr>
          <p:cNvPr id="11275" name="文本框 11275"/>
          <p:cNvSpPr txBox="1">
            <a:spLocks noChangeArrowheads="1"/>
          </p:cNvSpPr>
          <p:nvPr/>
        </p:nvSpPr>
        <p:spPr bwMode="auto">
          <a:xfrm>
            <a:off x="4860482" y="4437277"/>
            <a:ext cx="27357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/>
              <a:t>转动</a:t>
            </a:r>
          </a:p>
        </p:txBody>
      </p:sp>
      <p:sp>
        <p:nvSpPr>
          <p:cNvPr id="11276" name="文本框 11276"/>
          <p:cNvSpPr txBox="1">
            <a:spLocks noChangeArrowheads="1"/>
          </p:cNvSpPr>
          <p:nvPr/>
        </p:nvSpPr>
        <p:spPr bwMode="auto">
          <a:xfrm>
            <a:off x="4716019" y="3500652"/>
            <a:ext cx="27357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/>
              <a:t>转身</a:t>
            </a:r>
          </a:p>
        </p:txBody>
      </p:sp>
      <p:sp>
        <p:nvSpPr>
          <p:cNvPr id="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6" grpId="0"/>
      <p:bldP spid="11267" grpId="0" animBg="1"/>
      <p:bldP spid="11268" grpId="0" animBg="1"/>
      <p:bldP spid="11269" grpId="0"/>
      <p:bldP spid="11271" grpId="0"/>
      <p:bldP spid="11273" grpId="0"/>
      <p:bldP spid="1127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1138</Words>
  <Application>Microsoft Office PowerPoint</Application>
  <PresentationFormat>全屏显示(4:3)</PresentationFormat>
  <Paragraphs>142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115</cp:revision>
  <dcterms:created xsi:type="dcterms:W3CDTF">2015-10-09T00:58:00Z</dcterms:created>
  <dcterms:modified xsi:type="dcterms:W3CDTF">2018-03-12T10:18:04Z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